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-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1BC7A0-378B-4C5C-9EAB-A9AABB6C8A49}" type="datetimeFigureOut">
              <a:rPr lang="tr-TR" smtClean="0"/>
              <a:pPr/>
              <a:t>18.12.2018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2D950-8DB8-4010-8670-E0CCAE79EFA2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DERS 8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Coase</a:t>
            </a:r>
            <a:r>
              <a:rPr lang="tr-TR" dirty="0" smtClean="0"/>
              <a:t> Teoremi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tr-TR" dirty="0" smtClean="0"/>
                  <a:t>Coase teoremine göre işlem maliyeti sıfır olması durumunda başlangıçtaki mülkiyet hakkından bağımsız olarak etkin sonuca ulaşılır.</a:t>
                </a:r>
              </a:p>
              <a:p>
                <a:r>
                  <a:rPr lang="tr-TR" dirty="0" smtClean="0"/>
                  <a:t>Örneğin, bir gölde bir balıkçı ve gölü kirleten bir fabrika olduğunu varsayalım. Göldeki kirlilik seviyesini </a:t>
                </a:r>
                <a14:m>
                  <m:oMath xmlns:m="http://schemas.openxmlformats.org/officeDocument/2006/math">
                    <m:r>
                      <a:rPr lang="tr-TR" i="1">
                        <a:latin typeface="Cambria Math" panose="02040503050406030204" pitchFamily="18" charset="0"/>
                      </a:rPr>
                      <m:t>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∈</m:t>
                    </m:r>
                    <m:d>
                      <m:dPr>
                        <m:begChr m:val="["/>
                        <m:endChr m:val="]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0,1</m:t>
                        </m:r>
                      </m:e>
                    </m:d>
                  </m:oMath>
                </a14:m>
                <a:r>
                  <a:rPr lang="tr-TR" dirty="0" smtClean="0"/>
                  <a:t> göstersin. e=0, kirliliğin hiç olmadığı durumu; e=1 ise kirliğin en yüksekte olduğu durumu göstersin. Balıkçının fayda fonksiyonunun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=1−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𝑒</m:t>
                    </m:r>
                  </m:oMath>
                </a14:m>
                <a:r>
                  <a:rPr lang="tr-TR" dirty="0" smtClean="0"/>
                  <a:t> ve fabrikanın fayda fonksiyonu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rad>
                    <m:r>
                      <a:rPr lang="tr-TR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tr-TR" dirty="0" smtClean="0"/>
                  <a:t>olduğunu varsayalım.</a:t>
                </a:r>
              </a:p>
              <a:p>
                <a:pPr marL="0" indent="0">
                  <a:buNone/>
                </a:pPr>
                <a:endParaRPr lang="tr-TR" dirty="0"/>
              </a:p>
              <a:p>
                <a:endParaRPr lang="tr-TR" dirty="0"/>
              </a:p>
              <a:p>
                <a:endParaRPr lang="tr-TR" dirty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>
                <a:blip r:embed="rId2"/>
                <a:stretch>
                  <a:fillRect l="-1704" t="-2295" r="-2815" b="-153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9509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tr-TR" i="1" dirty="0"/>
                  <a:t>E</a:t>
                </a:r>
                <a:r>
                  <a:rPr lang="tr-TR" i="1" dirty="0" smtClean="0"/>
                  <a:t>tkin kirlilik seviyesi</a:t>
                </a:r>
              </a:p>
              <a:p>
                <a:pPr marL="0" indent="0">
                  <a:buNone/>
                </a:pPr>
                <a:r>
                  <a:rPr lang="tr-TR" dirty="0" smtClean="0"/>
                  <a:t>Bu örnekte etkin kirlilik seviyesi balıkçının ve fabrikanın toplam faydasına en yükseğe çıkaran seviyedir.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e>
                        <m:sub>
                          <m:d>
                            <m:dPr>
                              <m:begChr m:val="{"/>
                              <m:endChr m:val="}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d>
                        </m:sub>
                      </m:sSub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𝐹</m:t>
                          </m:r>
                        </m:sub>
                      </m:sSub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𝐵</m:t>
                          </m:r>
                        </m:sub>
                      </m:sSub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</m:oMath>
                  </m:oMathPara>
                </a14:m>
                <a:endParaRPr lang="tr-TR" dirty="0" smtClean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tr-TR" i="1">
                          <a:latin typeface="Cambria Math" panose="02040503050406030204" pitchFamily="18" charset="0"/>
                        </a:rPr>
                        <m:t>≡</m:t>
                      </m:r>
                      <m:sSub>
                        <m:sSub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𝑚𝑎𝑥</m:t>
                          </m:r>
                        </m:e>
                        <m:sub>
                          <m:d>
                            <m:dPr>
                              <m:begChr m:val="{"/>
                              <m:endChr m:val="}"/>
                              <m:ctrlPr>
                                <a:rPr lang="tr-TR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tr-TR" i="1">
                                  <a:latin typeface="Cambria Math" panose="02040503050406030204" pitchFamily="18" charset="0"/>
                                </a:rPr>
                                <m:t>𝑒</m:t>
                              </m:r>
                            </m:e>
                          </m:d>
                        </m:sub>
                      </m:sSub>
                      <m:rad>
                        <m:radPr>
                          <m:degHide m:val="on"/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rad>
                      <m:r>
                        <a:rPr lang="tr-TR" i="1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ctrlPr>
                            <a:rPr lang="tr-TR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1−</m:t>
                          </m:r>
                          <m:r>
                            <a:rPr lang="tr-TR" i="1">
                              <a:latin typeface="Cambria Math" panose="02040503050406030204" pitchFamily="18" charset="0"/>
                            </a:rPr>
                            <m:t>𝑒</m:t>
                          </m:r>
                        </m:e>
                      </m:d>
                    </m:oMath>
                  </m:oMathPara>
                </a14:m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Amaç fonksiyonu konkav olduğu için birinci derece koşullar </a:t>
                </a:r>
                <a:r>
                  <a:rPr lang="tr-TR" dirty="0" err="1" smtClean="0"/>
                  <a:t>maximum</a:t>
                </a:r>
                <a:r>
                  <a:rPr lang="tr-TR" dirty="0" smtClean="0"/>
                  <a:t> için yeterlidir.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F.O.C.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tr-TR" i="1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tr-TR" i="1">
                            <a:latin typeface="Cambria Math" panose="02040503050406030204" pitchFamily="18" charset="0"/>
                          </a:rPr>
                          <m:t>2</m:t>
                        </m:r>
                        <m:rad>
                          <m:radPr>
                            <m:degHide m:val="on"/>
                            <m:ctrlPr>
                              <a:rPr lang="tr-TR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tr-TR" i="1">
                                <a:latin typeface="Cambria Math" panose="02040503050406030204" pitchFamily="18" charset="0"/>
                              </a:rPr>
                              <m:t>𝑒</m:t>
                            </m:r>
                          </m:e>
                        </m:rad>
                      </m:den>
                    </m:f>
                    <m:r>
                      <a:rPr lang="tr-TR" i="1">
                        <a:latin typeface="Cambria Math" panose="02040503050406030204" pitchFamily="18" charset="0"/>
                      </a:rPr>
                      <m:t>−1=0</m:t>
                    </m:r>
                  </m:oMath>
                </a14:m>
                <a:endParaRPr lang="tr-TR" dirty="0" smtClean="0"/>
              </a:p>
              <a:p>
                <a:pPr marL="0" indent="0">
                  <a:buNone/>
                </a:pPr>
                <a:r>
                  <a:rPr lang="tr-TR" dirty="0" smtClean="0"/>
                  <a:t>Yani etkin kirlilik seviyesi 0.25’tir.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 Etkin kirlilik seviyesinde fabrikanın faydası 0.5’e ve balıkçının faydası 0.75’e eşittir.</a:t>
                </a: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>
                <a:blip r:embed="rId2"/>
                <a:stretch>
                  <a:fillRect l="-1704" t="-2842" b="-1421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21852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 fontScale="85000" lnSpcReduction="20000"/>
              </a:bodyPr>
              <a:lstStyle/>
              <a:p>
                <a:pPr marL="0" indent="0">
                  <a:buNone/>
                </a:pPr>
                <a:r>
                  <a:rPr lang="tr-TR" i="1" dirty="0" smtClean="0"/>
                  <a:t>Gölün mülkiyet hakkı balıkçının olursa:</a:t>
                </a:r>
              </a:p>
              <a:p>
                <a:pPr marL="0" indent="0">
                  <a:buNone/>
                </a:pPr>
                <a:r>
                  <a:rPr lang="tr-TR" dirty="0" smtClean="0"/>
                  <a:t>Bu durumda balıkçı e=0 tercih edecektir.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Kirlilik e&gt;0 seviyesinde olursa  fabrikanın faydası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rad>
                  </m:oMath>
                </a14:m>
                <a:r>
                  <a:rPr lang="tr-TR" dirty="0" smtClean="0"/>
                  <a:t> kadar artacak, balıkçının faydası ise </a:t>
                </a:r>
                <a:r>
                  <a:rPr lang="tr-TR" b="1" dirty="0" smtClean="0"/>
                  <a:t>e</a:t>
                </a:r>
                <a:r>
                  <a:rPr lang="tr-TR" dirty="0" smtClean="0"/>
                  <a:t> kadar azalacaktır.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Fabrikanın faydasındaki marjinal artma,  balıkçının faydasındaki marjinal azalmadan e=0.25 noktasına kadar daha yüksektir. </a:t>
                </a:r>
              </a:p>
              <a:p>
                <a:pPr marL="0" indent="0">
                  <a:buNone/>
                </a:pPr>
                <a:r>
                  <a:rPr lang="tr-TR" dirty="0" smtClean="0"/>
                  <a:t>Dolayısıyla fabrika balıkçıya kirlilik e=0.25 seviyesine çıkıncaya kadar balıkçının kabul edebileceği bir ödeme yapabilir. Daha üst kirlilik seviyeleri için bir ödeme yapmaz. </a:t>
                </a:r>
              </a:p>
              <a:p>
                <a:pPr marL="0" indent="0">
                  <a:buNone/>
                </a:pPr>
                <a:r>
                  <a:rPr lang="tr-TR" dirty="0" smtClean="0"/>
                  <a:t>Fabrika e=0.25 seviyesi için balıkçıya yapmaya razı olacağı en yüksek ödeme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0.25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=0.5−0=0.5</m:t>
                    </m:r>
                  </m:oMath>
                </a14:m>
                <a:r>
                  <a:rPr lang="tr-TR" dirty="0" smtClean="0"/>
                  <a:t>’tir.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Balıkçının ise </a:t>
                </a:r>
                <a:r>
                  <a:rPr lang="tr-TR" dirty="0"/>
                  <a:t>e=0.25 seviyesi </a:t>
                </a:r>
                <a:r>
                  <a:rPr lang="tr-TR" dirty="0" smtClean="0"/>
                  <a:t>için almaya razı olduğu en düşük miktar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0</m:t>
                        </m:r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.25</m:t>
                        </m:r>
                      </m:e>
                    </m:d>
                    <m:r>
                      <a:rPr lang="tr-TR" b="0" i="1" smtClean="0">
                        <a:latin typeface="Cambria Math" panose="02040503050406030204" pitchFamily="18" charset="0"/>
                      </a:rPr>
                      <m:t>=1−0.75=0.25</m:t>
                    </m:r>
                  </m:oMath>
                </a14:m>
                <a:r>
                  <a:rPr lang="tr-TR" dirty="0" smtClean="0"/>
                  <a:t>’tir.</a:t>
                </a:r>
                <a:endParaRPr lang="tr-TR" dirty="0"/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>
                <a:blip r:embed="rId2"/>
                <a:stretch>
                  <a:fillRect l="-1407" t="-2295" r="-1333" b="-2186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38574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ikdörtgen 4"/>
          <p:cNvSpPr/>
          <p:nvPr/>
        </p:nvSpPr>
        <p:spPr>
          <a:xfrm>
            <a:off x="473232" y="620688"/>
            <a:ext cx="769916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Sonuç olarak fabrika balıkçıya [0.25, 0.5] aralığında bir ödeme yaparak gölü etkin kirlik seviyesi olan e=0.25’te kirletir. Tam ne kadar ödeme yapacağı ikisinin pazarlık güçlerine bağlıdır. </a:t>
            </a:r>
          </a:p>
          <a:p>
            <a:endParaRPr lang="tr-TR" dirty="0" smtClean="0"/>
          </a:p>
          <a:p>
            <a:r>
              <a:rPr lang="tr-TR" dirty="0" smtClean="0"/>
              <a:t>Etkin kirlilik seviyesi aşağıdaki şekilde gösterilmiştir.</a:t>
            </a:r>
          </a:p>
          <a:p>
            <a:endParaRPr lang="tr-TR" dirty="0"/>
          </a:p>
          <a:p>
            <a:endParaRPr lang="tr-TR" dirty="0"/>
          </a:p>
        </p:txBody>
      </p:sp>
      <p:graphicFrame>
        <p:nvGraphicFramePr>
          <p:cNvPr id="7" name="Nesne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0521028"/>
              </p:ext>
            </p:extLst>
          </p:nvPr>
        </p:nvGraphicFramePr>
        <p:xfrm>
          <a:off x="1214414" y="2472080"/>
          <a:ext cx="7500990" cy="438592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Graph sistemi" r:id="rId3" imgW="10039467" imgH="5934040" progId="GraphFile">
                  <p:embed/>
                </p:oleObj>
              </mc:Choice>
              <mc:Fallback>
                <p:oleObj name="Graph sistemi" r:id="rId3" imgW="10039467" imgH="5934040" progId="GraphFile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4414" y="2472080"/>
                        <a:ext cx="7500990" cy="438592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147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İçerik Yer Tutucusu 2"/>
              <p:cNvSpPr>
                <a:spLocks noGrp="1"/>
              </p:cNvSpPr>
              <p:nvPr>
                <p:ph idx="1"/>
              </p:nvPr>
            </p:nvSpPr>
            <p:spPr>
              <a:xfrm>
                <a:off x="467544" y="764704"/>
                <a:ext cx="8229600" cy="5577483"/>
              </a:xfrm>
            </p:spPr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tr-TR" i="1" dirty="0" smtClean="0"/>
                  <a:t>Gölün mülkiyet hakkı fabrikada </a:t>
                </a:r>
                <a:r>
                  <a:rPr lang="tr-TR" i="1" dirty="0"/>
                  <a:t>olursa:</a:t>
                </a:r>
              </a:p>
              <a:p>
                <a:pPr marL="0" indent="0">
                  <a:buNone/>
                </a:pPr>
                <a:r>
                  <a:rPr lang="tr-TR" dirty="0"/>
                  <a:t>Bu durumda </a:t>
                </a:r>
                <a:r>
                  <a:rPr lang="tr-TR" dirty="0" smtClean="0"/>
                  <a:t>fabrika e=1 </a:t>
                </a:r>
                <a:r>
                  <a:rPr lang="tr-TR" dirty="0"/>
                  <a:t>tercih edecektir.</a:t>
                </a:r>
              </a:p>
              <a:p>
                <a:pPr marL="0" indent="0">
                  <a:buNone/>
                </a:pPr>
                <a:r>
                  <a:rPr lang="tr-TR" dirty="0"/>
                  <a:t>Kirlilik </a:t>
                </a:r>
                <a:r>
                  <a:rPr lang="tr-TR" dirty="0" smtClean="0"/>
                  <a:t>e&lt;1 </a:t>
                </a:r>
                <a:r>
                  <a:rPr lang="tr-TR" dirty="0"/>
                  <a:t>seviyesinde olursa  fabrikanın faydası </a:t>
                </a:r>
                <a:r>
                  <a:rPr lang="tr-TR" dirty="0" smtClean="0"/>
                  <a:t>1-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𝑒</m:t>
                        </m:r>
                      </m:e>
                    </m:rad>
                  </m:oMath>
                </a14:m>
                <a:r>
                  <a:rPr lang="tr-TR" dirty="0"/>
                  <a:t> kadar </a:t>
                </a:r>
                <a:r>
                  <a:rPr lang="tr-TR" dirty="0" smtClean="0"/>
                  <a:t>azalacak, </a:t>
                </a:r>
                <a:r>
                  <a:rPr lang="tr-TR" dirty="0"/>
                  <a:t>balıkçının faydası ise </a:t>
                </a:r>
                <a:r>
                  <a:rPr lang="tr-TR" dirty="0" smtClean="0"/>
                  <a:t>1-</a:t>
                </a:r>
                <a:r>
                  <a:rPr lang="tr-TR" b="1" dirty="0" smtClean="0"/>
                  <a:t>e</a:t>
                </a:r>
                <a:r>
                  <a:rPr lang="tr-TR" dirty="0"/>
                  <a:t>kadar </a:t>
                </a:r>
                <a:r>
                  <a:rPr lang="tr-TR" dirty="0" smtClean="0"/>
                  <a:t>artacaktır.</a:t>
                </a:r>
                <a:endParaRPr lang="tr-TR" dirty="0"/>
              </a:p>
              <a:p>
                <a:pPr marL="0" indent="0">
                  <a:buNone/>
                </a:pPr>
                <a:r>
                  <a:rPr lang="tr-TR" dirty="0" smtClean="0"/>
                  <a:t>Balıkçının faydasındaki </a:t>
                </a:r>
                <a:r>
                  <a:rPr lang="tr-TR" dirty="0"/>
                  <a:t>marjinal artma,  </a:t>
                </a:r>
                <a:r>
                  <a:rPr lang="tr-TR" dirty="0" smtClean="0"/>
                  <a:t>fabrikanın </a:t>
                </a:r>
                <a:r>
                  <a:rPr lang="tr-TR" dirty="0"/>
                  <a:t>faydasındaki marjinal azalmadan </a:t>
                </a:r>
                <a:r>
                  <a:rPr lang="tr-TR" dirty="0" smtClean="0"/>
                  <a:t>e=1 noktasından e=0.25 </a:t>
                </a:r>
                <a:r>
                  <a:rPr lang="tr-TR" dirty="0"/>
                  <a:t>noktasına kadar </a:t>
                </a:r>
                <a:r>
                  <a:rPr lang="tr-TR" dirty="0" smtClean="0"/>
                  <a:t>gidene kadar daha </a:t>
                </a:r>
                <a:r>
                  <a:rPr lang="tr-TR" dirty="0"/>
                  <a:t>yüksektir. </a:t>
                </a:r>
              </a:p>
              <a:p>
                <a:pPr marL="0" indent="0">
                  <a:buNone/>
                </a:pPr>
                <a:r>
                  <a:rPr lang="tr-TR" dirty="0"/>
                  <a:t>Dolayısıyla </a:t>
                </a:r>
                <a:r>
                  <a:rPr lang="tr-TR" dirty="0" smtClean="0"/>
                  <a:t>balıkçı fabrikaya </a:t>
                </a:r>
                <a:r>
                  <a:rPr lang="tr-TR" dirty="0"/>
                  <a:t>kirlilik e=0.25 seviyesine </a:t>
                </a:r>
                <a:r>
                  <a:rPr lang="tr-TR" dirty="0" smtClean="0"/>
                  <a:t>azalıncaya </a:t>
                </a:r>
                <a:r>
                  <a:rPr lang="tr-TR" dirty="0"/>
                  <a:t>kadar </a:t>
                </a:r>
                <a:r>
                  <a:rPr lang="tr-TR" dirty="0" smtClean="0"/>
                  <a:t>fabrikanın </a:t>
                </a:r>
                <a:r>
                  <a:rPr lang="tr-TR" dirty="0"/>
                  <a:t>kabul edebileceği bir ödeme yapabilir. Daha </a:t>
                </a:r>
                <a:r>
                  <a:rPr lang="tr-TR" dirty="0" smtClean="0"/>
                  <a:t>alt </a:t>
                </a:r>
                <a:r>
                  <a:rPr lang="tr-TR" dirty="0"/>
                  <a:t>kirlilik seviyeleri için bir ödeme yapmaz. </a:t>
                </a:r>
              </a:p>
              <a:p>
                <a:pPr marL="0" indent="0">
                  <a:buNone/>
                </a:pPr>
                <a:r>
                  <a:rPr lang="tr-TR" dirty="0" smtClean="0"/>
                  <a:t>Balıkçı </a:t>
                </a:r>
                <a:r>
                  <a:rPr lang="tr-TR" dirty="0"/>
                  <a:t>e=0.25 seviyesi için </a:t>
                </a:r>
                <a:r>
                  <a:rPr lang="tr-TR" dirty="0" smtClean="0"/>
                  <a:t>fabrikaya </a:t>
                </a:r>
                <a:r>
                  <a:rPr lang="tr-TR" dirty="0"/>
                  <a:t>yapmaya razı olacağı en yüksek ödeme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0.25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0.75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−0=0.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7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5</m:t>
                    </m:r>
                  </m:oMath>
                </a14:m>
                <a:r>
                  <a:rPr lang="tr-TR" dirty="0"/>
                  <a:t>’tir.</a:t>
                </a:r>
              </a:p>
              <a:p>
                <a:pPr marL="0" indent="0">
                  <a:buNone/>
                </a:pPr>
                <a:r>
                  <a:rPr lang="tr-TR" dirty="0" smtClean="0"/>
                  <a:t>Fabrikanın </a:t>
                </a:r>
                <a:r>
                  <a:rPr lang="tr-TR" dirty="0"/>
                  <a:t>ise e=0.25 seviyesi için almaya razı olduğu en </a:t>
                </a:r>
                <a:r>
                  <a:rPr lang="tr-TR" dirty="0" smtClean="0"/>
                  <a:t>düşük </a:t>
                </a:r>
                <a:r>
                  <a:rPr lang="tr-TR" dirty="0"/>
                  <a:t>miktar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𝐹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tr-TR" i="1"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d>
                      <m:dPr>
                        <m:ctrlPr>
                          <a:rPr lang="tr-TR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tr-TR" i="1">
                            <a:latin typeface="Cambria Math" panose="02040503050406030204" pitchFamily="18" charset="0"/>
                          </a:rPr>
                          <m:t>0.25</m:t>
                        </m:r>
                      </m:e>
                    </m:d>
                    <m:r>
                      <a:rPr lang="tr-TR" i="1">
                        <a:latin typeface="Cambria Math" panose="02040503050406030204" pitchFamily="18" charset="0"/>
                      </a:rPr>
                      <m:t>=1−</m:t>
                    </m:r>
                    <m:r>
                      <a:rPr lang="tr-TR" b="0" i="1" smtClean="0">
                        <a:latin typeface="Cambria Math" panose="02040503050406030204" pitchFamily="18" charset="0"/>
                      </a:rPr>
                      <m:t>0.5</m:t>
                    </m:r>
                    <m:r>
                      <a:rPr lang="tr-TR" i="1">
                        <a:latin typeface="Cambria Math" panose="02040503050406030204" pitchFamily="18" charset="0"/>
                      </a:rPr>
                      <m:t>=0.5</m:t>
                    </m:r>
                  </m:oMath>
                </a14:m>
                <a:r>
                  <a:rPr lang="tr-TR" dirty="0"/>
                  <a:t>’tir.</a:t>
                </a:r>
              </a:p>
              <a:p>
                <a:pPr marL="0" indent="0">
                  <a:buNone/>
                </a:pPr>
                <a:endParaRPr lang="tr-TR" dirty="0" smtClean="0"/>
              </a:p>
              <a:p>
                <a:pPr marL="0" indent="0">
                  <a:buNone/>
                </a:pPr>
                <a:endParaRPr lang="tr-TR" dirty="0"/>
              </a:p>
            </p:txBody>
          </p:sp>
        </mc:Choice>
        <mc:Fallback xmlns="">
          <p:sp>
            <p:nvSpPr>
              <p:cNvPr id="3" name="İçerik Yer Tutucusu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67544" y="764704"/>
                <a:ext cx="8229600" cy="5577483"/>
              </a:xfrm>
              <a:blipFill>
                <a:blip r:embed="rId2"/>
                <a:stretch>
                  <a:fillRect l="-1259" t="-1967" r="-1630"/>
                </a:stretch>
              </a:blipFill>
            </p:spPr>
            <p:txBody>
              <a:bodyPr/>
              <a:lstStyle/>
              <a:p>
                <a:r>
                  <a:rPr lang="tr-T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3437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0226"/>
          </a:xfrm>
        </p:spPr>
        <p:txBody>
          <a:bodyPr>
            <a:noAutofit/>
          </a:bodyPr>
          <a:lstStyle/>
          <a:p>
            <a:pPr algn="l"/>
            <a:r>
              <a:rPr lang="tr-TR" sz="2000" dirty="0"/>
              <a:t>Sonuç olarak </a:t>
            </a:r>
            <a:r>
              <a:rPr lang="tr-TR" sz="2000" dirty="0" smtClean="0"/>
              <a:t>balıkçı fabrikaya </a:t>
            </a:r>
            <a:r>
              <a:rPr lang="tr-TR" sz="2000" dirty="0"/>
              <a:t>[</a:t>
            </a:r>
            <a:r>
              <a:rPr lang="tr-TR" sz="2000" dirty="0" smtClean="0"/>
              <a:t>0.5</a:t>
            </a:r>
            <a:r>
              <a:rPr lang="tr-TR" sz="2000" dirty="0"/>
              <a:t>, </a:t>
            </a:r>
            <a:r>
              <a:rPr lang="tr-TR" sz="2000" dirty="0" smtClean="0"/>
              <a:t>0.75] </a:t>
            </a:r>
            <a:r>
              <a:rPr lang="tr-TR" sz="2000" dirty="0"/>
              <a:t>aralığında bir ödeme yaparak </a:t>
            </a:r>
            <a:r>
              <a:rPr lang="tr-TR" sz="2000" dirty="0" smtClean="0"/>
              <a:t>gölün </a:t>
            </a:r>
            <a:r>
              <a:rPr lang="tr-TR" sz="2000" dirty="0"/>
              <a:t>etkin kirlik seviyesi olan e=0.25’te </a:t>
            </a:r>
            <a:r>
              <a:rPr lang="tr-TR" sz="2000" dirty="0" smtClean="0"/>
              <a:t>kirletilmesini sağlar. </a:t>
            </a:r>
            <a:r>
              <a:rPr lang="tr-TR" sz="2000" dirty="0"/>
              <a:t>Tam ne kadar ödeme yapacağı ikisinin pazarlık güçlerine bağlıdır. </a:t>
            </a:r>
            <a:br>
              <a:rPr lang="tr-TR" sz="2000" dirty="0"/>
            </a:br>
            <a:r>
              <a:rPr lang="tr-TR" sz="2000" dirty="0"/>
              <a:t/>
            </a:r>
            <a:br>
              <a:rPr lang="tr-TR" sz="2000" dirty="0"/>
            </a:br>
            <a:r>
              <a:rPr lang="tr-TR" sz="2000" dirty="0"/>
              <a:t>Etkin kirlilik seviyesi aşağıdaki şekilde gösterilmiştir.</a:t>
            </a:r>
            <a:br>
              <a:rPr lang="tr-TR" sz="2000" dirty="0"/>
            </a:br>
            <a:endParaRPr lang="tr-TR" sz="2000" dirty="0"/>
          </a:p>
        </p:txBody>
      </p:sp>
      <p:graphicFrame>
        <p:nvGraphicFramePr>
          <p:cNvPr id="4" name="Nesne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0537244"/>
              </p:ext>
            </p:extLst>
          </p:nvPr>
        </p:nvGraphicFramePr>
        <p:xfrm>
          <a:off x="642910" y="2214554"/>
          <a:ext cx="8215370" cy="48456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Graph sistemi" r:id="rId3" imgW="10039467" imgH="5934040" progId="GraphFile">
                  <p:embed/>
                </p:oleObj>
              </mc:Choice>
              <mc:Fallback>
                <p:oleObj name="Graph sistemi" r:id="rId3" imgW="10039467" imgH="5934040" progId="GraphFile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0" y="2214554"/>
                        <a:ext cx="8215370" cy="484569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1504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</TotalTime>
  <Words>167</Words>
  <Application>Microsoft Office PowerPoint</Application>
  <PresentationFormat>Ekran Gösterisi (4:3)</PresentationFormat>
  <Paragraphs>32</Paragraphs>
  <Slides>7</Slides>
  <Notes>0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Cambria Math</vt:lpstr>
      <vt:lpstr>Ofis Teması</vt:lpstr>
      <vt:lpstr>Graph sistemi</vt:lpstr>
      <vt:lpstr>DERS 8</vt:lpstr>
      <vt:lpstr>PowerPoint Sunusu</vt:lpstr>
      <vt:lpstr>PowerPoint Sunusu</vt:lpstr>
      <vt:lpstr>PowerPoint Sunusu</vt:lpstr>
      <vt:lpstr>PowerPoint Sunusu</vt:lpstr>
      <vt:lpstr>PowerPoint Sunusu</vt:lpstr>
      <vt:lpstr>Sonuç olarak balıkçı fabrikaya [0.5, 0.75] aralığında bir ödeme yaparak gölün etkin kirlik seviyesi olan e=0.25’te kirletilmesini sağlar. Tam ne kadar ödeme yapacağı ikisinin pazarlık güçlerine bağlıdır.   Etkin kirlilik seviyesi aşağıdaki şekilde gösterilmiştir.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DERS 7</dc:title>
  <dc:creator>Kadir</dc:creator>
  <cp:lastModifiedBy>kadir dogan</cp:lastModifiedBy>
  <cp:revision>23</cp:revision>
  <dcterms:created xsi:type="dcterms:W3CDTF">2018-12-08T11:54:25Z</dcterms:created>
  <dcterms:modified xsi:type="dcterms:W3CDTF">2018-12-18T11:28:26Z</dcterms:modified>
</cp:coreProperties>
</file>