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1" r:id="rId1"/>
  </p:sldMasterIdLst>
  <p:notesMasterIdLst>
    <p:notesMasterId r:id="rId58"/>
  </p:notesMasterIdLst>
  <p:sldIdLst>
    <p:sldId id="256" r:id="rId2"/>
    <p:sldId id="257" r:id="rId3"/>
    <p:sldId id="295" r:id="rId4"/>
    <p:sldId id="259" r:id="rId5"/>
    <p:sldId id="260" r:id="rId6"/>
    <p:sldId id="261" r:id="rId7"/>
    <p:sldId id="296" r:id="rId8"/>
    <p:sldId id="297" r:id="rId9"/>
    <p:sldId id="298" r:id="rId10"/>
    <p:sldId id="299" r:id="rId11"/>
    <p:sldId id="300" r:id="rId12"/>
    <p:sldId id="310" r:id="rId13"/>
    <p:sldId id="301" r:id="rId14"/>
    <p:sldId id="302" r:id="rId15"/>
    <p:sldId id="262" r:id="rId16"/>
    <p:sldId id="263" r:id="rId17"/>
    <p:sldId id="303" r:id="rId18"/>
    <p:sldId id="304" r:id="rId19"/>
    <p:sldId id="305" r:id="rId20"/>
    <p:sldId id="264" r:id="rId21"/>
    <p:sldId id="265" r:id="rId22"/>
    <p:sldId id="306" r:id="rId23"/>
    <p:sldId id="293" r:id="rId24"/>
    <p:sldId id="294" r:id="rId25"/>
    <p:sldId id="307" r:id="rId26"/>
    <p:sldId id="308" r:id="rId27"/>
    <p:sldId id="309" r:id="rId28"/>
    <p:sldId id="311" r:id="rId29"/>
    <p:sldId id="312" r:id="rId30"/>
    <p:sldId id="313" r:id="rId31"/>
    <p:sldId id="314" r:id="rId32"/>
    <p:sldId id="281" r:id="rId33"/>
    <p:sldId id="318" r:id="rId34"/>
    <p:sldId id="317" r:id="rId35"/>
    <p:sldId id="321" r:id="rId36"/>
    <p:sldId id="320" r:id="rId37"/>
    <p:sldId id="319" r:id="rId38"/>
    <p:sldId id="282" r:id="rId39"/>
    <p:sldId id="322" r:id="rId40"/>
    <p:sldId id="266" r:id="rId41"/>
    <p:sldId id="267" r:id="rId42"/>
    <p:sldId id="268" r:id="rId43"/>
    <p:sldId id="269" r:id="rId44"/>
    <p:sldId id="270" r:id="rId45"/>
    <p:sldId id="323" r:id="rId46"/>
    <p:sldId id="271" r:id="rId47"/>
    <p:sldId id="324" r:id="rId48"/>
    <p:sldId id="325" r:id="rId49"/>
    <p:sldId id="326" r:id="rId50"/>
    <p:sldId id="272" r:id="rId51"/>
    <p:sldId id="273" r:id="rId52"/>
    <p:sldId id="274" r:id="rId53"/>
    <p:sldId id="328" r:id="rId54"/>
    <p:sldId id="329" r:id="rId55"/>
    <p:sldId id="330" r:id="rId56"/>
    <p:sldId id="275" r:id="rId5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21" autoAdjust="0"/>
    <p:restoredTop sz="94660"/>
  </p:normalViewPr>
  <p:slideViewPr>
    <p:cSldViewPr snapToGrid="0">
      <p:cViewPr varScale="1">
        <p:scale>
          <a:sx n="84" d="100"/>
          <a:sy n="84"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0D2453-220B-4685-AD51-9C56F5A8F82B}" type="doc">
      <dgm:prSet loTypeId="urn:microsoft.com/office/officeart/2005/8/layout/process2" loCatId="process" qsTypeId="urn:microsoft.com/office/officeart/2005/8/quickstyle/simple1" qsCatId="simple" csTypeId="urn:microsoft.com/office/officeart/2005/8/colors/accent1_2" csCatId="accent1" phldr="1"/>
      <dgm:spPr/>
    </dgm:pt>
    <dgm:pt modelId="{CD38536C-1BB2-4846-BD9F-A2A6E2E423AE}">
      <dgm:prSet phldrT="[Metin]"/>
      <dgm:spPr/>
      <dgm:t>
        <a:bodyPr/>
        <a:lstStyle/>
        <a:p>
          <a:r>
            <a:rPr lang="tr-TR" b="1" i="1" dirty="0" err="1" smtClean="0"/>
            <a:t>Separasyon</a:t>
          </a:r>
          <a:endParaRPr lang="tr-TR" b="1" i="1" dirty="0"/>
        </a:p>
      </dgm:t>
    </dgm:pt>
    <dgm:pt modelId="{A260CED6-8877-41B4-99B8-D6BC35B4EDBE}" type="parTrans" cxnId="{AD109A8A-B326-448E-9063-98623CE36F68}">
      <dgm:prSet/>
      <dgm:spPr/>
      <dgm:t>
        <a:bodyPr/>
        <a:lstStyle/>
        <a:p>
          <a:endParaRPr lang="tr-TR"/>
        </a:p>
      </dgm:t>
    </dgm:pt>
    <dgm:pt modelId="{47E762BA-4CDB-4DE7-9B94-FA0A387AE0EB}" type="sibTrans" cxnId="{AD109A8A-B326-448E-9063-98623CE36F68}">
      <dgm:prSet/>
      <dgm:spPr/>
      <dgm:t>
        <a:bodyPr/>
        <a:lstStyle/>
        <a:p>
          <a:endParaRPr lang="tr-TR"/>
        </a:p>
      </dgm:t>
    </dgm:pt>
    <dgm:pt modelId="{1B2AD20A-A778-4A5E-8042-DDCD170B1342}">
      <dgm:prSet phldrT="[Metin]"/>
      <dgm:spPr/>
      <dgm:t>
        <a:bodyPr/>
        <a:lstStyle/>
        <a:p>
          <a:r>
            <a:rPr lang="tr-TR" b="1" i="1" dirty="0" smtClean="0"/>
            <a:t>Eleme</a:t>
          </a:r>
          <a:endParaRPr lang="tr-TR" b="1" i="1" dirty="0"/>
        </a:p>
      </dgm:t>
    </dgm:pt>
    <dgm:pt modelId="{9C185773-0204-4431-B437-3E438ADD058B}" type="parTrans" cxnId="{1E1A7486-28D5-4FFB-8B75-A6156139C8C8}">
      <dgm:prSet/>
      <dgm:spPr/>
      <dgm:t>
        <a:bodyPr/>
        <a:lstStyle/>
        <a:p>
          <a:endParaRPr lang="tr-TR"/>
        </a:p>
      </dgm:t>
    </dgm:pt>
    <dgm:pt modelId="{0C0247E1-298F-4B06-9CD1-301B0ABEFD31}" type="sibTrans" cxnId="{1E1A7486-28D5-4FFB-8B75-A6156139C8C8}">
      <dgm:prSet/>
      <dgm:spPr/>
      <dgm:t>
        <a:bodyPr/>
        <a:lstStyle/>
        <a:p>
          <a:endParaRPr lang="tr-TR"/>
        </a:p>
      </dgm:t>
    </dgm:pt>
    <dgm:pt modelId="{81AC6558-2421-43AD-B60A-6C7FC96F00A5}">
      <dgm:prSet phldrT="[Metin]"/>
      <dgm:spPr/>
      <dgm:t>
        <a:bodyPr/>
        <a:lstStyle/>
        <a:p>
          <a:r>
            <a:rPr lang="tr-TR" b="1" i="1" dirty="0" smtClean="0"/>
            <a:t>Paketleme</a:t>
          </a:r>
          <a:endParaRPr lang="tr-TR" b="1" i="1" dirty="0"/>
        </a:p>
      </dgm:t>
    </dgm:pt>
    <dgm:pt modelId="{2EE418E0-399C-4F94-ACBB-5AF597537242}" type="parTrans" cxnId="{96CE7A13-C540-42EA-B27C-8EB3B1F69B68}">
      <dgm:prSet/>
      <dgm:spPr/>
      <dgm:t>
        <a:bodyPr/>
        <a:lstStyle/>
        <a:p>
          <a:endParaRPr lang="tr-TR"/>
        </a:p>
      </dgm:t>
    </dgm:pt>
    <dgm:pt modelId="{E8ED175D-6383-44E0-B33B-EA3FAE9928C1}" type="sibTrans" cxnId="{96CE7A13-C540-42EA-B27C-8EB3B1F69B68}">
      <dgm:prSet/>
      <dgm:spPr/>
      <dgm:t>
        <a:bodyPr/>
        <a:lstStyle/>
        <a:p>
          <a:endParaRPr lang="tr-TR"/>
        </a:p>
      </dgm:t>
    </dgm:pt>
    <dgm:pt modelId="{BF554624-0807-4BE8-A194-604FCE86798B}">
      <dgm:prSet/>
      <dgm:spPr/>
      <dgm:t>
        <a:bodyPr/>
        <a:lstStyle/>
        <a:p>
          <a:r>
            <a:rPr lang="tr-TR" b="1" i="1" dirty="0" smtClean="0"/>
            <a:t>Çiğ Süt</a:t>
          </a:r>
          <a:endParaRPr lang="tr-TR" b="1" i="1" dirty="0"/>
        </a:p>
      </dgm:t>
    </dgm:pt>
    <dgm:pt modelId="{A7A880F0-7C0E-460B-8B32-A2BB53B9D993}" type="parTrans" cxnId="{230FCD32-7FA3-4F1D-B080-00B52F73E5A1}">
      <dgm:prSet/>
      <dgm:spPr/>
      <dgm:t>
        <a:bodyPr/>
        <a:lstStyle/>
        <a:p>
          <a:endParaRPr lang="tr-TR"/>
        </a:p>
      </dgm:t>
    </dgm:pt>
    <dgm:pt modelId="{0CAA152F-46C4-4A0B-91F5-413EDB0B6B4D}" type="sibTrans" cxnId="{230FCD32-7FA3-4F1D-B080-00B52F73E5A1}">
      <dgm:prSet/>
      <dgm:spPr/>
      <dgm:t>
        <a:bodyPr/>
        <a:lstStyle/>
        <a:p>
          <a:endParaRPr lang="tr-TR"/>
        </a:p>
      </dgm:t>
    </dgm:pt>
    <dgm:pt modelId="{953EE04B-4435-4163-962E-27F0FA6B1564}">
      <dgm:prSet/>
      <dgm:spPr/>
      <dgm:t>
        <a:bodyPr/>
        <a:lstStyle/>
        <a:p>
          <a:r>
            <a:rPr lang="tr-TR" b="1" i="1" dirty="0" smtClean="0"/>
            <a:t>Yağsız süt (%0.05 yağ-%9 yağsız kuru madde)</a:t>
          </a:r>
          <a:endParaRPr lang="tr-TR" b="1" i="1" dirty="0"/>
        </a:p>
      </dgm:t>
    </dgm:pt>
    <dgm:pt modelId="{01450358-87E9-49CC-8566-A8BD91874867}" type="parTrans" cxnId="{B4EF2110-6AF3-43F0-A59A-AF91C5314642}">
      <dgm:prSet/>
      <dgm:spPr/>
      <dgm:t>
        <a:bodyPr/>
        <a:lstStyle/>
        <a:p>
          <a:endParaRPr lang="tr-TR"/>
        </a:p>
      </dgm:t>
    </dgm:pt>
    <dgm:pt modelId="{8566382E-DE1D-4252-AEEB-F3AEFBF92C37}" type="sibTrans" cxnId="{B4EF2110-6AF3-43F0-A59A-AF91C5314642}">
      <dgm:prSet/>
      <dgm:spPr/>
      <dgm:t>
        <a:bodyPr/>
        <a:lstStyle/>
        <a:p>
          <a:endParaRPr lang="tr-TR"/>
        </a:p>
      </dgm:t>
    </dgm:pt>
    <dgm:pt modelId="{5800FEAD-1C87-404D-9C06-35C5077F91A5}">
      <dgm:prSet/>
      <dgm:spPr/>
      <dgm:t>
        <a:bodyPr/>
        <a:lstStyle/>
        <a:p>
          <a:r>
            <a:rPr lang="tr-TR" b="1" i="1" dirty="0" smtClean="0"/>
            <a:t>Püskürterek  kurutma (Giriş hava sıcaklığı:180-200 </a:t>
          </a:r>
          <a:r>
            <a:rPr lang="tr-TR" b="1" i="1" dirty="0" smtClean="0">
              <a:latin typeface="Arial Black" panose="020B0A04020102020204" pitchFamily="34" charset="0"/>
            </a:rPr>
            <a:t>ºC  /   Çıkış hava </a:t>
          </a:r>
          <a:r>
            <a:rPr lang="tr-TR" b="1" i="1" dirty="0" err="1" smtClean="0">
              <a:latin typeface="Arial Black" panose="020B0A04020102020204" pitchFamily="34" charset="0"/>
            </a:rPr>
            <a:t>sıcalıklığı</a:t>
          </a:r>
          <a:r>
            <a:rPr lang="tr-TR" b="1" i="1" dirty="0" smtClean="0">
              <a:latin typeface="Arial Black" panose="020B0A04020102020204" pitchFamily="34" charset="0"/>
            </a:rPr>
            <a:t>: 90-95 ˚C ) </a:t>
          </a:r>
        </a:p>
      </dgm:t>
    </dgm:pt>
    <dgm:pt modelId="{4AFB9FC2-BBC8-4A50-9A63-ABE54270E1FE}" type="parTrans" cxnId="{A9F9527D-0500-4F41-A2DB-039C0EE01319}">
      <dgm:prSet/>
      <dgm:spPr/>
      <dgm:t>
        <a:bodyPr/>
        <a:lstStyle/>
        <a:p>
          <a:endParaRPr lang="tr-TR"/>
        </a:p>
      </dgm:t>
    </dgm:pt>
    <dgm:pt modelId="{865072C5-CC15-41B3-9BC7-A4781D661BB9}" type="sibTrans" cxnId="{A9F9527D-0500-4F41-A2DB-039C0EE01319}">
      <dgm:prSet/>
      <dgm:spPr/>
      <dgm:t>
        <a:bodyPr/>
        <a:lstStyle/>
        <a:p>
          <a:endParaRPr lang="tr-TR"/>
        </a:p>
      </dgm:t>
    </dgm:pt>
    <dgm:pt modelId="{3172F950-EBF7-4C9C-9B98-44D6AED40777}">
      <dgm:prSet/>
      <dgm:spPr/>
      <dgm:t>
        <a:bodyPr/>
        <a:lstStyle/>
        <a:p>
          <a:r>
            <a:rPr lang="tr-TR" b="1" i="1" dirty="0" smtClean="0"/>
            <a:t>Soğutma ( &gt;30</a:t>
          </a:r>
          <a:r>
            <a:rPr lang="tr-TR" b="1" i="1" dirty="0" smtClean="0">
              <a:latin typeface="Arial Black" panose="020B0A04020102020204" pitchFamily="34" charset="0"/>
            </a:rPr>
            <a:t>˚C)</a:t>
          </a:r>
          <a:endParaRPr lang="tr-TR" b="1" i="1" dirty="0" smtClean="0"/>
        </a:p>
      </dgm:t>
    </dgm:pt>
    <dgm:pt modelId="{38C02A36-6D76-41BF-B10C-2D3F724C21CC}" type="parTrans" cxnId="{731C66FC-0912-4F66-AAAA-0D158B79A711}">
      <dgm:prSet/>
      <dgm:spPr/>
      <dgm:t>
        <a:bodyPr/>
        <a:lstStyle/>
        <a:p>
          <a:endParaRPr lang="tr-TR"/>
        </a:p>
      </dgm:t>
    </dgm:pt>
    <dgm:pt modelId="{09A6CDD9-36AD-4C02-9B1A-A2A9E38E028C}" type="sibTrans" cxnId="{731C66FC-0912-4F66-AAAA-0D158B79A711}">
      <dgm:prSet/>
      <dgm:spPr/>
      <dgm:t>
        <a:bodyPr/>
        <a:lstStyle/>
        <a:p>
          <a:endParaRPr lang="tr-TR"/>
        </a:p>
      </dgm:t>
    </dgm:pt>
    <dgm:pt modelId="{B7AB03FD-FF15-4CF3-8F8F-3B1A804440CE}">
      <dgm:prSet/>
      <dgm:spPr/>
      <dgm:t>
        <a:bodyPr/>
        <a:lstStyle/>
        <a:p>
          <a:r>
            <a:rPr lang="tr-TR" b="1" i="1" dirty="0" smtClean="0"/>
            <a:t>Ön ısıtma</a:t>
          </a:r>
          <a:endParaRPr lang="tr-TR" b="1" i="1" dirty="0"/>
        </a:p>
      </dgm:t>
    </dgm:pt>
    <dgm:pt modelId="{7F086F88-3C84-4780-970D-2E84E63BB570}" type="parTrans" cxnId="{C547F34C-9528-4AF9-936C-62145F81BE6A}">
      <dgm:prSet/>
      <dgm:spPr/>
      <dgm:t>
        <a:bodyPr/>
        <a:lstStyle/>
        <a:p>
          <a:endParaRPr lang="tr-TR"/>
        </a:p>
      </dgm:t>
    </dgm:pt>
    <dgm:pt modelId="{43996A4F-FCDB-466F-A06A-04272FE4809B}" type="sibTrans" cxnId="{C547F34C-9528-4AF9-936C-62145F81BE6A}">
      <dgm:prSet/>
      <dgm:spPr/>
      <dgm:t>
        <a:bodyPr/>
        <a:lstStyle/>
        <a:p>
          <a:endParaRPr lang="tr-TR"/>
        </a:p>
      </dgm:t>
    </dgm:pt>
    <dgm:pt modelId="{2D47C9CD-ED3D-47EF-9F49-FE27F92B11FC}">
      <dgm:prSet/>
      <dgm:spPr/>
      <dgm:t>
        <a:bodyPr/>
        <a:lstStyle/>
        <a:p>
          <a:r>
            <a:rPr lang="tr-TR" b="1" i="1" dirty="0" err="1" smtClean="0"/>
            <a:t>Evaporasyon</a:t>
          </a:r>
          <a:r>
            <a:rPr lang="tr-TR" b="1" i="1" dirty="0" smtClean="0"/>
            <a:t> ( %48-52 toplam </a:t>
          </a:r>
          <a:r>
            <a:rPr lang="tr-TR" b="1" i="1" dirty="0" err="1" smtClean="0"/>
            <a:t>kurumadde</a:t>
          </a:r>
          <a:r>
            <a:rPr lang="tr-TR" b="1" i="1" dirty="0" smtClean="0"/>
            <a:t>)</a:t>
          </a:r>
          <a:endParaRPr lang="tr-TR" b="1" i="1" dirty="0"/>
        </a:p>
      </dgm:t>
    </dgm:pt>
    <dgm:pt modelId="{4245DDBF-8946-4179-860E-A93EA4254977}" type="parTrans" cxnId="{EB8CC475-09D4-4B37-8A52-3CFEFFD08BC6}">
      <dgm:prSet/>
      <dgm:spPr/>
      <dgm:t>
        <a:bodyPr/>
        <a:lstStyle/>
        <a:p>
          <a:endParaRPr lang="tr-TR"/>
        </a:p>
      </dgm:t>
    </dgm:pt>
    <dgm:pt modelId="{82E94C4E-08A9-4EF0-B306-C82F5F6778CB}" type="sibTrans" cxnId="{EB8CC475-09D4-4B37-8A52-3CFEFFD08BC6}">
      <dgm:prSet/>
      <dgm:spPr/>
      <dgm:t>
        <a:bodyPr/>
        <a:lstStyle/>
        <a:p>
          <a:endParaRPr lang="tr-TR"/>
        </a:p>
      </dgm:t>
    </dgm:pt>
    <dgm:pt modelId="{BC5CA55E-A182-4064-826D-D0CD0129C1AF}">
      <dgm:prSet/>
      <dgm:spPr/>
      <dgm:t>
        <a:bodyPr/>
        <a:lstStyle/>
        <a:p>
          <a:r>
            <a:rPr lang="tr-TR" b="1" i="1" dirty="0" smtClean="0"/>
            <a:t>Pastörizasyon(72</a:t>
          </a:r>
          <a:r>
            <a:rPr lang="tr-TR" b="1" i="1" dirty="0" smtClean="0">
              <a:latin typeface="Arial Black" panose="020B0A04020102020204" pitchFamily="34" charset="0"/>
            </a:rPr>
            <a:t>ºC / 15 </a:t>
          </a:r>
          <a:r>
            <a:rPr lang="tr-TR" b="1" i="1" dirty="0" err="1" smtClean="0">
              <a:latin typeface="Arial Black" panose="020B0A04020102020204" pitchFamily="34" charset="0"/>
            </a:rPr>
            <a:t>sn</a:t>
          </a:r>
          <a:r>
            <a:rPr lang="tr-TR" b="1" i="1" dirty="0" smtClean="0">
              <a:latin typeface="Arial Black" panose="020B0A04020102020204" pitchFamily="34" charset="0"/>
            </a:rPr>
            <a:t>)</a:t>
          </a:r>
          <a:endParaRPr lang="tr-TR" b="1" i="1" dirty="0"/>
        </a:p>
      </dgm:t>
    </dgm:pt>
    <dgm:pt modelId="{E70BB90D-4CAB-4861-B134-0FAB94FCAC9A}" type="sibTrans" cxnId="{B68073CF-90A3-4AE4-9FED-71CF92C75743}">
      <dgm:prSet/>
      <dgm:spPr/>
      <dgm:t>
        <a:bodyPr/>
        <a:lstStyle/>
        <a:p>
          <a:endParaRPr lang="tr-TR"/>
        </a:p>
      </dgm:t>
    </dgm:pt>
    <dgm:pt modelId="{D59F556E-DF3A-4FE5-BF1D-3C24635A9977}" type="parTrans" cxnId="{B68073CF-90A3-4AE4-9FED-71CF92C75743}">
      <dgm:prSet/>
      <dgm:spPr/>
      <dgm:t>
        <a:bodyPr/>
        <a:lstStyle/>
        <a:p>
          <a:endParaRPr lang="tr-TR"/>
        </a:p>
      </dgm:t>
    </dgm:pt>
    <dgm:pt modelId="{44B6D4D7-7A37-48F7-A6A8-FD6033952783}" type="pres">
      <dgm:prSet presAssocID="{870D2453-220B-4685-AD51-9C56F5A8F82B}" presName="linearFlow" presStyleCnt="0">
        <dgm:presLayoutVars>
          <dgm:resizeHandles val="exact"/>
        </dgm:presLayoutVars>
      </dgm:prSet>
      <dgm:spPr/>
    </dgm:pt>
    <dgm:pt modelId="{C70BDC68-07D4-4D54-ADB2-C804DCE864E2}" type="pres">
      <dgm:prSet presAssocID="{BF554624-0807-4BE8-A194-604FCE86798B}" presName="node" presStyleLbl="node1" presStyleIdx="0" presStyleCnt="10" custScaleX="426591">
        <dgm:presLayoutVars>
          <dgm:bulletEnabled val="1"/>
        </dgm:presLayoutVars>
      </dgm:prSet>
      <dgm:spPr/>
      <dgm:t>
        <a:bodyPr/>
        <a:lstStyle/>
        <a:p>
          <a:endParaRPr lang="tr-TR"/>
        </a:p>
      </dgm:t>
    </dgm:pt>
    <dgm:pt modelId="{21664C46-7B47-4EDE-8B86-FEFD7876C479}" type="pres">
      <dgm:prSet presAssocID="{0CAA152F-46C4-4A0B-91F5-413EDB0B6B4D}" presName="sibTrans" presStyleLbl="sibTrans2D1" presStyleIdx="0" presStyleCnt="9"/>
      <dgm:spPr/>
      <dgm:t>
        <a:bodyPr/>
        <a:lstStyle/>
        <a:p>
          <a:endParaRPr lang="tr-TR"/>
        </a:p>
      </dgm:t>
    </dgm:pt>
    <dgm:pt modelId="{C58996B6-A169-43BF-B1C8-9DB9EB46D401}" type="pres">
      <dgm:prSet presAssocID="{0CAA152F-46C4-4A0B-91F5-413EDB0B6B4D}" presName="connectorText" presStyleLbl="sibTrans2D1" presStyleIdx="0" presStyleCnt="9"/>
      <dgm:spPr/>
      <dgm:t>
        <a:bodyPr/>
        <a:lstStyle/>
        <a:p>
          <a:endParaRPr lang="tr-TR"/>
        </a:p>
      </dgm:t>
    </dgm:pt>
    <dgm:pt modelId="{2D500165-395B-49FD-A90D-89D90556F7B6}" type="pres">
      <dgm:prSet presAssocID="{CD38536C-1BB2-4846-BD9F-A2A6E2E423AE}" presName="node" presStyleLbl="node1" presStyleIdx="1" presStyleCnt="10" custScaleX="425370">
        <dgm:presLayoutVars>
          <dgm:bulletEnabled val="1"/>
        </dgm:presLayoutVars>
      </dgm:prSet>
      <dgm:spPr/>
      <dgm:t>
        <a:bodyPr/>
        <a:lstStyle/>
        <a:p>
          <a:endParaRPr lang="tr-TR"/>
        </a:p>
      </dgm:t>
    </dgm:pt>
    <dgm:pt modelId="{0F5A2C33-7681-4AEB-B512-11DF27AA685E}" type="pres">
      <dgm:prSet presAssocID="{47E762BA-4CDB-4DE7-9B94-FA0A387AE0EB}" presName="sibTrans" presStyleLbl="sibTrans2D1" presStyleIdx="1" presStyleCnt="9"/>
      <dgm:spPr/>
      <dgm:t>
        <a:bodyPr/>
        <a:lstStyle/>
        <a:p>
          <a:endParaRPr lang="tr-TR"/>
        </a:p>
      </dgm:t>
    </dgm:pt>
    <dgm:pt modelId="{F6567174-294E-4C25-B00F-03A9B130E6DA}" type="pres">
      <dgm:prSet presAssocID="{47E762BA-4CDB-4DE7-9B94-FA0A387AE0EB}" presName="connectorText" presStyleLbl="sibTrans2D1" presStyleIdx="1" presStyleCnt="9"/>
      <dgm:spPr/>
      <dgm:t>
        <a:bodyPr/>
        <a:lstStyle/>
        <a:p>
          <a:endParaRPr lang="tr-TR"/>
        </a:p>
      </dgm:t>
    </dgm:pt>
    <dgm:pt modelId="{1F25A64D-65F4-4A90-B939-28D794B69C1E}" type="pres">
      <dgm:prSet presAssocID="{953EE04B-4435-4163-962E-27F0FA6B1564}" presName="node" presStyleLbl="node1" presStyleIdx="2" presStyleCnt="10" custScaleX="421708">
        <dgm:presLayoutVars>
          <dgm:bulletEnabled val="1"/>
        </dgm:presLayoutVars>
      </dgm:prSet>
      <dgm:spPr/>
      <dgm:t>
        <a:bodyPr/>
        <a:lstStyle/>
        <a:p>
          <a:endParaRPr lang="tr-TR"/>
        </a:p>
      </dgm:t>
    </dgm:pt>
    <dgm:pt modelId="{07F8B785-BB79-43A1-ADC4-E440E2F07904}" type="pres">
      <dgm:prSet presAssocID="{8566382E-DE1D-4252-AEEB-F3AEFBF92C37}" presName="sibTrans" presStyleLbl="sibTrans2D1" presStyleIdx="2" presStyleCnt="9"/>
      <dgm:spPr/>
      <dgm:t>
        <a:bodyPr/>
        <a:lstStyle/>
        <a:p>
          <a:endParaRPr lang="tr-TR"/>
        </a:p>
      </dgm:t>
    </dgm:pt>
    <dgm:pt modelId="{E79E5251-53C0-4D0B-BD7A-2F2076D22C61}" type="pres">
      <dgm:prSet presAssocID="{8566382E-DE1D-4252-AEEB-F3AEFBF92C37}" presName="connectorText" presStyleLbl="sibTrans2D1" presStyleIdx="2" presStyleCnt="9"/>
      <dgm:spPr/>
      <dgm:t>
        <a:bodyPr/>
        <a:lstStyle/>
        <a:p>
          <a:endParaRPr lang="tr-TR"/>
        </a:p>
      </dgm:t>
    </dgm:pt>
    <dgm:pt modelId="{F5FCE999-FBE9-4DC2-A071-1A6E50A9BE83}" type="pres">
      <dgm:prSet presAssocID="{BC5CA55E-A182-4064-826D-D0CD0129C1AF}" presName="node" presStyleLbl="node1" presStyleIdx="3" presStyleCnt="10" custScaleX="416214" custLinFactNeighborX="1525">
        <dgm:presLayoutVars>
          <dgm:bulletEnabled val="1"/>
        </dgm:presLayoutVars>
      </dgm:prSet>
      <dgm:spPr/>
      <dgm:t>
        <a:bodyPr/>
        <a:lstStyle/>
        <a:p>
          <a:endParaRPr lang="tr-TR"/>
        </a:p>
      </dgm:t>
    </dgm:pt>
    <dgm:pt modelId="{4C0C29FE-D856-4011-A67F-9D1597F9B606}" type="pres">
      <dgm:prSet presAssocID="{E70BB90D-4CAB-4861-B134-0FAB94FCAC9A}" presName="sibTrans" presStyleLbl="sibTrans2D1" presStyleIdx="3" presStyleCnt="9"/>
      <dgm:spPr/>
      <dgm:t>
        <a:bodyPr/>
        <a:lstStyle/>
        <a:p>
          <a:endParaRPr lang="tr-TR"/>
        </a:p>
      </dgm:t>
    </dgm:pt>
    <dgm:pt modelId="{6597D0C1-228B-47EB-8B73-E552FCF930C2}" type="pres">
      <dgm:prSet presAssocID="{E70BB90D-4CAB-4861-B134-0FAB94FCAC9A}" presName="connectorText" presStyleLbl="sibTrans2D1" presStyleIdx="3" presStyleCnt="9"/>
      <dgm:spPr/>
      <dgm:t>
        <a:bodyPr/>
        <a:lstStyle/>
        <a:p>
          <a:endParaRPr lang="tr-TR"/>
        </a:p>
      </dgm:t>
    </dgm:pt>
    <dgm:pt modelId="{AB87831E-58D1-456A-9DD1-A5A86BE48BB0}" type="pres">
      <dgm:prSet presAssocID="{B7AB03FD-FF15-4CF3-8F8F-3B1A804440CE}" presName="node" presStyleLbl="node1" presStyleIdx="4" presStyleCnt="10" custScaleX="419267">
        <dgm:presLayoutVars>
          <dgm:bulletEnabled val="1"/>
        </dgm:presLayoutVars>
      </dgm:prSet>
      <dgm:spPr/>
      <dgm:t>
        <a:bodyPr/>
        <a:lstStyle/>
        <a:p>
          <a:endParaRPr lang="tr-TR"/>
        </a:p>
      </dgm:t>
    </dgm:pt>
    <dgm:pt modelId="{93BD11B3-9E58-4F28-B945-ED9240488CAF}" type="pres">
      <dgm:prSet presAssocID="{43996A4F-FCDB-466F-A06A-04272FE4809B}" presName="sibTrans" presStyleLbl="sibTrans2D1" presStyleIdx="4" presStyleCnt="9"/>
      <dgm:spPr/>
      <dgm:t>
        <a:bodyPr/>
        <a:lstStyle/>
        <a:p>
          <a:endParaRPr lang="tr-TR"/>
        </a:p>
      </dgm:t>
    </dgm:pt>
    <dgm:pt modelId="{270BDE2C-902C-4593-9470-C85E996315EB}" type="pres">
      <dgm:prSet presAssocID="{43996A4F-FCDB-466F-A06A-04272FE4809B}" presName="connectorText" presStyleLbl="sibTrans2D1" presStyleIdx="4" presStyleCnt="9"/>
      <dgm:spPr/>
      <dgm:t>
        <a:bodyPr/>
        <a:lstStyle/>
        <a:p>
          <a:endParaRPr lang="tr-TR"/>
        </a:p>
      </dgm:t>
    </dgm:pt>
    <dgm:pt modelId="{A6D2F113-2D09-4701-A346-969D52152213}" type="pres">
      <dgm:prSet presAssocID="{2D47C9CD-ED3D-47EF-9F49-FE27F92B11FC}" presName="node" presStyleLbl="node1" presStyleIdx="5" presStyleCnt="10" custScaleX="420013" custLinFactNeighborX="2814" custLinFactNeighborY="14648">
        <dgm:presLayoutVars>
          <dgm:bulletEnabled val="1"/>
        </dgm:presLayoutVars>
      </dgm:prSet>
      <dgm:spPr/>
      <dgm:t>
        <a:bodyPr/>
        <a:lstStyle/>
        <a:p>
          <a:endParaRPr lang="tr-TR"/>
        </a:p>
      </dgm:t>
    </dgm:pt>
    <dgm:pt modelId="{1F768CEA-DE17-4C19-A923-86D0741E9C94}" type="pres">
      <dgm:prSet presAssocID="{82E94C4E-08A9-4EF0-B306-C82F5F6778CB}" presName="sibTrans" presStyleLbl="sibTrans2D1" presStyleIdx="5" presStyleCnt="9"/>
      <dgm:spPr/>
      <dgm:t>
        <a:bodyPr/>
        <a:lstStyle/>
        <a:p>
          <a:endParaRPr lang="tr-TR"/>
        </a:p>
      </dgm:t>
    </dgm:pt>
    <dgm:pt modelId="{9EFB5FC7-E531-43E1-BAA2-E49F7A2615FA}" type="pres">
      <dgm:prSet presAssocID="{82E94C4E-08A9-4EF0-B306-C82F5F6778CB}" presName="connectorText" presStyleLbl="sibTrans2D1" presStyleIdx="5" presStyleCnt="9"/>
      <dgm:spPr/>
      <dgm:t>
        <a:bodyPr/>
        <a:lstStyle/>
        <a:p>
          <a:endParaRPr lang="tr-TR"/>
        </a:p>
      </dgm:t>
    </dgm:pt>
    <dgm:pt modelId="{F0B3CA9A-EC61-48F5-A760-DE5144233266}" type="pres">
      <dgm:prSet presAssocID="{5800FEAD-1C87-404D-9C06-35C5077F91A5}" presName="node" presStyleLbl="node1" presStyleIdx="6" presStyleCnt="10" custScaleX="418047">
        <dgm:presLayoutVars>
          <dgm:bulletEnabled val="1"/>
        </dgm:presLayoutVars>
      </dgm:prSet>
      <dgm:spPr/>
      <dgm:t>
        <a:bodyPr/>
        <a:lstStyle/>
        <a:p>
          <a:endParaRPr lang="tr-TR"/>
        </a:p>
      </dgm:t>
    </dgm:pt>
    <dgm:pt modelId="{3D7811C1-34BE-42B0-ACE8-989246985213}" type="pres">
      <dgm:prSet presAssocID="{865072C5-CC15-41B3-9BC7-A4781D661BB9}" presName="sibTrans" presStyleLbl="sibTrans2D1" presStyleIdx="6" presStyleCnt="9"/>
      <dgm:spPr/>
      <dgm:t>
        <a:bodyPr/>
        <a:lstStyle/>
        <a:p>
          <a:endParaRPr lang="tr-TR"/>
        </a:p>
      </dgm:t>
    </dgm:pt>
    <dgm:pt modelId="{3C022AB4-A162-4C2E-9ED7-BD2AB78C0D30}" type="pres">
      <dgm:prSet presAssocID="{865072C5-CC15-41B3-9BC7-A4781D661BB9}" presName="connectorText" presStyleLbl="sibTrans2D1" presStyleIdx="6" presStyleCnt="9"/>
      <dgm:spPr/>
      <dgm:t>
        <a:bodyPr/>
        <a:lstStyle/>
        <a:p>
          <a:endParaRPr lang="tr-TR"/>
        </a:p>
      </dgm:t>
    </dgm:pt>
    <dgm:pt modelId="{512AC7D8-C2F5-4695-8C64-3C6AEC7F757C}" type="pres">
      <dgm:prSet presAssocID="{3172F950-EBF7-4C9C-9B98-44D6AED40777}" presName="node" presStyleLbl="node1" presStyleIdx="7" presStyleCnt="10" custScaleX="414385">
        <dgm:presLayoutVars>
          <dgm:bulletEnabled val="1"/>
        </dgm:presLayoutVars>
      </dgm:prSet>
      <dgm:spPr/>
      <dgm:t>
        <a:bodyPr/>
        <a:lstStyle/>
        <a:p>
          <a:endParaRPr lang="tr-TR"/>
        </a:p>
      </dgm:t>
    </dgm:pt>
    <dgm:pt modelId="{15DF3F53-FE2D-45BF-BB91-E7582B129D2A}" type="pres">
      <dgm:prSet presAssocID="{09A6CDD9-36AD-4C02-9B1A-A2A9E38E028C}" presName="sibTrans" presStyleLbl="sibTrans2D1" presStyleIdx="7" presStyleCnt="9"/>
      <dgm:spPr/>
      <dgm:t>
        <a:bodyPr/>
        <a:lstStyle/>
        <a:p>
          <a:endParaRPr lang="tr-TR"/>
        </a:p>
      </dgm:t>
    </dgm:pt>
    <dgm:pt modelId="{EC019776-5ECB-4403-ABE8-D590E35031D0}" type="pres">
      <dgm:prSet presAssocID="{09A6CDD9-36AD-4C02-9B1A-A2A9E38E028C}" presName="connectorText" presStyleLbl="sibTrans2D1" presStyleIdx="7" presStyleCnt="9"/>
      <dgm:spPr/>
      <dgm:t>
        <a:bodyPr/>
        <a:lstStyle/>
        <a:p>
          <a:endParaRPr lang="tr-TR"/>
        </a:p>
      </dgm:t>
    </dgm:pt>
    <dgm:pt modelId="{32EC4CBA-3423-4EA9-B478-8E475B0454D1}" type="pres">
      <dgm:prSet presAssocID="{1B2AD20A-A778-4A5E-8042-DDCD170B1342}" presName="node" presStyleLbl="node1" presStyleIdx="8" presStyleCnt="10" custScaleX="416555" custLinFactNeighborX="1356" custLinFactNeighborY="4882">
        <dgm:presLayoutVars>
          <dgm:bulletEnabled val="1"/>
        </dgm:presLayoutVars>
      </dgm:prSet>
      <dgm:spPr/>
      <dgm:t>
        <a:bodyPr/>
        <a:lstStyle/>
        <a:p>
          <a:endParaRPr lang="tr-TR"/>
        </a:p>
      </dgm:t>
    </dgm:pt>
    <dgm:pt modelId="{D70ECA50-559D-4A77-86DC-F47423812597}" type="pres">
      <dgm:prSet presAssocID="{0C0247E1-298F-4B06-9CD1-301B0ABEFD31}" presName="sibTrans" presStyleLbl="sibTrans2D1" presStyleIdx="8" presStyleCnt="9"/>
      <dgm:spPr/>
      <dgm:t>
        <a:bodyPr/>
        <a:lstStyle/>
        <a:p>
          <a:endParaRPr lang="tr-TR"/>
        </a:p>
      </dgm:t>
    </dgm:pt>
    <dgm:pt modelId="{66D0FE6F-40BF-4730-BBCC-DED760EF11B6}" type="pres">
      <dgm:prSet presAssocID="{0C0247E1-298F-4B06-9CD1-301B0ABEFD31}" presName="connectorText" presStyleLbl="sibTrans2D1" presStyleIdx="8" presStyleCnt="9"/>
      <dgm:spPr/>
      <dgm:t>
        <a:bodyPr/>
        <a:lstStyle/>
        <a:p>
          <a:endParaRPr lang="tr-TR"/>
        </a:p>
      </dgm:t>
    </dgm:pt>
    <dgm:pt modelId="{8A88F2DE-EAC6-475B-BC6B-F37A19050E81}" type="pres">
      <dgm:prSet presAssocID="{81AC6558-2421-43AD-B60A-6C7FC96F00A5}" presName="node" presStyleLbl="node1" presStyleIdx="9" presStyleCnt="10" custScaleX="419267">
        <dgm:presLayoutVars>
          <dgm:bulletEnabled val="1"/>
        </dgm:presLayoutVars>
      </dgm:prSet>
      <dgm:spPr/>
      <dgm:t>
        <a:bodyPr/>
        <a:lstStyle/>
        <a:p>
          <a:endParaRPr lang="tr-TR"/>
        </a:p>
      </dgm:t>
    </dgm:pt>
  </dgm:ptLst>
  <dgm:cxnLst>
    <dgm:cxn modelId="{7E38BF49-D634-4EC7-B33C-6BEE4B3FEAE7}" type="presOf" srcId="{870D2453-220B-4685-AD51-9C56F5A8F82B}" destId="{44B6D4D7-7A37-48F7-A6A8-FD6033952783}" srcOrd="0" destOrd="0" presId="urn:microsoft.com/office/officeart/2005/8/layout/process2"/>
    <dgm:cxn modelId="{A9F9527D-0500-4F41-A2DB-039C0EE01319}" srcId="{870D2453-220B-4685-AD51-9C56F5A8F82B}" destId="{5800FEAD-1C87-404D-9C06-35C5077F91A5}" srcOrd="6" destOrd="0" parTransId="{4AFB9FC2-BBC8-4A50-9A63-ABE54270E1FE}" sibTransId="{865072C5-CC15-41B3-9BC7-A4781D661BB9}"/>
    <dgm:cxn modelId="{5C2C34B2-CFFC-41CE-92E9-DA2A17454EA0}" type="presOf" srcId="{B7AB03FD-FF15-4CF3-8F8F-3B1A804440CE}" destId="{AB87831E-58D1-456A-9DD1-A5A86BE48BB0}" srcOrd="0" destOrd="0" presId="urn:microsoft.com/office/officeart/2005/8/layout/process2"/>
    <dgm:cxn modelId="{59FA69E3-ADC8-4037-83FC-37EF3BAFDC74}" type="presOf" srcId="{43996A4F-FCDB-466F-A06A-04272FE4809B}" destId="{270BDE2C-902C-4593-9470-C85E996315EB}" srcOrd="1" destOrd="0" presId="urn:microsoft.com/office/officeart/2005/8/layout/process2"/>
    <dgm:cxn modelId="{230FCD32-7FA3-4F1D-B080-00B52F73E5A1}" srcId="{870D2453-220B-4685-AD51-9C56F5A8F82B}" destId="{BF554624-0807-4BE8-A194-604FCE86798B}" srcOrd="0" destOrd="0" parTransId="{A7A880F0-7C0E-460B-8B32-A2BB53B9D993}" sibTransId="{0CAA152F-46C4-4A0B-91F5-413EDB0B6B4D}"/>
    <dgm:cxn modelId="{D4938480-69D4-4C67-9722-0D14CDC542D1}" type="presOf" srcId="{0CAA152F-46C4-4A0B-91F5-413EDB0B6B4D}" destId="{C58996B6-A169-43BF-B1C8-9DB9EB46D401}" srcOrd="1" destOrd="0" presId="urn:microsoft.com/office/officeart/2005/8/layout/process2"/>
    <dgm:cxn modelId="{C547F34C-9528-4AF9-936C-62145F81BE6A}" srcId="{870D2453-220B-4685-AD51-9C56F5A8F82B}" destId="{B7AB03FD-FF15-4CF3-8F8F-3B1A804440CE}" srcOrd="4" destOrd="0" parTransId="{7F086F88-3C84-4780-970D-2E84E63BB570}" sibTransId="{43996A4F-FCDB-466F-A06A-04272FE4809B}"/>
    <dgm:cxn modelId="{23D2CD70-6B78-48E3-A701-2633DF2E5C34}" type="presOf" srcId="{43996A4F-FCDB-466F-A06A-04272FE4809B}" destId="{93BD11B3-9E58-4F28-B945-ED9240488CAF}" srcOrd="0" destOrd="0" presId="urn:microsoft.com/office/officeart/2005/8/layout/process2"/>
    <dgm:cxn modelId="{B16D907F-67EC-4515-9179-1BF494D2647B}" type="presOf" srcId="{09A6CDD9-36AD-4C02-9B1A-A2A9E38E028C}" destId="{15DF3F53-FE2D-45BF-BB91-E7582B129D2A}" srcOrd="0" destOrd="0" presId="urn:microsoft.com/office/officeart/2005/8/layout/process2"/>
    <dgm:cxn modelId="{AD109A8A-B326-448E-9063-98623CE36F68}" srcId="{870D2453-220B-4685-AD51-9C56F5A8F82B}" destId="{CD38536C-1BB2-4846-BD9F-A2A6E2E423AE}" srcOrd="1" destOrd="0" parTransId="{A260CED6-8877-41B4-99B8-D6BC35B4EDBE}" sibTransId="{47E762BA-4CDB-4DE7-9B94-FA0A387AE0EB}"/>
    <dgm:cxn modelId="{267545F5-B463-4B5A-A235-354411776250}" type="presOf" srcId="{81AC6558-2421-43AD-B60A-6C7FC96F00A5}" destId="{8A88F2DE-EAC6-475B-BC6B-F37A19050E81}" srcOrd="0" destOrd="0" presId="urn:microsoft.com/office/officeart/2005/8/layout/process2"/>
    <dgm:cxn modelId="{EB8CC475-09D4-4B37-8A52-3CFEFFD08BC6}" srcId="{870D2453-220B-4685-AD51-9C56F5A8F82B}" destId="{2D47C9CD-ED3D-47EF-9F49-FE27F92B11FC}" srcOrd="5" destOrd="0" parTransId="{4245DDBF-8946-4179-860E-A93EA4254977}" sibTransId="{82E94C4E-08A9-4EF0-B306-C82F5F6778CB}"/>
    <dgm:cxn modelId="{BAC063E7-3BE0-475C-ADC5-889DB45B09A3}" type="presOf" srcId="{8566382E-DE1D-4252-AEEB-F3AEFBF92C37}" destId="{E79E5251-53C0-4D0B-BD7A-2F2076D22C61}" srcOrd="1" destOrd="0" presId="urn:microsoft.com/office/officeart/2005/8/layout/process2"/>
    <dgm:cxn modelId="{B01B7C12-6485-41E6-A9C5-593DAE880083}" type="presOf" srcId="{2D47C9CD-ED3D-47EF-9F49-FE27F92B11FC}" destId="{A6D2F113-2D09-4701-A346-969D52152213}" srcOrd="0" destOrd="0" presId="urn:microsoft.com/office/officeart/2005/8/layout/process2"/>
    <dgm:cxn modelId="{7AA23385-29ED-48A1-B56D-A2EE42F18AF3}" type="presOf" srcId="{8566382E-DE1D-4252-AEEB-F3AEFBF92C37}" destId="{07F8B785-BB79-43A1-ADC4-E440E2F07904}" srcOrd="0" destOrd="0" presId="urn:microsoft.com/office/officeart/2005/8/layout/process2"/>
    <dgm:cxn modelId="{33D9EF7B-70DF-4F7E-99FA-E90362140AE3}" type="presOf" srcId="{09A6CDD9-36AD-4C02-9B1A-A2A9E38E028C}" destId="{EC019776-5ECB-4403-ABE8-D590E35031D0}" srcOrd="1" destOrd="0" presId="urn:microsoft.com/office/officeart/2005/8/layout/process2"/>
    <dgm:cxn modelId="{B4EF2110-6AF3-43F0-A59A-AF91C5314642}" srcId="{870D2453-220B-4685-AD51-9C56F5A8F82B}" destId="{953EE04B-4435-4163-962E-27F0FA6B1564}" srcOrd="2" destOrd="0" parTransId="{01450358-87E9-49CC-8566-A8BD91874867}" sibTransId="{8566382E-DE1D-4252-AEEB-F3AEFBF92C37}"/>
    <dgm:cxn modelId="{6DE29EDB-197D-49A7-B994-0B91E8D6F705}" type="presOf" srcId="{865072C5-CC15-41B3-9BC7-A4781D661BB9}" destId="{3D7811C1-34BE-42B0-ACE8-989246985213}" srcOrd="0" destOrd="0" presId="urn:microsoft.com/office/officeart/2005/8/layout/process2"/>
    <dgm:cxn modelId="{96CE7A13-C540-42EA-B27C-8EB3B1F69B68}" srcId="{870D2453-220B-4685-AD51-9C56F5A8F82B}" destId="{81AC6558-2421-43AD-B60A-6C7FC96F00A5}" srcOrd="9" destOrd="0" parTransId="{2EE418E0-399C-4F94-ACBB-5AF597537242}" sibTransId="{E8ED175D-6383-44E0-B33B-EA3FAE9928C1}"/>
    <dgm:cxn modelId="{8E234434-ADD6-4BF1-9B4A-891B2665D940}" type="presOf" srcId="{0C0247E1-298F-4B06-9CD1-301B0ABEFD31}" destId="{D70ECA50-559D-4A77-86DC-F47423812597}" srcOrd="0" destOrd="0" presId="urn:microsoft.com/office/officeart/2005/8/layout/process2"/>
    <dgm:cxn modelId="{442255D1-330C-496B-AE1A-9FB6C491BC84}" type="presOf" srcId="{3172F950-EBF7-4C9C-9B98-44D6AED40777}" destId="{512AC7D8-C2F5-4695-8C64-3C6AEC7F757C}" srcOrd="0" destOrd="0" presId="urn:microsoft.com/office/officeart/2005/8/layout/process2"/>
    <dgm:cxn modelId="{63E64974-1237-4B4B-8A40-273DE779315F}" type="presOf" srcId="{82E94C4E-08A9-4EF0-B306-C82F5F6778CB}" destId="{1F768CEA-DE17-4C19-A923-86D0741E9C94}" srcOrd="0" destOrd="0" presId="urn:microsoft.com/office/officeart/2005/8/layout/process2"/>
    <dgm:cxn modelId="{731C66FC-0912-4F66-AAAA-0D158B79A711}" srcId="{870D2453-220B-4685-AD51-9C56F5A8F82B}" destId="{3172F950-EBF7-4C9C-9B98-44D6AED40777}" srcOrd="7" destOrd="0" parTransId="{38C02A36-6D76-41BF-B10C-2D3F724C21CC}" sibTransId="{09A6CDD9-36AD-4C02-9B1A-A2A9E38E028C}"/>
    <dgm:cxn modelId="{CE2DBF2A-70A0-4EC4-A2BA-605C267A477E}" type="presOf" srcId="{47E762BA-4CDB-4DE7-9B94-FA0A387AE0EB}" destId="{F6567174-294E-4C25-B00F-03A9B130E6DA}" srcOrd="1" destOrd="0" presId="urn:microsoft.com/office/officeart/2005/8/layout/process2"/>
    <dgm:cxn modelId="{844C370A-2739-4070-9973-32CC8B181A67}" type="presOf" srcId="{82E94C4E-08A9-4EF0-B306-C82F5F6778CB}" destId="{9EFB5FC7-E531-43E1-BAA2-E49F7A2615FA}" srcOrd="1" destOrd="0" presId="urn:microsoft.com/office/officeart/2005/8/layout/process2"/>
    <dgm:cxn modelId="{FB9A2452-3497-45ED-9036-60DA74876322}" type="presOf" srcId="{865072C5-CC15-41B3-9BC7-A4781D661BB9}" destId="{3C022AB4-A162-4C2E-9ED7-BD2AB78C0D30}" srcOrd="1" destOrd="0" presId="urn:microsoft.com/office/officeart/2005/8/layout/process2"/>
    <dgm:cxn modelId="{150983BC-3DD3-44E3-868D-ABB348656979}" type="presOf" srcId="{E70BB90D-4CAB-4861-B134-0FAB94FCAC9A}" destId="{4C0C29FE-D856-4011-A67F-9D1597F9B606}" srcOrd="0" destOrd="0" presId="urn:microsoft.com/office/officeart/2005/8/layout/process2"/>
    <dgm:cxn modelId="{614C1F18-6BC5-4B34-80B9-FC19D21F7D85}" type="presOf" srcId="{47E762BA-4CDB-4DE7-9B94-FA0A387AE0EB}" destId="{0F5A2C33-7681-4AEB-B512-11DF27AA685E}" srcOrd="0" destOrd="0" presId="urn:microsoft.com/office/officeart/2005/8/layout/process2"/>
    <dgm:cxn modelId="{27BAC997-8BEA-41FA-91B5-C9E861D66E13}" type="presOf" srcId="{BC5CA55E-A182-4064-826D-D0CD0129C1AF}" destId="{F5FCE999-FBE9-4DC2-A071-1A6E50A9BE83}" srcOrd="0" destOrd="0" presId="urn:microsoft.com/office/officeart/2005/8/layout/process2"/>
    <dgm:cxn modelId="{F0107EFC-4AA8-425A-A0C7-024957D8A4B6}" type="presOf" srcId="{CD38536C-1BB2-4846-BD9F-A2A6E2E423AE}" destId="{2D500165-395B-49FD-A90D-89D90556F7B6}" srcOrd="0" destOrd="0" presId="urn:microsoft.com/office/officeart/2005/8/layout/process2"/>
    <dgm:cxn modelId="{31EB9D71-75C2-4E41-BC64-1B8535D97779}" type="presOf" srcId="{1B2AD20A-A778-4A5E-8042-DDCD170B1342}" destId="{32EC4CBA-3423-4EA9-B478-8E475B0454D1}" srcOrd="0" destOrd="0" presId="urn:microsoft.com/office/officeart/2005/8/layout/process2"/>
    <dgm:cxn modelId="{6C791455-270D-41CA-8440-D3C6668B302F}" type="presOf" srcId="{BF554624-0807-4BE8-A194-604FCE86798B}" destId="{C70BDC68-07D4-4D54-ADB2-C804DCE864E2}" srcOrd="0" destOrd="0" presId="urn:microsoft.com/office/officeart/2005/8/layout/process2"/>
    <dgm:cxn modelId="{B68073CF-90A3-4AE4-9FED-71CF92C75743}" srcId="{870D2453-220B-4685-AD51-9C56F5A8F82B}" destId="{BC5CA55E-A182-4064-826D-D0CD0129C1AF}" srcOrd="3" destOrd="0" parTransId="{D59F556E-DF3A-4FE5-BF1D-3C24635A9977}" sibTransId="{E70BB90D-4CAB-4861-B134-0FAB94FCAC9A}"/>
    <dgm:cxn modelId="{2D93DD41-8557-499C-BC73-7840149C125D}" type="presOf" srcId="{5800FEAD-1C87-404D-9C06-35C5077F91A5}" destId="{F0B3CA9A-EC61-48F5-A760-DE5144233266}" srcOrd="0" destOrd="0" presId="urn:microsoft.com/office/officeart/2005/8/layout/process2"/>
    <dgm:cxn modelId="{1E1A7486-28D5-4FFB-8B75-A6156139C8C8}" srcId="{870D2453-220B-4685-AD51-9C56F5A8F82B}" destId="{1B2AD20A-A778-4A5E-8042-DDCD170B1342}" srcOrd="8" destOrd="0" parTransId="{9C185773-0204-4431-B437-3E438ADD058B}" sibTransId="{0C0247E1-298F-4B06-9CD1-301B0ABEFD31}"/>
    <dgm:cxn modelId="{8DDFBFB0-8FF7-4A9D-B293-651126A964E1}" type="presOf" srcId="{0CAA152F-46C4-4A0B-91F5-413EDB0B6B4D}" destId="{21664C46-7B47-4EDE-8B86-FEFD7876C479}" srcOrd="0" destOrd="0" presId="urn:microsoft.com/office/officeart/2005/8/layout/process2"/>
    <dgm:cxn modelId="{4B5F8E23-82FF-4117-BD49-EB10681690BE}" type="presOf" srcId="{953EE04B-4435-4163-962E-27F0FA6B1564}" destId="{1F25A64D-65F4-4A90-B939-28D794B69C1E}" srcOrd="0" destOrd="0" presId="urn:microsoft.com/office/officeart/2005/8/layout/process2"/>
    <dgm:cxn modelId="{DAFF030B-8809-4030-A519-21EC7159FD33}" type="presOf" srcId="{E70BB90D-4CAB-4861-B134-0FAB94FCAC9A}" destId="{6597D0C1-228B-47EB-8B73-E552FCF930C2}" srcOrd="1" destOrd="0" presId="urn:microsoft.com/office/officeart/2005/8/layout/process2"/>
    <dgm:cxn modelId="{45101595-57A0-4936-9FD8-6615E5A0BE89}" type="presOf" srcId="{0C0247E1-298F-4B06-9CD1-301B0ABEFD31}" destId="{66D0FE6F-40BF-4730-BBCC-DED760EF11B6}" srcOrd="1" destOrd="0" presId="urn:microsoft.com/office/officeart/2005/8/layout/process2"/>
    <dgm:cxn modelId="{15853FC2-4BDE-46C0-AD2D-413DB13BC325}" type="presParOf" srcId="{44B6D4D7-7A37-48F7-A6A8-FD6033952783}" destId="{C70BDC68-07D4-4D54-ADB2-C804DCE864E2}" srcOrd="0" destOrd="0" presId="urn:microsoft.com/office/officeart/2005/8/layout/process2"/>
    <dgm:cxn modelId="{81352A87-7DA6-45EB-B6E5-95F903E0A34D}" type="presParOf" srcId="{44B6D4D7-7A37-48F7-A6A8-FD6033952783}" destId="{21664C46-7B47-4EDE-8B86-FEFD7876C479}" srcOrd="1" destOrd="0" presId="urn:microsoft.com/office/officeart/2005/8/layout/process2"/>
    <dgm:cxn modelId="{BBFB48F3-D65E-4A15-9427-AF3C46F37A73}" type="presParOf" srcId="{21664C46-7B47-4EDE-8B86-FEFD7876C479}" destId="{C58996B6-A169-43BF-B1C8-9DB9EB46D401}" srcOrd="0" destOrd="0" presId="urn:microsoft.com/office/officeart/2005/8/layout/process2"/>
    <dgm:cxn modelId="{3463CA81-2D13-458D-82C9-9B93179C7681}" type="presParOf" srcId="{44B6D4D7-7A37-48F7-A6A8-FD6033952783}" destId="{2D500165-395B-49FD-A90D-89D90556F7B6}" srcOrd="2" destOrd="0" presId="urn:microsoft.com/office/officeart/2005/8/layout/process2"/>
    <dgm:cxn modelId="{D458EC04-9E3C-4E9A-B1B5-4C487AE89925}" type="presParOf" srcId="{44B6D4D7-7A37-48F7-A6A8-FD6033952783}" destId="{0F5A2C33-7681-4AEB-B512-11DF27AA685E}" srcOrd="3" destOrd="0" presId="urn:microsoft.com/office/officeart/2005/8/layout/process2"/>
    <dgm:cxn modelId="{8FA34682-B20F-4174-AD08-E576113FB976}" type="presParOf" srcId="{0F5A2C33-7681-4AEB-B512-11DF27AA685E}" destId="{F6567174-294E-4C25-B00F-03A9B130E6DA}" srcOrd="0" destOrd="0" presId="urn:microsoft.com/office/officeart/2005/8/layout/process2"/>
    <dgm:cxn modelId="{762B2129-456B-48A0-BEF2-7D285A901CF7}" type="presParOf" srcId="{44B6D4D7-7A37-48F7-A6A8-FD6033952783}" destId="{1F25A64D-65F4-4A90-B939-28D794B69C1E}" srcOrd="4" destOrd="0" presId="urn:microsoft.com/office/officeart/2005/8/layout/process2"/>
    <dgm:cxn modelId="{8C1CB7AF-21C4-46DB-86A3-6CF70F8FA62E}" type="presParOf" srcId="{44B6D4D7-7A37-48F7-A6A8-FD6033952783}" destId="{07F8B785-BB79-43A1-ADC4-E440E2F07904}" srcOrd="5" destOrd="0" presId="urn:microsoft.com/office/officeart/2005/8/layout/process2"/>
    <dgm:cxn modelId="{D22FB464-9818-41B5-A97D-F950CBC1FC27}" type="presParOf" srcId="{07F8B785-BB79-43A1-ADC4-E440E2F07904}" destId="{E79E5251-53C0-4D0B-BD7A-2F2076D22C61}" srcOrd="0" destOrd="0" presId="urn:microsoft.com/office/officeart/2005/8/layout/process2"/>
    <dgm:cxn modelId="{1DE63544-74CC-4863-8988-F38184A3FB87}" type="presParOf" srcId="{44B6D4D7-7A37-48F7-A6A8-FD6033952783}" destId="{F5FCE999-FBE9-4DC2-A071-1A6E50A9BE83}" srcOrd="6" destOrd="0" presId="urn:microsoft.com/office/officeart/2005/8/layout/process2"/>
    <dgm:cxn modelId="{0E882A44-FF27-4A12-802B-82AD7E24508C}" type="presParOf" srcId="{44B6D4D7-7A37-48F7-A6A8-FD6033952783}" destId="{4C0C29FE-D856-4011-A67F-9D1597F9B606}" srcOrd="7" destOrd="0" presId="urn:microsoft.com/office/officeart/2005/8/layout/process2"/>
    <dgm:cxn modelId="{895487F0-D1BE-4A43-874F-185DC3A842BB}" type="presParOf" srcId="{4C0C29FE-D856-4011-A67F-9D1597F9B606}" destId="{6597D0C1-228B-47EB-8B73-E552FCF930C2}" srcOrd="0" destOrd="0" presId="urn:microsoft.com/office/officeart/2005/8/layout/process2"/>
    <dgm:cxn modelId="{4226C753-7865-4F32-A1F9-946AACE70CC7}" type="presParOf" srcId="{44B6D4D7-7A37-48F7-A6A8-FD6033952783}" destId="{AB87831E-58D1-456A-9DD1-A5A86BE48BB0}" srcOrd="8" destOrd="0" presId="urn:microsoft.com/office/officeart/2005/8/layout/process2"/>
    <dgm:cxn modelId="{CFB7D5C2-DFBF-43F5-A668-5321E30ACAE0}" type="presParOf" srcId="{44B6D4D7-7A37-48F7-A6A8-FD6033952783}" destId="{93BD11B3-9E58-4F28-B945-ED9240488CAF}" srcOrd="9" destOrd="0" presId="urn:microsoft.com/office/officeart/2005/8/layout/process2"/>
    <dgm:cxn modelId="{4B280D37-59BE-46A1-8571-9A4F61F7169F}" type="presParOf" srcId="{93BD11B3-9E58-4F28-B945-ED9240488CAF}" destId="{270BDE2C-902C-4593-9470-C85E996315EB}" srcOrd="0" destOrd="0" presId="urn:microsoft.com/office/officeart/2005/8/layout/process2"/>
    <dgm:cxn modelId="{E4EA6779-56B4-492F-8254-1D23727E9C5A}" type="presParOf" srcId="{44B6D4D7-7A37-48F7-A6A8-FD6033952783}" destId="{A6D2F113-2D09-4701-A346-969D52152213}" srcOrd="10" destOrd="0" presId="urn:microsoft.com/office/officeart/2005/8/layout/process2"/>
    <dgm:cxn modelId="{3BCBC575-6F49-468E-92EB-478165A45C66}" type="presParOf" srcId="{44B6D4D7-7A37-48F7-A6A8-FD6033952783}" destId="{1F768CEA-DE17-4C19-A923-86D0741E9C94}" srcOrd="11" destOrd="0" presId="urn:microsoft.com/office/officeart/2005/8/layout/process2"/>
    <dgm:cxn modelId="{D70D715F-F6EE-4EBA-94DF-70D408BD9C76}" type="presParOf" srcId="{1F768CEA-DE17-4C19-A923-86D0741E9C94}" destId="{9EFB5FC7-E531-43E1-BAA2-E49F7A2615FA}" srcOrd="0" destOrd="0" presId="urn:microsoft.com/office/officeart/2005/8/layout/process2"/>
    <dgm:cxn modelId="{9328B3BF-18F9-4117-9C72-7BE3261462E5}" type="presParOf" srcId="{44B6D4D7-7A37-48F7-A6A8-FD6033952783}" destId="{F0B3CA9A-EC61-48F5-A760-DE5144233266}" srcOrd="12" destOrd="0" presId="urn:microsoft.com/office/officeart/2005/8/layout/process2"/>
    <dgm:cxn modelId="{05E7369D-D1BC-4FFD-9696-2E7DF5705F89}" type="presParOf" srcId="{44B6D4D7-7A37-48F7-A6A8-FD6033952783}" destId="{3D7811C1-34BE-42B0-ACE8-989246985213}" srcOrd="13" destOrd="0" presId="urn:microsoft.com/office/officeart/2005/8/layout/process2"/>
    <dgm:cxn modelId="{6727FF1D-DEBB-411B-92EF-7330BA3ED3DF}" type="presParOf" srcId="{3D7811C1-34BE-42B0-ACE8-989246985213}" destId="{3C022AB4-A162-4C2E-9ED7-BD2AB78C0D30}" srcOrd="0" destOrd="0" presId="urn:microsoft.com/office/officeart/2005/8/layout/process2"/>
    <dgm:cxn modelId="{2632B8F7-D1EC-4A6F-9BEF-205CC562E611}" type="presParOf" srcId="{44B6D4D7-7A37-48F7-A6A8-FD6033952783}" destId="{512AC7D8-C2F5-4695-8C64-3C6AEC7F757C}" srcOrd="14" destOrd="0" presId="urn:microsoft.com/office/officeart/2005/8/layout/process2"/>
    <dgm:cxn modelId="{9F884CAE-D4D6-41FF-AC17-7AE353F907F9}" type="presParOf" srcId="{44B6D4D7-7A37-48F7-A6A8-FD6033952783}" destId="{15DF3F53-FE2D-45BF-BB91-E7582B129D2A}" srcOrd="15" destOrd="0" presId="urn:microsoft.com/office/officeart/2005/8/layout/process2"/>
    <dgm:cxn modelId="{A8E25452-318F-4620-9322-0AA40FA695B5}" type="presParOf" srcId="{15DF3F53-FE2D-45BF-BB91-E7582B129D2A}" destId="{EC019776-5ECB-4403-ABE8-D590E35031D0}" srcOrd="0" destOrd="0" presId="urn:microsoft.com/office/officeart/2005/8/layout/process2"/>
    <dgm:cxn modelId="{16B4294C-693A-4690-B57B-5C7EDF1C526B}" type="presParOf" srcId="{44B6D4D7-7A37-48F7-A6A8-FD6033952783}" destId="{32EC4CBA-3423-4EA9-B478-8E475B0454D1}" srcOrd="16" destOrd="0" presId="urn:microsoft.com/office/officeart/2005/8/layout/process2"/>
    <dgm:cxn modelId="{5DEED1F5-3BB0-4B47-ABF0-E822FE262D1E}" type="presParOf" srcId="{44B6D4D7-7A37-48F7-A6A8-FD6033952783}" destId="{D70ECA50-559D-4A77-86DC-F47423812597}" srcOrd="17" destOrd="0" presId="urn:microsoft.com/office/officeart/2005/8/layout/process2"/>
    <dgm:cxn modelId="{53CA74B3-D4F9-4A90-B2BD-D4342E521A86}" type="presParOf" srcId="{D70ECA50-559D-4A77-86DC-F47423812597}" destId="{66D0FE6F-40BF-4730-BBCC-DED760EF11B6}" srcOrd="0" destOrd="0" presId="urn:microsoft.com/office/officeart/2005/8/layout/process2"/>
    <dgm:cxn modelId="{F19F4105-8A7E-4FCC-83F7-810D721BE357}" type="presParOf" srcId="{44B6D4D7-7A37-48F7-A6A8-FD6033952783}" destId="{8A88F2DE-EAC6-475B-BC6B-F37A19050E81}" srcOrd="1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7CDB74-0F01-4E98-B42C-A03EBD1E8BD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3CA04DB0-9731-4664-864C-04272E8E771F}">
      <dgm:prSet phldrT="[Metin]"/>
      <dgm:spPr/>
      <dgm:t>
        <a:bodyPr/>
        <a:lstStyle/>
        <a:p>
          <a:r>
            <a:rPr lang="tr-TR" b="1" i="1" dirty="0" smtClean="0"/>
            <a:t>İŞLEM AŞAMALARI</a:t>
          </a:r>
          <a:endParaRPr lang="tr-TR" b="1" i="1" dirty="0"/>
        </a:p>
      </dgm:t>
    </dgm:pt>
    <dgm:pt modelId="{4ECD8180-2FE9-41F3-8FB0-7B8AB07A0711}" type="parTrans" cxnId="{1E224C7A-9C9D-4127-8250-8A05CF880C21}">
      <dgm:prSet/>
      <dgm:spPr/>
      <dgm:t>
        <a:bodyPr/>
        <a:lstStyle/>
        <a:p>
          <a:endParaRPr lang="tr-TR"/>
        </a:p>
      </dgm:t>
    </dgm:pt>
    <dgm:pt modelId="{DE7DBCE7-4ECF-44C8-BE73-DE5CE45CFA07}" type="sibTrans" cxnId="{1E224C7A-9C9D-4127-8250-8A05CF880C21}">
      <dgm:prSet/>
      <dgm:spPr/>
      <dgm:t>
        <a:bodyPr/>
        <a:lstStyle/>
        <a:p>
          <a:endParaRPr lang="tr-TR"/>
        </a:p>
      </dgm:t>
    </dgm:pt>
    <dgm:pt modelId="{2A485605-A54F-41F6-8C3B-56578E4CBA0A}">
      <dgm:prSet phldrT="[Metin]"/>
      <dgm:spPr/>
      <dgm:t>
        <a:bodyPr/>
        <a:lstStyle/>
        <a:p>
          <a:r>
            <a:rPr lang="tr-TR" b="1" i="1" dirty="0" smtClean="0"/>
            <a:t>Yağ </a:t>
          </a:r>
          <a:r>
            <a:rPr lang="tr-TR" b="1" i="1" dirty="0" err="1" smtClean="0"/>
            <a:t>separasyonu</a:t>
          </a:r>
          <a:endParaRPr lang="tr-TR" b="1" i="1" dirty="0"/>
        </a:p>
      </dgm:t>
    </dgm:pt>
    <dgm:pt modelId="{75D5D7DE-20BF-47F0-A6B3-8A265BB8725F}" type="parTrans" cxnId="{F256E7BC-A706-4970-8267-45081DBBCC83}">
      <dgm:prSet/>
      <dgm:spPr/>
      <dgm:t>
        <a:bodyPr/>
        <a:lstStyle/>
        <a:p>
          <a:endParaRPr lang="tr-TR"/>
        </a:p>
      </dgm:t>
    </dgm:pt>
    <dgm:pt modelId="{AED0D050-D79E-456E-A918-84C5A2C0DBB1}" type="sibTrans" cxnId="{F256E7BC-A706-4970-8267-45081DBBCC83}">
      <dgm:prSet/>
      <dgm:spPr/>
      <dgm:t>
        <a:bodyPr/>
        <a:lstStyle/>
        <a:p>
          <a:endParaRPr lang="tr-TR"/>
        </a:p>
      </dgm:t>
    </dgm:pt>
    <dgm:pt modelId="{74CC0C28-BB33-4851-8189-859FFA6EC2F7}">
      <dgm:prSet phldrT="[Metin]"/>
      <dgm:spPr/>
      <dgm:t>
        <a:bodyPr/>
        <a:lstStyle/>
        <a:p>
          <a:r>
            <a:rPr lang="tr-TR" b="1" i="1" dirty="0" smtClean="0"/>
            <a:t>Pastörizasyon</a:t>
          </a:r>
          <a:endParaRPr lang="tr-TR" b="1" i="1" dirty="0"/>
        </a:p>
      </dgm:t>
    </dgm:pt>
    <dgm:pt modelId="{A43381F9-BC6D-4575-A5AD-40AF22A9EA11}" type="parTrans" cxnId="{CB1CF235-CC41-4248-8895-2A02C7E52852}">
      <dgm:prSet/>
      <dgm:spPr/>
      <dgm:t>
        <a:bodyPr/>
        <a:lstStyle/>
        <a:p>
          <a:endParaRPr lang="tr-TR"/>
        </a:p>
      </dgm:t>
    </dgm:pt>
    <dgm:pt modelId="{49056A61-D8BF-4DC8-8286-E4F849153592}" type="sibTrans" cxnId="{CB1CF235-CC41-4248-8895-2A02C7E52852}">
      <dgm:prSet/>
      <dgm:spPr/>
      <dgm:t>
        <a:bodyPr/>
        <a:lstStyle/>
        <a:p>
          <a:endParaRPr lang="tr-TR"/>
        </a:p>
      </dgm:t>
    </dgm:pt>
    <dgm:pt modelId="{44294B98-C131-4850-A937-B138D6F2802B}">
      <dgm:prSet phldrT="[Metin]" custT="1"/>
      <dgm:spPr/>
      <dgm:t>
        <a:bodyPr/>
        <a:lstStyle/>
        <a:p>
          <a:r>
            <a:rPr lang="tr-TR" sz="2000" b="1" i="1" dirty="0" smtClean="0"/>
            <a:t>ETKİLEDİĞİ KALİTE FAKTÖRLERİ</a:t>
          </a:r>
          <a:endParaRPr lang="tr-TR" sz="2000" b="1" i="1" dirty="0"/>
        </a:p>
      </dgm:t>
    </dgm:pt>
    <dgm:pt modelId="{FEDBA866-DF23-412A-BC20-D58A2CAEE011}" type="parTrans" cxnId="{8A781418-E1F0-4F63-BBAD-4A4A723EEC6E}">
      <dgm:prSet/>
      <dgm:spPr/>
      <dgm:t>
        <a:bodyPr/>
        <a:lstStyle/>
        <a:p>
          <a:endParaRPr lang="tr-TR"/>
        </a:p>
      </dgm:t>
    </dgm:pt>
    <dgm:pt modelId="{3CC280B1-C8C5-4A83-A5FA-C69A85F45349}" type="sibTrans" cxnId="{8A781418-E1F0-4F63-BBAD-4A4A723EEC6E}">
      <dgm:prSet/>
      <dgm:spPr/>
      <dgm:t>
        <a:bodyPr/>
        <a:lstStyle/>
        <a:p>
          <a:endParaRPr lang="tr-TR"/>
        </a:p>
      </dgm:t>
    </dgm:pt>
    <dgm:pt modelId="{883D1D45-B99B-411D-81C9-8331919DC590}">
      <dgm:prSet phldrT="[Metin]"/>
      <dgm:spPr/>
      <dgm:t>
        <a:bodyPr/>
        <a:lstStyle/>
        <a:p>
          <a:r>
            <a:rPr lang="tr-TR" b="1" i="1" dirty="0" err="1" smtClean="0"/>
            <a:t>Randıman,yağ</a:t>
          </a:r>
          <a:r>
            <a:rPr lang="tr-TR" b="1" i="1" dirty="0" smtClean="0"/>
            <a:t> yüzdesi</a:t>
          </a:r>
          <a:endParaRPr lang="tr-TR" b="1" i="1" dirty="0"/>
        </a:p>
      </dgm:t>
    </dgm:pt>
    <dgm:pt modelId="{5F54A8D7-A285-4A17-8FF3-38495828375C}" type="parTrans" cxnId="{3DF680FA-CDD6-4D2B-9748-426B0BA482B6}">
      <dgm:prSet/>
      <dgm:spPr/>
      <dgm:t>
        <a:bodyPr/>
        <a:lstStyle/>
        <a:p>
          <a:endParaRPr lang="tr-TR"/>
        </a:p>
      </dgm:t>
    </dgm:pt>
    <dgm:pt modelId="{7B61E64C-6E64-4F18-8281-BB918128A645}" type="sibTrans" cxnId="{3DF680FA-CDD6-4D2B-9748-426B0BA482B6}">
      <dgm:prSet/>
      <dgm:spPr/>
      <dgm:t>
        <a:bodyPr/>
        <a:lstStyle/>
        <a:p>
          <a:endParaRPr lang="tr-TR"/>
        </a:p>
      </dgm:t>
    </dgm:pt>
    <dgm:pt modelId="{9263E9A7-1B92-489E-8A01-7220798634DC}">
      <dgm:prSet phldrT="[Metin]"/>
      <dgm:spPr/>
      <dgm:t>
        <a:bodyPr/>
        <a:lstStyle/>
        <a:p>
          <a:r>
            <a:rPr lang="tr-TR" b="1" i="1" dirty="0" smtClean="0"/>
            <a:t>Mikrobiyolojik kalite</a:t>
          </a:r>
          <a:endParaRPr lang="tr-TR" b="1" i="1" dirty="0"/>
        </a:p>
      </dgm:t>
    </dgm:pt>
    <dgm:pt modelId="{F7425A3D-5903-4F6E-A6CB-750B975E77C0}" type="parTrans" cxnId="{71D04266-4693-43E2-8E98-1FCDD7DB25F1}">
      <dgm:prSet/>
      <dgm:spPr/>
      <dgm:t>
        <a:bodyPr/>
        <a:lstStyle/>
        <a:p>
          <a:endParaRPr lang="tr-TR"/>
        </a:p>
      </dgm:t>
    </dgm:pt>
    <dgm:pt modelId="{525B427B-944C-44BB-A149-98BE56EDD81D}" type="sibTrans" cxnId="{71D04266-4693-43E2-8E98-1FCDD7DB25F1}">
      <dgm:prSet/>
      <dgm:spPr/>
      <dgm:t>
        <a:bodyPr/>
        <a:lstStyle/>
        <a:p>
          <a:endParaRPr lang="tr-TR"/>
        </a:p>
      </dgm:t>
    </dgm:pt>
    <dgm:pt modelId="{10B35177-FD6F-4BE1-A81A-596A93B1BFDB}">
      <dgm:prSet phldrT="[Metin]"/>
      <dgm:spPr/>
      <dgm:t>
        <a:bodyPr/>
        <a:lstStyle/>
        <a:p>
          <a:endParaRPr lang="tr-TR" dirty="0"/>
        </a:p>
      </dgm:t>
    </dgm:pt>
    <dgm:pt modelId="{9E8DFD45-BD6C-4D0F-91BF-3645179E9970}" type="parTrans" cxnId="{6F6C1B49-AA10-483A-AA8A-2AA9B77EC605}">
      <dgm:prSet/>
      <dgm:spPr/>
      <dgm:t>
        <a:bodyPr/>
        <a:lstStyle/>
        <a:p>
          <a:endParaRPr lang="tr-TR"/>
        </a:p>
      </dgm:t>
    </dgm:pt>
    <dgm:pt modelId="{AC0D1379-CFDC-4E6D-897F-840128D8D774}" type="sibTrans" cxnId="{6F6C1B49-AA10-483A-AA8A-2AA9B77EC605}">
      <dgm:prSet/>
      <dgm:spPr/>
      <dgm:t>
        <a:bodyPr/>
        <a:lstStyle/>
        <a:p>
          <a:endParaRPr lang="tr-TR"/>
        </a:p>
      </dgm:t>
    </dgm:pt>
    <dgm:pt modelId="{FC8BDCB9-70E3-47B7-890E-37F9988E9A72}">
      <dgm:prSet phldrT="[Metin]"/>
      <dgm:spPr/>
      <dgm:t>
        <a:bodyPr/>
        <a:lstStyle/>
        <a:p>
          <a:endParaRPr lang="tr-TR" dirty="0"/>
        </a:p>
      </dgm:t>
    </dgm:pt>
    <dgm:pt modelId="{D2C1CC47-8D33-4D9F-BC13-5AC8C6C429F6}" type="parTrans" cxnId="{9FA444C7-0855-4308-AB50-E345D29C02A1}">
      <dgm:prSet/>
      <dgm:spPr/>
      <dgm:t>
        <a:bodyPr/>
        <a:lstStyle/>
        <a:p>
          <a:endParaRPr lang="tr-TR"/>
        </a:p>
      </dgm:t>
    </dgm:pt>
    <dgm:pt modelId="{5FC7286B-FD96-4BC8-BBEE-DFC72DF7B69A}" type="sibTrans" cxnId="{9FA444C7-0855-4308-AB50-E345D29C02A1}">
      <dgm:prSet/>
      <dgm:spPr/>
      <dgm:t>
        <a:bodyPr/>
        <a:lstStyle/>
        <a:p>
          <a:endParaRPr lang="tr-TR"/>
        </a:p>
      </dgm:t>
    </dgm:pt>
    <dgm:pt modelId="{54AD23B9-2B18-4858-8104-3E4FF66551EF}">
      <dgm:prSet phldrT="[Metin]"/>
      <dgm:spPr/>
      <dgm:t>
        <a:bodyPr/>
        <a:lstStyle/>
        <a:p>
          <a:endParaRPr lang="tr-TR" dirty="0"/>
        </a:p>
      </dgm:t>
    </dgm:pt>
    <dgm:pt modelId="{65DB649A-7148-4302-9F56-8A1C6144AD57}" type="parTrans" cxnId="{45258178-720C-402C-B05B-D249EE610F0B}">
      <dgm:prSet/>
      <dgm:spPr/>
      <dgm:t>
        <a:bodyPr/>
        <a:lstStyle/>
        <a:p>
          <a:endParaRPr lang="tr-TR"/>
        </a:p>
      </dgm:t>
    </dgm:pt>
    <dgm:pt modelId="{EC0C28B6-329A-448B-9DC4-F436769E12E4}" type="sibTrans" cxnId="{45258178-720C-402C-B05B-D249EE610F0B}">
      <dgm:prSet/>
      <dgm:spPr/>
      <dgm:t>
        <a:bodyPr/>
        <a:lstStyle/>
        <a:p>
          <a:endParaRPr lang="tr-TR"/>
        </a:p>
      </dgm:t>
    </dgm:pt>
    <dgm:pt modelId="{4699B128-3F4E-4001-AD41-43ACD47FC958}">
      <dgm:prSet phldrT="[Metin]"/>
      <dgm:spPr/>
      <dgm:t>
        <a:bodyPr/>
        <a:lstStyle/>
        <a:p>
          <a:endParaRPr lang="tr-TR" dirty="0"/>
        </a:p>
      </dgm:t>
    </dgm:pt>
    <dgm:pt modelId="{CA0D2E35-7F75-44B9-B329-DC66819549DC}" type="parTrans" cxnId="{E8C65408-AB36-4956-AC13-1EF7D924EC4C}">
      <dgm:prSet/>
      <dgm:spPr/>
      <dgm:t>
        <a:bodyPr/>
        <a:lstStyle/>
        <a:p>
          <a:endParaRPr lang="tr-TR"/>
        </a:p>
      </dgm:t>
    </dgm:pt>
    <dgm:pt modelId="{C017ED68-DBCD-4301-9669-56D07C924BB1}" type="sibTrans" cxnId="{E8C65408-AB36-4956-AC13-1EF7D924EC4C}">
      <dgm:prSet/>
      <dgm:spPr/>
      <dgm:t>
        <a:bodyPr/>
        <a:lstStyle/>
        <a:p>
          <a:endParaRPr lang="tr-TR"/>
        </a:p>
      </dgm:t>
    </dgm:pt>
    <dgm:pt modelId="{6541D53A-0598-42AB-AA6B-36E319B8E4B7}">
      <dgm:prSet phldrT="[Metin]"/>
      <dgm:spPr/>
      <dgm:t>
        <a:bodyPr/>
        <a:lstStyle/>
        <a:p>
          <a:endParaRPr lang="tr-TR" dirty="0"/>
        </a:p>
      </dgm:t>
    </dgm:pt>
    <dgm:pt modelId="{64FBD51F-F622-4502-8810-7EE454F552AE}" type="parTrans" cxnId="{EF463572-112C-468A-B228-24198E203690}">
      <dgm:prSet/>
      <dgm:spPr/>
      <dgm:t>
        <a:bodyPr/>
        <a:lstStyle/>
        <a:p>
          <a:endParaRPr lang="tr-TR"/>
        </a:p>
      </dgm:t>
    </dgm:pt>
    <dgm:pt modelId="{4E9F1CC8-6644-4435-B375-0B22FE1CE20C}" type="sibTrans" cxnId="{EF463572-112C-468A-B228-24198E203690}">
      <dgm:prSet/>
      <dgm:spPr/>
      <dgm:t>
        <a:bodyPr/>
        <a:lstStyle/>
        <a:p>
          <a:endParaRPr lang="tr-TR"/>
        </a:p>
      </dgm:t>
    </dgm:pt>
    <dgm:pt modelId="{A8D1C47C-8008-4C41-B85B-CA7063E16FF8}">
      <dgm:prSet phldrT="[Metin]"/>
      <dgm:spPr/>
      <dgm:t>
        <a:bodyPr/>
        <a:lstStyle/>
        <a:p>
          <a:endParaRPr lang="tr-TR" dirty="0"/>
        </a:p>
      </dgm:t>
    </dgm:pt>
    <dgm:pt modelId="{65D34095-9933-4751-85CC-9788972EBD45}" type="parTrans" cxnId="{A3891CA9-4882-4F12-9392-41C26AEEC005}">
      <dgm:prSet/>
      <dgm:spPr/>
      <dgm:t>
        <a:bodyPr/>
        <a:lstStyle/>
        <a:p>
          <a:endParaRPr lang="tr-TR"/>
        </a:p>
      </dgm:t>
    </dgm:pt>
    <dgm:pt modelId="{A0946F20-A03A-416E-9D9E-9C9FAB1DD55E}" type="sibTrans" cxnId="{A3891CA9-4882-4F12-9392-41C26AEEC005}">
      <dgm:prSet/>
      <dgm:spPr/>
      <dgm:t>
        <a:bodyPr/>
        <a:lstStyle/>
        <a:p>
          <a:endParaRPr lang="tr-TR"/>
        </a:p>
      </dgm:t>
    </dgm:pt>
    <dgm:pt modelId="{C1797C86-F9DC-49F7-902C-C070191751F1}">
      <dgm:prSet phldrT="[Metin]"/>
      <dgm:spPr/>
      <dgm:t>
        <a:bodyPr/>
        <a:lstStyle/>
        <a:p>
          <a:r>
            <a:rPr lang="tr-TR" b="1" i="1" dirty="0" smtClean="0"/>
            <a:t>Ön ısıtma</a:t>
          </a:r>
          <a:endParaRPr lang="tr-TR" b="1" i="1" dirty="0"/>
        </a:p>
      </dgm:t>
    </dgm:pt>
    <dgm:pt modelId="{CA43D746-0835-4199-A098-9EDCFBD6232A}" type="parTrans" cxnId="{C9661F90-82BB-42BB-A6AB-BC01CA6F9524}">
      <dgm:prSet/>
      <dgm:spPr/>
      <dgm:t>
        <a:bodyPr/>
        <a:lstStyle/>
        <a:p>
          <a:endParaRPr lang="tr-TR"/>
        </a:p>
      </dgm:t>
    </dgm:pt>
    <dgm:pt modelId="{8CE54FEF-FA60-4831-A06B-342842408163}" type="sibTrans" cxnId="{C9661F90-82BB-42BB-A6AB-BC01CA6F9524}">
      <dgm:prSet/>
      <dgm:spPr/>
      <dgm:t>
        <a:bodyPr/>
        <a:lstStyle/>
        <a:p>
          <a:endParaRPr lang="tr-TR"/>
        </a:p>
      </dgm:t>
    </dgm:pt>
    <dgm:pt modelId="{20811345-7327-4DCF-BF3C-A1E66C119EE1}">
      <dgm:prSet phldrT="[Metin]"/>
      <dgm:spPr/>
      <dgm:t>
        <a:bodyPr/>
        <a:lstStyle/>
        <a:p>
          <a:r>
            <a:rPr lang="tr-TR" b="1" i="1" dirty="0" err="1" smtClean="0"/>
            <a:t>Konsantrata</a:t>
          </a:r>
          <a:r>
            <a:rPr lang="tr-TR" b="1" i="1" dirty="0" smtClean="0"/>
            <a:t> uygulanan ısıl işlem normu</a:t>
          </a:r>
          <a:endParaRPr lang="tr-TR" b="1" i="1" dirty="0"/>
        </a:p>
      </dgm:t>
    </dgm:pt>
    <dgm:pt modelId="{A2F612FC-F038-435D-B332-BFE611D46A00}" type="parTrans" cxnId="{1C0A1952-D74D-45BF-9A77-96C141B26551}">
      <dgm:prSet/>
      <dgm:spPr/>
      <dgm:t>
        <a:bodyPr/>
        <a:lstStyle/>
        <a:p>
          <a:endParaRPr lang="tr-TR"/>
        </a:p>
      </dgm:t>
    </dgm:pt>
    <dgm:pt modelId="{5C8B244E-543C-405A-9FF5-E611A8DA5B0B}" type="sibTrans" cxnId="{1C0A1952-D74D-45BF-9A77-96C141B26551}">
      <dgm:prSet/>
      <dgm:spPr/>
      <dgm:t>
        <a:bodyPr/>
        <a:lstStyle/>
        <a:p>
          <a:endParaRPr lang="tr-TR"/>
        </a:p>
      </dgm:t>
    </dgm:pt>
    <dgm:pt modelId="{853C83C6-CCA9-4E7D-B6A8-589F9382EFE6}">
      <dgm:prSet phldrT="[Metin]"/>
      <dgm:spPr/>
      <dgm:t>
        <a:bodyPr/>
        <a:lstStyle/>
        <a:p>
          <a:r>
            <a:rPr lang="tr-TR" b="1" i="1" dirty="0" smtClean="0"/>
            <a:t>Kurutma</a:t>
          </a:r>
          <a:endParaRPr lang="tr-TR" b="1" i="1" dirty="0"/>
        </a:p>
      </dgm:t>
    </dgm:pt>
    <dgm:pt modelId="{3F65108E-0540-4B2E-8328-126B184B26FC}" type="parTrans" cxnId="{430D3BF9-1810-4C2C-A1EE-E4E6A9B13659}">
      <dgm:prSet/>
      <dgm:spPr/>
      <dgm:t>
        <a:bodyPr/>
        <a:lstStyle/>
        <a:p>
          <a:endParaRPr lang="tr-TR"/>
        </a:p>
      </dgm:t>
    </dgm:pt>
    <dgm:pt modelId="{39642DDF-66A5-43AE-AFF9-E22A41CD4FB2}" type="sibTrans" cxnId="{430D3BF9-1810-4C2C-A1EE-E4E6A9B13659}">
      <dgm:prSet/>
      <dgm:spPr/>
      <dgm:t>
        <a:bodyPr/>
        <a:lstStyle/>
        <a:p>
          <a:endParaRPr lang="tr-TR"/>
        </a:p>
      </dgm:t>
    </dgm:pt>
    <dgm:pt modelId="{656C02C6-AFE4-4F12-AE89-DA798958FC18}">
      <dgm:prSet phldrT="[Metin]"/>
      <dgm:spPr/>
      <dgm:t>
        <a:bodyPr/>
        <a:lstStyle/>
        <a:p>
          <a:r>
            <a:rPr lang="tr-TR" b="1" i="1" dirty="0" smtClean="0"/>
            <a:t>Isı </a:t>
          </a:r>
          <a:r>
            <a:rPr lang="tr-TR" b="1" i="1" dirty="0" err="1" smtClean="0"/>
            <a:t>sayısı,çözünebilme,ısı</a:t>
          </a:r>
          <a:r>
            <a:rPr lang="tr-TR" b="1" i="1" dirty="0" smtClean="0"/>
            <a:t> </a:t>
          </a:r>
          <a:r>
            <a:rPr lang="tr-TR" b="1" i="1" dirty="0" err="1" smtClean="0"/>
            <a:t>stabilitesi</a:t>
          </a:r>
          <a:endParaRPr lang="tr-TR" b="1" i="1" dirty="0"/>
        </a:p>
      </dgm:t>
    </dgm:pt>
    <dgm:pt modelId="{DB727AEF-1174-475B-A8B4-157FA9A07AD1}" type="parTrans" cxnId="{E4640987-6120-4483-85E6-F127493FBA17}">
      <dgm:prSet/>
      <dgm:spPr/>
      <dgm:t>
        <a:bodyPr/>
        <a:lstStyle/>
        <a:p>
          <a:endParaRPr lang="tr-TR"/>
        </a:p>
      </dgm:t>
    </dgm:pt>
    <dgm:pt modelId="{B01FE3AF-6683-4C90-907B-CE7C5BCDDC10}" type="sibTrans" cxnId="{E4640987-6120-4483-85E6-F127493FBA17}">
      <dgm:prSet/>
      <dgm:spPr/>
      <dgm:t>
        <a:bodyPr/>
        <a:lstStyle/>
        <a:p>
          <a:endParaRPr lang="tr-TR"/>
        </a:p>
      </dgm:t>
    </dgm:pt>
    <dgm:pt modelId="{9EB25177-821B-42E7-902D-71C2999FC644}">
      <dgm:prSet phldrT="[Metin]"/>
      <dgm:spPr/>
      <dgm:t>
        <a:bodyPr/>
        <a:lstStyle/>
        <a:p>
          <a:r>
            <a:rPr lang="tr-TR" b="1" i="1" dirty="0" smtClean="0"/>
            <a:t>Mikrobiyolojik kalite</a:t>
          </a:r>
          <a:endParaRPr lang="tr-TR" b="1" i="1" dirty="0"/>
        </a:p>
      </dgm:t>
    </dgm:pt>
    <dgm:pt modelId="{8D827DF3-62C3-4B3A-A9DF-D3A95F5CBDA0}" type="parTrans" cxnId="{17616C26-DA80-4888-8E0E-4173769F3342}">
      <dgm:prSet/>
      <dgm:spPr/>
      <dgm:t>
        <a:bodyPr/>
        <a:lstStyle/>
        <a:p>
          <a:endParaRPr lang="tr-TR"/>
        </a:p>
      </dgm:t>
    </dgm:pt>
    <dgm:pt modelId="{E1F757AE-DDAA-4597-B20E-2BB9EEC544B3}" type="sibTrans" cxnId="{17616C26-DA80-4888-8E0E-4173769F3342}">
      <dgm:prSet/>
      <dgm:spPr/>
      <dgm:t>
        <a:bodyPr/>
        <a:lstStyle/>
        <a:p>
          <a:endParaRPr lang="tr-TR"/>
        </a:p>
      </dgm:t>
    </dgm:pt>
    <dgm:pt modelId="{F6541BC8-68CC-4207-ADC5-5E9B77A15013}">
      <dgm:prSet phldrT="[Metin]"/>
      <dgm:spPr/>
      <dgm:t>
        <a:bodyPr/>
        <a:lstStyle/>
        <a:p>
          <a:r>
            <a:rPr lang="tr-TR" b="1" i="1" dirty="0" smtClean="0"/>
            <a:t>Rutubet </a:t>
          </a:r>
          <a:r>
            <a:rPr lang="tr-TR" b="1" i="1" dirty="0" err="1" smtClean="0"/>
            <a:t>içeriği,yanmış</a:t>
          </a:r>
          <a:r>
            <a:rPr lang="tr-TR" b="1" i="1" dirty="0" smtClean="0"/>
            <a:t> partiküller</a:t>
          </a:r>
          <a:endParaRPr lang="tr-TR" b="1" i="1" dirty="0"/>
        </a:p>
      </dgm:t>
    </dgm:pt>
    <dgm:pt modelId="{8AFC8404-DE00-4B8A-92DF-F4F738AF2F26}" type="parTrans" cxnId="{4F5B6880-A9B7-44C3-AEFF-6DB194C9C55A}">
      <dgm:prSet/>
      <dgm:spPr/>
      <dgm:t>
        <a:bodyPr/>
        <a:lstStyle/>
        <a:p>
          <a:endParaRPr lang="tr-TR"/>
        </a:p>
      </dgm:t>
    </dgm:pt>
    <dgm:pt modelId="{56396E77-A2C9-4266-9686-052526C585B0}" type="sibTrans" cxnId="{4F5B6880-A9B7-44C3-AEFF-6DB194C9C55A}">
      <dgm:prSet/>
      <dgm:spPr/>
      <dgm:t>
        <a:bodyPr/>
        <a:lstStyle/>
        <a:p>
          <a:endParaRPr lang="tr-TR"/>
        </a:p>
      </dgm:t>
    </dgm:pt>
    <dgm:pt modelId="{2ECC5801-6E03-4D66-9713-D8AF1C6AF578}" type="pres">
      <dgm:prSet presAssocID="{A47CDB74-0F01-4E98-B42C-A03EBD1E8BDA}" presName="Name0" presStyleCnt="0">
        <dgm:presLayoutVars>
          <dgm:dir/>
          <dgm:animLvl val="lvl"/>
          <dgm:resizeHandles val="exact"/>
        </dgm:presLayoutVars>
      </dgm:prSet>
      <dgm:spPr/>
      <dgm:t>
        <a:bodyPr/>
        <a:lstStyle/>
        <a:p>
          <a:endParaRPr lang="tr-TR"/>
        </a:p>
      </dgm:t>
    </dgm:pt>
    <dgm:pt modelId="{C09E0E46-62BC-46C0-9A08-8B9C51218390}" type="pres">
      <dgm:prSet presAssocID="{3CA04DB0-9731-4664-864C-04272E8E771F}" presName="composite" presStyleCnt="0"/>
      <dgm:spPr/>
    </dgm:pt>
    <dgm:pt modelId="{9A74D856-FC58-4C00-BA1A-40FE748A28B2}" type="pres">
      <dgm:prSet presAssocID="{3CA04DB0-9731-4664-864C-04272E8E771F}" presName="parTx" presStyleLbl="alignNode1" presStyleIdx="0" presStyleCnt="2" custLinFactNeighborX="-468" custLinFactNeighborY="3675">
        <dgm:presLayoutVars>
          <dgm:chMax val="0"/>
          <dgm:chPref val="0"/>
          <dgm:bulletEnabled val="1"/>
        </dgm:presLayoutVars>
      </dgm:prSet>
      <dgm:spPr/>
      <dgm:t>
        <a:bodyPr/>
        <a:lstStyle/>
        <a:p>
          <a:endParaRPr lang="tr-TR"/>
        </a:p>
      </dgm:t>
    </dgm:pt>
    <dgm:pt modelId="{AC92889D-5863-4794-9EA7-88214D98CCE8}" type="pres">
      <dgm:prSet presAssocID="{3CA04DB0-9731-4664-864C-04272E8E771F}" presName="desTx" presStyleLbl="alignAccFollowNode1" presStyleIdx="0" presStyleCnt="2">
        <dgm:presLayoutVars>
          <dgm:bulletEnabled val="1"/>
        </dgm:presLayoutVars>
      </dgm:prSet>
      <dgm:spPr/>
      <dgm:t>
        <a:bodyPr/>
        <a:lstStyle/>
        <a:p>
          <a:endParaRPr lang="tr-TR"/>
        </a:p>
      </dgm:t>
    </dgm:pt>
    <dgm:pt modelId="{E9EC33BF-6A65-4169-88C7-1D618820CF53}" type="pres">
      <dgm:prSet presAssocID="{DE7DBCE7-4ECF-44C8-BE73-DE5CE45CFA07}" presName="space" presStyleCnt="0"/>
      <dgm:spPr/>
    </dgm:pt>
    <dgm:pt modelId="{83846DC5-9D95-4CD8-A55C-40E5BD4C14BD}" type="pres">
      <dgm:prSet presAssocID="{44294B98-C131-4850-A937-B138D6F2802B}" presName="composite" presStyleCnt="0"/>
      <dgm:spPr/>
    </dgm:pt>
    <dgm:pt modelId="{96AD3E29-C48C-4812-96E2-B4BD17578DAF}" type="pres">
      <dgm:prSet presAssocID="{44294B98-C131-4850-A937-B138D6F2802B}" presName="parTx" presStyleLbl="alignNode1" presStyleIdx="1" presStyleCnt="2" custScaleX="105995">
        <dgm:presLayoutVars>
          <dgm:chMax val="0"/>
          <dgm:chPref val="0"/>
          <dgm:bulletEnabled val="1"/>
        </dgm:presLayoutVars>
      </dgm:prSet>
      <dgm:spPr/>
      <dgm:t>
        <a:bodyPr/>
        <a:lstStyle/>
        <a:p>
          <a:endParaRPr lang="tr-TR"/>
        </a:p>
      </dgm:t>
    </dgm:pt>
    <dgm:pt modelId="{93B873BC-EBA3-4761-AA0D-FF0C45C39E6D}" type="pres">
      <dgm:prSet presAssocID="{44294B98-C131-4850-A937-B138D6F2802B}" presName="desTx" presStyleLbl="alignAccFollowNode1" presStyleIdx="1" presStyleCnt="2" custScaleX="105298" custLinFactNeighborX="9781" custLinFactNeighborY="1282">
        <dgm:presLayoutVars>
          <dgm:bulletEnabled val="1"/>
        </dgm:presLayoutVars>
      </dgm:prSet>
      <dgm:spPr/>
      <dgm:t>
        <a:bodyPr/>
        <a:lstStyle/>
        <a:p>
          <a:endParaRPr lang="tr-TR"/>
        </a:p>
      </dgm:t>
    </dgm:pt>
  </dgm:ptLst>
  <dgm:cxnLst>
    <dgm:cxn modelId="{8A781418-E1F0-4F63-BBAD-4A4A723EEC6E}" srcId="{A47CDB74-0F01-4E98-B42C-A03EBD1E8BDA}" destId="{44294B98-C131-4850-A937-B138D6F2802B}" srcOrd="1" destOrd="0" parTransId="{FEDBA866-DF23-412A-BC20-D58A2CAEE011}" sibTransId="{3CC280B1-C8C5-4A83-A5FA-C69A85F45349}"/>
    <dgm:cxn modelId="{A3891CA9-4882-4F12-9392-41C26AEEC005}" srcId="{44294B98-C131-4850-A937-B138D6F2802B}" destId="{A8D1C47C-8008-4C41-B85B-CA7063E16FF8}" srcOrd="6" destOrd="0" parTransId="{65D34095-9933-4751-85CC-9788972EBD45}" sibTransId="{A0946F20-A03A-416E-9D9E-9C9FAB1DD55E}"/>
    <dgm:cxn modelId="{F256E7BC-A706-4970-8267-45081DBBCC83}" srcId="{3CA04DB0-9731-4664-864C-04272E8E771F}" destId="{2A485605-A54F-41F6-8C3B-56578E4CBA0A}" srcOrd="0" destOrd="0" parTransId="{75D5D7DE-20BF-47F0-A6B3-8A265BB8725F}" sibTransId="{AED0D050-D79E-456E-A918-84C5A2C0DBB1}"/>
    <dgm:cxn modelId="{30A55D10-F177-4E15-8D21-9DA51C815D28}" type="presOf" srcId="{9EB25177-821B-42E7-902D-71C2999FC644}" destId="{93B873BC-EBA3-4761-AA0D-FF0C45C39E6D}" srcOrd="0" destOrd="3" presId="urn:microsoft.com/office/officeart/2005/8/layout/hList1"/>
    <dgm:cxn modelId="{713019D9-2303-4A60-87CF-BFA32A2F2B26}" type="presOf" srcId="{74CC0C28-BB33-4851-8189-859FFA6EC2F7}" destId="{AC92889D-5863-4794-9EA7-88214D98CCE8}" srcOrd="0" destOrd="1" presId="urn:microsoft.com/office/officeart/2005/8/layout/hList1"/>
    <dgm:cxn modelId="{9FA444C7-0855-4308-AB50-E345D29C02A1}" srcId="{3CA04DB0-9731-4664-864C-04272E8E771F}" destId="{FC8BDCB9-70E3-47B7-890E-37F9988E9A72}" srcOrd="5" destOrd="0" parTransId="{D2C1CC47-8D33-4D9F-BC13-5AC8C6C429F6}" sibTransId="{5FC7286B-FD96-4BC8-BBEE-DFC72DF7B69A}"/>
    <dgm:cxn modelId="{3D47FB5B-889A-460F-8E01-94147C88D948}" type="presOf" srcId="{FC8BDCB9-70E3-47B7-890E-37F9988E9A72}" destId="{AC92889D-5863-4794-9EA7-88214D98CCE8}" srcOrd="0" destOrd="5" presId="urn:microsoft.com/office/officeart/2005/8/layout/hList1"/>
    <dgm:cxn modelId="{71323D06-D7B6-42ED-BB93-5D91941A8218}" type="presOf" srcId="{A47CDB74-0F01-4E98-B42C-A03EBD1E8BDA}" destId="{2ECC5801-6E03-4D66-9713-D8AF1C6AF578}" srcOrd="0" destOrd="0" presId="urn:microsoft.com/office/officeart/2005/8/layout/hList1"/>
    <dgm:cxn modelId="{6F541729-DC4B-443F-9C67-37E2BBA5D1EB}" type="presOf" srcId="{54AD23B9-2B18-4858-8104-3E4FF66551EF}" destId="{AC92889D-5863-4794-9EA7-88214D98CCE8}" srcOrd="0" destOrd="6" presId="urn:microsoft.com/office/officeart/2005/8/layout/hList1"/>
    <dgm:cxn modelId="{6F6C1B49-AA10-483A-AA8A-2AA9B77EC605}" srcId="{3CA04DB0-9731-4664-864C-04272E8E771F}" destId="{10B35177-FD6F-4BE1-A81A-596A93B1BFDB}" srcOrd="7" destOrd="0" parTransId="{9E8DFD45-BD6C-4D0F-91BF-3645179E9970}" sibTransId="{AC0D1379-CFDC-4E6D-897F-840128D8D774}"/>
    <dgm:cxn modelId="{3DF680FA-CDD6-4D2B-9748-426B0BA482B6}" srcId="{44294B98-C131-4850-A937-B138D6F2802B}" destId="{883D1D45-B99B-411D-81C9-8331919DC590}" srcOrd="0" destOrd="0" parTransId="{5F54A8D7-A285-4A17-8FF3-38495828375C}" sibTransId="{7B61E64C-6E64-4F18-8281-BB918128A645}"/>
    <dgm:cxn modelId="{EA57EE9A-6017-429D-B290-A892A7A36383}" type="presOf" srcId="{2A485605-A54F-41F6-8C3B-56578E4CBA0A}" destId="{AC92889D-5863-4794-9EA7-88214D98CCE8}" srcOrd="0" destOrd="0" presId="urn:microsoft.com/office/officeart/2005/8/layout/hList1"/>
    <dgm:cxn modelId="{1FE42FCF-81B1-4ECE-BD06-8B9486E85F67}" type="presOf" srcId="{656C02C6-AFE4-4F12-AE89-DA798958FC18}" destId="{93B873BC-EBA3-4761-AA0D-FF0C45C39E6D}" srcOrd="0" destOrd="2" presId="urn:microsoft.com/office/officeart/2005/8/layout/hList1"/>
    <dgm:cxn modelId="{1F68FAC5-8D21-4284-A237-017B34A6BEB1}" type="presOf" srcId="{6541D53A-0598-42AB-AA6B-36E319B8E4B7}" destId="{93B873BC-EBA3-4761-AA0D-FF0C45C39E6D}" srcOrd="0" destOrd="5" presId="urn:microsoft.com/office/officeart/2005/8/layout/hList1"/>
    <dgm:cxn modelId="{4E5701BF-CC82-46A9-9BDD-35CBC8E22E8E}" type="presOf" srcId="{10B35177-FD6F-4BE1-A81A-596A93B1BFDB}" destId="{AC92889D-5863-4794-9EA7-88214D98CCE8}" srcOrd="0" destOrd="7" presId="urn:microsoft.com/office/officeart/2005/8/layout/hList1"/>
    <dgm:cxn modelId="{45258178-720C-402C-B05B-D249EE610F0B}" srcId="{3CA04DB0-9731-4664-864C-04272E8E771F}" destId="{54AD23B9-2B18-4858-8104-3E4FF66551EF}" srcOrd="6" destOrd="0" parTransId="{65DB649A-7148-4302-9F56-8A1C6144AD57}" sibTransId="{EC0C28B6-329A-448B-9DC4-F436769E12E4}"/>
    <dgm:cxn modelId="{E4640987-6120-4483-85E6-F127493FBA17}" srcId="{44294B98-C131-4850-A937-B138D6F2802B}" destId="{656C02C6-AFE4-4F12-AE89-DA798958FC18}" srcOrd="2" destOrd="0" parTransId="{DB727AEF-1174-475B-A8B4-157FA9A07AD1}" sibTransId="{B01FE3AF-6683-4C90-907B-CE7C5BCDDC10}"/>
    <dgm:cxn modelId="{4F5B6880-A9B7-44C3-AEFF-6DB194C9C55A}" srcId="{44294B98-C131-4850-A937-B138D6F2802B}" destId="{F6541BC8-68CC-4207-ADC5-5E9B77A15013}" srcOrd="4" destOrd="0" parTransId="{8AFC8404-DE00-4B8A-92DF-F4F738AF2F26}" sibTransId="{56396E77-A2C9-4266-9686-052526C585B0}"/>
    <dgm:cxn modelId="{80ADD4DA-523C-4865-8983-22AE466859FA}" type="presOf" srcId="{F6541BC8-68CC-4207-ADC5-5E9B77A15013}" destId="{93B873BC-EBA3-4761-AA0D-FF0C45C39E6D}" srcOrd="0" destOrd="4" presId="urn:microsoft.com/office/officeart/2005/8/layout/hList1"/>
    <dgm:cxn modelId="{71D04266-4693-43E2-8E98-1FCDD7DB25F1}" srcId="{44294B98-C131-4850-A937-B138D6F2802B}" destId="{9263E9A7-1B92-489E-8A01-7220798634DC}" srcOrd="1" destOrd="0" parTransId="{F7425A3D-5903-4F6E-A6CB-750B975E77C0}" sibTransId="{525B427B-944C-44BB-A149-98BE56EDD81D}"/>
    <dgm:cxn modelId="{17616C26-DA80-4888-8E0E-4173769F3342}" srcId="{44294B98-C131-4850-A937-B138D6F2802B}" destId="{9EB25177-821B-42E7-902D-71C2999FC644}" srcOrd="3" destOrd="0" parTransId="{8D827DF3-62C3-4B3A-A9DF-D3A95F5CBDA0}" sibTransId="{E1F757AE-DDAA-4597-B20E-2BB9EEC544B3}"/>
    <dgm:cxn modelId="{6DB26516-FA57-42B4-9908-FE5F98621F55}" type="presOf" srcId="{883D1D45-B99B-411D-81C9-8331919DC590}" destId="{93B873BC-EBA3-4761-AA0D-FF0C45C39E6D}" srcOrd="0" destOrd="0" presId="urn:microsoft.com/office/officeart/2005/8/layout/hList1"/>
    <dgm:cxn modelId="{9549B2D2-2776-43A8-A764-3C2A70270C13}" type="presOf" srcId="{C1797C86-F9DC-49F7-902C-C070191751F1}" destId="{AC92889D-5863-4794-9EA7-88214D98CCE8}" srcOrd="0" destOrd="2" presId="urn:microsoft.com/office/officeart/2005/8/layout/hList1"/>
    <dgm:cxn modelId="{43A8C664-B7D2-4A44-8072-F116FD10680E}" type="presOf" srcId="{4699B128-3F4E-4001-AD41-43ACD47FC958}" destId="{93B873BC-EBA3-4761-AA0D-FF0C45C39E6D}" srcOrd="0" destOrd="7" presId="urn:microsoft.com/office/officeart/2005/8/layout/hList1"/>
    <dgm:cxn modelId="{EF463572-112C-468A-B228-24198E203690}" srcId="{44294B98-C131-4850-A937-B138D6F2802B}" destId="{6541D53A-0598-42AB-AA6B-36E319B8E4B7}" srcOrd="5" destOrd="0" parTransId="{64FBD51F-F622-4502-8810-7EE454F552AE}" sibTransId="{4E9F1CC8-6644-4435-B375-0B22FE1CE20C}"/>
    <dgm:cxn modelId="{5CFEF9C2-75FC-4794-9796-D57133760D0D}" type="presOf" srcId="{853C83C6-CCA9-4E7D-B6A8-589F9382EFE6}" destId="{AC92889D-5863-4794-9EA7-88214D98CCE8}" srcOrd="0" destOrd="4" presId="urn:microsoft.com/office/officeart/2005/8/layout/hList1"/>
    <dgm:cxn modelId="{88069DD3-39F1-4126-A8C3-C3BF17CBEBD2}" type="presOf" srcId="{9263E9A7-1B92-489E-8A01-7220798634DC}" destId="{93B873BC-EBA3-4761-AA0D-FF0C45C39E6D}" srcOrd="0" destOrd="1" presId="urn:microsoft.com/office/officeart/2005/8/layout/hList1"/>
    <dgm:cxn modelId="{C9661F90-82BB-42BB-A6AB-BC01CA6F9524}" srcId="{3CA04DB0-9731-4664-864C-04272E8E771F}" destId="{C1797C86-F9DC-49F7-902C-C070191751F1}" srcOrd="2" destOrd="0" parTransId="{CA43D746-0835-4199-A098-9EDCFBD6232A}" sibTransId="{8CE54FEF-FA60-4831-A06B-342842408163}"/>
    <dgm:cxn modelId="{1C0A1952-D74D-45BF-9A77-96C141B26551}" srcId="{3CA04DB0-9731-4664-864C-04272E8E771F}" destId="{20811345-7327-4DCF-BF3C-A1E66C119EE1}" srcOrd="3" destOrd="0" parTransId="{A2F612FC-F038-435D-B332-BFE611D46A00}" sibTransId="{5C8B244E-543C-405A-9FF5-E611A8DA5B0B}"/>
    <dgm:cxn modelId="{9EA0C429-8C04-40AF-9F7B-D6F5193D3217}" type="presOf" srcId="{44294B98-C131-4850-A937-B138D6F2802B}" destId="{96AD3E29-C48C-4812-96E2-B4BD17578DAF}" srcOrd="0" destOrd="0" presId="urn:microsoft.com/office/officeart/2005/8/layout/hList1"/>
    <dgm:cxn modelId="{CB1CF235-CC41-4248-8895-2A02C7E52852}" srcId="{3CA04DB0-9731-4664-864C-04272E8E771F}" destId="{74CC0C28-BB33-4851-8189-859FFA6EC2F7}" srcOrd="1" destOrd="0" parTransId="{A43381F9-BC6D-4575-A5AD-40AF22A9EA11}" sibTransId="{49056A61-D8BF-4DC8-8286-E4F849153592}"/>
    <dgm:cxn modelId="{B6E3A733-82F4-4373-93D9-E603F3E56416}" type="presOf" srcId="{A8D1C47C-8008-4C41-B85B-CA7063E16FF8}" destId="{93B873BC-EBA3-4761-AA0D-FF0C45C39E6D}" srcOrd="0" destOrd="6" presId="urn:microsoft.com/office/officeart/2005/8/layout/hList1"/>
    <dgm:cxn modelId="{430D3BF9-1810-4C2C-A1EE-E4E6A9B13659}" srcId="{3CA04DB0-9731-4664-864C-04272E8E771F}" destId="{853C83C6-CCA9-4E7D-B6A8-589F9382EFE6}" srcOrd="4" destOrd="0" parTransId="{3F65108E-0540-4B2E-8328-126B184B26FC}" sibTransId="{39642DDF-66A5-43AE-AFF9-E22A41CD4FB2}"/>
    <dgm:cxn modelId="{1E224C7A-9C9D-4127-8250-8A05CF880C21}" srcId="{A47CDB74-0F01-4E98-B42C-A03EBD1E8BDA}" destId="{3CA04DB0-9731-4664-864C-04272E8E771F}" srcOrd="0" destOrd="0" parTransId="{4ECD8180-2FE9-41F3-8FB0-7B8AB07A0711}" sibTransId="{DE7DBCE7-4ECF-44C8-BE73-DE5CE45CFA07}"/>
    <dgm:cxn modelId="{5E09B1E2-785C-46E0-A53C-1E70BB963ABD}" type="presOf" srcId="{3CA04DB0-9731-4664-864C-04272E8E771F}" destId="{9A74D856-FC58-4C00-BA1A-40FE748A28B2}" srcOrd="0" destOrd="0" presId="urn:microsoft.com/office/officeart/2005/8/layout/hList1"/>
    <dgm:cxn modelId="{E8C65408-AB36-4956-AC13-1EF7D924EC4C}" srcId="{44294B98-C131-4850-A937-B138D6F2802B}" destId="{4699B128-3F4E-4001-AD41-43ACD47FC958}" srcOrd="7" destOrd="0" parTransId="{CA0D2E35-7F75-44B9-B329-DC66819549DC}" sibTransId="{C017ED68-DBCD-4301-9669-56D07C924BB1}"/>
    <dgm:cxn modelId="{9B247452-8EC4-473A-8365-5A5C9352DAD8}" type="presOf" srcId="{20811345-7327-4DCF-BF3C-A1E66C119EE1}" destId="{AC92889D-5863-4794-9EA7-88214D98CCE8}" srcOrd="0" destOrd="3" presId="urn:microsoft.com/office/officeart/2005/8/layout/hList1"/>
    <dgm:cxn modelId="{01AA1259-68A6-4214-8863-46C0FCC351C2}" type="presParOf" srcId="{2ECC5801-6E03-4D66-9713-D8AF1C6AF578}" destId="{C09E0E46-62BC-46C0-9A08-8B9C51218390}" srcOrd="0" destOrd="0" presId="urn:microsoft.com/office/officeart/2005/8/layout/hList1"/>
    <dgm:cxn modelId="{DC4518E3-A134-4F82-A33E-EABEA05EC7EF}" type="presParOf" srcId="{C09E0E46-62BC-46C0-9A08-8B9C51218390}" destId="{9A74D856-FC58-4C00-BA1A-40FE748A28B2}" srcOrd="0" destOrd="0" presId="urn:microsoft.com/office/officeart/2005/8/layout/hList1"/>
    <dgm:cxn modelId="{2C9FCAFD-3C4F-4946-B83E-A2DC6121748B}" type="presParOf" srcId="{C09E0E46-62BC-46C0-9A08-8B9C51218390}" destId="{AC92889D-5863-4794-9EA7-88214D98CCE8}" srcOrd="1" destOrd="0" presId="urn:microsoft.com/office/officeart/2005/8/layout/hList1"/>
    <dgm:cxn modelId="{471052E1-D530-4C89-AD46-CE4FDBD18676}" type="presParOf" srcId="{2ECC5801-6E03-4D66-9713-D8AF1C6AF578}" destId="{E9EC33BF-6A65-4169-88C7-1D618820CF53}" srcOrd="1" destOrd="0" presId="urn:microsoft.com/office/officeart/2005/8/layout/hList1"/>
    <dgm:cxn modelId="{31E1B566-4ED5-4916-91BE-9E3BAA3D61B7}" type="presParOf" srcId="{2ECC5801-6E03-4D66-9713-D8AF1C6AF578}" destId="{83846DC5-9D95-4CD8-A55C-40E5BD4C14BD}" srcOrd="2" destOrd="0" presId="urn:microsoft.com/office/officeart/2005/8/layout/hList1"/>
    <dgm:cxn modelId="{C9B45665-3677-44C6-88FE-7D608AC79F86}" type="presParOf" srcId="{83846DC5-9D95-4CD8-A55C-40E5BD4C14BD}" destId="{96AD3E29-C48C-4812-96E2-B4BD17578DAF}" srcOrd="0" destOrd="0" presId="urn:microsoft.com/office/officeart/2005/8/layout/hList1"/>
    <dgm:cxn modelId="{15B17A73-F4BB-4AB4-9542-29708A5E6DB6}" type="presParOf" srcId="{83846DC5-9D95-4CD8-A55C-40E5BD4C14BD}" destId="{93B873BC-EBA3-4761-AA0D-FF0C45C39E6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BDC68-07D4-4D54-ADB2-C804DCE864E2}">
      <dsp:nvSpPr>
        <dsp:cNvPr id="0" name=""/>
        <dsp:cNvSpPr/>
      </dsp:nvSpPr>
      <dsp:spPr>
        <a:xfrm>
          <a:off x="1219195" y="4842"/>
          <a:ext cx="6657983" cy="3901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i="1" kern="1200" dirty="0" smtClean="0"/>
            <a:t>Çiğ Süt</a:t>
          </a:r>
          <a:endParaRPr lang="tr-TR" sz="1000" b="1" i="1" kern="1200" dirty="0"/>
        </a:p>
      </dsp:txBody>
      <dsp:txXfrm>
        <a:off x="1230623" y="16270"/>
        <a:ext cx="6635127" cy="367329"/>
      </dsp:txXfrm>
    </dsp:sp>
    <dsp:sp modelId="{21664C46-7B47-4EDE-8B86-FEFD7876C479}">
      <dsp:nvSpPr>
        <dsp:cNvPr id="0" name=""/>
        <dsp:cNvSpPr/>
      </dsp:nvSpPr>
      <dsp:spPr>
        <a:xfrm rot="5400000">
          <a:off x="4475027" y="404782"/>
          <a:ext cx="146319" cy="1755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a:p>
      </dsp:txBody>
      <dsp:txXfrm rot="-5400000">
        <a:off x="4495512" y="419414"/>
        <a:ext cx="105349" cy="102423"/>
      </dsp:txXfrm>
    </dsp:sp>
    <dsp:sp modelId="{2D500165-395B-49FD-A90D-89D90556F7B6}">
      <dsp:nvSpPr>
        <dsp:cNvPr id="0" name=""/>
        <dsp:cNvSpPr/>
      </dsp:nvSpPr>
      <dsp:spPr>
        <a:xfrm>
          <a:off x="1228724" y="590120"/>
          <a:ext cx="6638926" cy="3901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i="1" kern="1200" dirty="0" err="1" smtClean="0"/>
            <a:t>Separasyon</a:t>
          </a:r>
          <a:endParaRPr lang="tr-TR" sz="1000" b="1" i="1" kern="1200" dirty="0"/>
        </a:p>
      </dsp:txBody>
      <dsp:txXfrm>
        <a:off x="1240152" y="601548"/>
        <a:ext cx="6616070" cy="367329"/>
      </dsp:txXfrm>
    </dsp:sp>
    <dsp:sp modelId="{0F5A2C33-7681-4AEB-B512-11DF27AA685E}">
      <dsp:nvSpPr>
        <dsp:cNvPr id="0" name=""/>
        <dsp:cNvSpPr/>
      </dsp:nvSpPr>
      <dsp:spPr>
        <a:xfrm rot="5400000">
          <a:off x="4475027" y="990060"/>
          <a:ext cx="146319" cy="1755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a:p>
      </dsp:txBody>
      <dsp:txXfrm rot="-5400000">
        <a:off x="4495512" y="1004692"/>
        <a:ext cx="105349" cy="102423"/>
      </dsp:txXfrm>
    </dsp:sp>
    <dsp:sp modelId="{1F25A64D-65F4-4A90-B939-28D794B69C1E}">
      <dsp:nvSpPr>
        <dsp:cNvPr id="0" name=""/>
        <dsp:cNvSpPr/>
      </dsp:nvSpPr>
      <dsp:spPr>
        <a:xfrm>
          <a:off x="1257301" y="1175398"/>
          <a:ext cx="6581772" cy="3901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i="1" kern="1200" dirty="0" smtClean="0"/>
            <a:t>Yağsız süt (%0.05 yağ-%9 yağsız kuru madde)</a:t>
          </a:r>
          <a:endParaRPr lang="tr-TR" sz="1000" b="1" i="1" kern="1200" dirty="0"/>
        </a:p>
      </dsp:txBody>
      <dsp:txXfrm>
        <a:off x="1268729" y="1186826"/>
        <a:ext cx="6558916" cy="367329"/>
      </dsp:txXfrm>
    </dsp:sp>
    <dsp:sp modelId="{07F8B785-BB79-43A1-ADC4-E440E2F07904}">
      <dsp:nvSpPr>
        <dsp:cNvPr id="0" name=""/>
        <dsp:cNvSpPr/>
      </dsp:nvSpPr>
      <dsp:spPr>
        <a:xfrm rot="5260275">
          <a:off x="4486867" y="1575339"/>
          <a:ext cx="146440" cy="1755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a:p>
      </dsp:txBody>
      <dsp:txXfrm rot="-5400000">
        <a:off x="4506520" y="1589928"/>
        <a:ext cx="105349" cy="102508"/>
      </dsp:txXfrm>
    </dsp:sp>
    <dsp:sp modelId="{F5FCE999-FBE9-4DC2-A071-1A6E50A9BE83}">
      <dsp:nvSpPr>
        <dsp:cNvPr id="0" name=""/>
        <dsp:cNvSpPr/>
      </dsp:nvSpPr>
      <dsp:spPr>
        <a:xfrm>
          <a:off x="1323976" y="1760677"/>
          <a:ext cx="6496025" cy="3901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i="1" kern="1200" dirty="0" smtClean="0"/>
            <a:t>Pastörizasyon(72</a:t>
          </a:r>
          <a:r>
            <a:rPr lang="tr-TR" sz="1000" b="1" i="1" kern="1200" dirty="0" smtClean="0">
              <a:latin typeface="Arial Black" panose="020B0A04020102020204" pitchFamily="34" charset="0"/>
            </a:rPr>
            <a:t>ºC / 15 </a:t>
          </a:r>
          <a:r>
            <a:rPr lang="tr-TR" sz="1000" b="1" i="1" kern="1200" dirty="0" err="1" smtClean="0">
              <a:latin typeface="Arial Black" panose="020B0A04020102020204" pitchFamily="34" charset="0"/>
            </a:rPr>
            <a:t>sn</a:t>
          </a:r>
          <a:r>
            <a:rPr lang="tr-TR" sz="1000" b="1" i="1" kern="1200" dirty="0" smtClean="0">
              <a:latin typeface="Arial Black" panose="020B0A04020102020204" pitchFamily="34" charset="0"/>
            </a:rPr>
            <a:t>)</a:t>
          </a:r>
          <a:endParaRPr lang="tr-TR" sz="1000" b="1" i="1" kern="1200" dirty="0"/>
        </a:p>
      </dsp:txBody>
      <dsp:txXfrm>
        <a:off x="1335404" y="1772105"/>
        <a:ext cx="6473169" cy="367329"/>
      </dsp:txXfrm>
    </dsp:sp>
    <dsp:sp modelId="{4C0C29FE-D856-4011-A67F-9D1597F9B606}">
      <dsp:nvSpPr>
        <dsp:cNvPr id="0" name=""/>
        <dsp:cNvSpPr/>
      </dsp:nvSpPr>
      <dsp:spPr>
        <a:xfrm rot="5539725">
          <a:off x="4486867" y="2160617"/>
          <a:ext cx="146440" cy="1755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a:p>
      </dsp:txBody>
      <dsp:txXfrm rot="-5400000">
        <a:off x="4508306" y="2175206"/>
        <a:ext cx="105349" cy="102508"/>
      </dsp:txXfrm>
    </dsp:sp>
    <dsp:sp modelId="{AB87831E-58D1-456A-9DD1-A5A86BE48BB0}">
      <dsp:nvSpPr>
        <dsp:cNvPr id="0" name=""/>
        <dsp:cNvSpPr/>
      </dsp:nvSpPr>
      <dsp:spPr>
        <a:xfrm>
          <a:off x="1276350" y="2345955"/>
          <a:ext cx="6543674" cy="3901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i="1" kern="1200" dirty="0" smtClean="0"/>
            <a:t>Ön ısıtma</a:t>
          </a:r>
          <a:endParaRPr lang="tr-TR" sz="1000" b="1" i="1" kern="1200" dirty="0"/>
        </a:p>
      </dsp:txBody>
      <dsp:txXfrm>
        <a:off x="1287778" y="2357383"/>
        <a:ext cx="6520818" cy="367329"/>
      </dsp:txXfrm>
    </dsp:sp>
    <dsp:sp modelId="{93BD11B3-9E58-4F28-B945-ED9240488CAF}">
      <dsp:nvSpPr>
        <dsp:cNvPr id="0" name=""/>
        <dsp:cNvSpPr/>
      </dsp:nvSpPr>
      <dsp:spPr>
        <a:xfrm rot="5154459">
          <a:off x="4486056" y="2760183"/>
          <a:ext cx="168181" cy="1755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tr-TR" sz="800" kern="1200"/>
        </a:p>
      </dsp:txBody>
      <dsp:txXfrm rot="-5400000">
        <a:off x="4515672" y="2763948"/>
        <a:ext cx="105349" cy="117727"/>
      </dsp:txXfrm>
    </dsp:sp>
    <dsp:sp modelId="{A6D2F113-2D09-4701-A346-969D52152213}">
      <dsp:nvSpPr>
        <dsp:cNvPr id="0" name=""/>
        <dsp:cNvSpPr/>
      </dsp:nvSpPr>
      <dsp:spPr>
        <a:xfrm>
          <a:off x="1314447" y="2959810"/>
          <a:ext cx="6555317" cy="3901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i="1" kern="1200" dirty="0" err="1" smtClean="0"/>
            <a:t>Evaporasyon</a:t>
          </a:r>
          <a:r>
            <a:rPr lang="tr-TR" sz="1000" b="1" i="1" kern="1200" dirty="0" smtClean="0"/>
            <a:t> ( %48-52 toplam </a:t>
          </a:r>
          <a:r>
            <a:rPr lang="tr-TR" sz="1000" b="1" i="1" kern="1200" dirty="0" err="1" smtClean="0"/>
            <a:t>kurumadde</a:t>
          </a:r>
          <a:r>
            <a:rPr lang="tr-TR" sz="1000" b="1" i="1" kern="1200" dirty="0" smtClean="0"/>
            <a:t>)</a:t>
          </a:r>
          <a:endParaRPr lang="tr-TR" sz="1000" b="1" i="1" kern="1200" dirty="0"/>
        </a:p>
      </dsp:txBody>
      <dsp:txXfrm>
        <a:off x="1325875" y="2971238"/>
        <a:ext cx="6532461" cy="367329"/>
      </dsp:txXfrm>
    </dsp:sp>
    <dsp:sp modelId="{1F768CEA-DE17-4C19-A923-86D0741E9C94}">
      <dsp:nvSpPr>
        <dsp:cNvPr id="0" name=""/>
        <dsp:cNvSpPr/>
      </dsp:nvSpPr>
      <dsp:spPr>
        <a:xfrm rot="5670650">
          <a:off x="4507509" y="3345461"/>
          <a:ext cx="125274" cy="1755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tr-TR" sz="600" kern="1200"/>
        </a:p>
      </dsp:txBody>
      <dsp:txXfrm rot="-5400000">
        <a:off x="4518950" y="3370673"/>
        <a:ext cx="105349" cy="87692"/>
      </dsp:txXfrm>
    </dsp:sp>
    <dsp:sp modelId="{F0B3CA9A-EC61-48F5-A760-DE5144233266}">
      <dsp:nvSpPr>
        <dsp:cNvPr id="0" name=""/>
        <dsp:cNvSpPr/>
      </dsp:nvSpPr>
      <dsp:spPr>
        <a:xfrm>
          <a:off x="1285870" y="3516511"/>
          <a:ext cx="6524633" cy="3901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i="1" kern="1200" dirty="0" smtClean="0"/>
            <a:t>Püskürterek  kurutma (Giriş hava sıcaklığı:180-200 </a:t>
          </a:r>
          <a:r>
            <a:rPr lang="tr-TR" sz="1000" b="1" i="1" kern="1200" dirty="0" smtClean="0">
              <a:latin typeface="Arial Black" panose="020B0A04020102020204" pitchFamily="34" charset="0"/>
            </a:rPr>
            <a:t>ºC  /   Çıkış hava </a:t>
          </a:r>
          <a:r>
            <a:rPr lang="tr-TR" sz="1000" b="1" i="1" kern="1200" dirty="0" err="1" smtClean="0">
              <a:latin typeface="Arial Black" panose="020B0A04020102020204" pitchFamily="34" charset="0"/>
            </a:rPr>
            <a:t>sıcalıklığı</a:t>
          </a:r>
          <a:r>
            <a:rPr lang="tr-TR" sz="1000" b="1" i="1" kern="1200" dirty="0" smtClean="0">
              <a:latin typeface="Arial Black" panose="020B0A04020102020204" pitchFamily="34" charset="0"/>
            </a:rPr>
            <a:t>: 90-95 ˚C ) </a:t>
          </a:r>
        </a:p>
      </dsp:txBody>
      <dsp:txXfrm>
        <a:off x="1297298" y="3527939"/>
        <a:ext cx="6501777" cy="367329"/>
      </dsp:txXfrm>
    </dsp:sp>
    <dsp:sp modelId="{3D7811C1-34BE-42B0-ACE8-989246985213}">
      <dsp:nvSpPr>
        <dsp:cNvPr id="0" name=""/>
        <dsp:cNvSpPr/>
      </dsp:nvSpPr>
      <dsp:spPr>
        <a:xfrm rot="5400000">
          <a:off x="4475027" y="3916451"/>
          <a:ext cx="146319" cy="1755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a:p>
      </dsp:txBody>
      <dsp:txXfrm rot="-5400000">
        <a:off x="4495512" y="3931083"/>
        <a:ext cx="105349" cy="102423"/>
      </dsp:txXfrm>
    </dsp:sp>
    <dsp:sp modelId="{512AC7D8-C2F5-4695-8C64-3C6AEC7F757C}">
      <dsp:nvSpPr>
        <dsp:cNvPr id="0" name=""/>
        <dsp:cNvSpPr/>
      </dsp:nvSpPr>
      <dsp:spPr>
        <a:xfrm>
          <a:off x="1314447" y="4101789"/>
          <a:ext cx="6467479" cy="3901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i="1" kern="1200" dirty="0" smtClean="0"/>
            <a:t>Soğutma ( &gt;30</a:t>
          </a:r>
          <a:r>
            <a:rPr lang="tr-TR" sz="1000" b="1" i="1" kern="1200" dirty="0" smtClean="0">
              <a:latin typeface="Arial Black" panose="020B0A04020102020204" pitchFamily="34" charset="0"/>
            </a:rPr>
            <a:t>˚C)</a:t>
          </a:r>
          <a:endParaRPr lang="tr-TR" sz="1000" b="1" i="1" kern="1200" dirty="0" smtClean="0"/>
        </a:p>
      </dsp:txBody>
      <dsp:txXfrm>
        <a:off x="1325875" y="4113217"/>
        <a:ext cx="6444623" cy="367329"/>
      </dsp:txXfrm>
    </dsp:sp>
    <dsp:sp modelId="{15DF3F53-FE2D-45BF-BB91-E7582B129D2A}">
      <dsp:nvSpPr>
        <dsp:cNvPr id="0" name=""/>
        <dsp:cNvSpPr/>
      </dsp:nvSpPr>
      <dsp:spPr>
        <a:xfrm rot="5277733">
          <a:off x="4481989" y="4506491"/>
          <a:ext cx="153559" cy="1755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a:p>
      </dsp:txBody>
      <dsp:txXfrm rot="-5400000">
        <a:off x="4505275" y="4517518"/>
        <a:ext cx="105349" cy="107491"/>
      </dsp:txXfrm>
    </dsp:sp>
    <dsp:sp modelId="{32EC4CBA-3423-4EA9-B478-8E475B0454D1}">
      <dsp:nvSpPr>
        <dsp:cNvPr id="0" name=""/>
        <dsp:cNvSpPr/>
      </dsp:nvSpPr>
      <dsp:spPr>
        <a:xfrm>
          <a:off x="1318677" y="4696592"/>
          <a:ext cx="6501347" cy="3901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i="1" kern="1200" dirty="0" smtClean="0"/>
            <a:t>Eleme</a:t>
          </a:r>
          <a:endParaRPr lang="tr-TR" sz="1000" b="1" i="1" kern="1200" dirty="0"/>
        </a:p>
      </dsp:txBody>
      <dsp:txXfrm>
        <a:off x="1330105" y="4708020"/>
        <a:ext cx="6478491" cy="367329"/>
      </dsp:txXfrm>
    </dsp:sp>
    <dsp:sp modelId="{D70ECA50-559D-4A77-86DC-F47423812597}">
      <dsp:nvSpPr>
        <dsp:cNvPr id="0" name=""/>
        <dsp:cNvSpPr/>
      </dsp:nvSpPr>
      <dsp:spPr>
        <a:xfrm rot="5526308">
          <a:off x="4489134" y="5091769"/>
          <a:ext cx="139270" cy="1755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tr-TR" sz="600" kern="1200"/>
        </a:p>
      </dsp:txBody>
      <dsp:txXfrm rot="-5400000">
        <a:off x="4506862" y="5109940"/>
        <a:ext cx="105349" cy="97489"/>
      </dsp:txXfrm>
    </dsp:sp>
    <dsp:sp modelId="{8A88F2DE-EAC6-475B-BC6B-F37A19050E81}">
      <dsp:nvSpPr>
        <dsp:cNvPr id="0" name=""/>
        <dsp:cNvSpPr/>
      </dsp:nvSpPr>
      <dsp:spPr>
        <a:xfrm>
          <a:off x="1276350" y="5272345"/>
          <a:ext cx="6543674" cy="3901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i="1" kern="1200" dirty="0" smtClean="0"/>
            <a:t>Paketleme</a:t>
          </a:r>
          <a:endParaRPr lang="tr-TR" sz="1000" b="1" i="1" kern="1200" dirty="0"/>
        </a:p>
      </dsp:txBody>
      <dsp:txXfrm>
        <a:off x="1287778" y="5283773"/>
        <a:ext cx="6520818" cy="367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4D856-FC58-4C00-BA1A-40FE748A28B2}">
      <dsp:nvSpPr>
        <dsp:cNvPr id="0" name=""/>
        <dsp:cNvSpPr/>
      </dsp:nvSpPr>
      <dsp:spPr>
        <a:xfrm>
          <a:off x="0" y="170199"/>
          <a:ext cx="4111935" cy="453798"/>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tr-TR" sz="1300" b="1" i="1" kern="1200" dirty="0" smtClean="0"/>
            <a:t>İŞLEM AŞAMALARI</a:t>
          </a:r>
          <a:endParaRPr lang="tr-TR" sz="1300" b="1" i="1" kern="1200" dirty="0"/>
        </a:p>
      </dsp:txBody>
      <dsp:txXfrm>
        <a:off x="0" y="170199"/>
        <a:ext cx="4111935" cy="453798"/>
      </dsp:txXfrm>
    </dsp:sp>
    <dsp:sp modelId="{AC92889D-5863-4794-9EA7-88214D98CCE8}">
      <dsp:nvSpPr>
        <dsp:cNvPr id="0" name=""/>
        <dsp:cNvSpPr/>
      </dsp:nvSpPr>
      <dsp:spPr>
        <a:xfrm>
          <a:off x="4524" y="607320"/>
          <a:ext cx="4111935" cy="1858531"/>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tr-TR" sz="1300" b="1" i="1" kern="1200" dirty="0" smtClean="0"/>
            <a:t>Yağ </a:t>
          </a:r>
          <a:r>
            <a:rPr lang="tr-TR" sz="1300" b="1" i="1" kern="1200" dirty="0" err="1" smtClean="0"/>
            <a:t>separasyonu</a:t>
          </a:r>
          <a:endParaRPr lang="tr-TR" sz="1300" b="1" i="1" kern="1200" dirty="0"/>
        </a:p>
        <a:p>
          <a:pPr marL="114300" lvl="1" indent="-114300" algn="l" defTabSz="577850">
            <a:lnSpc>
              <a:spcPct val="90000"/>
            </a:lnSpc>
            <a:spcBef>
              <a:spcPct val="0"/>
            </a:spcBef>
            <a:spcAft>
              <a:spcPct val="15000"/>
            </a:spcAft>
            <a:buChar char="••"/>
          </a:pPr>
          <a:r>
            <a:rPr lang="tr-TR" sz="1300" b="1" i="1" kern="1200" dirty="0" smtClean="0"/>
            <a:t>Pastörizasyon</a:t>
          </a:r>
          <a:endParaRPr lang="tr-TR" sz="1300" b="1" i="1" kern="1200" dirty="0"/>
        </a:p>
        <a:p>
          <a:pPr marL="114300" lvl="1" indent="-114300" algn="l" defTabSz="577850">
            <a:lnSpc>
              <a:spcPct val="90000"/>
            </a:lnSpc>
            <a:spcBef>
              <a:spcPct val="0"/>
            </a:spcBef>
            <a:spcAft>
              <a:spcPct val="15000"/>
            </a:spcAft>
            <a:buChar char="••"/>
          </a:pPr>
          <a:r>
            <a:rPr lang="tr-TR" sz="1300" b="1" i="1" kern="1200" dirty="0" smtClean="0"/>
            <a:t>Ön ısıtma</a:t>
          </a:r>
          <a:endParaRPr lang="tr-TR" sz="1300" b="1" i="1" kern="1200" dirty="0"/>
        </a:p>
        <a:p>
          <a:pPr marL="114300" lvl="1" indent="-114300" algn="l" defTabSz="577850">
            <a:lnSpc>
              <a:spcPct val="90000"/>
            </a:lnSpc>
            <a:spcBef>
              <a:spcPct val="0"/>
            </a:spcBef>
            <a:spcAft>
              <a:spcPct val="15000"/>
            </a:spcAft>
            <a:buChar char="••"/>
          </a:pPr>
          <a:r>
            <a:rPr lang="tr-TR" sz="1300" b="1" i="1" kern="1200" dirty="0" err="1" smtClean="0"/>
            <a:t>Konsantrata</a:t>
          </a:r>
          <a:r>
            <a:rPr lang="tr-TR" sz="1300" b="1" i="1" kern="1200" dirty="0" smtClean="0"/>
            <a:t> uygulanan ısıl işlem normu</a:t>
          </a:r>
          <a:endParaRPr lang="tr-TR" sz="1300" b="1" i="1" kern="1200" dirty="0"/>
        </a:p>
        <a:p>
          <a:pPr marL="114300" lvl="1" indent="-114300" algn="l" defTabSz="577850">
            <a:lnSpc>
              <a:spcPct val="90000"/>
            </a:lnSpc>
            <a:spcBef>
              <a:spcPct val="0"/>
            </a:spcBef>
            <a:spcAft>
              <a:spcPct val="15000"/>
            </a:spcAft>
            <a:buChar char="••"/>
          </a:pPr>
          <a:r>
            <a:rPr lang="tr-TR" sz="1300" b="1" i="1" kern="1200" dirty="0" smtClean="0"/>
            <a:t>Kurutma</a:t>
          </a:r>
          <a:endParaRPr lang="tr-TR" sz="1300" b="1" i="1" kern="1200" dirty="0"/>
        </a:p>
        <a:p>
          <a:pPr marL="114300" lvl="1" indent="-114300" algn="l" defTabSz="577850">
            <a:lnSpc>
              <a:spcPct val="90000"/>
            </a:lnSpc>
            <a:spcBef>
              <a:spcPct val="0"/>
            </a:spcBef>
            <a:spcAft>
              <a:spcPct val="15000"/>
            </a:spcAft>
            <a:buChar char="••"/>
          </a:pPr>
          <a:endParaRPr lang="tr-TR" sz="1300" kern="1200" dirty="0"/>
        </a:p>
        <a:p>
          <a:pPr marL="114300" lvl="1" indent="-114300" algn="l" defTabSz="577850">
            <a:lnSpc>
              <a:spcPct val="90000"/>
            </a:lnSpc>
            <a:spcBef>
              <a:spcPct val="0"/>
            </a:spcBef>
            <a:spcAft>
              <a:spcPct val="15000"/>
            </a:spcAft>
            <a:buChar char="••"/>
          </a:pPr>
          <a:endParaRPr lang="tr-TR" sz="1300" kern="1200" dirty="0"/>
        </a:p>
        <a:p>
          <a:pPr marL="114300" lvl="1" indent="-114300" algn="l" defTabSz="577850">
            <a:lnSpc>
              <a:spcPct val="90000"/>
            </a:lnSpc>
            <a:spcBef>
              <a:spcPct val="0"/>
            </a:spcBef>
            <a:spcAft>
              <a:spcPct val="15000"/>
            </a:spcAft>
            <a:buChar char="••"/>
          </a:pPr>
          <a:endParaRPr lang="tr-TR" sz="1300" kern="1200" dirty="0"/>
        </a:p>
      </dsp:txBody>
      <dsp:txXfrm>
        <a:off x="4524" y="607320"/>
        <a:ext cx="4111935" cy="1858531"/>
      </dsp:txXfrm>
    </dsp:sp>
    <dsp:sp modelId="{96AD3E29-C48C-4812-96E2-B4BD17578DAF}">
      <dsp:nvSpPr>
        <dsp:cNvPr id="0" name=""/>
        <dsp:cNvSpPr/>
      </dsp:nvSpPr>
      <dsp:spPr>
        <a:xfrm>
          <a:off x="4692130" y="153522"/>
          <a:ext cx="4358445" cy="453798"/>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i="1" kern="1200" dirty="0" smtClean="0"/>
            <a:t>ETKİLEDİĞİ KALİTE FAKTÖRLERİ</a:t>
          </a:r>
          <a:endParaRPr lang="tr-TR" sz="2000" b="1" i="1" kern="1200" dirty="0"/>
        </a:p>
      </dsp:txBody>
      <dsp:txXfrm>
        <a:off x="4692130" y="153522"/>
        <a:ext cx="4358445" cy="453798"/>
      </dsp:txXfrm>
    </dsp:sp>
    <dsp:sp modelId="{93B873BC-EBA3-4761-AA0D-FF0C45C39E6D}">
      <dsp:nvSpPr>
        <dsp:cNvPr id="0" name=""/>
        <dsp:cNvSpPr/>
      </dsp:nvSpPr>
      <dsp:spPr>
        <a:xfrm>
          <a:off x="4725314" y="631146"/>
          <a:ext cx="4329785" cy="1858531"/>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tr-TR" sz="1300" b="1" i="1" kern="1200" dirty="0" err="1" smtClean="0"/>
            <a:t>Randıman,yağ</a:t>
          </a:r>
          <a:r>
            <a:rPr lang="tr-TR" sz="1300" b="1" i="1" kern="1200" dirty="0" smtClean="0"/>
            <a:t> yüzdesi</a:t>
          </a:r>
          <a:endParaRPr lang="tr-TR" sz="1300" b="1" i="1" kern="1200" dirty="0"/>
        </a:p>
        <a:p>
          <a:pPr marL="114300" lvl="1" indent="-114300" algn="l" defTabSz="577850">
            <a:lnSpc>
              <a:spcPct val="90000"/>
            </a:lnSpc>
            <a:spcBef>
              <a:spcPct val="0"/>
            </a:spcBef>
            <a:spcAft>
              <a:spcPct val="15000"/>
            </a:spcAft>
            <a:buChar char="••"/>
          </a:pPr>
          <a:r>
            <a:rPr lang="tr-TR" sz="1300" b="1" i="1" kern="1200" dirty="0" smtClean="0"/>
            <a:t>Mikrobiyolojik kalite</a:t>
          </a:r>
          <a:endParaRPr lang="tr-TR" sz="1300" b="1" i="1" kern="1200" dirty="0"/>
        </a:p>
        <a:p>
          <a:pPr marL="114300" lvl="1" indent="-114300" algn="l" defTabSz="577850">
            <a:lnSpc>
              <a:spcPct val="90000"/>
            </a:lnSpc>
            <a:spcBef>
              <a:spcPct val="0"/>
            </a:spcBef>
            <a:spcAft>
              <a:spcPct val="15000"/>
            </a:spcAft>
            <a:buChar char="••"/>
          </a:pPr>
          <a:r>
            <a:rPr lang="tr-TR" sz="1300" b="1" i="1" kern="1200" dirty="0" smtClean="0"/>
            <a:t>Isı </a:t>
          </a:r>
          <a:r>
            <a:rPr lang="tr-TR" sz="1300" b="1" i="1" kern="1200" dirty="0" err="1" smtClean="0"/>
            <a:t>sayısı,çözünebilme,ısı</a:t>
          </a:r>
          <a:r>
            <a:rPr lang="tr-TR" sz="1300" b="1" i="1" kern="1200" dirty="0" smtClean="0"/>
            <a:t> </a:t>
          </a:r>
          <a:r>
            <a:rPr lang="tr-TR" sz="1300" b="1" i="1" kern="1200" dirty="0" err="1" smtClean="0"/>
            <a:t>stabilitesi</a:t>
          </a:r>
          <a:endParaRPr lang="tr-TR" sz="1300" b="1" i="1" kern="1200" dirty="0"/>
        </a:p>
        <a:p>
          <a:pPr marL="114300" lvl="1" indent="-114300" algn="l" defTabSz="577850">
            <a:lnSpc>
              <a:spcPct val="90000"/>
            </a:lnSpc>
            <a:spcBef>
              <a:spcPct val="0"/>
            </a:spcBef>
            <a:spcAft>
              <a:spcPct val="15000"/>
            </a:spcAft>
            <a:buChar char="••"/>
          </a:pPr>
          <a:r>
            <a:rPr lang="tr-TR" sz="1300" b="1" i="1" kern="1200" dirty="0" smtClean="0"/>
            <a:t>Mikrobiyolojik kalite</a:t>
          </a:r>
          <a:endParaRPr lang="tr-TR" sz="1300" b="1" i="1" kern="1200" dirty="0"/>
        </a:p>
        <a:p>
          <a:pPr marL="114300" lvl="1" indent="-114300" algn="l" defTabSz="577850">
            <a:lnSpc>
              <a:spcPct val="90000"/>
            </a:lnSpc>
            <a:spcBef>
              <a:spcPct val="0"/>
            </a:spcBef>
            <a:spcAft>
              <a:spcPct val="15000"/>
            </a:spcAft>
            <a:buChar char="••"/>
          </a:pPr>
          <a:r>
            <a:rPr lang="tr-TR" sz="1300" b="1" i="1" kern="1200" dirty="0" smtClean="0"/>
            <a:t>Rutubet </a:t>
          </a:r>
          <a:r>
            <a:rPr lang="tr-TR" sz="1300" b="1" i="1" kern="1200" dirty="0" err="1" smtClean="0"/>
            <a:t>içeriği,yanmış</a:t>
          </a:r>
          <a:r>
            <a:rPr lang="tr-TR" sz="1300" b="1" i="1" kern="1200" dirty="0" smtClean="0"/>
            <a:t> partiküller</a:t>
          </a:r>
          <a:endParaRPr lang="tr-TR" sz="1300" b="1" i="1" kern="1200" dirty="0"/>
        </a:p>
        <a:p>
          <a:pPr marL="114300" lvl="1" indent="-114300" algn="l" defTabSz="577850">
            <a:lnSpc>
              <a:spcPct val="90000"/>
            </a:lnSpc>
            <a:spcBef>
              <a:spcPct val="0"/>
            </a:spcBef>
            <a:spcAft>
              <a:spcPct val="15000"/>
            </a:spcAft>
            <a:buChar char="••"/>
          </a:pPr>
          <a:endParaRPr lang="tr-TR" sz="1300" kern="1200" dirty="0"/>
        </a:p>
        <a:p>
          <a:pPr marL="114300" lvl="1" indent="-114300" algn="l" defTabSz="577850">
            <a:lnSpc>
              <a:spcPct val="90000"/>
            </a:lnSpc>
            <a:spcBef>
              <a:spcPct val="0"/>
            </a:spcBef>
            <a:spcAft>
              <a:spcPct val="15000"/>
            </a:spcAft>
            <a:buChar char="••"/>
          </a:pPr>
          <a:endParaRPr lang="tr-TR" sz="1300" kern="1200" dirty="0"/>
        </a:p>
        <a:p>
          <a:pPr marL="114300" lvl="1" indent="-114300" algn="l" defTabSz="577850">
            <a:lnSpc>
              <a:spcPct val="90000"/>
            </a:lnSpc>
            <a:spcBef>
              <a:spcPct val="0"/>
            </a:spcBef>
            <a:spcAft>
              <a:spcPct val="15000"/>
            </a:spcAft>
            <a:buChar char="••"/>
          </a:pPr>
          <a:endParaRPr lang="tr-TR" sz="1300" kern="1200" dirty="0"/>
        </a:p>
      </dsp:txBody>
      <dsp:txXfrm>
        <a:off x="4725314" y="631146"/>
        <a:ext cx="4329785" cy="18585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F13A26-6DC6-4F30-943A-C4C9EA5208AB}" type="datetimeFigureOut">
              <a:rPr lang="tr-TR" smtClean="0"/>
              <a:t>27.05.2019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AFC17-73DF-4391-BB75-515D545476D6}" type="slidenum">
              <a:rPr lang="tr-TR" smtClean="0"/>
              <a:t>‹#›</a:t>
            </a:fld>
            <a:endParaRPr lang="tr-TR"/>
          </a:p>
        </p:txBody>
      </p:sp>
    </p:spTree>
    <p:extLst>
      <p:ext uri="{BB962C8B-B14F-4D97-AF65-F5344CB8AC3E}">
        <p14:creationId xmlns:p14="http://schemas.microsoft.com/office/powerpoint/2010/main" val="77514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304F6EE-A44A-44EB-9029-E258212ACBD0}" type="datetimeFigureOut">
              <a:rPr lang="tr-TR" smtClean="0"/>
              <a:t>27.05.2019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C933F2-FF9C-4574-9EF1-6C94C0F2B744}" type="slidenum">
              <a:rPr lang="tr-TR" smtClean="0"/>
              <a:t>‹#›</a:t>
            </a:fld>
            <a:endParaRPr lang="tr-TR"/>
          </a:p>
        </p:txBody>
      </p:sp>
    </p:spTree>
    <p:extLst>
      <p:ext uri="{BB962C8B-B14F-4D97-AF65-F5344CB8AC3E}">
        <p14:creationId xmlns:p14="http://schemas.microsoft.com/office/powerpoint/2010/main" val="1183834701"/>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304F6EE-A44A-44EB-9029-E258212ACBD0}" type="datetimeFigureOut">
              <a:rPr lang="tr-TR" smtClean="0"/>
              <a:t>27.05.2019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CC933F2-FF9C-4574-9EF1-6C94C0F2B744}" type="slidenum">
              <a:rPr lang="tr-TR" smtClean="0"/>
              <a:t>‹#›</a:t>
            </a:fld>
            <a:endParaRPr lang="tr-TR"/>
          </a:p>
        </p:txBody>
      </p:sp>
    </p:spTree>
    <p:extLst>
      <p:ext uri="{BB962C8B-B14F-4D97-AF65-F5344CB8AC3E}">
        <p14:creationId xmlns:p14="http://schemas.microsoft.com/office/powerpoint/2010/main" val="2796380816"/>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304F6EE-A44A-44EB-9029-E258212ACBD0}" type="datetimeFigureOut">
              <a:rPr lang="tr-TR" smtClean="0"/>
              <a:t>27.05.2019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C933F2-FF9C-4574-9EF1-6C94C0F2B744}" type="slidenum">
              <a:rPr lang="tr-TR" smtClean="0"/>
              <a:t>‹#›</a:t>
            </a:fld>
            <a:endParaRPr lang="tr-TR"/>
          </a:p>
        </p:txBody>
      </p:sp>
    </p:spTree>
    <p:extLst>
      <p:ext uri="{BB962C8B-B14F-4D97-AF65-F5344CB8AC3E}">
        <p14:creationId xmlns:p14="http://schemas.microsoft.com/office/powerpoint/2010/main" val="1271652042"/>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304F6EE-A44A-44EB-9029-E258212ACBD0}" type="datetimeFigureOut">
              <a:rPr lang="tr-TR" smtClean="0"/>
              <a:t>27.05.2019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C933F2-FF9C-4574-9EF1-6C94C0F2B744}"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95885973"/>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304F6EE-A44A-44EB-9029-E258212ACBD0}" type="datetimeFigureOut">
              <a:rPr lang="tr-TR" smtClean="0"/>
              <a:t>27.05.2019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C933F2-FF9C-4574-9EF1-6C94C0F2B744}" type="slidenum">
              <a:rPr lang="tr-TR" smtClean="0"/>
              <a:t>‹#›</a:t>
            </a:fld>
            <a:endParaRPr lang="tr-TR"/>
          </a:p>
        </p:txBody>
      </p:sp>
    </p:spTree>
    <p:extLst>
      <p:ext uri="{BB962C8B-B14F-4D97-AF65-F5344CB8AC3E}">
        <p14:creationId xmlns:p14="http://schemas.microsoft.com/office/powerpoint/2010/main" val="4202792958"/>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304F6EE-A44A-44EB-9029-E258212ACBD0}" type="datetimeFigureOut">
              <a:rPr lang="tr-TR" smtClean="0"/>
              <a:t>27.05.2019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C933F2-FF9C-4574-9EF1-6C94C0F2B744}" type="slidenum">
              <a:rPr lang="tr-TR" smtClean="0"/>
              <a:t>‹#›</a:t>
            </a:fld>
            <a:endParaRPr lang="tr-TR"/>
          </a:p>
        </p:txBody>
      </p:sp>
    </p:spTree>
    <p:extLst>
      <p:ext uri="{BB962C8B-B14F-4D97-AF65-F5344CB8AC3E}">
        <p14:creationId xmlns:p14="http://schemas.microsoft.com/office/powerpoint/2010/main" val="1534745707"/>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304F6EE-A44A-44EB-9029-E258212ACBD0}" type="datetimeFigureOut">
              <a:rPr lang="tr-TR" smtClean="0"/>
              <a:t>27.05.2019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C933F2-FF9C-4574-9EF1-6C94C0F2B744}" type="slidenum">
              <a:rPr lang="tr-TR" smtClean="0"/>
              <a:t>‹#›</a:t>
            </a:fld>
            <a:endParaRPr lang="tr-TR"/>
          </a:p>
        </p:txBody>
      </p:sp>
    </p:spTree>
    <p:extLst>
      <p:ext uri="{BB962C8B-B14F-4D97-AF65-F5344CB8AC3E}">
        <p14:creationId xmlns:p14="http://schemas.microsoft.com/office/powerpoint/2010/main" val="4121695112"/>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304F6EE-A44A-44EB-9029-E258212ACBD0}" type="datetimeFigureOut">
              <a:rPr lang="tr-TR" smtClean="0"/>
              <a:t>27.05.2019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C933F2-FF9C-4574-9EF1-6C94C0F2B744}" type="slidenum">
              <a:rPr lang="tr-TR" smtClean="0"/>
              <a:t>‹#›</a:t>
            </a:fld>
            <a:endParaRPr lang="tr-TR"/>
          </a:p>
        </p:txBody>
      </p:sp>
    </p:spTree>
    <p:extLst>
      <p:ext uri="{BB962C8B-B14F-4D97-AF65-F5344CB8AC3E}">
        <p14:creationId xmlns:p14="http://schemas.microsoft.com/office/powerpoint/2010/main" val="353250683"/>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304F6EE-A44A-44EB-9029-E258212ACBD0}" type="datetimeFigureOut">
              <a:rPr lang="tr-TR" smtClean="0"/>
              <a:t>27.05.2019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C933F2-FF9C-4574-9EF1-6C94C0F2B744}" type="slidenum">
              <a:rPr lang="tr-TR" smtClean="0"/>
              <a:t>‹#›</a:t>
            </a:fld>
            <a:endParaRPr lang="tr-TR"/>
          </a:p>
        </p:txBody>
      </p:sp>
    </p:spTree>
    <p:extLst>
      <p:ext uri="{BB962C8B-B14F-4D97-AF65-F5344CB8AC3E}">
        <p14:creationId xmlns:p14="http://schemas.microsoft.com/office/powerpoint/2010/main" val="3178301533"/>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B304F6EE-A44A-44EB-9029-E258212ACBD0}" type="datetimeFigureOut">
              <a:rPr lang="tr-TR" smtClean="0"/>
              <a:t>27.05.2019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C933F2-FF9C-4574-9EF1-6C94C0F2B744}" type="slidenum">
              <a:rPr lang="tr-TR" smtClean="0"/>
              <a:t>‹#›</a:t>
            </a:fld>
            <a:endParaRPr lang="tr-TR"/>
          </a:p>
        </p:txBody>
      </p:sp>
    </p:spTree>
    <p:extLst>
      <p:ext uri="{BB962C8B-B14F-4D97-AF65-F5344CB8AC3E}">
        <p14:creationId xmlns:p14="http://schemas.microsoft.com/office/powerpoint/2010/main" val="3883009995"/>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304F6EE-A44A-44EB-9029-E258212ACBD0}" type="datetimeFigureOut">
              <a:rPr lang="tr-TR" smtClean="0"/>
              <a:t>27.05.2019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C933F2-FF9C-4574-9EF1-6C94C0F2B744}" type="slidenum">
              <a:rPr lang="tr-TR" smtClean="0"/>
              <a:t>‹#›</a:t>
            </a:fld>
            <a:endParaRPr lang="tr-TR"/>
          </a:p>
        </p:txBody>
      </p:sp>
    </p:spTree>
    <p:extLst>
      <p:ext uri="{BB962C8B-B14F-4D97-AF65-F5344CB8AC3E}">
        <p14:creationId xmlns:p14="http://schemas.microsoft.com/office/powerpoint/2010/main" val="1369177531"/>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304F6EE-A44A-44EB-9029-E258212ACBD0}" type="datetimeFigureOut">
              <a:rPr lang="tr-TR" smtClean="0"/>
              <a:t>27.05.2019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CC933F2-FF9C-4574-9EF1-6C94C0F2B744}" type="slidenum">
              <a:rPr lang="tr-TR" smtClean="0"/>
              <a:t>‹#›</a:t>
            </a:fld>
            <a:endParaRPr lang="tr-TR"/>
          </a:p>
        </p:txBody>
      </p:sp>
    </p:spTree>
    <p:extLst>
      <p:ext uri="{BB962C8B-B14F-4D97-AF65-F5344CB8AC3E}">
        <p14:creationId xmlns:p14="http://schemas.microsoft.com/office/powerpoint/2010/main" val="506621171"/>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304F6EE-A44A-44EB-9029-E258212ACBD0}" type="datetimeFigureOut">
              <a:rPr lang="tr-TR" smtClean="0"/>
              <a:t>27.05.2019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CC933F2-FF9C-4574-9EF1-6C94C0F2B744}" type="slidenum">
              <a:rPr lang="tr-TR" smtClean="0"/>
              <a:t>‹#›</a:t>
            </a:fld>
            <a:endParaRPr lang="tr-TR"/>
          </a:p>
        </p:txBody>
      </p:sp>
    </p:spTree>
    <p:extLst>
      <p:ext uri="{BB962C8B-B14F-4D97-AF65-F5344CB8AC3E}">
        <p14:creationId xmlns:p14="http://schemas.microsoft.com/office/powerpoint/2010/main" val="1045005294"/>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B304F6EE-A44A-44EB-9029-E258212ACBD0}" type="datetimeFigureOut">
              <a:rPr lang="tr-TR" smtClean="0"/>
              <a:t>27.05.2019</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3CC933F2-FF9C-4574-9EF1-6C94C0F2B744}" type="slidenum">
              <a:rPr lang="tr-TR" smtClean="0"/>
              <a:t>‹#›</a:t>
            </a:fld>
            <a:endParaRPr lang="tr-TR"/>
          </a:p>
        </p:txBody>
      </p:sp>
    </p:spTree>
    <p:extLst>
      <p:ext uri="{BB962C8B-B14F-4D97-AF65-F5344CB8AC3E}">
        <p14:creationId xmlns:p14="http://schemas.microsoft.com/office/powerpoint/2010/main" val="1509748132"/>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304F6EE-A44A-44EB-9029-E258212ACBD0}" type="datetimeFigureOut">
              <a:rPr lang="tr-TR" smtClean="0"/>
              <a:t>27.05.2019</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3CC933F2-FF9C-4574-9EF1-6C94C0F2B744}" type="slidenum">
              <a:rPr lang="tr-TR" smtClean="0"/>
              <a:t>‹#›</a:t>
            </a:fld>
            <a:endParaRPr lang="tr-TR"/>
          </a:p>
        </p:txBody>
      </p:sp>
    </p:spTree>
    <p:extLst>
      <p:ext uri="{BB962C8B-B14F-4D97-AF65-F5344CB8AC3E}">
        <p14:creationId xmlns:p14="http://schemas.microsoft.com/office/powerpoint/2010/main" val="959298979"/>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7" name="Date Placeholder 4"/>
          <p:cNvSpPr>
            <a:spLocks noGrp="1"/>
          </p:cNvSpPr>
          <p:nvPr>
            <p:ph type="dt" sz="half" idx="10"/>
          </p:nvPr>
        </p:nvSpPr>
        <p:spPr/>
        <p:txBody>
          <a:bodyPr/>
          <a:lstStyle/>
          <a:p>
            <a:fld id="{B304F6EE-A44A-44EB-9029-E258212ACBD0}" type="datetimeFigureOut">
              <a:rPr lang="tr-TR" smtClean="0"/>
              <a:t>27.05.2019</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3CC933F2-FF9C-4574-9EF1-6C94C0F2B744}" type="slidenum">
              <a:rPr lang="tr-TR" smtClean="0"/>
              <a:t>‹#›</a:t>
            </a:fld>
            <a:endParaRPr lang="tr-TR"/>
          </a:p>
        </p:txBody>
      </p:sp>
    </p:spTree>
    <p:extLst>
      <p:ext uri="{BB962C8B-B14F-4D97-AF65-F5344CB8AC3E}">
        <p14:creationId xmlns:p14="http://schemas.microsoft.com/office/powerpoint/2010/main" val="1519815386"/>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304F6EE-A44A-44EB-9029-E258212ACBD0}" type="datetimeFigureOut">
              <a:rPr lang="tr-TR" smtClean="0"/>
              <a:t>27.05.2019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CC933F2-FF9C-4574-9EF1-6C94C0F2B744}" type="slidenum">
              <a:rPr lang="tr-TR" smtClean="0"/>
              <a:t>‹#›</a:t>
            </a:fld>
            <a:endParaRPr lang="tr-TR"/>
          </a:p>
        </p:txBody>
      </p:sp>
    </p:spTree>
    <p:extLst>
      <p:ext uri="{BB962C8B-B14F-4D97-AF65-F5344CB8AC3E}">
        <p14:creationId xmlns:p14="http://schemas.microsoft.com/office/powerpoint/2010/main" val="2912377468"/>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1000">
              <a:schemeClr val="accent1">
                <a:lumMod val="45000"/>
                <a:lumOff val="55000"/>
              </a:schemeClr>
            </a:gs>
            <a:gs pos="56000">
              <a:schemeClr val="accent1">
                <a:lumMod val="45000"/>
                <a:lumOff val="55000"/>
              </a:schemeClr>
            </a:gs>
            <a:gs pos="100000">
              <a:schemeClr val="accent3">
                <a:lumMod val="75000"/>
              </a:schemeClr>
            </a:gs>
          </a:gsLst>
          <a:lin ang="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304F6EE-A44A-44EB-9029-E258212ACBD0}" type="datetimeFigureOut">
              <a:rPr lang="tr-TR" smtClean="0"/>
              <a:t>27.05.2019</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CC933F2-FF9C-4574-9EF1-6C94C0F2B744}" type="slidenum">
              <a:rPr lang="tr-TR" smtClean="0"/>
              <a:t>‹#›</a:t>
            </a:fld>
            <a:endParaRPr lang="tr-TR"/>
          </a:p>
        </p:txBody>
      </p:sp>
    </p:spTree>
    <p:extLst>
      <p:ext uri="{BB962C8B-B14F-4D97-AF65-F5344CB8AC3E}">
        <p14:creationId xmlns:p14="http://schemas.microsoft.com/office/powerpoint/2010/main" val="618978747"/>
      </p:ext>
    </p:extLst>
  </p:cSld>
  <p:clrMap bg1="dk1" tx1="lt1" bg2="dk2" tx2="lt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Lst>
  <p:transition spd="slow">
    <p:cover/>
  </p:transition>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45480" y="2943225"/>
            <a:ext cx="8825658" cy="1138831"/>
          </a:xfrm>
        </p:spPr>
        <p:txBody>
          <a:bodyPr>
            <a:normAutofit/>
          </a:bodyPr>
          <a:lstStyle/>
          <a:p>
            <a:r>
              <a:rPr lang="tr-TR" sz="4400" b="1" i="1" dirty="0" smtClean="0"/>
              <a:t>REKOMBİNE SÜT ÜRÜNLERİ</a:t>
            </a:r>
            <a:endParaRPr lang="tr-TR" sz="4400" b="1" i="1" dirty="0"/>
          </a:p>
        </p:txBody>
      </p:sp>
    </p:spTree>
    <p:extLst>
      <p:ext uri="{BB962C8B-B14F-4D97-AF65-F5344CB8AC3E}">
        <p14:creationId xmlns:p14="http://schemas.microsoft.com/office/powerpoint/2010/main" val="2176159819"/>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9100" y="647699"/>
            <a:ext cx="11001375" cy="5895975"/>
          </a:xfrm>
        </p:spPr>
        <p:txBody>
          <a:bodyPr/>
          <a:lstStyle/>
          <a:p>
            <a:pPr marL="0" indent="0">
              <a:buNone/>
            </a:pPr>
            <a:r>
              <a:rPr lang="tr-TR" sz="1600" b="1" i="1" dirty="0" smtClean="0">
                <a:solidFill>
                  <a:srgbClr val="FF0000"/>
                </a:solidFill>
              </a:rPr>
              <a:t> d)</a:t>
            </a:r>
            <a:r>
              <a:rPr lang="tr-TR" sz="1600" b="1" i="1" dirty="0" err="1" smtClean="0">
                <a:solidFill>
                  <a:srgbClr val="FF0000"/>
                </a:solidFill>
              </a:rPr>
              <a:t>Modifiye</a:t>
            </a:r>
            <a:r>
              <a:rPr lang="tr-TR" sz="1600" b="1" i="1" dirty="0" smtClean="0">
                <a:solidFill>
                  <a:srgbClr val="FF0000"/>
                </a:solidFill>
              </a:rPr>
              <a:t> tozlar</a:t>
            </a:r>
            <a:endParaRPr lang="tr-TR" sz="1600" b="1" i="1" dirty="0"/>
          </a:p>
          <a:p>
            <a:r>
              <a:rPr lang="tr-TR" sz="1600" b="1" i="1" dirty="0" smtClean="0"/>
              <a:t>Bu ürünlerden laktozu hidrolize tozlar, laktoz </a:t>
            </a:r>
            <a:r>
              <a:rPr lang="tr-TR" sz="1600" b="1" i="1" dirty="0" err="1" smtClean="0"/>
              <a:t>intoleransı</a:t>
            </a:r>
            <a:r>
              <a:rPr lang="tr-TR" sz="1600" b="1" i="1" dirty="0" smtClean="0"/>
              <a:t> görülen yörelerde kullanılabilir. </a:t>
            </a:r>
            <a:endParaRPr lang="tr-TR" sz="1600" b="1" i="1" dirty="0"/>
          </a:p>
          <a:p>
            <a:r>
              <a:rPr lang="tr-TR" sz="1600" b="1" i="1" dirty="0" smtClean="0"/>
              <a:t>Laktozun parçalanma düzeyine bağlı olarak glikoz ve </a:t>
            </a:r>
            <a:r>
              <a:rPr lang="tr-TR" sz="1600" b="1" i="1" dirty="0" err="1" smtClean="0"/>
              <a:t>galaktoz</a:t>
            </a:r>
            <a:r>
              <a:rPr lang="tr-TR" sz="1600" b="1" i="1" dirty="0" smtClean="0"/>
              <a:t> düzeyi arttığı için, bu tip tozlar daha tatlı olarak algılanır.</a:t>
            </a:r>
          </a:p>
          <a:p>
            <a:r>
              <a:rPr lang="tr-TR" sz="1600" b="1" i="1" dirty="0" smtClean="0"/>
              <a:t>Depolama koşulları hidrolize laktoz içeren tozların niteliklerini olumsuz yönde etkileyebilir ve </a:t>
            </a:r>
            <a:r>
              <a:rPr lang="tr-TR" sz="1600" b="1" i="1" dirty="0" err="1" smtClean="0"/>
              <a:t>Maillard</a:t>
            </a:r>
            <a:r>
              <a:rPr lang="tr-TR" sz="1600" b="1" i="1" dirty="0" smtClean="0"/>
              <a:t> reaksiyonunun bir sonucu olarak ürünün besleyici değerinde kayba yol açabilir.</a:t>
            </a:r>
          </a:p>
          <a:p>
            <a:r>
              <a:rPr lang="tr-TR" sz="1600" b="1" i="1" dirty="0" smtClean="0"/>
              <a:t>Diğer bir </a:t>
            </a:r>
            <a:r>
              <a:rPr lang="tr-TR" sz="1600" b="1" i="1" dirty="0" err="1" smtClean="0"/>
              <a:t>modifiye</a:t>
            </a:r>
            <a:r>
              <a:rPr lang="tr-TR" sz="1600" b="1" i="1" dirty="0" smtClean="0"/>
              <a:t> ürün grubu olan </a:t>
            </a:r>
            <a:r>
              <a:rPr lang="tr-TR" sz="1600" b="1" i="1" dirty="0" err="1" smtClean="0"/>
              <a:t>retentat</a:t>
            </a:r>
            <a:r>
              <a:rPr lang="tr-TR" sz="1600" b="1" i="1" dirty="0" smtClean="0"/>
              <a:t> tozu, yağlı veya yağsız sütün </a:t>
            </a:r>
            <a:r>
              <a:rPr lang="tr-TR" sz="1600" b="1" i="1" dirty="0" err="1" smtClean="0"/>
              <a:t>ultrafiltrasyonuyla</a:t>
            </a:r>
            <a:r>
              <a:rPr lang="tr-TR" sz="1600" b="1" i="1" dirty="0" smtClean="0"/>
              <a:t> elde edilen </a:t>
            </a:r>
            <a:r>
              <a:rPr lang="tr-TR" sz="1600" b="1" i="1" dirty="0" err="1" smtClean="0"/>
              <a:t>retentatı</a:t>
            </a:r>
            <a:r>
              <a:rPr lang="tr-TR" sz="1600" b="1" i="1" dirty="0" smtClean="0"/>
              <a:t> kurutmak suretiyle elde edilen bir üründür.</a:t>
            </a:r>
          </a:p>
          <a:p>
            <a:r>
              <a:rPr lang="tr-TR" sz="1600" b="1" i="1" dirty="0" err="1" smtClean="0"/>
              <a:t>Ultrafiltrasyon</a:t>
            </a:r>
            <a:r>
              <a:rPr lang="tr-TR" sz="1600" b="1" i="1" dirty="0" smtClean="0"/>
              <a:t> işleminde süt </a:t>
            </a:r>
            <a:r>
              <a:rPr lang="tr-TR" sz="1600" b="1" i="1" dirty="0" err="1" smtClean="0"/>
              <a:t>retentat</a:t>
            </a:r>
            <a:r>
              <a:rPr lang="tr-TR" sz="1600" b="1" i="1" dirty="0" smtClean="0"/>
              <a:t> ve </a:t>
            </a:r>
            <a:r>
              <a:rPr lang="tr-TR" sz="1600" b="1" i="1" dirty="0" err="1" smtClean="0"/>
              <a:t>permeat</a:t>
            </a:r>
            <a:r>
              <a:rPr lang="tr-TR" sz="1600" b="1" i="1" dirty="0" smtClean="0"/>
              <a:t> olmak üzere iki kısma ayrılır. </a:t>
            </a:r>
            <a:r>
              <a:rPr lang="tr-TR" sz="1600" b="1" i="1" dirty="0" err="1" smtClean="0">
                <a:solidFill>
                  <a:srgbClr val="FF0000"/>
                </a:solidFill>
              </a:rPr>
              <a:t>Retentat</a:t>
            </a:r>
            <a:r>
              <a:rPr lang="tr-TR" sz="1600" b="1" i="1" dirty="0" smtClean="0"/>
              <a:t>, esas olarak, süt proteinlerinin konsantre halde bulunduğu kısımdır. </a:t>
            </a:r>
            <a:r>
              <a:rPr lang="tr-TR" sz="1600" b="1" i="1" dirty="0" err="1" smtClean="0">
                <a:solidFill>
                  <a:srgbClr val="FF0000"/>
                </a:solidFill>
              </a:rPr>
              <a:t>Permeat</a:t>
            </a:r>
            <a:r>
              <a:rPr lang="tr-TR" sz="1600" b="1" i="1" dirty="0" smtClean="0">
                <a:solidFill>
                  <a:srgbClr val="FF0000"/>
                </a:solidFill>
              </a:rPr>
              <a:t> </a:t>
            </a:r>
            <a:r>
              <a:rPr lang="tr-TR" sz="1600" b="1" i="1" dirty="0" smtClean="0"/>
              <a:t>ise, laktoz, tuzlar ve protein olmayan azot gibi suda çözünen maddeleri içeren kısımdır.</a:t>
            </a:r>
          </a:p>
          <a:p>
            <a:endParaRPr lang="tr-TR" b="1" i="1" dirty="0" smtClean="0"/>
          </a:p>
          <a:p>
            <a:r>
              <a:rPr lang="tr-TR" sz="1600" b="1" i="1" dirty="0" smtClean="0"/>
              <a:t>Süttozu ile </a:t>
            </a:r>
            <a:r>
              <a:rPr lang="tr-TR" sz="1600" b="1" i="1" dirty="0" err="1" smtClean="0"/>
              <a:t>retentat</a:t>
            </a:r>
            <a:r>
              <a:rPr lang="tr-TR" sz="1600" b="1" i="1" dirty="0" smtClean="0"/>
              <a:t> tozu arasındaki başlıca farklılık </a:t>
            </a:r>
            <a:r>
              <a:rPr lang="tr-TR" sz="1600" b="1" i="1" dirty="0" err="1" smtClean="0"/>
              <a:t>retentat</a:t>
            </a:r>
            <a:r>
              <a:rPr lang="tr-TR" sz="1600" b="1" i="1" dirty="0" smtClean="0"/>
              <a:t> tozunun daha düşük oranda laktoz içermesidir.</a:t>
            </a:r>
          </a:p>
          <a:p>
            <a:r>
              <a:rPr lang="tr-TR" sz="1600" b="1" i="1" dirty="0" smtClean="0"/>
              <a:t>Laktozla aynı tatlılık deresine sahip olan </a:t>
            </a:r>
            <a:r>
              <a:rPr lang="tr-TR" sz="1600" b="1" i="1" dirty="0" err="1" smtClean="0"/>
              <a:t>maltodekstrinin</a:t>
            </a:r>
            <a:r>
              <a:rPr lang="tr-TR" sz="1600" b="1" i="1" dirty="0" smtClean="0"/>
              <a:t> avantajı proteinle reaksiyona girmemesidir.</a:t>
            </a:r>
          </a:p>
          <a:p>
            <a:endParaRPr lang="tr-TR" b="1" i="1" dirty="0" smtClean="0"/>
          </a:p>
          <a:p>
            <a:endParaRPr lang="tr-TR" b="1" i="1" dirty="0" smtClean="0">
              <a:solidFill>
                <a:srgbClr val="FF0000"/>
              </a:solidFill>
            </a:endParaRPr>
          </a:p>
        </p:txBody>
      </p:sp>
    </p:spTree>
    <p:extLst>
      <p:ext uri="{BB962C8B-B14F-4D97-AF65-F5344CB8AC3E}">
        <p14:creationId xmlns:p14="http://schemas.microsoft.com/office/powerpoint/2010/main" val="1210123394"/>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4 Dikdörtgen"/>
          <p:cNvSpPr/>
          <p:nvPr/>
        </p:nvSpPr>
        <p:spPr>
          <a:xfrm>
            <a:off x="3779168" y="1303487"/>
            <a:ext cx="396044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r>
              <a:rPr lang="tr-TR" b="1" i="1" dirty="0" smtClean="0"/>
              <a:t>Süt</a:t>
            </a:r>
            <a:endParaRPr lang="tr-TR" dirty="0"/>
          </a:p>
        </p:txBody>
      </p:sp>
      <p:cxnSp>
        <p:nvCxnSpPr>
          <p:cNvPr id="25" name="11 Düz Ok Bağlayıcısı"/>
          <p:cNvCxnSpPr/>
          <p:nvPr/>
        </p:nvCxnSpPr>
        <p:spPr>
          <a:xfrm>
            <a:off x="6011416" y="1764829"/>
            <a:ext cx="57606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18 Düz Ok Bağlayıcısı"/>
          <p:cNvCxnSpPr/>
          <p:nvPr/>
        </p:nvCxnSpPr>
        <p:spPr>
          <a:xfrm flipH="1">
            <a:off x="4931296" y="1764829"/>
            <a:ext cx="6480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21 Dikdörtgen"/>
          <p:cNvSpPr/>
          <p:nvPr/>
        </p:nvSpPr>
        <p:spPr>
          <a:xfrm>
            <a:off x="3563144" y="2340893"/>
            <a:ext cx="187220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r>
              <a:rPr lang="tr-TR" b="1" i="1" dirty="0" err="1" smtClean="0"/>
              <a:t>Evaporasyon</a:t>
            </a:r>
            <a:endParaRPr lang="tr-TR" dirty="0"/>
          </a:p>
        </p:txBody>
      </p:sp>
      <p:sp>
        <p:nvSpPr>
          <p:cNvPr id="28" name="22 Dikdörtgen"/>
          <p:cNvSpPr/>
          <p:nvPr/>
        </p:nvSpPr>
        <p:spPr>
          <a:xfrm>
            <a:off x="6083424" y="2340893"/>
            <a:ext cx="172819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err="1" smtClean="0"/>
              <a:t>Ultrafiltrasyon</a:t>
            </a:r>
            <a:endParaRPr lang="tr-TR" dirty="0"/>
          </a:p>
        </p:txBody>
      </p:sp>
      <p:cxnSp>
        <p:nvCxnSpPr>
          <p:cNvPr id="29" name="24 Düz Ok Bağlayıcısı"/>
          <p:cNvCxnSpPr/>
          <p:nvPr/>
        </p:nvCxnSpPr>
        <p:spPr>
          <a:xfrm>
            <a:off x="7811616" y="2556917"/>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27 Dikdörtgen"/>
          <p:cNvSpPr/>
          <p:nvPr/>
        </p:nvSpPr>
        <p:spPr>
          <a:xfrm>
            <a:off x="8675712" y="2340893"/>
            <a:ext cx="136815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r>
              <a:rPr lang="tr-TR" b="1" i="1" dirty="0" err="1" smtClean="0"/>
              <a:t>Permeat</a:t>
            </a:r>
            <a:endParaRPr lang="tr-TR" dirty="0"/>
          </a:p>
        </p:txBody>
      </p:sp>
      <p:sp>
        <p:nvSpPr>
          <p:cNvPr id="31" name="28 Dikdörtgen"/>
          <p:cNvSpPr/>
          <p:nvPr/>
        </p:nvSpPr>
        <p:spPr>
          <a:xfrm>
            <a:off x="1690936" y="2340893"/>
            <a:ext cx="115212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r>
              <a:rPr lang="tr-TR" b="1" i="1" dirty="0" smtClean="0"/>
              <a:t>Su</a:t>
            </a:r>
            <a:endParaRPr lang="tr-TR" dirty="0"/>
          </a:p>
        </p:txBody>
      </p:sp>
      <p:cxnSp>
        <p:nvCxnSpPr>
          <p:cNvPr id="32" name="29 Düz Ok Bağlayıcısı"/>
          <p:cNvCxnSpPr/>
          <p:nvPr/>
        </p:nvCxnSpPr>
        <p:spPr>
          <a:xfrm flipH="1">
            <a:off x="2843064" y="2556917"/>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1 Düz Ok Bağlayıcısı"/>
          <p:cNvCxnSpPr/>
          <p:nvPr/>
        </p:nvCxnSpPr>
        <p:spPr>
          <a:xfrm>
            <a:off x="4499248" y="2772941"/>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32 Düz Ok Bağlayıcısı"/>
          <p:cNvCxnSpPr/>
          <p:nvPr/>
        </p:nvCxnSpPr>
        <p:spPr>
          <a:xfrm>
            <a:off x="6947520" y="2772941"/>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44 Dikdörtgen"/>
          <p:cNvSpPr/>
          <p:nvPr/>
        </p:nvSpPr>
        <p:spPr>
          <a:xfrm>
            <a:off x="3491136" y="3276997"/>
            <a:ext cx="194421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r>
              <a:rPr lang="tr-TR" b="1" i="1" dirty="0" err="1" smtClean="0"/>
              <a:t>Konsantrat</a:t>
            </a:r>
            <a:r>
              <a:rPr lang="tr-TR" b="1" i="1" dirty="0" smtClean="0"/>
              <a:t> </a:t>
            </a:r>
            <a:endParaRPr lang="tr-TR" dirty="0"/>
          </a:p>
        </p:txBody>
      </p:sp>
      <p:sp>
        <p:nvSpPr>
          <p:cNvPr id="36" name="45 Dikdörtgen"/>
          <p:cNvSpPr/>
          <p:nvPr/>
        </p:nvSpPr>
        <p:spPr>
          <a:xfrm>
            <a:off x="6083424" y="3276997"/>
            <a:ext cx="172819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r>
              <a:rPr lang="tr-TR" b="1" i="1" dirty="0" err="1" smtClean="0"/>
              <a:t>Retentat</a:t>
            </a:r>
            <a:endParaRPr lang="tr-TR" dirty="0"/>
          </a:p>
        </p:txBody>
      </p:sp>
      <p:cxnSp>
        <p:nvCxnSpPr>
          <p:cNvPr id="37" name="56 Düz Ok Bağlayıcısı"/>
          <p:cNvCxnSpPr/>
          <p:nvPr/>
        </p:nvCxnSpPr>
        <p:spPr>
          <a:xfrm>
            <a:off x="4427240" y="3709045"/>
            <a:ext cx="36004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58 Dikdörtgen"/>
          <p:cNvSpPr/>
          <p:nvPr/>
        </p:nvSpPr>
        <p:spPr>
          <a:xfrm>
            <a:off x="4643264" y="4213101"/>
            <a:ext cx="194421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r>
              <a:rPr lang="tr-TR" b="1" i="1" dirty="0" smtClean="0"/>
              <a:t>Kurutma </a:t>
            </a:r>
            <a:endParaRPr lang="tr-TR" dirty="0"/>
          </a:p>
        </p:txBody>
      </p:sp>
      <p:cxnSp>
        <p:nvCxnSpPr>
          <p:cNvPr id="39" name="61 Düz Ok Bağlayıcısı"/>
          <p:cNvCxnSpPr/>
          <p:nvPr/>
        </p:nvCxnSpPr>
        <p:spPr>
          <a:xfrm flipH="1">
            <a:off x="6515472" y="3709045"/>
            <a:ext cx="28803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73 Düz Ok Bağlayıcısı"/>
          <p:cNvCxnSpPr/>
          <p:nvPr/>
        </p:nvCxnSpPr>
        <p:spPr>
          <a:xfrm flipH="1">
            <a:off x="4787280" y="4645149"/>
            <a:ext cx="6480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74 Düz Ok Bağlayıcısı"/>
          <p:cNvCxnSpPr/>
          <p:nvPr/>
        </p:nvCxnSpPr>
        <p:spPr>
          <a:xfrm>
            <a:off x="5867400" y="4645149"/>
            <a:ext cx="57606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79 Dikdörtgen"/>
          <p:cNvSpPr/>
          <p:nvPr/>
        </p:nvSpPr>
        <p:spPr>
          <a:xfrm>
            <a:off x="3779168" y="5221213"/>
            <a:ext cx="187220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r>
              <a:rPr lang="tr-TR" b="1" i="1" dirty="0" smtClean="0"/>
              <a:t>Süttozu</a:t>
            </a:r>
            <a:endParaRPr lang="tr-TR" dirty="0"/>
          </a:p>
        </p:txBody>
      </p:sp>
      <p:sp>
        <p:nvSpPr>
          <p:cNvPr id="43" name="80 Dikdörtgen"/>
          <p:cNvSpPr/>
          <p:nvPr/>
        </p:nvSpPr>
        <p:spPr>
          <a:xfrm>
            <a:off x="6155432" y="5221213"/>
            <a:ext cx="187220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r>
              <a:rPr lang="tr-TR" b="1" i="1" dirty="0" err="1" smtClean="0"/>
              <a:t>Retentat</a:t>
            </a:r>
            <a:r>
              <a:rPr lang="tr-TR" b="1" i="1" dirty="0" smtClean="0"/>
              <a:t> Tozu</a:t>
            </a:r>
            <a:endParaRPr lang="tr-TR" dirty="0"/>
          </a:p>
        </p:txBody>
      </p:sp>
      <p:sp>
        <p:nvSpPr>
          <p:cNvPr id="2" name="Metin kutusu 1"/>
          <p:cNvSpPr txBox="1"/>
          <p:nvPr/>
        </p:nvSpPr>
        <p:spPr>
          <a:xfrm>
            <a:off x="818976" y="543526"/>
            <a:ext cx="7534275" cy="369332"/>
          </a:xfrm>
          <a:prstGeom prst="rect">
            <a:avLst/>
          </a:prstGeom>
          <a:noFill/>
        </p:spPr>
        <p:txBody>
          <a:bodyPr wrap="square" rtlCol="0">
            <a:spAutoFit/>
          </a:bodyPr>
          <a:lstStyle/>
          <a:p>
            <a:r>
              <a:rPr lang="tr-TR" b="1" i="1" dirty="0" smtClean="0"/>
              <a:t>Süttozu ve </a:t>
            </a:r>
            <a:r>
              <a:rPr lang="tr-TR" b="1" i="1" dirty="0" err="1" smtClean="0"/>
              <a:t>retentat</a:t>
            </a:r>
            <a:r>
              <a:rPr lang="tr-TR" b="1" i="1" dirty="0" smtClean="0"/>
              <a:t> tozu üretimi akış şeması</a:t>
            </a:r>
            <a:endParaRPr lang="tr-TR" b="1" i="1" dirty="0"/>
          </a:p>
        </p:txBody>
      </p:sp>
    </p:spTree>
    <p:extLst>
      <p:ext uri="{BB962C8B-B14F-4D97-AF65-F5344CB8AC3E}">
        <p14:creationId xmlns:p14="http://schemas.microsoft.com/office/powerpoint/2010/main" val="3108314072"/>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3882284011"/>
              </p:ext>
            </p:extLst>
          </p:nvPr>
        </p:nvGraphicFramePr>
        <p:xfrm>
          <a:off x="1590676" y="1485925"/>
          <a:ext cx="9020175" cy="4240480"/>
        </p:xfrm>
        <a:graphic>
          <a:graphicData uri="http://schemas.openxmlformats.org/drawingml/2006/table">
            <a:tbl>
              <a:tblPr firstRow="1" bandRow="1">
                <a:tableStyleId>{5C22544A-7EE6-4342-B048-85BDC9FD1C3A}</a:tableStyleId>
              </a:tblPr>
              <a:tblGrid>
                <a:gridCol w="1804035">
                  <a:extLst>
                    <a:ext uri="{9D8B030D-6E8A-4147-A177-3AD203B41FA5}">
                      <a16:colId xmlns:a16="http://schemas.microsoft.com/office/drawing/2014/main" xmlns="" val="20000"/>
                    </a:ext>
                  </a:extLst>
                </a:gridCol>
                <a:gridCol w="1804035">
                  <a:extLst>
                    <a:ext uri="{9D8B030D-6E8A-4147-A177-3AD203B41FA5}">
                      <a16:colId xmlns:a16="http://schemas.microsoft.com/office/drawing/2014/main" xmlns="" val="20001"/>
                    </a:ext>
                  </a:extLst>
                </a:gridCol>
                <a:gridCol w="1804035">
                  <a:extLst>
                    <a:ext uri="{9D8B030D-6E8A-4147-A177-3AD203B41FA5}">
                      <a16:colId xmlns:a16="http://schemas.microsoft.com/office/drawing/2014/main" xmlns="" val="20002"/>
                    </a:ext>
                  </a:extLst>
                </a:gridCol>
                <a:gridCol w="1804035">
                  <a:extLst>
                    <a:ext uri="{9D8B030D-6E8A-4147-A177-3AD203B41FA5}">
                      <a16:colId xmlns:a16="http://schemas.microsoft.com/office/drawing/2014/main" xmlns="" val="20003"/>
                    </a:ext>
                  </a:extLst>
                </a:gridCol>
                <a:gridCol w="1804035">
                  <a:extLst>
                    <a:ext uri="{9D8B030D-6E8A-4147-A177-3AD203B41FA5}">
                      <a16:colId xmlns:a16="http://schemas.microsoft.com/office/drawing/2014/main" xmlns="" val="20004"/>
                    </a:ext>
                  </a:extLst>
                </a:gridCol>
              </a:tblGrid>
              <a:tr h="477053">
                <a:tc>
                  <a:txBody>
                    <a:bodyPr/>
                    <a:lstStyle/>
                    <a:p>
                      <a:endParaRPr lang="tr-TR" dirty="0">
                        <a:solidFill>
                          <a:schemeClr val="bg1"/>
                        </a:solidFill>
                      </a:endParaRPr>
                    </a:p>
                  </a:txBody>
                  <a:tcPr/>
                </a:tc>
                <a:tc>
                  <a:txBody>
                    <a:bodyPr/>
                    <a:lstStyle/>
                    <a:p>
                      <a:r>
                        <a:rPr lang="tr-TR" dirty="0" err="1" smtClean="0">
                          <a:solidFill>
                            <a:schemeClr val="bg1"/>
                          </a:solidFill>
                        </a:rPr>
                        <a:t>Retentat</a:t>
                      </a:r>
                      <a:endParaRPr lang="tr-TR" dirty="0">
                        <a:solidFill>
                          <a:schemeClr val="bg1"/>
                        </a:solidFill>
                      </a:endParaRPr>
                    </a:p>
                  </a:txBody>
                  <a:tcPr/>
                </a:tc>
                <a:tc>
                  <a:txBody>
                    <a:bodyPr/>
                    <a:lstStyle/>
                    <a:p>
                      <a:r>
                        <a:rPr lang="tr-TR" dirty="0" smtClean="0">
                          <a:solidFill>
                            <a:schemeClr val="bg1"/>
                          </a:solidFill>
                        </a:rPr>
                        <a:t>Süt</a:t>
                      </a:r>
                      <a:endParaRPr lang="tr-TR" dirty="0">
                        <a:solidFill>
                          <a:schemeClr val="bg1"/>
                        </a:solidFill>
                      </a:endParaRPr>
                    </a:p>
                  </a:txBody>
                  <a:tcPr/>
                </a:tc>
                <a:tc>
                  <a:txBody>
                    <a:bodyPr/>
                    <a:lstStyle/>
                    <a:p>
                      <a:r>
                        <a:rPr lang="tr-TR" dirty="0" err="1" smtClean="0">
                          <a:solidFill>
                            <a:schemeClr val="bg1"/>
                          </a:solidFill>
                        </a:rPr>
                        <a:t>Retentat</a:t>
                      </a:r>
                      <a:endParaRPr lang="tr-TR" dirty="0">
                        <a:solidFill>
                          <a:schemeClr val="bg1"/>
                        </a:solidFill>
                      </a:endParaRPr>
                    </a:p>
                  </a:txBody>
                  <a:tcPr/>
                </a:tc>
                <a:tc>
                  <a:txBody>
                    <a:bodyPr/>
                    <a:lstStyle/>
                    <a:p>
                      <a:r>
                        <a:rPr lang="tr-TR" dirty="0" smtClean="0">
                          <a:solidFill>
                            <a:schemeClr val="bg1"/>
                          </a:solidFill>
                        </a:rPr>
                        <a:t>Süt</a:t>
                      </a:r>
                      <a:endParaRPr lang="tr-TR" dirty="0">
                        <a:solidFill>
                          <a:schemeClr val="bg1"/>
                        </a:solidFill>
                      </a:endParaRPr>
                    </a:p>
                  </a:txBody>
                  <a:tcPr/>
                </a:tc>
                <a:extLst>
                  <a:ext uri="{0D108BD9-81ED-4DB2-BD59-A6C34878D82A}">
                    <a16:rowId xmlns:a16="http://schemas.microsoft.com/office/drawing/2014/main" xmlns="" val="10000"/>
                  </a:ext>
                </a:extLst>
              </a:tr>
              <a:tr h="477053">
                <a:tc>
                  <a:txBody>
                    <a:bodyPr/>
                    <a:lstStyle/>
                    <a:p>
                      <a:r>
                        <a:rPr lang="tr-TR" b="1" i="1" dirty="0" err="1" smtClean="0">
                          <a:solidFill>
                            <a:schemeClr val="bg1"/>
                          </a:solidFill>
                        </a:rPr>
                        <a:t>Kurumadde</a:t>
                      </a:r>
                      <a:r>
                        <a:rPr lang="tr-TR" b="1" i="1" baseline="0" dirty="0" smtClean="0">
                          <a:solidFill>
                            <a:schemeClr val="bg1"/>
                          </a:solidFill>
                        </a:rPr>
                        <a:t>,%</a:t>
                      </a:r>
                      <a:endParaRPr lang="tr-TR" b="1" i="1" dirty="0">
                        <a:solidFill>
                          <a:schemeClr val="bg1"/>
                        </a:solidFill>
                      </a:endParaRPr>
                    </a:p>
                  </a:txBody>
                  <a:tcPr/>
                </a:tc>
                <a:tc>
                  <a:txBody>
                    <a:bodyPr/>
                    <a:lstStyle/>
                    <a:p>
                      <a:r>
                        <a:rPr lang="tr-TR" b="1" i="1" dirty="0" smtClean="0">
                          <a:solidFill>
                            <a:schemeClr val="bg1"/>
                          </a:solidFill>
                        </a:rPr>
                        <a:t>98,0</a:t>
                      </a:r>
                      <a:endParaRPr lang="tr-TR" b="1" i="1" dirty="0">
                        <a:solidFill>
                          <a:schemeClr val="bg1"/>
                        </a:solidFill>
                      </a:endParaRPr>
                    </a:p>
                  </a:txBody>
                  <a:tcPr/>
                </a:tc>
                <a:tc>
                  <a:txBody>
                    <a:bodyPr/>
                    <a:lstStyle/>
                    <a:p>
                      <a:r>
                        <a:rPr lang="tr-TR" b="1" i="1" dirty="0" smtClean="0">
                          <a:solidFill>
                            <a:schemeClr val="bg1"/>
                          </a:solidFill>
                        </a:rPr>
                        <a:t>98,0</a:t>
                      </a:r>
                      <a:endParaRPr lang="tr-TR" b="1" i="1" dirty="0">
                        <a:solidFill>
                          <a:schemeClr val="bg1"/>
                        </a:solidFill>
                      </a:endParaRPr>
                    </a:p>
                  </a:txBody>
                  <a:tcPr/>
                </a:tc>
                <a:tc>
                  <a:txBody>
                    <a:bodyPr/>
                    <a:lstStyle/>
                    <a:p>
                      <a:r>
                        <a:rPr lang="tr-TR" b="1" i="1" dirty="0" smtClean="0">
                          <a:solidFill>
                            <a:schemeClr val="bg1"/>
                          </a:solidFill>
                        </a:rPr>
                        <a:t>96,0</a:t>
                      </a:r>
                      <a:endParaRPr lang="tr-TR" b="1" i="1" dirty="0">
                        <a:solidFill>
                          <a:schemeClr val="bg1"/>
                        </a:solidFill>
                      </a:endParaRPr>
                    </a:p>
                  </a:txBody>
                  <a:tcPr/>
                </a:tc>
                <a:tc>
                  <a:txBody>
                    <a:bodyPr/>
                    <a:lstStyle/>
                    <a:p>
                      <a:r>
                        <a:rPr lang="tr-TR" b="1" i="1" dirty="0" smtClean="0">
                          <a:solidFill>
                            <a:schemeClr val="bg1"/>
                          </a:solidFill>
                        </a:rPr>
                        <a:t>96,0</a:t>
                      </a:r>
                      <a:endParaRPr lang="tr-TR" b="1" i="1" dirty="0">
                        <a:solidFill>
                          <a:schemeClr val="bg1"/>
                        </a:solidFill>
                      </a:endParaRPr>
                    </a:p>
                  </a:txBody>
                  <a:tcPr/>
                </a:tc>
                <a:extLst>
                  <a:ext uri="{0D108BD9-81ED-4DB2-BD59-A6C34878D82A}">
                    <a16:rowId xmlns:a16="http://schemas.microsoft.com/office/drawing/2014/main" xmlns="" val="10001"/>
                  </a:ext>
                </a:extLst>
              </a:tr>
              <a:tr h="477053">
                <a:tc>
                  <a:txBody>
                    <a:bodyPr/>
                    <a:lstStyle/>
                    <a:p>
                      <a:r>
                        <a:rPr lang="tr-TR" b="1" i="1" dirty="0" smtClean="0">
                          <a:solidFill>
                            <a:schemeClr val="bg1"/>
                          </a:solidFill>
                        </a:rPr>
                        <a:t>Yağ,%</a:t>
                      </a:r>
                      <a:endParaRPr lang="tr-TR" b="1" i="1" dirty="0">
                        <a:solidFill>
                          <a:schemeClr val="bg1"/>
                        </a:solidFill>
                      </a:endParaRPr>
                    </a:p>
                  </a:txBody>
                  <a:tcPr/>
                </a:tc>
                <a:tc>
                  <a:txBody>
                    <a:bodyPr/>
                    <a:lstStyle/>
                    <a:p>
                      <a:r>
                        <a:rPr lang="tr-TR" b="1" i="1" dirty="0" smtClean="0">
                          <a:solidFill>
                            <a:schemeClr val="bg1"/>
                          </a:solidFill>
                        </a:rPr>
                        <a:t>41,7</a:t>
                      </a:r>
                      <a:endParaRPr lang="tr-TR" b="1" i="1" dirty="0">
                        <a:solidFill>
                          <a:schemeClr val="bg1"/>
                        </a:solidFill>
                      </a:endParaRPr>
                    </a:p>
                  </a:txBody>
                  <a:tcPr/>
                </a:tc>
                <a:tc>
                  <a:txBody>
                    <a:bodyPr/>
                    <a:lstStyle/>
                    <a:p>
                      <a:r>
                        <a:rPr lang="tr-TR" b="1" i="1" dirty="0" smtClean="0">
                          <a:solidFill>
                            <a:schemeClr val="bg1"/>
                          </a:solidFill>
                        </a:rPr>
                        <a:t>25,6</a:t>
                      </a:r>
                      <a:endParaRPr lang="tr-TR" b="1" i="1" dirty="0">
                        <a:solidFill>
                          <a:schemeClr val="bg1"/>
                        </a:solidFill>
                      </a:endParaRPr>
                    </a:p>
                  </a:txBody>
                  <a:tcPr/>
                </a:tc>
                <a:tc>
                  <a:txBody>
                    <a:bodyPr/>
                    <a:lstStyle/>
                    <a:p>
                      <a:r>
                        <a:rPr lang="tr-TR" b="1" i="1" dirty="0" smtClean="0">
                          <a:solidFill>
                            <a:schemeClr val="bg1"/>
                          </a:solidFill>
                        </a:rPr>
                        <a:t>1,4</a:t>
                      </a:r>
                      <a:endParaRPr lang="tr-TR" b="1" i="1" dirty="0">
                        <a:solidFill>
                          <a:schemeClr val="bg1"/>
                        </a:solidFill>
                      </a:endParaRPr>
                    </a:p>
                  </a:txBody>
                  <a:tcPr/>
                </a:tc>
                <a:tc>
                  <a:txBody>
                    <a:bodyPr/>
                    <a:lstStyle/>
                    <a:p>
                      <a:r>
                        <a:rPr lang="tr-TR" b="1" i="1" dirty="0" smtClean="0">
                          <a:solidFill>
                            <a:schemeClr val="bg1"/>
                          </a:solidFill>
                        </a:rPr>
                        <a:t>0,6</a:t>
                      </a:r>
                      <a:endParaRPr lang="tr-TR" b="1" i="1" dirty="0">
                        <a:solidFill>
                          <a:schemeClr val="bg1"/>
                        </a:solidFill>
                      </a:endParaRPr>
                    </a:p>
                  </a:txBody>
                  <a:tcPr/>
                </a:tc>
                <a:extLst>
                  <a:ext uri="{0D108BD9-81ED-4DB2-BD59-A6C34878D82A}">
                    <a16:rowId xmlns:a16="http://schemas.microsoft.com/office/drawing/2014/main" xmlns="" val="10002"/>
                  </a:ext>
                </a:extLst>
              </a:tr>
              <a:tr h="477053">
                <a:tc>
                  <a:txBody>
                    <a:bodyPr/>
                    <a:lstStyle/>
                    <a:p>
                      <a:r>
                        <a:rPr lang="tr-TR" b="1" i="1" dirty="0" err="1" smtClean="0">
                          <a:solidFill>
                            <a:schemeClr val="bg1"/>
                          </a:solidFill>
                        </a:rPr>
                        <a:t>Kuru</a:t>
                      </a:r>
                      <a:r>
                        <a:rPr lang="tr-TR" b="1" i="1" baseline="0" dirty="0" err="1" smtClean="0">
                          <a:solidFill>
                            <a:schemeClr val="bg1"/>
                          </a:solidFill>
                        </a:rPr>
                        <a:t>maddede</a:t>
                      </a:r>
                      <a:r>
                        <a:rPr lang="tr-TR" b="1" i="1" baseline="0" dirty="0" smtClean="0">
                          <a:solidFill>
                            <a:schemeClr val="bg1"/>
                          </a:solidFill>
                        </a:rPr>
                        <a:t> yağ,%</a:t>
                      </a:r>
                      <a:endParaRPr lang="tr-TR" b="1" i="1" dirty="0">
                        <a:solidFill>
                          <a:schemeClr val="bg1"/>
                        </a:solidFill>
                      </a:endParaRPr>
                    </a:p>
                  </a:txBody>
                  <a:tcPr/>
                </a:tc>
                <a:tc>
                  <a:txBody>
                    <a:bodyPr/>
                    <a:lstStyle/>
                    <a:p>
                      <a:r>
                        <a:rPr lang="tr-TR" b="1" i="1" dirty="0" smtClean="0">
                          <a:solidFill>
                            <a:schemeClr val="bg1"/>
                          </a:solidFill>
                        </a:rPr>
                        <a:t>42,6</a:t>
                      </a:r>
                      <a:endParaRPr lang="tr-TR" b="1" i="1" dirty="0">
                        <a:solidFill>
                          <a:schemeClr val="bg1"/>
                        </a:solidFill>
                      </a:endParaRPr>
                    </a:p>
                  </a:txBody>
                  <a:tcPr/>
                </a:tc>
                <a:tc>
                  <a:txBody>
                    <a:bodyPr/>
                    <a:lstStyle/>
                    <a:p>
                      <a:r>
                        <a:rPr lang="tr-TR" b="1" i="1" dirty="0" smtClean="0">
                          <a:solidFill>
                            <a:schemeClr val="bg1"/>
                          </a:solidFill>
                        </a:rPr>
                        <a:t>26,1</a:t>
                      </a:r>
                      <a:endParaRPr lang="tr-TR" b="1" i="1" dirty="0">
                        <a:solidFill>
                          <a:schemeClr val="bg1"/>
                        </a:solidFill>
                      </a:endParaRPr>
                    </a:p>
                  </a:txBody>
                  <a:tcPr/>
                </a:tc>
                <a:tc>
                  <a:txBody>
                    <a:bodyPr/>
                    <a:lstStyle/>
                    <a:p>
                      <a:r>
                        <a:rPr lang="tr-TR" b="1" i="1" dirty="0" smtClean="0">
                          <a:solidFill>
                            <a:schemeClr val="bg1"/>
                          </a:solidFill>
                        </a:rPr>
                        <a:t>-</a:t>
                      </a:r>
                      <a:endParaRPr lang="tr-TR" b="1" i="1" dirty="0">
                        <a:solidFill>
                          <a:schemeClr val="bg1"/>
                        </a:solidFill>
                      </a:endParaRPr>
                    </a:p>
                  </a:txBody>
                  <a:tcPr/>
                </a:tc>
                <a:tc>
                  <a:txBody>
                    <a:bodyPr/>
                    <a:lstStyle/>
                    <a:p>
                      <a:r>
                        <a:rPr lang="tr-TR" b="1" i="1" dirty="0" smtClean="0">
                          <a:solidFill>
                            <a:schemeClr val="bg1"/>
                          </a:solidFill>
                        </a:rPr>
                        <a:t>-</a:t>
                      </a:r>
                      <a:endParaRPr lang="tr-TR" b="1" i="1" dirty="0">
                        <a:solidFill>
                          <a:schemeClr val="bg1"/>
                        </a:solidFill>
                      </a:endParaRPr>
                    </a:p>
                  </a:txBody>
                  <a:tcPr/>
                </a:tc>
                <a:extLst>
                  <a:ext uri="{0D108BD9-81ED-4DB2-BD59-A6C34878D82A}">
                    <a16:rowId xmlns:a16="http://schemas.microsoft.com/office/drawing/2014/main" xmlns="" val="10003"/>
                  </a:ext>
                </a:extLst>
              </a:tr>
              <a:tr h="477053">
                <a:tc>
                  <a:txBody>
                    <a:bodyPr/>
                    <a:lstStyle/>
                    <a:p>
                      <a:r>
                        <a:rPr lang="tr-TR" b="1" i="1" dirty="0" smtClean="0">
                          <a:solidFill>
                            <a:schemeClr val="bg1"/>
                          </a:solidFill>
                        </a:rPr>
                        <a:t>Protein,%</a:t>
                      </a:r>
                      <a:endParaRPr lang="tr-TR" b="1" i="1"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smtClean="0">
                          <a:solidFill>
                            <a:schemeClr val="bg1"/>
                          </a:solidFill>
                        </a:rPr>
                        <a:t>41,7</a:t>
                      </a:r>
                    </a:p>
                  </a:txBody>
                  <a:tcPr/>
                </a:tc>
                <a:tc>
                  <a:txBody>
                    <a:bodyPr/>
                    <a:lstStyle/>
                    <a:p>
                      <a:r>
                        <a:rPr lang="tr-TR" b="1" i="1" dirty="0" smtClean="0">
                          <a:solidFill>
                            <a:schemeClr val="bg1"/>
                          </a:solidFill>
                        </a:rPr>
                        <a:t>27,0</a:t>
                      </a:r>
                      <a:endParaRPr lang="tr-TR" b="1" i="1" dirty="0">
                        <a:solidFill>
                          <a:schemeClr val="bg1"/>
                        </a:solidFill>
                      </a:endParaRPr>
                    </a:p>
                  </a:txBody>
                  <a:tcPr/>
                </a:tc>
                <a:tc>
                  <a:txBody>
                    <a:bodyPr/>
                    <a:lstStyle/>
                    <a:p>
                      <a:r>
                        <a:rPr lang="tr-TR" b="1" i="1" dirty="0" smtClean="0">
                          <a:solidFill>
                            <a:schemeClr val="bg1"/>
                          </a:solidFill>
                        </a:rPr>
                        <a:t>74,3</a:t>
                      </a:r>
                      <a:endParaRPr lang="tr-TR" b="1" i="1" dirty="0">
                        <a:solidFill>
                          <a:schemeClr val="bg1"/>
                        </a:solidFill>
                      </a:endParaRPr>
                    </a:p>
                  </a:txBody>
                  <a:tcPr/>
                </a:tc>
                <a:tc>
                  <a:txBody>
                    <a:bodyPr/>
                    <a:lstStyle/>
                    <a:p>
                      <a:r>
                        <a:rPr lang="tr-TR" b="1" i="1" dirty="0" smtClean="0">
                          <a:solidFill>
                            <a:schemeClr val="bg1"/>
                          </a:solidFill>
                        </a:rPr>
                        <a:t>35,6</a:t>
                      </a:r>
                      <a:endParaRPr lang="tr-TR" b="1" i="1" dirty="0">
                        <a:solidFill>
                          <a:schemeClr val="bg1"/>
                        </a:solidFill>
                      </a:endParaRPr>
                    </a:p>
                  </a:txBody>
                  <a:tcPr/>
                </a:tc>
                <a:extLst>
                  <a:ext uri="{0D108BD9-81ED-4DB2-BD59-A6C34878D82A}">
                    <a16:rowId xmlns:a16="http://schemas.microsoft.com/office/drawing/2014/main" xmlns="" val="10004"/>
                  </a:ext>
                </a:extLst>
              </a:tr>
              <a:tr h="477053">
                <a:tc>
                  <a:txBody>
                    <a:bodyPr/>
                    <a:lstStyle/>
                    <a:p>
                      <a:r>
                        <a:rPr lang="tr-TR" b="1" i="1" dirty="0" smtClean="0">
                          <a:solidFill>
                            <a:schemeClr val="bg1"/>
                          </a:solidFill>
                        </a:rPr>
                        <a:t>Laktoz,%</a:t>
                      </a:r>
                      <a:endParaRPr lang="tr-TR" b="1" i="1" dirty="0">
                        <a:solidFill>
                          <a:schemeClr val="bg1"/>
                        </a:solidFill>
                      </a:endParaRPr>
                    </a:p>
                  </a:txBody>
                  <a:tcPr/>
                </a:tc>
                <a:tc>
                  <a:txBody>
                    <a:bodyPr/>
                    <a:lstStyle/>
                    <a:p>
                      <a:r>
                        <a:rPr lang="tr-TR" b="1" i="1" dirty="0" smtClean="0">
                          <a:solidFill>
                            <a:schemeClr val="bg1"/>
                          </a:solidFill>
                        </a:rPr>
                        <a:t>9,4</a:t>
                      </a:r>
                      <a:endParaRPr lang="tr-TR" b="1" i="1" dirty="0">
                        <a:solidFill>
                          <a:schemeClr val="bg1"/>
                        </a:solidFill>
                      </a:endParaRPr>
                    </a:p>
                  </a:txBody>
                  <a:tcPr/>
                </a:tc>
                <a:tc>
                  <a:txBody>
                    <a:bodyPr/>
                    <a:lstStyle/>
                    <a:p>
                      <a:r>
                        <a:rPr lang="tr-TR" b="1" i="1" dirty="0" smtClean="0">
                          <a:solidFill>
                            <a:schemeClr val="bg1"/>
                          </a:solidFill>
                        </a:rPr>
                        <a:t>37,6</a:t>
                      </a:r>
                      <a:endParaRPr lang="tr-TR" b="1" i="1" dirty="0">
                        <a:solidFill>
                          <a:schemeClr val="bg1"/>
                        </a:solidFill>
                      </a:endParaRPr>
                    </a:p>
                  </a:txBody>
                  <a:tcPr/>
                </a:tc>
                <a:tc>
                  <a:txBody>
                    <a:bodyPr/>
                    <a:lstStyle/>
                    <a:p>
                      <a:r>
                        <a:rPr lang="tr-TR" b="1" i="1" dirty="0" smtClean="0">
                          <a:solidFill>
                            <a:schemeClr val="bg1"/>
                          </a:solidFill>
                        </a:rPr>
                        <a:t>11,8</a:t>
                      </a:r>
                      <a:endParaRPr lang="tr-TR" b="1" i="1" dirty="0">
                        <a:solidFill>
                          <a:schemeClr val="bg1"/>
                        </a:solidFill>
                      </a:endParaRPr>
                    </a:p>
                  </a:txBody>
                  <a:tcPr/>
                </a:tc>
                <a:tc>
                  <a:txBody>
                    <a:bodyPr/>
                    <a:lstStyle/>
                    <a:p>
                      <a:r>
                        <a:rPr lang="tr-TR" b="1" i="1" dirty="0" smtClean="0">
                          <a:solidFill>
                            <a:schemeClr val="bg1"/>
                          </a:solidFill>
                        </a:rPr>
                        <a:t>49,5</a:t>
                      </a:r>
                      <a:endParaRPr lang="tr-TR" b="1" i="1" dirty="0">
                        <a:solidFill>
                          <a:schemeClr val="bg1"/>
                        </a:solidFill>
                      </a:endParaRPr>
                    </a:p>
                  </a:txBody>
                  <a:tcPr/>
                </a:tc>
                <a:extLst>
                  <a:ext uri="{0D108BD9-81ED-4DB2-BD59-A6C34878D82A}">
                    <a16:rowId xmlns:a16="http://schemas.microsoft.com/office/drawing/2014/main" xmlns="" val="10005"/>
                  </a:ext>
                </a:extLst>
              </a:tr>
              <a:tr h="575055">
                <a:tc>
                  <a:txBody>
                    <a:bodyPr/>
                    <a:lstStyle/>
                    <a:p>
                      <a:r>
                        <a:rPr lang="tr-TR" b="1" i="1" dirty="0" smtClean="0">
                          <a:solidFill>
                            <a:schemeClr val="bg1"/>
                          </a:solidFill>
                        </a:rPr>
                        <a:t>Kül</a:t>
                      </a:r>
                      <a:r>
                        <a:rPr lang="tr-TR" b="1" i="1" baseline="0" dirty="0" smtClean="0">
                          <a:solidFill>
                            <a:schemeClr val="bg1"/>
                          </a:solidFill>
                        </a:rPr>
                        <a:t> ve asit,%</a:t>
                      </a:r>
                      <a:endParaRPr lang="tr-TR" b="1" i="1" dirty="0">
                        <a:solidFill>
                          <a:schemeClr val="bg1"/>
                        </a:solidFill>
                      </a:endParaRPr>
                    </a:p>
                  </a:txBody>
                  <a:tcPr/>
                </a:tc>
                <a:tc>
                  <a:txBody>
                    <a:bodyPr/>
                    <a:lstStyle/>
                    <a:p>
                      <a:r>
                        <a:rPr lang="tr-TR" b="1" i="1" dirty="0" smtClean="0">
                          <a:solidFill>
                            <a:schemeClr val="bg1"/>
                          </a:solidFill>
                        </a:rPr>
                        <a:t>5,2</a:t>
                      </a:r>
                      <a:endParaRPr lang="tr-TR" b="1" i="1" dirty="0">
                        <a:solidFill>
                          <a:schemeClr val="bg1"/>
                        </a:solidFill>
                      </a:endParaRPr>
                    </a:p>
                  </a:txBody>
                  <a:tcPr/>
                </a:tc>
                <a:tc>
                  <a:txBody>
                    <a:bodyPr/>
                    <a:lstStyle/>
                    <a:p>
                      <a:r>
                        <a:rPr lang="tr-TR" b="1" i="1" dirty="0" smtClean="0">
                          <a:solidFill>
                            <a:schemeClr val="bg1"/>
                          </a:solidFill>
                        </a:rPr>
                        <a:t>7,8</a:t>
                      </a:r>
                      <a:endParaRPr lang="tr-TR" b="1" i="1" dirty="0">
                        <a:solidFill>
                          <a:schemeClr val="bg1"/>
                        </a:solidFill>
                      </a:endParaRPr>
                    </a:p>
                  </a:txBody>
                  <a:tcPr/>
                </a:tc>
                <a:tc>
                  <a:txBody>
                    <a:bodyPr/>
                    <a:lstStyle/>
                    <a:p>
                      <a:r>
                        <a:rPr lang="tr-TR" b="1" i="1" dirty="0" smtClean="0">
                          <a:solidFill>
                            <a:schemeClr val="bg1"/>
                          </a:solidFill>
                        </a:rPr>
                        <a:t>8,5</a:t>
                      </a:r>
                      <a:endParaRPr lang="tr-TR" b="1" i="1" dirty="0">
                        <a:solidFill>
                          <a:schemeClr val="bg1"/>
                        </a:solidFill>
                      </a:endParaRPr>
                    </a:p>
                  </a:txBody>
                  <a:tcPr/>
                </a:tc>
                <a:tc>
                  <a:txBody>
                    <a:bodyPr/>
                    <a:lstStyle/>
                    <a:p>
                      <a:r>
                        <a:rPr lang="tr-TR" b="1" i="1" dirty="0" smtClean="0">
                          <a:solidFill>
                            <a:schemeClr val="bg1"/>
                          </a:solidFill>
                        </a:rPr>
                        <a:t>10,3</a:t>
                      </a:r>
                      <a:endParaRPr lang="tr-TR" b="1" i="1" dirty="0">
                        <a:solidFill>
                          <a:schemeClr val="bg1"/>
                        </a:solidFill>
                      </a:endParaRPr>
                    </a:p>
                  </a:txBody>
                  <a:tcPr/>
                </a:tc>
                <a:extLst>
                  <a:ext uri="{0D108BD9-81ED-4DB2-BD59-A6C34878D82A}">
                    <a16:rowId xmlns:a16="http://schemas.microsoft.com/office/drawing/2014/main" xmlns="" val="10006"/>
                  </a:ext>
                </a:extLst>
              </a:tr>
              <a:tr h="477053">
                <a:tc>
                  <a:txBody>
                    <a:bodyPr/>
                    <a:lstStyle/>
                    <a:p>
                      <a:r>
                        <a:rPr lang="tr-TR" b="1" i="1" dirty="0" smtClean="0">
                          <a:solidFill>
                            <a:schemeClr val="bg1"/>
                          </a:solidFill>
                        </a:rPr>
                        <a:t>Randıman,</a:t>
                      </a:r>
                      <a:r>
                        <a:rPr lang="tr-TR" b="1" i="1" baseline="0" dirty="0" smtClean="0">
                          <a:solidFill>
                            <a:schemeClr val="bg1"/>
                          </a:solidFill>
                        </a:rPr>
                        <a:t> kg toz/100 kg süt</a:t>
                      </a:r>
                      <a:endParaRPr lang="tr-TR" b="1" i="1" dirty="0">
                        <a:solidFill>
                          <a:schemeClr val="bg1"/>
                        </a:solidFill>
                      </a:endParaRPr>
                    </a:p>
                  </a:txBody>
                  <a:tcPr/>
                </a:tc>
                <a:tc>
                  <a:txBody>
                    <a:bodyPr/>
                    <a:lstStyle/>
                    <a:p>
                      <a:r>
                        <a:rPr lang="tr-TR" b="1" i="1" dirty="0" smtClean="0">
                          <a:solidFill>
                            <a:schemeClr val="bg1"/>
                          </a:solidFill>
                        </a:rPr>
                        <a:t>7,53</a:t>
                      </a:r>
                      <a:endParaRPr lang="tr-TR" b="1" i="1" dirty="0">
                        <a:solidFill>
                          <a:schemeClr val="bg1"/>
                        </a:solidFill>
                      </a:endParaRPr>
                    </a:p>
                  </a:txBody>
                  <a:tcPr/>
                </a:tc>
                <a:tc>
                  <a:txBody>
                    <a:bodyPr/>
                    <a:lstStyle/>
                    <a:p>
                      <a:r>
                        <a:rPr lang="tr-TR" b="1" i="1" dirty="0" smtClean="0">
                          <a:solidFill>
                            <a:schemeClr val="bg1"/>
                          </a:solidFill>
                        </a:rPr>
                        <a:t>12,25</a:t>
                      </a:r>
                      <a:endParaRPr lang="tr-TR" b="1" i="1" dirty="0">
                        <a:solidFill>
                          <a:schemeClr val="bg1"/>
                        </a:solidFill>
                      </a:endParaRPr>
                    </a:p>
                  </a:txBody>
                  <a:tcPr/>
                </a:tc>
                <a:tc>
                  <a:txBody>
                    <a:bodyPr/>
                    <a:lstStyle/>
                    <a:p>
                      <a:r>
                        <a:rPr lang="tr-TR" b="1" i="1" dirty="0" smtClean="0">
                          <a:solidFill>
                            <a:schemeClr val="bg1"/>
                          </a:solidFill>
                        </a:rPr>
                        <a:t>4,33</a:t>
                      </a:r>
                      <a:endParaRPr lang="tr-TR" b="1" i="1" dirty="0">
                        <a:solidFill>
                          <a:schemeClr val="bg1"/>
                        </a:solidFill>
                      </a:endParaRPr>
                    </a:p>
                  </a:txBody>
                  <a:tcPr/>
                </a:tc>
                <a:tc>
                  <a:txBody>
                    <a:bodyPr/>
                    <a:lstStyle/>
                    <a:p>
                      <a:r>
                        <a:rPr lang="tr-TR" b="1" i="1" dirty="0" smtClean="0">
                          <a:solidFill>
                            <a:schemeClr val="bg1"/>
                          </a:solidFill>
                        </a:rPr>
                        <a:t>9,59</a:t>
                      </a:r>
                      <a:endParaRPr lang="tr-TR" b="1" i="1" dirty="0">
                        <a:solidFill>
                          <a:schemeClr val="bg1"/>
                        </a:solidFill>
                      </a:endParaRPr>
                    </a:p>
                  </a:txBody>
                  <a:tcPr/>
                </a:tc>
                <a:extLst>
                  <a:ext uri="{0D108BD9-81ED-4DB2-BD59-A6C34878D82A}">
                    <a16:rowId xmlns:a16="http://schemas.microsoft.com/office/drawing/2014/main" xmlns="" val="10007"/>
                  </a:ext>
                </a:extLst>
              </a:tr>
            </a:tbl>
          </a:graphicData>
        </a:graphic>
      </p:graphicFrame>
      <p:sp>
        <p:nvSpPr>
          <p:cNvPr id="5" name="5 Dikdörtgen"/>
          <p:cNvSpPr/>
          <p:nvPr/>
        </p:nvSpPr>
        <p:spPr>
          <a:xfrm>
            <a:off x="3400425" y="590550"/>
            <a:ext cx="7210425" cy="895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i="1" dirty="0" smtClean="0"/>
              <a:t>Yağlı süt (%12 toplam                            Yağsız süt (%9,21 </a:t>
            </a:r>
            <a:r>
              <a:rPr lang="tr-TR" b="1" i="1" dirty="0" err="1" smtClean="0"/>
              <a:t>kurumaddeli</a:t>
            </a:r>
            <a:r>
              <a:rPr lang="tr-TR" b="1" i="1" dirty="0" smtClean="0"/>
              <a:t>)                                     </a:t>
            </a:r>
            <a:r>
              <a:rPr lang="tr-TR" b="1" i="1" dirty="0" err="1" smtClean="0"/>
              <a:t>kurumaddeli</a:t>
            </a:r>
            <a:r>
              <a:rPr lang="tr-TR" b="1" i="1" dirty="0" smtClean="0"/>
              <a:t> ve %3,14 yağlı)</a:t>
            </a:r>
            <a:endParaRPr lang="tr-TR" b="1" i="1" dirty="0"/>
          </a:p>
        </p:txBody>
      </p:sp>
    </p:spTree>
    <p:extLst>
      <p:ext uri="{BB962C8B-B14F-4D97-AF65-F5344CB8AC3E}">
        <p14:creationId xmlns:p14="http://schemas.microsoft.com/office/powerpoint/2010/main" val="3615841847"/>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4326" y="428626"/>
            <a:ext cx="11477624" cy="6162674"/>
          </a:xfrm>
        </p:spPr>
        <p:txBody>
          <a:bodyPr>
            <a:normAutofit/>
          </a:bodyPr>
          <a:lstStyle/>
          <a:p>
            <a:pPr marL="0" indent="0">
              <a:buNone/>
            </a:pPr>
            <a:r>
              <a:rPr lang="tr-TR" sz="1600" b="1" i="1" dirty="0" smtClean="0">
                <a:solidFill>
                  <a:srgbClr val="FF0000"/>
                </a:solidFill>
              </a:rPr>
              <a:t>1.1.1.1.2.Kurutulmuş Ürünlerin Genel Özellikleri</a:t>
            </a:r>
          </a:p>
          <a:p>
            <a:pPr marL="0" indent="0">
              <a:buNone/>
            </a:pPr>
            <a:r>
              <a:rPr lang="tr-TR" sz="1600" b="1" i="1" dirty="0" smtClean="0">
                <a:solidFill>
                  <a:srgbClr val="FF0000"/>
                </a:solidFill>
              </a:rPr>
              <a:t>(a)</a:t>
            </a:r>
            <a:r>
              <a:rPr lang="tr-TR" sz="1600" b="1" i="1" dirty="0" err="1" smtClean="0">
                <a:solidFill>
                  <a:srgbClr val="FF0000"/>
                </a:solidFill>
              </a:rPr>
              <a:t>Fiziksel,kimyasal</a:t>
            </a:r>
            <a:r>
              <a:rPr lang="tr-TR" sz="1600" b="1" i="1" dirty="0" smtClean="0">
                <a:solidFill>
                  <a:srgbClr val="FF0000"/>
                </a:solidFill>
              </a:rPr>
              <a:t> ve duyusal özellikleri</a:t>
            </a:r>
            <a:endParaRPr lang="tr-TR" sz="1600" b="1" i="1" dirty="0"/>
          </a:p>
          <a:p>
            <a:r>
              <a:rPr lang="tr-TR" sz="1600" b="1" i="1" dirty="0" err="1" smtClean="0"/>
              <a:t>Rekombine</a:t>
            </a:r>
            <a:r>
              <a:rPr lang="tr-TR" sz="1600" b="1" i="1" dirty="0" smtClean="0"/>
              <a:t> süt ürünlerinde kullanılacak olan süttozlarının </a:t>
            </a:r>
            <a:r>
              <a:rPr lang="tr-TR" sz="1600" b="1" i="1" dirty="0" err="1" smtClean="0"/>
              <a:t>rekonstitüe</a:t>
            </a:r>
            <a:r>
              <a:rPr lang="tr-TR" sz="1600" b="1" i="1" dirty="0" smtClean="0"/>
              <a:t> olabilme niteliği olmalıdır.</a:t>
            </a:r>
          </a:p>
          <a:p>
            <a:r>
              <a:rPr lang="tr-TR" sz="1600" b="1" i="1" dirty="0" err="1" smtClean="0"/>
              <a:t>Rekonstitüe</a:t>
            </a:r>
            <a:r>
              <a:rPr lang="tr-TR" sz="1600" b="1" i="1" dirty="0" smtClean="0"/>
              <a:t> olabilme niteliği aşağıdaki kavramlardan oluşmaktadır:</a:t>
            </a:r>
          </a:p>
          <a:p>
            <a:pPr marL="0" indent="0">
              <a:buNone/>
            </a:pPr>
            <a:r>
              <a:rPr lang="tr-TR" sz="1600" b="1" i="1" dirty="0" smtClean="0">
                <a:solidFill>
                  <a:srgbClr val="FF0000"/>
                </a:solidFill>
                <a:effectLst>
                  <a:outerShdw blurRad="38100" dist="38100" dir="2700000" algn="tl">
                    <a:srgbClr val="000000">
                      <a:alpha val="43137"/>
                    </a:srgbClr>
                  </a:outerShdw>
                </a:effectLst>
              </a:rPr>
              <a:t>-Islanabilme</a:t>
            </a:r>
            <a:r>
              <a:rPr lang="tr-TR" sz="1600" b="1" i="1" dirty="0" smtClean="0">
                <a:solidFill>
                  <a:srgbClr val="FF0000"/>
                </a:solidFill>
              </a:rPr>
              <a:t>: </a:t>
            </a:r>
            <a:r>
              <a:rPr lang="tr-TR" sz="1600" b="1" i="1" dirty="0" smtClean="0"/>
              <a:t>Bu özellik , su yüzeyi ile temas eden toz taneciklerinin ıslanabilme yeteneğini ifade etmektedir.</a:t>
            </a:r>
          </a:p>
          <a:p>
            <a:pPr marL="0" indent="0">
              <a:buNone/>
            </a:pPr>
            <a:r>
              <a:rPr lang="tr-TR" sz="1600" b="1" i="1" dirty="0" smtClean="0">
                <a:solidFill>
                  <a:srgbClr val="FF0000"/>
                </a:solidFill>
                <a:effectLst>
                  <a:outerShdw blurRad="38100" dist="38100" dir="2700000" algn="tl">
                    <a:srgbClr val="000000">
                      <a:alpha val="43137"/>
                    </a:srgbClr>
                  </a:outerShdw>
                </a:effectLst>
              </a:rPr>
              <a:t>-Batabilme: </a:t>
            </a:r>
            <a:r>
              <a:rPr lang="tr-TR" sz="1600" b="1" i="1" dirty="0" smtClean="0"/>
              <a:t>Toz tanesinin suya batma hızını belirtmektedir.</a:t>
            </a:r>
          </a:p>
          <a:p>
            <a:pPr marL="0" indent="0">
              <a:buNone/>
            </a:pPr>
            <a:r>
              <a:rPr lang="tr-TR" sz="1600" b="1" i="1" dirty="0" smtClean="0">
                <a:solidFill>
                  <a:srgbClr val="FF0000"/>
                </a:solidFill>
              </a:rPr>
              <a:t>-</a:t>
            </a:r>
            <a:r>
              <a:rPr lang="tr-TR" sz="1600" b="1" i="1" dirty="0" smtClean="0">
                <a:solidFill>
                  <a:srgbClr val="FF0000"/>
                </a:solidFill>
                <a:effectLst>
                  <a:outerShdw blurRad="38100" dist="38100" dir="2700000" algn="tl">
                    <a:srgbClr val="000000">
                      <a:alpha val="43137"/>
                    </a:srgbClr>
                  </a:outerShdw>
                </a:effectLst>
              </a:rPr>
              <a:t>Dağılabilme: </a:t>
            </a:r>
            <a:r>
              <a:rPr lang="tr-TR" sz="1600" b="1" i="1" dirty="0" smtClean="0"/>
              <a:t>Suya ilave edilen tozun , herhangi bir topak oluşturmadan tek tek partiküller halinde dağılma göstermesidir.</a:t>
            </a:r>
          </a:p>
          <a:p>
            <a:pPr marL="0" indent="0">
              <a:buNone/>
            </a:pPr>
            <a:r>
              <a:rPr lang="tr-TR" sz="1600" b="1" i="1" dirty="0" smtClean="0">
                <a:solidFill>
                  <a:srgbClr val="FF0000"/>
                </a:solidFill>
                <a:effectLst>
                  <a:outerShdw blurRad="38100" dist="38100" dir="2700000" algn="tl">
                    <a:srgbClr val="000000">
                      <a:alpha val="43137"/>
                    </a:srgbClr>
                  </a:outerShdw>
                </a:effectLst>
              </a:rPr>
              <a:t>-Çözünebilme:</a:t>
            </a:r>
            <a:r>
              <a:rPr lang="tr-TR" sz="1600" b="1" i="1" dirty="0" smtClean="0">
                <a:effectLst>
                  <a:outerShdw blurRad="38100" dist="38100" dir="2700000" algn="tl">
                    <a:srgbClr val="000000">
                      <a:alpha val="43137"/>
                    </a:srgbClr>
                  </a:outerShdw>
                </a:effectLst>
              </a:rPr>
              <a:t> Bu </a:t>
            </a:r>
            <a:r>
              <a:rPr lang="tr-TR" sz="1600" b="1" i="1" dirty="0" err="1" smtClean="0">
                <a:effectLst>
                  <a:outerShdw blurRad="38100" dist="38100" dir="2700000" algn="tl">
                    <a:srgbClr val="000000">
                      <a:alpha val="43137"/>
                    </a:srgbClr>
                  </a:outerShdw>
                </a:effectLst>
              </a:rPr>
              <a:t>nitelik,süttozunun</a:t>
            </a:r>
            <a:r>
              <a:rPr lang="tr-TR" sz="1600" b="1" i="1" dirty="0" smtClean="0">
                <a:effectLst>
                  <a:outerShdw blurRad="38100" dist="38100" dir="2700000" algn="tl">
                    <a:srgbClr val="000000">
                      <a:alpha val="43137"/>
                    </a:srgbClr>
                  </a:outerShdw>
                </a:effectLst>
              </a:rPr>
              <a:t> çözünme ve stabil bir süspansiyon oluşturma bakımından yeterliliğini belirtmektedir.</a:t>
            </a:r>
            <a:endParaRPr lang="tr-TR" sz="1600" b="1" i="1" dirty="0" smtClean="0">
              <a:solidFill>
                <a:srgbClr val="FF0000"/>
              </a:solidFill>
              <a:effectLst>
                <a:outerShdw blurRad="38100" dist="38100" dir="2700000" algn="tl">
                  <a:srgbClr val="000000">
                    <a:alpha val="43137"/>
                  </a:srgbClr>
                </a:outerShdw>
              </a:effectLst>
            </a:endParaRPr>
          </a:p>
          <a:p>
            <a:pPr marL="0" indent="0">
              <a:buNone/>
            </a:pPr>
            <a:endParaRPr lang="tr-TR" sz="1600" b="1" i="1" dirty="0"/>
          </a:p>
          <a:p>
            <a:r>
              <a:rPr lang="tr-TR" sz="1600" b="1" i="1" dirty="0" smtClean="0"/>
              <a:t>Süttozunun asitliği ve </a:t>
            </a:r>
            <a:r>
              <a:rPr lang="tr-TR" sz="1600" b="1" i="1" dirty="0" err="1" smtClean="0"/>
              <a:t>pH</a:t>
            </a:r>
            <a:r>
              <a:rPr lang="tr-TR" sz="1600" b="1" i="1" dirty="0" smtClean="0"/>
              <a:t> </a:t>
            </a:r>
            <a:r>
              <a:rPr lang="tr-TR" sz="1600" b="1" i="1" dirty="0" err="1" smtClean="0"/>
              <a:t>değeri,üretimde</a:t>
            </a:r>
            <a:r>
              <a:rPr lang="tr-TR" sz="1600" b="1" i="1" dirty="0" smtClean="0"/>
              <a:t> taze sütten yararlanıldığını ortaya </a:t>
            </a:r>
            <a:r>
              <a:rPr lang="tr-TR" sz="1600" b="1" i="1" dirty="0" err="1" smtClean="0"/>
              <a:t>koymalı,fosfataz</a:t>
            </a:r>
            <a:r>
              <a:rPr lang="tr-TR" sz="1600" b="1" i="1" dirty="0" smtClean="0"/>
              <a:t> ve </a:t>
            </a:r>
            <a:r>
              <a:rPr lang="tr-TR" sz="1600" b="1" i="1" dirty="0" err="1" smtClean="0"/>
              <a:t>peroksidaz</a:t>
            </a:r>
            <a:r>
              <a:rPr lang="tr-TR" sz="1600" b="1" i="1" dirty="0" smtClean="0"/>
              <a:t> testlerinin sonuçları patojen bakterilerin yok edilmesine yetecek düzeyde ısıl işlem uygulandığını göstermelidir.</a:t>
            </a:r>
          </a:p>
          <a:p>
            <a:endParaRPr lang="tr-TR" sz="1600" b="1" i="1" dirty="0" smtClean="0"/>
          </a:p>
        </p:txBody>
      </p:sp>
    </p:spTree>
    <p:extLst>
      <p:ext uri="{BB962C8B-B14F-4D97-AF65-F5344CB8AC3E}">
        <p14:creationId xmlns:p14="http://schemas.microsoft.com/office/powerpoint/2010/main" val="948161519"/>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Tablo"/>
          <p:cNvGraphicFramePr>
            <a:graphicFrameLocks noGrp="1"/>
          </p:cNvGraphicFramePr>
          <p:nvPr>
            <p:extLst>
              <p:ext uri="{D42A27DB-BD31-4B8C-83A1-F6EECF244321}">
                <p14:modId xmlns:p14="http://schemas.microsoft.com/office/powerpoint/2010/main" val="2748823148"/>
              </p:ext>
            </p:extLst>
          </p:nvPr>
        </p:nvGraphicFramePr>
        <p:xfrm>
          <a:off x="295275" y="668020"/>
          <a:ext cx="11610975" cy="5969542"/>
        </p:xfrm>
        <a:graphic>
          <a:graphicData uri="http://schemas.openxmlformats.org/drawingml/2006/table">
            <a:tbl>
              <a:tblPr firstRow="1" bandRow="1">
                <a:tableStyleId>{5C22544A-7EE6-4342-B048-85BDC9FD1C3A}</a:tableStyleId>
              </a:tblPr>
              <a:tblGrid>
                <a:gridCol w="2439278">
                  <a:extLst>
                    <a:ext uri="{9D8B030D-6E8A-4147-A177-3AD203B41FA5}">
                      <a16:colId xmlns:a16="http://schemas.microsoft.com/office/drawing/2014/main" xmlns="" val="20000"/>
                    </a:ext>
                  </a:extLst>
                </a:gridCol>
                <a:gridCol w="2205112">
                  <a:extLst>
                    <a:ext uri="{9D8B030D-6E8A-4147-A177-3AD203B41FA5}">
                      <a16:colId xmlns:a16="http://schemas.microsoft.com/office/drawing/2014/main" xmlns="" val="20001"/>
                    </a:ext>
                  </a:extLst>
                </a:gridCol>
                <a:gridCol w="2322195">
                  <a:extLst>
                    <a:ext uri="{9D8B030D-6E8A-4147-A177-3AD203B41FA5}">
                      <a16:colId xmlns:a16="http://schemas.microsoft.com/office/drawing/2014/main" xmlns="" val="20002"/>
                    </a:ext>
                  </a:extLst>
                </a:gridCol>
                <a:gridCol w="2322195">
                  <a:extLst>
                    <a:ext uri="{9D8B030D-6E8A-4147-A177-3AD203B41FA5}">
                      <a16:colId xmlns:a16="http://schemas.microsoft.com/office/drawing/2014/main" xmlns="" val="20003"/>
                    </a:ext>
                  </a:extLst>
                </a:gridCol>
                <a:gridCol w="2322195">
                  <a:extLst>
                    <a:ext uri="{9D8B030D-6E8A-4147-A177-3AD203B41FA5}">
                      <a16:colId xmlns:a16="http://schemas.microsoft.com/office/drawing/2014/main" xmlns="" val="20004"/>
                    </a:ext>
                  </a:extLst>
                </a:gridCol>
              </a:tblGrid>
              <a:tr h="0">
                <a:tc>
                  <a:txBody>
                    <a:bodyPr/>
                    <a:lstStyle/>
                    <a:p>
                      <a:r>
                        <a:rPr lang="tr-TR" b="1" i="1" dirty="0" smtClean="0"/>
                        <a:t>Kimyasal</a:t>
                      </a:r>
                      <a:r>
                        <a:rPr lang="tr-TR" b="1" i="1" baseline="0" dirty="0" smtClean="0"/>
                        <a:t> özellik</a:t>
                      </a:r>
                      <a:endParaRPr lang="tr-TR" b="1" i="1" dirty="0"/>
                    </a:p>
                  </a:txBody>
                  <a:tcPr/>
                </a:tc>
                <a:tc>
                  <a:txBody>
                    <a:bodyPr/>
                    <a:lstStyle/>
                    <a:p>
                      <a:r>
                        <a:rPr lang="tr-TR" b="1" dirty="0" smtClean="0"/>
                        <a:t>             Y</a:t>
                      </a:r>
                      <a:endParaRPr lang="tr-TR" b="1" dirty="0"/>
                    </a:p>
                  </a:txBody>
                  <a:tcPr/>
                </a:tc>
                <a:tc>
                  <a:txBody>
                    <a:bodyPr/>
                    <a:lstStyle/>
                    <a:p>
                      <a:r>
                        <a:rPr lang="tr-TR" b="1" dirty="0" smtClean="0"/>
                        <a:t>               R</a:t>
                      </a:r>
                      <a:endParaRPr lang="tr-TR" b="1" dirty="0"/>
                    </a:p>
                  </a:txBody>
                  <a:tcPr/>
                </a:tc>
                <a:tc>
                  <a:txBody>
                    <a:bodyPr/>
                    <a:lstStyle/>
                    <a:p>
                      <a:r>
                        <a:rPr lang="tr-TR" b="1" dirty="0" smtClean="0"/>
                        <a:t>               Y</a:t>
                      </a:r>
                      <a:endParaRPr lang="tr-TR" b="1" dirty="0"/>
                    </a:p>
                  </a:txBody>
                  <a:tcPr/>
                </a:tc>
                <a:tc>
                  <a:txBody>
                    <a:bodyPr/>
                    <a:lstStyle/>
                    <a:p>
                      <a:r>
                        <a:rPr lang="tr-TR" b="1" dirty="0" smtClean="0"/>
                        <a:t>           R</a:t>
                      </a:r>
                      <a:endParaRPr lang="tr-TR" b="1" dirty="0"/>
                    </a:p>
                  </a:txBody>
                  <a:tcPr/>
                </a:tc>
                <a:extLst>
                  <a:ext uri="{0D108BD9-81ED-4DB2-BD59-A6C34878D82A}">
                    <a16:rowId xmlns:a16="http://schemas.microsoft.com/office/drawing/2014/main" xmlns="" val="10000"/>
                  </a:ext>
                </a:extLst>
              </a:tr>
              <a:tr h="836944">
                <a:tc>
                  <a:txBody>
                    <a:bodyPr/>
                    <a:lstStyle/>
                    <a:p>
                      <a:r>
                        <a:rPr lang="tr-TR" sz="1200" b="1" i="0" dirty="0" err="1" smtClean="0"/>
                        <a:t>Fosfataz</a:t>
                      </a:r>
                      <a:r>
                        <a:rPr lang="tr-TR" sz="1200" b="1" i="0" baseline="0" dirty="0" smtClean="0"/>
                        <a:t> </a:t>
                      </a:r>
                      <a:r>
                        <a:rPr lang="tr-TR" sz="1200" b="1" i="0" baseline="0" dirty="0" err="1" smtClean="0"/>
                        <a:t>aktivitesi,µg</a:t>
                      </a:r>
                      <a:r>
                        <a:rPr lang="tr-TR" sz="1200" b="1" i="0" baseline="0" dirty="0" smtClean="0"/>
                        <a:t> fenol/ml </a:t>
                      </a:r>
                    </a:p>
                    <a:p>
                      <a:r>
                        <a:rPr lang="tr-TR" sz="1200" b="1" i="0" baseline="0" dirty="0" smtClean="0"/>
                        <a:t>Pastörize</a:t>
                      </a:r>
                    </a:p>
                    <a:p>
                      <a:r>
                        <a:rPr lang="tr-TR" sz="1200" b="1" i="0" baseline="0" dirty="0" smtClean="0"/>
                        <a:t>Yüksek sıcaklıkta ısıtılmış</a:t>
                      </a:r>
                      <a:endParaRPr lang="tr-TR" sz="1200" b="1" i="0" dirty="0"/>
                    </a:p>
                  </a:txBody>
                  <a:tcPr/>
                </a:tc>
                <a:tc>
                  <a:txBody>
                    <a:bodyPr/>
                    <a:lstStyle/>
                    <a:p>
                      <a:endParaRPr lang="tr-TR" sz="1200" b="1" dirty="0" smtClean="0"/>
                    </a:p>
                    <a:p>
                      <a:endParaRPr lang="tr-TR" sz="1200" b="1" dirty="0" smtClean="0"/>
                    </a:p>
                    <a:p>
                      <a:r>
                        <a:rPr lang="tr-TR" sz="1200" b="1" dirty="0" smtClean="0"/>
                        <a:t>En fazla 4</a:t>
                      </a:r>
                    </a:p>
                    <a:p>
                      <a:r>
                        <a:rPr lang="tr-TR" sz="1200" b="1" dirty="0" smtClean="0"/>
                        <a:t>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En fazla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En fazla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En fazla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0</a:t>
                      </a:r>
                    </a:p>
                  </a:txBody>
                  <a:tcPr/>
                </a:tc>
                <a:extLst>
                  <a:ext uri="{0D108BD9-81ED-4DB2-BD59-A6C34878D82A}">
                    <a16:rowId xmlns:a16="http://schemas.microsoft.com/office/drawing/2014/main" xmlns="" val="10001"/>
                  </a:ext>
                </a:extLst>
              </a:tr>
              <a:tr h="382993">
                <a:tc>
                  <a:txBody>
                    <a:bodyPr/>
                    <a:lstStyle/>
                    <a:p>
                      <a:r>
                        <a:rPr lang="tr-TR" sz="1200" b="1" dirty="0" err="1" smtClean="0"/>
                        <a:t>Peroksidaz</a:t>
                      </a:r>
                      <a:r>
                        <a:rPr lang="tr-TR" sz="1200" b="1" baseline="0" dirty="0" smtClean="0"/>
                        <a:t> aktivitesi</a:t>
                      </a:r>
                    </a:p>
                    <a:p>
                      <a:r>
                        <a:rPr lang="tr-TR" sz="1200" b="1" baseline="0" dirty="0" smtClean="0"/>
                        <a:t>Pastörize</a:t>
                      </a:r>
                    </a:p>
                    <a:p>
                      <a:r>
                        <a:rPr lang="tr-TR" sz="1200" b="1" baseline="0" dirty="0" smtClean="0"/>
                        <a:t>Yüksek sıcaklıkta ısıtılmış</a:t>
                      </a:r>
                      <a:endParaRPr lang="tr-TR" sz="1200" b="1" dirty="0"/>
                    </a:p>
                  </a:txBody>
                  <a:tcPr/>
                </a:tc>
                <a:tc>
                  <a:txBody>
                    <a:bodyPr/>
                    <a:lstStyle/>
                    <a:p>
                      <a:endParaRPr lang="tr-TR" sz="1200" b="1" dirty="0"/>
                    </a:p>
                  </a:txBody>
                  <a:tcPr/>
                </a:tc>
                <a:tc>
                  <a:txBody>
                    <a:bodyPr/>
                    <a:lstStyle/>
                    <a:p>
                      <a:endParaRPr lang="tr-TR" sz="1200" b="1" dirty="0" smtClean="0"/>
                    </a:p>
                    <a:p>
                      <a:r>
                        <a:rPr lang="tr-TR" sz="1200" b="1" dirty="0" smtClean="0"/>
                        <a:t>Pozitif</a:t>
                      </a:r>
                    </a:p>
                    <a:p>
                      <a:r>
                        <a:rPr lang="tr-TR" sz="1200" b="1" dirty="0" smtClean="0"/>
                        <a:t>Negatif</a:t>
                      </a:r>
                      <a:endParaRPr lang="tr-TR" sz="1200" b="1" dirty="0"/>
                    </a:p>
                  </a:txBody>
                  <a:tcPr/>
                </a:tc>
                <a:tc>
                  <a:txBody>
                    <a:bodyPr/>
                    <a:lstStyle/>
                    <a:p>
                      <a:endParaRPr lang="tr-TR" sz="12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Pozitif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Negatif</a:t>
                      </a:r>
                    </a:p>
                  </a:txBody>
                  <a:tcPr/>
                </a:tc>
                <a:extLst>
                  <a:ext uri="{0D108BD9-81ED-4DB2-BD59-A6C34878D82A}">
                    <a16:rowId xmlns:a16="http://schemas.microsoft.com/office/drawing/2014/main" xmlns="" val="10002"/>
                  </a:ext>
                </a:extLst>
              </a:tr>
              <a:tr h="382993">
                <a:tc>
                  <a:txBody>
                    <a:bodyPr/>
                    <a:lstStyle/>
                    <a:p>
                      <a:r>
                        <a:rPr lang="tr-TR" sz="1200" b="1" dirty="0" err="1" smtClean="0"/>
                        <a:t>Titrasyon</a:t>
                      </a:r>
                      <a:r>
                        <a:rPr lang="tr-TR" sz="1200" b="1" baseline="0" dirty="0" smtClean="0"/>
                        <a:t> asitliği,%</a:t>
                      </a:r>
                      <a:endParaRPr lang="tr-TR" sz="1200" b="1" dirty="0"/>
                    </a:p>
                  </a:txBody>
                  <a:tcPr/>
                </a:tc>
                <a:tc>
                  <a:txBody>
                    <a:bodyPr/>
                    <a:lstStyle/>
                    <a:p>
                      <a:endParaRPr lang="tr-TR" sz="1200" b="1"/>
                    </a:p>
                  </a:txBody>
                  <a:tcPr/>
                </a:tc>
                <a:tc>
                  <a:txBody>
                    <a:bodyPr/>
                    <a:lstStyle/>
                    <a:p>
                      <a:r>
                        <a:rPr lang="tr-TR" sz="1200" b="1" dirty="0" smtClean="0"/>
                        <a:t>En fazla 0,15</a:t>
                      </a:r>
                      <a:endParaRPr lang="tr-TR" sz="1200" b="1" dirty="0"/>
                    </a:p>
                  </a:txBody>
                  <a:tcPr/>
                </a:tc>
                <a:tc>
                  <a:txBody>
                    <a:bodyPr/>
                    <a:lstStyle/>
                    <a:p>
                      <a:r>
                        <a:rPr lang="tr-TR" sz="1200" b="1" dirty="0" smtClean="0"/>
                        <a:t>En fazla 0,15</a:t>
                      </a:r>
                      <a:endParaRPr lang="tr-TR" sz="1200" b="1" dirty="0"/>
                    </a:p>
                  </a:txBody>
                  <a:tcPr/>
                </a:tc>
                <a:tc>
                  <a:txBody>
                    <a:bodyPr/>
                    <a:lstStyle/>
                    <a:p>
                      <a:r>
                        <a:rPr lang="tr-TR" sz="1200" b="1" dirty="0" smtClean="0"/>
                        <a:t>En fazla 0,15</a:t>
                      </a:r>
                      <a:endParaRPr lang="tr-TR" sz="1200" b="1" dirty="0"/>
                    </a:p>
                  </a:txBody>
                  <a:tcPr/>
                </a:tc>
                <a:extLst>
                  <a:ext uri="{0D108BD9-81ED-4DB2-BD59-A6C34878D82A}">
                    <a16:rowId xmlns:a16="http://schemas.microsoft.com/office/drawing/2014/main" xmlns="" val="10003"/>
                  </a:ext>
                </a:extLst>
              </a:tr>
              <a:tr h="382993">
                <a:tc>
                  <a:txBody>
                    <a:bodyPr/>
                    <a:lstStyle/>
                    <a:p>
                      <a:r>
                        <a:rPr lang="tr-TR" sz="1200" b="1" dirty="0" err="1" smtClean="0"/>
                        <a:t>pH</a:t>
                      </a:r>
                      <a:endParaRPr lang="tr-TR" sz="1200" b="1" dirty="0"/>
                    </a:p>
                  </a:txBody>
                  <a:tcPr/>
                </a:tc>
                <a:tc>
                  <a:txBody>
                    <a:bodyPr/>
                    <a:lstStyle/>
                    <a:p>
                      <a:r>
                        <a:rPr lang="tr-TR" sz="1200" b="1" dirty="0" smtClean="0"/>
                        <a:t>6,6-6,7</a:t>
                      </a:r>
                      <a:endParaRPr lang="tr-TR" sz="1200" b="1" dirty="0"/>
                    </a:p>
                  </a:txBody>
                  <a:tcPr/>
                </a:tc>
                <a:tc>
                  <a:txBody>
                    <a:bodyPr/>
                    <a:lstStyle/>
                    <a:p>
                      <a:endParaRPr lang="tr-TR" sz="1200" b="1"/>
                    </a:p>
                  </a:txBody>
                  <a:tcPr/>
                </a:tc>
                <a:tc>
                  <a:txBody>
                    <a:bodyPr/>
                    <a:lstStyle/>
                    <a:p>
                      <a:endParaRPr lang="tr-TR" sz="12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dirty="0" smtClean="0"/>
                        <a:t>6,6-6,7</a:t>
                      </a:r>
                    </a:p>
                  </a:txBody>
                  <a:tcPr/>
                </a:tc>
                <a:extLst>
                  <a:ext uri="{0D108BD9-81ED-4DB2-BD59-A6C34878D82A}">
                    <a16:rowId xmlns:a16="http://schemas.microsoft.com/office/drawing/2014/main" xmlns="" val="10004"/>
                  </a:ext>
                </a:extLst>
              </a:tr>
              <a:tr h="382993">
                <a:tc>
                  <a:txBody>
                    <a:bodyPr/>
                    <a:lstStyle/>
                    <a:p>
                      <a:r>
                        <a:rPr lang="tr-TR" sz="1200" b="1" dirty="0" err="1" smtClean="0"/>
                        <a:t>Hidroksimetil</a:t>
                      </a:r>
                      <a:r>
                        <a:rPr lang="tr-TR" sz="1200" b="1" baseline="0" dirty="0" smtClean="0"/>
                        <a:t> </a:t>
                      </a:r>
                      <a:r>
                        <a:rPr lang="tr-TR" sz="1200" b="1" baseline="0" dirty="0" err="1" smtClean="0"/>
                        <a:t>furfurol</a:t>
                      </a:r>
                      <a:r>
                        <a:rPr lang="tr-TR" sz="1200" b="1" baseline="0" dirty="0" smtClean="0"/>
                        <a:t>,µ</a:t>
                      </a:r>
                      <a:r>
                        <a:rPr lang="tr-TR" sz="1200" b="1" baseline="0" dirty="0" err="1" smtClean="0"/>
                        <a:t>mol</a:t>
                      </a:r>
                      <a:r>
                        <a:rPr lang="tr-TR" sz="1200" b="1" baseline="0" dirty="0" smtClean="0"/>
                        <a:t>/ litre </a:t>
                      </a:r>
                      <a:r>
                        <a:rPr lang="tr-TR" sz="1200" b="1" baseline="0" dirty="0" err="1" smtClean="0"/>
                        <a:t>rekonstitüe</a:t>
                      </a:r>
                      <a:r>
                        <a:rPr lang="tr-TR" sz="1200" b="1" baseline="0" dirty="0" smtClean="0"/>
                        <a:t> süt</a:t>
                      </a:r>
                      <a:endParaRPr lang="tr-TR" sz="1200" b="1" dirty="0"/>
                    </a:p>
                  </a:txBody>
                  <a:tcPr/>
                </a:tc>
                <a:tc>
                  <a:txBody>
                    <a:bodyPr/>
                    <a:lstStyle/>
                    <a:p>
                      <a:endParaRPr lang="tr-TR" sz="1200" b="1" dirty="0"/>
                    </a:p>
                  </a:txBody>
                  <a:tcPr/>
                </a:tc>
                <a:tc>
                  <a:txBody>
                    <a:bodyPr/>
                    <a:lstStyle/>
                    <a:p>
                      <a:r>
                        <a:rPr lang="tr-TR" sz="1200" b="1" dirty="0" smtClean="0"/>
                        <a:t>En fazla 10</a:t>
                      </a:r>
                      <a:endParaRPr lang="tr-TR" sz="1200" b="1" dirty="0"/>
                    </a:p>
                  </a:txBody>
                  <a:tcPr/>
                </a:tc>
                <a:tc>
                  <a:txBody>
                    <a:bodyPr/>
                    <a:lstStyle/>
                    <a:p>
                      <a:endParaRPr lang="tr-TR" sz="1200" b="1" dirty="0"/>
                    </a:p>
                  </a:txBody>
                  <a:tcPr/>
                </a:tc>
                <a:tc>
                  <a:txBody>
                    <a:bodyPr/>
                    <a:lstStyle/>
                    <a:p>
                      <a:r>
                        <a:rPr lang="tr-TR" sz="1200" b="1" dirty="0" smtClean="0"/>
                        <a:t>En fazla 15</a:t>
                      </a:r>
                      <a:endParaRPr lang="tr-TR" sz="1200" b="1" dirty="0"/>
                    </a:p>
                  </a:txBody>
                  <a:tcPr/>
                </a:tc>
                <a:extLst>
                  <a:ext uri="{0D108BD9-81ED-4DB2-BD59-A6C34878D82A}">
                    <a16:rowId xmlns:a16="http://schemas.microsoft.com/office/drawing/2014/main" xmlns="" val="10005"/>
                  </a:ext>
                </a:extLst>
              </a:tr>
              <a:tr h="382993">
                <a:tc>
                  <a:txBody>
                    <a:bodyPr/>
                    <a:lstStyle/>
                    <a:p>
                      <a:r>
                        <a:rPr lang="tr-TR" sz="1200" b="1" dirty="0" err="1" smtClean="0"/>
                        <a:t>Tiyobarbitürik</a:t>
                      </a:r>
                      <a:r>
                        <a:rPr lang="tr-TR" sz="1200" b="1" dirty="0" smtClean="0"/>
                        <a:t> asit</a:t>
                      </a:r>
                      <a:r>
                        <a:rPr lang="tr-TR" sz="1200" b="1" baseline="0" dirty="0" smtClean="0"/>
                        <a:t> testi,</a:t>
                      </a:r>
                    </a:p>
                    <a:p>
                      <a:r>
                        <a:rPr lang="tr-TR" sz="1200" b="1" baseline="0" dirty="0" smtClean="0"/>
                        <a:t>mg </a:t>
                      </a:r>
                      <a:r>
                        <a:rPr lang="tr-TR" sz="1200" b="1" baseline="0" dirty="0" err="1" smtClean="0"/>
                        <a:t>malonaldehit</a:t>
                      </a:r>
                      <a:r>
                        <a:rPr lang="tr-TR" sz="1200" b="1" baseline="0" dirty="0" smtClean="0"/>
                        <a:t>/kg </a:t>
                      </a:r>
                      <a:endParaRPr lang="tr-TR" sz="1200" b="1" dirty="0"/>
                    </a:p>
                  </a:txBody>
                  <a:tcPr/>
                </a:tc>
                <a:tc>
                  <a:txBody>
                    <a:bodyPr/>
                    <a:lstStyle/>
                    <a:p>
                      <a:endParaRPr lang="tr-TR" sz="1200" b="1" dirty="0"/>
                    </a:p>
                  </a:txBody>
                  <a:tcPr/>
                </a:tc>
                <a:tc>
                  <a:txBody>
                    <a:bodyPr/>
                    <a:lstStyle/>
                    <a:p>
                      <a:r>
                        <a:rPr lang="tr-TR" sz="1200" b="1" dirty="0" smtClean="0"/>
                        <a:t>En fazla 0,03</a:t>
                      </a:r>
                      <a:endParaRPr lang="tr-TR" sz="1200" b="1" dirty="0"/>
                    </a:p>
                  </a:txBody>
                  <a:tcPr/>
                </a:tc>
                <a:tc>
                  <a:txBody>
                    <a:bodyPr/>
                    <a:lstStyle/>
                    <a:p>
                      <a:endParaRPr lang="tr-TR" sz="1200" b="1" dirty="0"/>
                    </a:p>
                  </a:txBody>
                  <a:tcPr/>
                </a:tc>
                <a:tc>
                  <a:txBody>
                    <a:bodyPr/>
                    <a:lstStyle/>
                    <a:p>
                      <a:r>
                        <a:rPr lang="tr-TR" sz="1200" b="1" dirty="0" smtClean="0"/>
                        <a:t>En fazla 0,03</a:t>
                      </a:r>
                      <a:endParaRPr lang="tr-TR" sz="1200" b="1" dirty="0"/>
                    </a:p>
                  </a:txBody>
                  <a:tcPr/>
                </a:tc>
                <a:extLst>
                  <a:ext uri="{0D108BD9-81ED-4DB2-BD59-A6C34878D82A}">
                    <a16:rowId xmlns:a16="http://schemas.microsoft.com/office/drawing/2014/main" xmlns="" val="10006"/>
                  </a:ext>
                </a:extLst>
              </a:tr>
              <a:tr h="382993">
                <a:tc>
                  <a:txBody>
                    <a:bodyPr/>
                    <a:lstStyle/>
                    <a:p>
                      <a:r>
                        <a:rPr lang="tr-TR" sz="1200" b="1" dirty="0" smtClean="0"/>
                        <a:t>Asit değeri,</a:t>
                      </a:r>
                      <a:endParaRPr lang="tr-TR" sz="1200" b="1" dirty="0"/>
                    </a:p>
                    <a:p>
                      <a:r>
                        <a:rPr lang="tr-TR" sz="1200" b="1" dirty="0" smtClean="0"/>
                        <a:t>ml</a:t>
                      </a:r>
                      <a:r>
                        <a:rPr lang="tr-TR" sz="1200" b="1" baseline="0" dirty="0" smtClean="0"/>
                        <a:t> KOH/100 g yağ</a:t>
                      </a:r>
                      <a:endParaRPr lang="tr-TR" sz="1200" b="1" dirty="0" smtClean="0"/>
                    </a:p>
                  </a:txBody>
                  <a:tcPr/>
                </a:tc>
                <a:tc>
                  <a:txBody>
                    <a:bodyPr/>
                    <a:lstStyle/>
                    <a:p>
                      <a:endParaRPr lang="tr-TR" sz="1200" b="1" dirty="0"/>
                    </a:p>
                  </a:txBody>
                  <a:tcPr/>
                </a:tc>
                <a:tc>
                  <a:txBody>
                    <a:bodyPr/>
                    <a:lstStyle/>
                    <a:p>
                      <a:r>
                        <a:rPr lang="tr-TR" sz="1200" b="1" dirty="0" smtClean="0"/>
                        <a:t>-</a:t>
                      </a:r>
                      <a:endParaRPr lang="tr-TR" sz="1200" b="1" dirty="0"/>
                    </a:p>
                  </a:txBody>
                  <a:tcPr/>
                </a:tc>
                <a:tc>
                  <a:txBody>
                    <a:bodyPr/>
                    <a:lstStyle/>
                    <a:p>
                      <a:endParaRPr lang="tr-TR" sz="1200" b="1" dirty="0"/>
                    </a:p>
                  </a:txBody>
                  <a:tcPr/>
                </a:tc>
                <a:tc>
                  <a:txBody>
                    <a:bodyPr/>
                    <a:lstStyle/>
                    <a:p>
                      <a:r>
                        <a:rPr lang="tr-TR" sz="1200" b="1" dirty="0" smtClean="0"/>
                        <a:t>En fazla 0,03</a:t>
                      </a:r>
                      <a:endParaRPr lang="tr-TR" sz="1200" b="1" dirty="0"/>
                    </a:p>
                  </a:txBody>
                  <a:tcPr/>
                </a:tc>
                <a:extLst>
                  <a:ext uri="{0D108BD9-81ED-4DB2-BD59-A6C34878D82A}">
                    <a16:rowId xmlns:a16="http://schemas.microsoft.com/office/drawing/2014/main" xmlns="" val="10007"/>
                  </a:ext>
                </a:extLst>
              </a:tr>
              <a:tr h="382993">
                <a:tc>
                  <a:txBody>
                    <a:bodyPr/>
                    <a:lstStyle/>
                    <a:p>
                      <a:r>
                        <a:rPr lang="tr-TR" sz="1200" b="1" dirty="0" smtClean="0"/>
                        <a:t>Antioksidanlar</a:t>
                      </a:r>
                      <a:r>
                        <a:rPr lang="tr-TR" sz="1200" b="1" baseline="0" dirty="0" smtClean="0"/>
                        <a:t> ve </a:t>
                      </a:r>
                      <a:r>
                        <a:rPr lang="tr-TR" sz="1200" b="1" baseline="0" dirty="0" err="1" smtClean="0"/>
                        <a:t>nötürleyiciler</a:t>
                      </a:r>
                      <a:endParaRPr lang="tr-TR" sz="1200" b="1" dirty="0"/>
                    </a:p>
                  </a:txBody>
                  <a:tcPr/>
                </a:tc>
                <a:tc>
                  <a:txBody>
                    <a:bodyPr/>
                    <a:lstStyle/>
                    <a:p>
                      <a:endParaRPr lang="tr-TR" sz="1200" b="1"/>
                    </a:p>
                  </a:txBody>
                  <a:tcPr/>
                </a:tc>
                <a:tc>
                  <a:txBody>
                    <a:bodyPr/>
                    <a:lstStyle/>
                    <a:p>
                      <a:r>
                        <a:rPr lang="tr-TR" sz="1200" b="1" dirty="0" smtClean="0"/>
                        <a:t>Bulunmamalı</a:t>
                      </a:r>
                      <a:endParaRPr lang="tr-TR" sz="1200" b="1" dirty="0"/>
                    </a:p>
                  </a:txBody>
                  <a:tcPr/>
                </a:tc>
                <a:tc>
                  <a:txBody>
                    <a:bodyPr/>
                    <a:lstStyle/>
                    <a:p>
                      <a:endParaRPr lang="tr-TR" sz="1200" b="1" dirty="0"/>
                    </a:p>
                  </a:txBody>
                  <a:tcPr/>
                </a:tc>
                <a:tc>
                  <a:txBody>
                    <a:bodyPr/>
                    <a:lstStyle/>
                    <a:p>
                      <a:r>
                        <a:rPr lang="tr-TR" sz="1200" b="1" dirty="0" smtClean="0"/>
                        <a:t>Bulunmamalı</a:t>
                      </a:r>
                      <a:endParaRPr lang="tr-TR" sz="1200" b="1" dirty="0"/>
                    </a:p>
                  </a:txBody>
                  <a:tcPr/>
                </a:tc>
                <a:extLst>
                  <a:ext uri="{0D108BD9-81ED-4DB2-BD59-A6C34878D82A}">
                    <a16:rowId xmlns:a16="http://schemas.microsoft.com/office/drawing/2014/main" xmlns="" val="10008"/>
                  </a:ext>
                </a:extLst>
              </a:tr>
              <a:tr h="382993">
                <a:tc>
                  <a:txBody>
                    <a:bodyPr/>
                    <a:lstStyle/>
                    <a:p>
                      <a:r>
                        <a:rPr lang="tr-TR" sz="1200" b="1" dirty="0" smtClean="0"/>
                        <a:t>Asitlik geliştirme özelliği</a:t>
                      </a:r>
                    </a:p>
                  </a:txBody>
                  <a:tcPr/>
                </a:tc>
                <a:tc>
                  <a:txBody>
                    <a:bodyPr/>
                    <a:lstStyle/>
                    <a:p>
                      <a:endParaRPr lang="tr-TR" sz="1200" b="1"/>
                    </a:p>
                  </a:txBody>
                  <a:tcPr/>
                </a:tc>
                <a:tc>
                  <a:txBody>
                    <a:bodyPr/>
                    <a:lstStyle/>
                    <a:p>
                      <a:r>
                        <a:rPr lang="tr-TR" sz="1200" b="1" dirty="0" smtClean="0"/>
                        <a:t>Kontrol</a:t>
                      </a:r>
                      <a:r>
                        <a:rPr lang="tr-TR" sz="1200" b="1" baseline="0" dirty="0" smtClean="0"/>
                        <a:t> sütündeki gibi</a:t>
                      </a:r>
                      <a:endParaRPr lang="tr-TR" sz="1200" b="1" dirty="0"/>
                    </a:p>
                  </a:txBody>
                  <a:tcPr/>
                </a:tc>
                <a:tc>
                  <a:txBody>
                    <a:bodyPr/>
                    <a:lstStyle/>
                    <a:p>
                      <a:endParaRPr lang="tr-TR" sz="1200" b="1"/>
                    </a:p>
                  </a:txBody>
                  <a:tcPr/>
                </a:tc>
                <a:tc>
                  <a:txBody>
                    <a:bodyPr/>
                    <a:lstStyle/>
                    <a:p>
                      <a:r>
                        <a:rPr lang="tr-TR" sz="1200" b="1" dirty="0" smtClean="0"/>
                        <a:t>Kontrol</a:t>
                      </a:r>
                      <a:r>
                        <a:rPr lang="tr-TR" sz="1200" b="1" baseline="0" dirty="0" smtClean="0"/>
                        <a:t> sütündeki gibi </a:t>
                      </a:r>
                      <a:endParaRPr lang="tr-TR" sz="1200" b="1" dirty="0"/>
                    </a:p>
                  </a:txBody>
                  <a:tcPr/>
                </a:tc>
                <a:extLst>
                  <a:ext uri="{0D108BD9-81ED-4DB2-BD59-A6C34878D82A}">
                    <a16:rowId xmlns:a16="http://schemas.microsoft.com/office/drawing/2014/main" xmlns="" val="10009"/>
                  </a:ext>
                </a:extLst>
              </a:tr>
              <a:tr h="382993">
                <a:tc>
                  <a:txBody>
                    <a:bodyPr/>
                    <a:lstStyle/>
                    <a:p>
                      <a:r>
                        <a:rPr lang="tr-TR" sz="1200" b="1" dirty="0" smtClean="0"/>
                        <a:t>Mayalanabilme</a:t>
                      </a:r>
                      <a:endParaRPr lang="tr-TR" sz="1200" b="1" dirty="0"/>
                    </a:p>
                  </a:txBody>
                  <a:tcPr/>
                </a:tc>
                <a:tc>
                  <a:txBody>
                    <a:bodyPr/>
                    <a:lstStyle/>
                    <a:p>
                      <a:endParaRPr lang="tr-TR" sz="1200" b="1"/>
                    </a:p>
                  </a:txBody>
                  <a:tcPr/>
                </a:tc>
                <a:tc>
                  <a:txBody>
                    <a:bodyPr/>
                    <a:lstStyle/>
                    <a:p>
                      <a:r>
                        <a:rPr lang="tr-TR" sz="1200" b="1" dirty="0" smtClean="0"/>
                        <a:t>%10’dan az bir azalma</a:t>
                      </a:r>
                      <a:endParaRPr lang="tr-TR" sz="1200" b="1" dirty="0"/>
                    </a:p>
                  </a:txBody>
                  <a:tcPr/>
                </a:tc>
                <a:tc>
                  <a:txBody>
                    <a:bodyPr/>
                    <a:lstStyle/>
                    <a:p>
                      <a:endParaRPr lang="tr-TR" sz="1200" b="1"/>
                    </a:p>
                  </a:txBody>
                  <a:tcPr/>
                </a:tc>
                <a:tc>
                  <a:txBody>
                    <a:bodyPr/>
                    <a:lstStyle/>
                    <a:p>
                      <a:r>
                        <a:rPr kumimoji="0" lang="tr-TR" sz="1200" b="1" i="0" u="none" strike="noStrike" kern="1200" cap="none" spc="0" normalizeH="0" baseline="0" noProof="0" dirty="0" smtClean="0">
                          <a:ln>
                            <a:noFill/>
                          </a:ln>
                          <a:solidFill>
                            <a:prstClr val="black"/>
                          </a:solidFill>
                          <a:effectLst/>
                          <a:uLnTx/>
                          <a:uFillTx/>
                          <a:latin typeface="+mn-lt"/>
                          <a:ea typeface="+mn-ea"/>
                          <a:cs typeface="+mn-cs"/>
                        </a:rPr>
                        <a:t>%10’dan az bir azalma</a:t>
                      </a:r>
                      <a:endParaRPr lang="tr-TR" sz="1200" b="1" dirty="0"/>
                    </a:p>
                  </a:txBody>
                  <a:tcPr/>
                </a:tc>
                <a:extLst>
                  <a:ext uri="{0D108BD9-81ED-4DB2-BD59-A6C34878D82A}">
                    <a16:rowId xmlns:a16="http://schemas.microsoft.com/office/drawing/2014/main" xmlns="" val="10010"/>
                  </a:ext>
                </a:extLst>
              </a:tr>
              <a:tr h="382993">
                <a:tc>
                  <a:txBody>
                    <a:bodyPr/>
                    <a:lstStyle/>
                    <a:p>
                      <a:r>
                        <a:rPr lang="tr-TR" sz="1200" b="1" dirty="0" smtClean="0"/>
                        <a:t>Antibiyotikler</a:t>
                      </a:r>
                      <a:endParaRPr lang="tr-TR" sz="1200" b="1" dirty="0"/>
                    </a:p>
                  </a:txBody>
                  <a:tcPr/>
                </a:tc>
                <a:tc>
                  <a:txBody>
                    <a:bodyPr/>
                    <a:lstStyle/>
                    <a:p>
                      <a:endParaRPr lang="tr-TR" sz="1200" b="1"/>
                    </a:p>
                  </a:txBody>
                  <a:tcPr/>
                </a:tc>
                <a:tc>
                  <a:txBody>
                    <a:bodyPr/>
                    <a:lstStyle/>
                    <a:p>
                      <a:r>
                        <a:rPr lang="tr-TR" sz="1200" b="1" dirty="0" smtClean="0"/>
                        <a:t>Bulunmamalı</a:t>
                      </a:r>
                      <a:endParaRPr lang="tr-TR" sz="1200" b="1" dirty="0"/>
                    </a:p>
                  </a:txBody>
                  <a:tcPr/>
                </a:tc>
                <a:tc>
                  <a:txBody>
                    <a:bodyPr/>
                    <a:lstStyle/>
                    <a:p>
                      <a:endParaRPr lang="tr-TR" sz="1200" b="1"/>
                    </a:p>
                  </a:txBody>
                  <a:tcPr/>
                </a:tc>
                <a:tc>
                  <a:txBody>
                    <a:bodyPr/>
                    <a:lstStyle/>
                    <a:p>
                      <a:r>
                        <a:rPr lang="tr-TR" sz="1200" b="1" dirty="0" smtClean="0"/>
                        <a:t>Bulunmamalı</a:t>
                      </a:r>
                      <a:endParaRPr lang="tr-TR" sz="1200" b="1" dirty="0"/>
                    </a:p>
                  </a:txBody>
                  <a:tcPr/>
                </a:tc>
                <a:extLst>
                  <a:ext uri="{0D108BD9-81ED-4DB2-BD59-A6C34878D82A}">
                    <a16:rowId xmlns:a16="http://schemas.microsoft.com/office/drawing/2014/main" xmlns="" val="10011"/>
                  </a:ext>
                </a:extLst>
              </a:tr>
              <a:tr h="382993">
                <a:tc>
                  <a:txBody>
                    <a:bodyPr/>
                    <a:lstStyle/>
                    <a:p>
                      <a:r>
                        <a:rPr lang="tr-TR" sz="1200" b="1" dirty="0" smtClean="0"/>
                        <a:t>Pestisitler</a:t>
                      </a:r>
                      <a:endParaRPr lang="tr-TR" sz="1200" b="1" dirty="0"/>
                    </a:p>
                  </a:txBody>
                  <a:tcPr/>
                </a:tc>
                <a:tc>
                  <a:txBody>
                    <a:bodyPr/>
                    <a:lstStyle/>
                    <a:p>
                      <a:endParaRPr lang="tr-TR" sz="1200" b="1"/>
                    </a:p>
                  </a:txBody>
                  <a:tcPr/>
                </a:tc>
                <a:tc>
                  <a:txBody>
                    <a:bodyPr/>
                    <a:lstStyle/>
                    <a:p>
                      <a:r>
                        <a:rPr lang="tr-TR" sz="1200" b="1" dirty="0" smtClean="0"/>
                        <a:t>Bulunmamalı</a:t>
                      </a:r>
                      <a:endParaRPr lang="tr-TR" sz="1200" b="1" dirty="0"/>
                    </a:p>
                  </a:txBody>
                  <a:tcPr/>
                </a:tc>
                <a:tc>
                  <a:txBody>
                    <a:bodyPr/>
                    <a:lstStyle/>
                    <a:p>
                      <a:endParaRPr lang="tr-TR" sz="1200" b="1" dirty="0"/>
                    </a:p>
                  </a:txBody>
                  <a:tcPr/>
                </a:tc>
                <a:tc>
                  <a:txBody>
                    <a:bodyPr/>
                    <a:lstStyle/>
                    <a:p>
                      <a:r>
                        <a:rPr lang="tr-TR" sz="1200" b="1" dirty="0" smtClean="0"/>
                        <a:t>Bulunmamalı</a:t>
                      </a:r>
                      <a:endParaRPr lang="tr-TR" sz="1200" b="1" dirty="0"/>
                    </a:p>
                  </a:txBody>
                  <a:tcPr/>
                </a:tc>
                <a:extLst>
                  <a:ext uri="{0D108BD9-81ED-4DB2-BD59-A6C34878D82A}">
                    <a16:rowId xmlns:a16="http://schemas.microsoft.com/office/drawing/2014/main" xmlns="" val="10012"/>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4250670370"/>
              </p:ext>
            </p:extLst>
          </p:nvPr>
        </p:nvGraphicFramePr>
        <p:xfrm>
          <a:off x="2727325" y="297180"/>
          <a:ext cx="4549776" cy="370840"/>
        </p:xfrm>
        <a:graphic>
          <a:graphicData uri="http://schemas.openxmlformats.org/drawingml/2006/table">
            <a:tbl>
              <a:tblPr firstRow="1" bandRow="1">
                <a:tableStyleId>{5C22544A-7EE6-4342-B048-85BDC9FD1C3A}</a:tableStyleId>
              </a:tblPr>
              <a:tblGrid>
                <a:gridCol w="4549776">
                  <a:extLst>
                    <a:ext uri="{9D8B030D-6E8A-4147-A177-3AD203B41FA5}">
                      <a16:colId xmlns:a16="http://schemas.microsoft.com/office/drawing/2014/main" xmlns="" val="1502486446"/>
                    </a:ext>
                  </a:extLst>
                </a:gridCol>
              </a:tblGrid>
              <a:tr h="370840">
                <a:tc>
                  <a:txBody>
                    <a:bodyPr/>
                    <a:lstStyle/>
                    <a:p>
                      <a:r>
                        <a:rPr lang="tr-TR" dirty="0" smtClean="0"/>
                        <a:t>                  Yağsız süttozu</a:t>
                      </a:r>
                      <a:endParaRPr lang="tr-TR" dirty="0"/>
                    </a:p>
                  </a:txBody>
                  <a:tcPr/>
                </a:tc>
                <a:extLst>
                  <a:ext uri="{0D108BD9-81ED-4DB2-BD59-A6C34878D82A}">
                    <a16:rowId xmlns:a16="http://schemas.microsoft.com/office/drawing/2014/main" xmlns="" val="1089196932"/>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2258155136"/>
              </p:ext>
            </p:extLst>
          </p:nvPr>
        </p:nvGraphicFramePr>
        <p:xfrm>
          <a:off x="7277100" y="297180"/>
          <a:ext cx="4629149" cy="370840"/>
        </p:xfrm>
        <a:graphic>
          <a:graphicData uri="http://schemas.openxmlformats.org/drawingml/2006/table">
            <a:tbl>
              <a:tblPr firstRow="1" bandRow="1">
                <a:tableStyleId>{5C22544A-7EE6-4342-B048-85BDC9FD1C3A}</a:tableStyleId>
              </a:tblPr>
              <a:tblGrid>
                <a:gridCol w="4629149">
                  <a:extLst>
                    <a:ext uri="{9D8B030D-6E8A-4147-A177-3AD203B41FA5}">
                      <a16:colId xmlns:a16="http://schemas.microsoft.com/office/drawing/2014/main" xmlns="" val="1502486446"/>
                    </a:ext>
                  </a:extLst>
                </a:gridCol>
              </a:tblGrid>
              <a:tr h="370840">
                <a:tc>
                  <a:txBody>
                    <a:bodyPr/>
                    <a:lstStyle/>
                    <a:p>
                      <a:r>
                        <a:rPr lang="tr-TR" dirty="0" smtClean="0"/>
                        <a:t>                     Yağlı süttozu</a:t>
                      </a:r>
                      <a:endParaRPr lang="tr-TR" dirty="0"/>
                    </a:p>
                  </a:txBody>
                  <a:tcPr/>
                </a:tc>
                <a:extLst>
                  <a:ext uri="{0D108BD9-81ED-4DB2-BD59-A6C34878D82A}">
                    <a16:rowId xmlns:a16="http://schemas.microsoft.com/office/drawing/2014/main" xmlns="" val="1089196932"/>
                  </a:ext>
                </a:extLst>
              </a:tr>
            </a:tbl>
          </a:graphicData>
        </a:graphic>
      </p:graphicFrame>
    </p:spTree>
    <p:extLst>
      <p:ext uri="{BB962C8B-B14F-4D97-AF65-F5344CB8AC3E}">
        <p14:creationId xmlns:p14="http://schemas.microsoft.com/office/powerpoint/2010/main" val="3361937020"/>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4350" y="269875"/>
            <a:ext cx="10839450" cy="492125"/>
          </a:xfrm>
        </p:spPr>
        <p:txBody>
          <a:bodyPr>
            <a:normAutofit/>
          </a:bodyPr>
          <a:lstStyle/>
          <a:p>
            <a:r>
              <a:rPr lang="tr-TR" sz="2400" b="1" i="1" dirty="0" smtClean="0">
                <a:solidFill>
                  <a:srgbClr val="FF0000"/>
                </a:solidFill>
              </a:rPr>
              <a:t>Mikrobiyolojik Nitelikler</a:t>
            </a:r>
            <a:endParaRPr lang="tr-TR" sz="2400" b="1" i="1" dirty="0">
              <a:solidFill>
                <a:srgbClr val="FF000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718101598"/>
              </p:ext>
            </p:extLst>
          </p:nvPr>
        </p:nvGraphicFramePr>
        <p:xfrm>
          <a:off x="514350" y="762000"/>
          <a:ext cx="10610850" cy="6171207"/>
        </p:xfrm>
        <a:graphic>
          <a:graphicData uri="http://schemas.openxmlformats.org/drawingml/2006/table">
            <a:tbl>
              <a:tblPr firstRow="1" bandRow="1">
                <a:tableStyleId>{5C22544A-7EE6-4342-B048-85BDC9FD1C3A}</a:tableStyleId>
              </a:tblPr>
              <a:tblGrid>
                <a:gridCol w="2122170">
                  <a:extLst>
                    <a:ext uri="{9D8B030D-6E8A-4147-A177-3AD203B41FA5}">
                      <a16:colId xmlns:a16="http://schemas.microsoft.com/office/drawing/2014/main" xmlns="" val="2800679860"/>
                    </a:ext>
                  </a:extLst>
                </a:gridCol>
                <a:gridCol w="2122170">
                  <a:extLst>
                    <a:ext uri="{9D8B030D-6E8A-4147-A177-3AD203B41FA5}">
                      <a16:colId xmlns:a16="http://schemas.microsoft.com/office/drawing/2014/main" xmlns="" val="1672503028"/>
                    </a:ext>
                  </a:extLst>
                </a:gridCol>
                <a:gridCol w="2122170">
                  <a:extLst>
                    <a:ext uri="{9D8B030D-6E8A-4147-A177-3AD203B41FA5}">
                      <a16:colId xmlns:a16="http://schemas.microsoft.com/office/drawing/2014/main" xmlns="" val="1946500201"/>
                    </a:ext>
                  </a:extLst>
                </a:gridCol>
                <a:gridCol w="2122170">
                  <a:extLst>
                    <a:ext uri="{9D8B030D-6E8A-4147-A177-3AD203B41FA5}">
                      <a16:colId xmlns:a16="http://schemas.microsoft.com/office/drawing/2014/main" xmlns="" val="4293458969"/>
                    </a:ext>
                  </a:extLst>
                </a:gridCol>
                <a:gridCol w="2122170">
                  <a:extLst>
                    <a:ext uri="{9D8B030D-6E8A-4147-A177-3AD203B41FA5}">
                      <a16:colId xmlns:a16="http://schemas.microsoft.com/office/drawing/2014/main" xmlns="" val="3122691095"/>
                    </a:ext>
                  </a:extLst>
                </a:gridCol>
              </a:tblGrid>
              <a:tr h="501927">
                <a:tc>
                  <a:txBody>
                    <a:bodyPr/>
                    <a:lstStyle/>
                    <a:p>
                      <a:pPr algn="ctr"/>
                      <a:r>
                        <a:rPr lang="tr-TR" b="1" i="1" dirty="0" smtClean="0">
                          <a:solidFill>
                            <a:schemeClr val="tx1"/>
                          </a:solidFill>
                        </a:rPr>
                        <a:t>BAKTERİ</a:t>
                      </a:r>
                      <a:endParaRPr lang="tr-TR" b="1" i="1" dirty="0">
                        <a:solidFill>
                          <a:schemeClr val="tx1"/>
                        </a:solidFill>
                      </a:endParaRPr>
                    </a:p>
                  </a:txBody>
                  <a:tcPr/>
                </a:tc>
                <a:tc>
                  <a:txBody>
                    <a:bodyPr/>
                    <a:lstStyle/>
                    <a:p>
                      <a:r>
                        <a:rPr lang="tr-TR" b="1" i="1" dirty="0" smtClean="0">
                          <a:solidFill>
                            <a:schemeClr val="tx1"/>
                          </a:solidFill>
                        </a:rPr>
                        <a:t>YAĞSIZ</a:t>
                      </a:r>
                      <a:r>
                        <a:rPr lang="tr-TR" b="1" i="1" baseline="0" dirty="0" smtClean="0"/>
                        <a:t> </a:t>
                      </a:r>
                      <a:r>
                        <a:rPr lang="tr-TR" b="1" i="1" baseline="0" dirty="0" smtClean="0">
                          <a:solidFill>
                            <a:schemeClr val="tx1"/>
                          </a:solidFill>
                        </a:rPr>
                        <a:t>SÜTTOZU</a:t>
                      </a:r>
                      <a:endParaRPr lang="tr-TR" b="1" i="1" dirty="0">
                        <a:solidFill>
                          <a:schemeClr val="tx1"/>
                        </a:solidFill>
                      </a:endParaRPr>
                    </a:p>
                  </a:txBody>
                  <a:tcPr/>
                </a:tc>
                <a:tc>
                  <a:txBody>
                    <a:bodyPr/>
                    <a:lstStyle/>
                    <a:p>
                      <a:r>
                        <a:rPr lang="tr-TR" b="1" i="1" dirty="0" smtClean="0">
                          <a:solidFill>
                            <a:schemeClr val="tx1"/>
                          </a:solidFill>
                        </a:rPr>
                        <a:t>YAĞLI SÜTTOZU</a:t>
                      </a:r>
                      <a:endParaRPr lang="tr-TR" b="1" i="1" dirty="0">
                        <a:solidFill>
                          <a:schemeClr val="tx1"/>
                        </a:solidFill>
                      </a:endParaRPr>
                    </a:p>
                  </a:txBody>
                  <a:tcPr/>
                </a:tc>
                <a:tc>
                  <a:txBody>
                    <a:bodyPr/>
                    <a:lstStyle/>
                    <a:p>
                      <a:r>
                        <a:rPr lang="tr-TR" b="1" i="1" dirty="0" smtClean="0">
                          <a:solidFill>
                            <a:schemeClr val="tx1"/>
                          </a:solidFill>
                        </a:rPr>
                        <a:t>YAYIKALTI</a:t>
                      </a:r>
                      <a:endParaRPr lang="tr-TR" b="1" i="1" dirty="0">
                        <a:solidFill>
                          <a:schemeClr val="tx1"/>
                        </a:solidFill>
                      </a:endParaRPr>
                    </a:p>
                  </a:txBody>
                  <a:tcPr/>
                </a:tc>
                <a:tc>
                  <a:txBody>
                    <a:bodyPr/>
                    <a:lstStyle/>
                    <a:p>
                      <a:r>
                        <a:rPr lang="tr-TR" b="1" i="1" dirty="0" smtClean="0">
                          <a:solidFill>
                            <a:schemeClr val="tx1"/>
                          </a:solidFill>
                        </a:rPr>
                        <a:t>KAZEİNATLAR</a:t>
                      </a:r>
                      <a:endParaRPr lang="tr-TR" b="1" i="1" dirty="0">
                        <a:solidFill>
                          <a:schemeClr val="tx1"/>
                        </a:solidFill>
                      </a:endParaRPr>
                    </a:p>
                  </a:txBody>
                  <a:tcPr/>
                </a:tc>
                <a:extLst>
                  <a:ext uri="{0D108BD9-81ED-4DB2-BD59-A6C34878D82A}">
                    <a16:rowId xmlns:a16="http://schemas.microsoft.com/office/drawing/2014/main" xmlns="" val="2273717533"/>
                  </a:ext>
                </a:extLst>
              </a:tr>
              <a:tr h="637742">
                <a:tc>
                  <a:txBody>
                    <a:bodyPr/>
                    <a:lstStyle/>
                    <a:p>
                      <a:r>
                        <a:rPr lang="tr-TR" b="1" i="1" dirty="0" smtClean="0"/>
                        <a:t>Toplam</a:t>
                      </a:r>
                      <a:r>
                        <a:rPr lang="tr-TR" b="1" i="1" baseline="0" dirty="0" smtClean="0"/>
                        <a:t> </a:t>
                      </a:r>
                      <a:endParaRPr lang="tr-TR" b="1" i="1" dirty="0" smtClean="0"/>
                    </a:p>
                  </a:txBody>
                  <a:tcPr/>
                </a:tc>
                <a:tc>
                  <a:txBody>
                    <a:bodyPr/>
                    <a:lstStyle/>
                    <a:p>
                      <a:r>
                        <a:rPr lang="tr-TR" b="1" i="1" dirty="0" smtClean="0"/>
                        <a:t>En fazla 10000 adet/g</a:t>
                      </a:r>
                      <a:endParaRPr lang="tr-TR"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smtClean="0"/>
                        <a:t>En fazla 10000 adet/g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smtClean="0"/>
                        <a:t>En fazla 10000 adet/g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smtClean="0"/>
                        <a:t>En fazla 50000 adet/g</a:t>
                      </a:r>
                    </a:p>
                  </a:txBody>
                  <a:tcPr/>
                </a:tc>
                <a:extLst>
                  <a:ext uri="{0D108BD9-81ED-4DB2-BD59-A6C34878D82A}">
                    <a16:rowId xmlns:a16="http://schemas.microsoft.com/office/drawing/2014/main" xmlns="" val="597615409"/>
                  </a:ext>
                </a:extLst>
              </a:tr>
              <a:tr h="501927">
                <a:tc>
                  <a:txBody>
                    <a:bodyPr/>
                    <a:lstStyle/>
                    <a:p>
                      <a:r>
                        <a:rPr lang="tr-TR" b="1" i="1" dirty="0" err="1" smtClean="0"/>
                        <a:t>Termofilik</a:t>
                      </a:r>
                      <a:endParaRPr lang="tr-TR"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smtClean="0"/>
                        <a:t>En fazla 1000 adet/g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smtClean="0"/>
                        <a:t>En fazla 1000</a:t>
                      </a:r>
                      <a:r>
                        <a:rPr lang="tr-TR" b="1" i="1" baseline="0" dirty="0" smtClean="0"/>
                        <a:t> </a:t>
                      </a:r>
                      <a:r>
                        <a:rPr lang="tr-TR" b="1" i="1" dirty="0" smtClean="0"/>
                        <a:t>adet/g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smtClean="0"/>
                        <a:t>En fazla 1000 adet/g</a:t>
                      </a:r>
                    </a:p>
                  </a:txBody>
                  <a:tcPr/>
                </a:tc>
                <a:tc>
                  <a:txBody>
                    <a:bodyPr/>
                    <a:lstStyle/>
                    <a:p>
                      <a:pPr algn="ctr"/>
                      <a:r>
                        <a:rPr lang="tr-TR" b="1" i="1" dirty="0" smtClean="0"/>
                        <a:t>-</a:t>
                      </a:r>
                      <a:endParaRPr lang="tr-TR" b="1" i="1" dirty="0"/>
                    </a:p>
                  </a:txBody>
                  <a:tcPr/>
                </a:tc>
                <a:extLst>
                  <a:ext uri="{0D108BD9-81ED-4DB2-BD59-A6C34878D82A}">
                    <a16:rowId xmlns:a16="http://schemas.microsoft.com/office/drawing/2014/main" xmlns="" val="3469337495"/>
                  </a:ext>
                </a:extLst>
              </a:tr>
              <a:tr h="501927">
                <a:tc>
                  <a:txBody>
                    <a:bodyPr/>
                    <a:lstStyle/>
                    <a:p>
                      <a:r>
                        <a:rPr lang="tr-TR" b="1" i="1" dirty="0" err="1" smtClean="0"/>
                        <a:t>Koliform</a:t>
                      </a:r>
                      <a:endParaRPr lang="tr-TR"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smtClean="0"/>
                        <a:t>En fazla 10 adet/g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smtClean="0"/>
                        <a:t>En fazla 10 adet/g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smtClean="0"/>
                        <a:t>En fazla 10 adet/g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smtClean="0"/>
                        <a:t>En fazla 1 adet/g</a:t>
                      </a:r>
                    </a:p>
                  </a:txBody>
                  <a:tcPr/>
                </a:tc>
                <a:extLst>
                  <a:ext uri="{0D108BD9-81ED-4DB2-BD59-A6C34878D82A}">
                    <a16:rowId xmlns:a16="http://schemas.microsoft.com/office/drawing/2014/main" xmlns="" val="461077681"/>
                  </a:ext>
                </a:extLst>
              </a:tr>
              <a:tr h="501927">
                <a:tc>
                  <a:txBody>
                    <a:bodyPr/>
                    <a:lstStyle/>
                    <a:p>
                      <a:r>
                        <a:rPr lang="tr-TR" b="1" i="1" dirty="0" smtClean="0"/>
                        <a:t>Maya-küf</a:t>
                      </a:r>
                      <a:endParaRPr lang="tr-TR"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smtClean="0"/>
                        <a:t>En fazla 10 adet/g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smtClean="0"/>
                        <a:t>En fazla 10 adet/g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smtClean="0"/>
                        <a:t>En fazla 50 adet/g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smtClean="0"/>
                        <a:t>En fazla 50 adet/g</a:t>
                      </a:r>
                    </a:p>
                  </a:txBody>
                  <a:tcPr/>
                </a:tc>
                <a:extLst>
                  <a:ext uri="{0D108BD9-81ED-4DB2-BD59-A6C34878D82A}">
                    <a16:rowId xmlns:a16="http://schemas.microsoft.com/office/drawing/2014/main" xmlns="" val="1395695818"/>
                  </a:ext>
                </a:extLst>
              </a:tr>
              <a:tr h="637742">
                <a:tc>
                  <a:txBody>
                    <a:bodyPr/>
                    <a:lstStyle/>
                    <a:p>
                      <a:r>
                        <a:rPr lang="tr-TR" b="1" i="1" dirty="0" err="1" smtClean="0"/>
                        <a:t>Bacillus</a:t>
                      </a:r>
                      <a:r>
                        <a:rPr lang="tr-TR" b="1" i="1" dirty="0" smtClean="0"/>
                        <a:t> </a:t>
                      </a:r>
                      <a:r>
                        <a:rPr lang="tr-TR" b="1" i="1" dirty="0" err="1" smtClean="0"/>
                        <a:t>cereus</a:t>
                      </a:r>
                      <a:endParaRPr lang="tr-TR" b="1" i="1" dirty="0"/>
                    </a:p>
                  </a:txBody>
                  <a:tcPr/>
                </a:tc>
                <a:tc>
                  <a:txBody>
                    <a:bodyPr/>
                    <a:lstStyle/>
                    <a:p>
                      <a:r>
                        <a:rPr lang="tr-TR" b="1" i="1" dirty="0" smtClean="0"/>
                        <a:t>0.01 g’da bulunmamalı</a:t>
                      </a:r>
                      <a:endParaRPr lang="tr-TR"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smtClean="0"/>
                        <a:t>0.01 g’da bulunmamalı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smtClean="0"/>
                        <a:t>0.01 g’da bulunmamalı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smtClean="0"/>
                        <a:t>0.01 g’da bulunmamalı</a:t>
                      </a:r>
                    </a:p>
                  </a:txBody>
                  <a:tcPr/>
                </a:tc>
                <a:extLst>
                  <a:ext uri="{0D108BD9-81ED-4DB2-BD59-A6C34878D82A}">
                    <a16:rowId xmlns:a16="http://schemas.microsoft.com/office/drawing/2014/main" xmlns="" val="2154883430"/>
                  </a:ext>
                </a:extLst>
              </a:tr>
              <a:tr h="637742">
                <a:tc>
                  <a:txBody>
                    <a:bodyPr/>
                    <a:lstStyle/>
                    <a:p>
                      <a:r>
                        <a:rPr lang="tr-TR" b="1" i="1" dirty="0" smtClean="0"/>
                        <a:t>Sülfit indirgeyen</a:t>
                      </a:r>
                      <a:r>
                        <a:rPr lang="tr-TR" b="1" i="1" baseline="0" dirty="0" smtClean="0"/>
                        <a:t> </a:t>
                      </a:r>
                      <a:r>
                        <a:rPr lang="tr-TR" b="1" i="1" baseline="0" dirty="0" err="1" smtClean="0"/>
                        <a:t>Clostridia</a:t>
                      </a:r>
                      <a:endParaRPr lang="tr-TR" b="1" i="1"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smtClean="0"/>
                        <a:t>0.01 g’da bulunmamalı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smtClean="0"/>
                        <a:t>0.01 g’da bulunmamalı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smtClean="0"/>
                        <a:t>0.01 g’da bulunmamalı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smtClean="0"/>
                        <a:t>0.01 g’da bulunmamalı</a:t>
                      </a:r>
                    </a:p>
                  </a:txBody>
                  <a:tcPr/>
                </a:tc>
                <a:extLst>
                  <a:ext uri="{0D108BD9-81ED-4DB2-BD59-A6C34878D82A}">
                    <a16:rowId xmlns:a16="http://schemas.microsoft.com/office/drawing/2014/main" xmlns="" val="1603288860"/>
                  </a:ext>
                </a:extLst>
              </a:tr>
              <a:tr h="637742">
                <a:tc>
                  <a:txBody>
                    <a:bodyPr/>
                    <a:lstStyle/>
                    <a:p>
                      <a:r>
                        <a:rPr lang="tr-TR" b="1" i="1" dirty="0" err="1" smtClean="0"/>
                        <a:t>Koagülaz</a:t>
                      </a:r>
                      <a:r>
                        <a:rPr lang="tr-TR" b="1" i="1" dirty="0" smtClean="0"/>
                        <a:t> pozitif</a:t>
                      </a:r>
                      <a:r>
                        <a:rPr lang="tr-TR" b="1" i="1" baseline="0" dirty="0" smtClean="0"/>
                        <a:t> </a:t>
                      </a:r>
                      <a:r>
                        <a:rPr lang="tr-TR" b="1" i="1" baseline="0" dirty="0" err="1" smtClean="0"/>
                        <a:t>Staphylococcus</a:t>
                      </a:r>
                      <a:endParaRPr lang="tr-TR" b="1" i="1" dirty="0"/>
                    </a:p>
                  </a:txBody>
                  <a:tcPr/>
                </a:tc>
                <a:tc>
                  <a:txBody>
                    <a:bodyPr/>
                    <a:lstStyle/>
                    <a:p>
                      <a:r>
                        <a:rPr lang="tr-TR" b="1" i="1" dirty="0" smtClean="0"/>
                        <a:t>1 g’da bulunmamalı</a:t>
                      </a:r>
                      <a:endParaRPr lang="tr-TR"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smtClean="0"/>
                        <a:t>1 g’da bulunmamalı</a:t>
                      </a:r>
                    </a:p>
                    <a:p>
                      <a:endParaRPr lang="tr-TR"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smtClean="0"/>
                        <a:t>1 g’da bulunmamalı</a:t>
                      </a:r>
                    </a:p>
                    <a:p>
                      <a:endParaRPr lang="tr-TR"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smtClean="0"/>
                        <a:t>1 g’da bulunmamalı</a:t>
                      </a:r>
                    </a:p>
                    <a:p>
                      <a:endParaRPr lang="tr-TR" b="1" i="1" dirty="0"/>
                    </a:p>
                  </a:txBody>
                  <a:tcPr/>
                </a:tc>
                <a:extLst>
                  <a:ext uri="{0D108BD9-81ED-4DB2-BD59-A6C34878D82A}">
                    <a16:rowId xmlns:a16="http://schemas.microsoft.com/office/drawing/2014/main" xmlns="" val="2973270165"/>
                  </a:ext>
                </a:extLst>
              </a:tr>
              <a:tr h="637742">
                <a:tc>
                  <a:txBody>
                    <a:bodyPr/>
                    <a:lstStyle/>
                    <a:p>
                      <a:r>
                        <a:rPr lang="tr-TR" b="1" i="1" dirty="0" err="1" smtClean="0"/>
                        <a:t>Salmonella</a:t>
                      </a:r>
                      <a:endParaRPr lang="tr-TR"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smtClean="0"/>
                        <a:t>1 g’da bulunmamalı</a:t>
                      </a:r>
                    </a:p>
                    <a:p>
                      <a:endParaRPr lang="tr-TR"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smtClean="0"/>
                        <a:t>1 g’da bulunmamalı</a:t>
                      </a:r>
                    </a:p>
                    <a:p>
                      <a:endParaRPr lang="tr-TR"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smtClean="0"/>
                        <a:t>1 g’da bulunmamalı</a:t>
                      </a:r>
                    </a:p>
                    <a:p>
                      <a:endParaRPr lang="tr-TR" b="1" i="1" dirty="0"/>
                    </a:p>
                  </a:txBody>
                  <a:tcPr/>
                </a:tc>
                <a:tc>
                  <a:txBody>
                    <a:bodyPr/>
                    <a:lstStyle/>
                    <a:p>
                      <a:r>
                        <a:rPr lang="tr-TR" b="1" i="1" dirty="0" smtClean="0"/>
                        <a:t>25 g’da bulunmamalı</a:t>
                      </a:r>
                      <a:endParaRPr lang="tr-TR" b="1" i="1" dirty="0"/>
                    </a:p>
                  </a:txBody>
                  <a:tcPr/>
                </a:tc>
                <a:extLst>
                  <a:ext uri="{0D108BD9-81ED-4DB2-BD59-A6C34878D82A}">
                    <a16:rowId xmlns:a16="http://schemas.microsoft.com/office/drawing/2014/main" xmlns="" val="2237535934"/>
                  </a:ext>
                </a:extLst>
              </a:tr>
            </a:tbl>
          </a:graphicData>
        </a:graphic>
      </p:graphicFrame>
    </p:spTree>
    <p:extLst>
      <p:ext uri="{BB962C8B-B14F-4D97-AF65-F5344CB8AC3E}">
        <p14:creationId xmlns:p14="http://schemas.microsoft.com/office/powerpoint/2010/main" val="1154423184"/>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9575" y="76200"/>
            <a:ext cx="10991850" cy="876301"/>
          </a:xfrm>
        </p:spPr>
        <p:txBody>
          <a:bodyPr>
            <a:normAutofit/>
          </a:bodyPr>
          <a:lstStyle/>
          <a:p>
            <a:r>
              <a:rPr lang="tr-TR" sz="2400" b="1" i="1" dirty="0" smtClean="0">
                <a:solidFill>
                  <a:srgbClr val="FF0000"/>
                </a:solidFill>
              </a:rPr>
              <a:t>1.1.1.1.3.Kurutulmuş Süt Ürünlerinin </a:t>
            </a:r>
            <a:r>
              <a:rPr lang="tr-TR" sz="2400" b="1" i="1" dirty="0" err="1" smtClean="0">
                <a:solidFill>
                  <a:srgbClr val="FF0000"/>
                </a:solidFill>
              </a:rPr>
              <a:t>Rekombinasyon</a:t>
            </a:r>
            <a:r>
              <a:rPr lang="tr-TR" sz="2400" b="1" i="1" dirty="0" smtClean="0">
                <a:solidFill>
                  <a:srgbClr val="FF0000"/>
                </a:solidFill>
              </a:rPr>
              <a:t> İçin Seçiminde Dikkate Alınan Kriterler</a:t>
            </a:r>
            <a:endParaRPr lang="tr-TR" sz="2400" b="1" i="1" dirty="0">
              <a:solidFill>
                <a:srgbClr val="FF0000"/>
              </a:solidFill>
            </a:endParaRPr>
          </a:p>
        </p:txBody>
      </p:sp>
      <p:sp>
        <p:nvSpPr>
          <p:cNvPr id="3" name="İçerik Yer Tutucusu 2"/>
          <p:cNvSpPr>
            <a:spLocks noGrp="1"/>
          </p:cNvSpPr>
          <p:nvPr>
            <p:ph idx="1"/>
          </p:nvPr>
        </p:nvSpPr>
        <p:spPr>
          <a:xfrm>
            <a:off x="476250" y="952501"/>
            <a:ext cx="10877550" cy="5224462"/>
          </a:xfrm>
        </p:spPr>
        <p:txBody>
          <a:bodyPr>
            <a:normAutofit fontScale="92500" lnSpcReduction="20000"/>
          </a:bodyPr>
          <a:lstStyle/>
          <a:p>
            <a:pPr>
              <a:buFont typeface="Wingdings" panose="05000000000000000000" pitchFamily="2" charset="2"/>
              <a:buChar char="Ø"/>
            </a:pPr>
            <a:r>
              <a:rPr lang="tr-TR" b="1" i="1" dirty="0" smtClean="0"/>
              <a:t>Kullanılacak yağsız süttozunun seçiminde dikkate alınması gereken en önemli kriter tozun yer aldığı ısı sınıfıdır.</a:t>
            </a:r>
          </a:p>
          <a:p>
            <a:pPr>
              <a:buFont typeface="Wingdings" panose="05000000000000000000" pitchFamily="2" charset="2"/>
              <a:buChar char="Ø"/>
            </a:pPr>
            <a:r>
              <a:rPr lang="tr-TR" b="1" i="1" dirty="0" err="1" smtClean="0"/>
              <a:t>Rekombine</a:t>
            </a:r>
            <a:r>
              <a:rPr lang="tr-TR" b="1" i="1" dirty="0" smtClean="0"/>
              <a:t> pastörize sütlerde istenen kalite özelliklerini sağlamak </a:t>
            </a:r>
            <a:r>
              <a:rPr lang="tr-TR" b="1" i="1" dirty="0" err="1" smtClean="0"/>
              <a:t>için,ekstra</a:t>
            </a:r>
            <a:r>
              <a:rPr lang="tr-TR" b="1" i="1" dirty="0" smtClean="0"/>
              <a:t> </a:t>
            </a:r>
            <a:r>
              <a:rPr lang="tr-TR" b="1" i="1" dirty="0" err="1" smtClean="0"/>
              <a:t>düşük,düşük</a:t>
            </a:r>
            <a:r>
              <a:rPr lang="tr-TR" b="1" i="1" dirty="0" smtClean="0"/>
              <a:t> ve bir dereceye kadar da orta ısılı yağsız süttozları kullanılmalıdır.</a:t>
            </a:r>
          </a:p>
          <a:p>
            <a:pPr>
              <a:buFont typeface="Wingdings" panose="05000000000000000000" pitchFamily="2" charset="2"/>
              <a:buChar char="Ø"/>
            </a:pPr>
            <a:r>
              <a:rPr lang="tr-TR" b="1" i="1" dirty="0" err="1" smtClean="0"/>
              <a:t>Rekombine</a:t>
            </a:r>
            <a:r>
              <a:rPr lang="tr-TR" b="1" i="1" dirty="0" smtClean="0"/>
              <a:t> UHT süt ve kremada genellikle düşük ve orta ısılı yağsız süttozu kullanımı </a:t>
            </a:r>
            <a:r>
              <a:rPr lang="tr-TR" b="1" i="1" dirty="0" err="1" smtClean="0"/>
              <a:t>önerilmekte,bazı</a:t>
            </a:r>
            <a:r>
              <a:rPr lang="tr-TR" b="1" i="1" dirty="0" smtClean="0"/>
              <a:t> uygulamalarda yüksek ısılı tozdan yararlanılmaktadır.</a:t>
            </a:r>
          </a:p>
          <a:p>
            <a:pPr>
              <a:buFont typeface="Wingdings" panose="05000000000000000000" pitchFamily="2" charset="2"/>
              <a:buChar char="Ø"/>
            </a:pPr>
            <a:r>
              <a:rPr lang="tr-TR" b="1" i="1" dirty="0" smtClean="0"/>
              <a:t>Yoğurt gibi fermente süt </a:t>
            </a:r>
            <a:r>
              <a:rPr lang="tr-TR" b="1" i="1" dirty="0" err="1" smtClean="0"/>
              <a:t>ürünlerinde,belirli</a:t>
            </a:r>
            <a:r>
              <a:rPr lang="tr-TR" b="1" i="1" dirty="0" smtClean="0"/>
              <a:t> bir kıvam sağlanması ve depolama sırasında pıhtı </a:t>
            </a:r>
            <a:r>
              <a:rPr lang="tr-TR" b="1" i="1" dirty="0" err="1" smtClean="0"/>
              <a:t>stabilitesinin</a:t>
            </a:r>
            <a:r>
              <a:rPr lang="tr-TR" b="1" i="1" dirty="0" smtClean="0"/>
              <a:t> korunması </a:t>
            </a:r>
            <a:r>
              <a:rPr lang="tr-TR" b="1" i="1" dirty="0" err="1" smtClean="0"/>
              <a:t>için,orta,orta</a:t>
            </a:r>
            <a:r>
              <a:rPr lang="tr-TR" b="1" i="1" dirty="0" smtClean="0"/>
              <a:t>-yüksek ve yüksek ısılı süttozları kullanılmalıdır.</a:t>
            </a:r>
          </a:p>
          <a:p>
            <a:pPr>
              <a:buFont typeface="Wingdings" panose="05000000000000000000" pitchFamily="2" charset="2"/>
              <a:buChar char="Ø"/>
            </a:pPr>
            <a:r>
              <a:rPr lang="tr-TR" b="1" i="1" dirty="0" smtClean="0"/>
              <a:t>Peynir üretiminde </a:t>
            </a:r>
            <a:r>
              <a:rPr lang="tr-TR" b="1" i="1" dirty="0" err="1" smtClean="0"/>
              <a:t>rekombine</a:t>
            </a:r>
            <a:r>
              <a:rPr lang="tr-TR" b="1" i="1" dirty="0" smtClean="0"/>
              <a:t> süt </a:t>
            </a:r>
            <a:r>
              <a:rPr lang="tr-TR" b="1" i="1" dirty="0" err="1" smtClean="0"/>
              <a:t>kullanımı,pıhtılaşma</a:t>
            </a:r>
            <a:r>
              <a:rPr lang="tr-TR" b="1" i="1" dirty="0" smtClean="0"/>
              <a:t> </a:t>
            </a:r>
            <a:r>
              <a:rPr lang="tr-TR" b="1" i="1" dirty="0" err="1" smtClean="0"/>
              <a:t>süresi,pıhtı</a:t>
            </a:r>
            <a:r>
              <a:rPr lang="tr-TR" b="1" i="1" dirty="0" smtClean="0"/>
              <a:t> sıklığı ve </a:t>
            </a:r>
            <a:r>
              <a:rPr lang="tr-TR" b="1" i="1" dirty="0" err="1" smtClean="0"/>
              <a:t>sinerez</a:t>
            </a:r>
            <a:r>
              <a:rPr lang="tr-TR" b="1" i="1" dirty="0" smtClean="0"/>
              <a:t> gibi üretim parametrelerinde değişikliğe yol açabilir.</a:t>
            </a:r>
          </a:p>
          <a:p>
            <a:pPr>
              <a:buFont typeface="Wingdings" panose="05000000000000000000" pitchFamily="2" charset="2"/>
              <a:buChar char="Ø"/>
            </a:pPr>
            <a:r>
              <a:rPr lang="tr-TR" b="1" i="1" dirty="0" smtClean="0"/>
              <a:t>Dondurmada istenen yapı ve tat özelliklerinin sağlanabilmesi </a:t>
            </a:r>
            <a:r>
              <a:rPr lang="tr-TR" b="1" i="1" dirty="0" err="1" smtClean="0"/>
              <a:t>için,dövülebilme</a:t>
            </a:r>
            <a:r>
              <a:rPr lang="tr-TR" b="1" i="1" dirty="0" smtClean="0"/>
              <a:t> ve yüksek kapasitede emülsiyon oluşturabilme nitelikleri önem </a:t>
            </a:r>
            <a:r>
              <a:rPr lang="tr-TR" b="1" i="1" dirty="0" err="1" smtClean="0"/>
              <a:t>taşır.Bu</a:t>
            </a:r>
            <a:r>
              <a:rPr lang="tr-TR" b="1" i="1" dirty="0" smtClean="0"/>
              <a:t> </a:t>
            </a:r>
            <a:r>
              <a:rPr lang="tr-TR" b="1" i="1" dirty="0" err="1" smtClean="0"/>
              <a:t>nedenle,düşük</a:t>
            </a:r>
            <a:r>
              <a:rPr lang="tr-TR" b="1" i="1" dirty="0" smtClean="0"/>
              <a:t> ve orta ısılı yağsız süttozları kullanılmalıdır.</a:t>
            </a:r>
          </a:p>
          <a:p>
            <a:pPr>
              <a:buFont typeface="Wingdings" panose="05000000000000000000" pitchFamily="2" charset="2"/>
              <a:buChar char="Ø"/>
            </a:pPr>
            <a:r>
              <a:rPr lang="tr-TR" b="1" i="1" dirty="0" smtClean="0"/>
              <a:t>Bebek mamalarında kullanılacak toz ürünlerde bakteri </a:t>
            </a:r>
            <a:r>
              <a:rPr lang="tr-TR" b="1" i="1" dirty="0" err="1" smtClean="0"/>
              <a:t>sayısı,ısıya</a:t>
            </a:r>
            <a:r>
              <a:rPr lang="tr-TR" b="1" i="1" dirty="0" smtClean="0"/>
              <a:t> dayanıklı enzimlerin düzeyi ve saflığı bozan yabancı maddelerin miktarı çok </a:t>
            </a:r>
            <a:r>
              <a:rPr lang="tr-TR" b="1" i="1" dirty="0" err="1" smtClean="0"/>
              <a:t>düşük,rekonstitüsyon</a:t>
            </a:r>
            <a:r>
              <a:rPr lang="tr-TR" b="1" i="1" dirty="0" smtClean="0"/>
              <a:t> özellikleri ve ısı </a:t>
            </a:r>
            <a:r>
              <a:rPr lang="tr-TR" b="1" i="1" dirty="0" err="1" smtClean="0"/>
              <a:t>stabilitesi</a:t>
            </a:r>
            <a:r>
              <a:rPr lang="tr-TR" b="1" i="1" dirty="0" smtClean="0"/>
              <a:t> yüksek olmalıdır.</a:t>
            </a:r>
          </a:p>
          <a:p>
            <a:pPr>
              <a:buFont typeface="Wingdings" panose="05000000000000000000" pitchFamily="2" charset="2"/>
              <a:buChar char="Ø"/>
            </a:pPr>
            <a:r>
              <a:rPr lang="tr-TR" b="1" i="1" dirty="0" smtClean="0"/>
              <a:t>Tereyağı üretiminde ,yağlı </a:t>
            </a:r>
            <a:r>
              <a:rPr lang="tr-TR" b="1" i="1" dirty="0" err="1" smtClean="0"/>
              <a:t>süttozu,yayıkaltı</a:t>
            </a:r>
            <a:r>
              <a:rPr lang="tr-TR" b="1" i="1" dirty="0" smtClean="0"/>
              <a:t> tozu ve krema tozunun emülsiyon oluşturma ve su bağlama kapasitesi büyük öneme sahiptir.</a:t>
            </a:r>
            <a:endParaRPr lang="tr-TR" b="1" i="1" dirty="0"/>
          </a:p>
        </p:txBody>
      </p:sp>
    </p:spTree>
    <p:extLst>
      <p:ext uri="{BB962C8B-B14F-4D97-AF65-F5344CB8AC3E}">
        <p14:creationId xmlns:p14="http://schemas.microsoft.com/office/powerpoint/2010/main" val="4162085016"/>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973334339"/>
              </p:ext>
            </p:extLst>
          </p:nvPr>
        </p:nvGraphicFramePr>
        <p:xfrm>
          <a:off x="514350" y="571503"/>
          <a:ext cx="11296650" cy="6054336"/>
        </p:xfrm>
        <a:graphic>
          <a:graphicData uri="http://schemas.openxmlformats.org/drawingml/2006/table">
            <a:tbl>
              <a:tblPr firstRow="1" bandRow="1">
                <a:tableStyleId>{5C22544A-7EE6-4342-B048-85BDC9FD1C3A}</a:tableStyleId>
              </a:tblPr>
              <a:tblGrid>
                <a:gridCol w="3765550">
                  <a:extLst>
                    <a:ext uri="{9D8B030D-6E8A-4147-A177-3AD203B41FA5}">
                      <a16:colId xmlns:a16="http://schemas.microsoft.com/office/drawing/2014/main" xmlns="" val="3864949704"/>
                    </a:ext>
                  </a:extLst>
                </a:gridCol>
                <a:gridCol w="3765550">
                  <a:extLst>
                    <a:ext uri="{9D8B030D-6E8A-4147-A177-3AD203B41FA5}">
                      <a16:colId xmlns:a16="http://schemas.microsoft.com/office/drawing/2014/main" xmlns="" val="3260854119"/>
                    </a:ext>
                  </a:extLst>
                </a:gridCol>
                <a:gridCol w="3765550">
                  <a:extLst>
                    <a:ext uri="{9D8B030D-6E8A-4147-A177-3AD203B41FA5}">
                      <a16:colId xmlns:a16="http://schemas.microsoft.com/office/drawing/2014/main" xmlns="" val="1536250131"/>
                    </a:ext>
                  </a:extLst>
                </a:gridCol>
              </a:tblGrid>
              <a:tr h="523872">
                <a:tc>
                  <a:txBody>
                    <a:bodyPr/>
                    <a:lstStyle/>
                    <a:p>
                      <a:r>
                        <a:rPr lang="tr-TR" sz="1400" dirty="0" smtClean="0"/>
                        <a:t>Ürün çeşidi</a:t>
                      </a:r>
                      <a:endParaRPr lang="tr-TR" sz="1400" dirty="0"/>
                    </a:p>
                  </a:txBody>
                  <a:tcPr/>
                </a:tc>
                <a:tc>
                  <a:txBody>
                    <a:bodyPr/>
                    <a:lstStyle/>
                    <a:p>
                      <a:r>
                        <a:rPr lang="tr-TR" sz="1400" dirty="0" smtClean="0"/>
                        <a:t>Isı sınıfına göre yağsız süttozu çeşidi</a:t>
                      </a:r>
                      <a:endParaRPr lang="tr-TR" sz="1400" dirty="0"/>
                    </a:p>
                  </a:txBody>
                  <a:tcPr/>
                </a:tc>
                <a:tc>
                  <a:txBody>
                    <a:bodyPr/>
                    <a:lstStyle/>
                    <a:p>
                      <a:r>
                        <a:rPr lang="tr-TR" sz="1400" dirty="0" smtClean="0"/>
                        <a:t>Yararlanılabilen</a:t>
                      </a:r>
                      <a:r>
                        <a:rPr lang="tr-TR" sz="1400" baseline="0" dirty="0" smtClean="0"/>
                        <a:t> kurutulmuş süt ürünü</a:t>
                      </a:r>
                      <a:endParaRPr lang="tr-TR" sz="1400" dirty="0"/>
                    </a:p>
                  </a:txBody>
                  <a:tcPr/>
                </a:tc>
                <a:extLst>
                  <a:ext uri="{0D108BD9-81ED-4DB2-BD59-A6C34878D82A}">
                    <a16:rowId xmlns:a16="http://schemas.microsoft.com/office/drawing/2014/main" xmlns="" val="2983717842"/>
                  </a:ext>
                </a:extLst>
              </a:tr>
              <a:tr h="599868">
                <a:tc>
                  <a:txBody>
                    <a:bodyPr/>
                    <a:lstStyle/>
                    <a:p>
                      <a:r>
                        <a:rPr lang="tr-TR" sz="1400" b="1" dirty="0" smtClean="0"/>
                        <a:t>Pastörize</a:t>
                      </a:r>
                      <a:r>
                        <a:rPr lang="tr-TR" sz="1400" b="1" baseline="0" dirty="0" smtClean="0"/>
                        <a:t> içme sütü</a:t>
                      </a:r>
                      <a:endParaRPr lang="tr-TR" sz="1400" b="1" dirty="0"/>
                    </a:p>
                  </a:txBody>
                  <a:tcPr/>
                </a:tc>
                <a:tc>
                  <a:txBody>
                    <a:bodyPr/>
                    <a:lstStyle/>
                    <a:p>
                      <a:r>
                        <a:rPr lang="tr-TR" sz="1400" b="1" dirty="0" smtClean="0"/>
                        <a:t>Ekstra</a:t>
                      </a:r>
                      <a:r>
                        <a:rPr lang="tr-TR" sz="1400" b="1" baseline="0" dirty="0" smtClean="0"/>
                        <a:t> </a:t>
                      </a:r>
                      <a:r>
                        <a:rPr lang="tr-TR" sz="1400" b="1" baseline="0" dirty="0" err="1" smtClean="0"/>
                        <a:t>düşük,düşük,orta</a:t>
                      </a:r>
                      <a:r>
                        <a:rPr lang="tr-TR" sz="1400" b="1" baseline="0" dirty="0" smtClean="0"/>
                        <a:t> </a:t>
                      </a:r>
                      <a:endParaRPr lang="tr-TR" sz="1400" b="1" dirty="0"/>
                    </a:p>
                  </a:txBody>
                  <a:tcPr/>
                </a:tc>
                <a:tc>
                  <a:txBody>
                    <a:bodyPr/>
                    <a:lstStyle/>
                    <a:p>
                      <a:r>
                        <a:rPr lang="tr-TR" sz="1400" b="1" dirty="0" smtClean="0"/>
                        <a:t>Yağsız süttozu , yağlı süttozu , </a:t>
                      </a:r>
                      <a:r>
                        <a:rPr lang="tr-TR" sz="1400" b="1" dirty="0" err="1" smtClean="0"/>
                        <a:t>yayıkaltı</a:t>
                      </a:r>
                      <a:r>
                        <a:rPr lang="tr-TR" sz="1400" b="1" dirty="0" smtClean="0"/>
                        <a:t> tozu</a:t>
                      </a:r>
                      <a:endParaRPr lang="tr-TR" sz="1400" b="1" dirty="0"/>
                    </a:p>
                  </a:txBody>
                  <a:tcPr/>
                </a:tc>
                <a:extLst>
                  <a:ext uri="{0D108BD9-81ED-4DB2-BD59-A6C34878D82A}">
                    <a16:rowId xmlns:a16="http://schemas.microsoft.com/office/drawing/2014/main" xmlns="" val="3462895955"/>
                  </a:ext>
                </a:extLst>
              </a:tr>
              <a:tr h="599868">
                <a:tc>
                  <a:txBody>
                    <a:bodyPr/>
                    <a:lstStyle/>
                    <a:p>
                      <a:r>
                        <a:rPr lang="tr-TR" sz="1400" b="1" dirty="0" smtClean="0"/>
                        <a:t>UHT süt ürünleri</a:t>
                      </a:r>
                      <a:endParaRPr lang="tr-TR" sz="1400" b="1" dirty="0"/>
                    </a:p>
                  </a:txBody>
                  <a:tcPr/>
                </a:tc>
                <a:tc>
                  <a:txBody>
                    <a:bodyPr/>
                    <a:lstStyle/>
                    <a:p>
                      <a:r>
                        <a:rPr lang="tr-TR" sz="1400" b="1" dirty="0" err="1" smtClean="0"/>
                        <a:t>Düşük,orta</a:t>
                      </a:r>
                      <a:r>
                        <a:rPr lang="tr-TR" sz="1400" b="1" dirty="0" smtClean="0"/>
                        <a:t>-yüksek</a:t>
                      </a:r>
                      <a:endParaRPr lang="tr-TR" sz="1400" b="1" dirty="0"/>
                    </a:p>
                  </a:txBody>
                  <a:tcPr/>
                </a:tc>
                <a:tc>
                  <a:txBody>
                    <a:bodyPr/>
                    <a:lstStyle/>
                    <a:p>
                      <a:r>
                        <a:rPr lang="tr-TR" sz="1400" b="1" dirty="0" smtClean="0"/>
                        <a:t>Yağsız süttozu , yağlı süttozu , </a:t>
                      </a:r>
                      <a:r>
                        <a:rPr lang="tr-TR" sz="1400" b="1" dirty="0" err="1" smtClean="0"/>
                        <a:t>yayıkaltı</a:t>
                      </a:r>
                      <a:r>
                        <a:rPr lang="tr-TR" sz="1400" b="1" baseline="0" dirty="0" smtClean="0"/>
                        <a:t> tozu</a:t>
                      </a:r>
                      <a:endParaRPr lang="tr-TR" sz="1400" b="1" dirty="0"/>
                    </a:p>
                  </a:txBody>
                  <a:tcPr/>
                </a:tc>
                <a:extLst>
                  <a:ext uri="{0D108BD9-81ED-4DB2-BD59-A6C34878D82A}">
                    <a16:rowId xmlns:a16="http://schemas.microsoft.com/office/drawing/2014/main" xmlns="" val="1836911513"/>
                  </a:ext>
                </a:extLst>
              </a:tr>
              <a:tr h="599868">
                <a:tc>
                  <a:txBody>
                    <a:bodyPr/>
                    <a:lstStyle/>
                    <a:p>
                      <a:r>
                        <a:rPr lang="tr-TR" sz="1400" b="1" dirty="0" smtClean="0"/>
                        <a:t>Fermente süt ürünleri</a:t>
                      </a:r>
                      <a:endParaRPr lang="tr-TR" sz="1400" b="1" dirty="0"/>
                    </a:p>
                  </a:txBody>
                  <a:tcPr/>
                </a:tc>
                <a:tc>
                  <a:txBody>
                    <a:bodyPr/>
                    <a:lstStyle/>
                    <a:p>
                      <a:r>
                        <a:rPr lang="tr-TR" sz="1400" b="1" dirty="0" err="1" smtClean="0"/>
                        <a:t>Orta,yüksek</a:t>
                      </a:r>
                      <a:endParaRPr lang="tr-TR" sz="1400" b="1" dirty="0"/>
                    </a:p>
                  </a:txBody>
                  <a:tcPr/>
                </a:tc>
                <a:tc>
                  <a:txBody>
                    <a:bodyPr/>
                    <a:lstStyle/>
                    <a:p>
                      <a:r>
                        <a:rPr lang="tr-TR" sz="1400" b="1" dirty="0" smtClean="0"/>
                        <a:t>Yağsız süttozu , yağlı süttozu , </a:t>
                      </a:r>
                      <a:r>
                        <a:rPr lang="tr-TR" sz="1400" b="1" dirty="0" err="1" smtClean="0"/>
                        <a:t>yayıkaltı</a:t>
                      </a:r>
                      <a:r>
                        <a:rPr lang="tr-TR" sz="1400" b="1" dirty="0" smtClean="0"/>
                        <a:t> tozu , sodyum</a:t>
                      </a:r>
                      <a:r>
                        <a:rPr lang="tr-TR" sz="1400" b="1" baseline="0" dirty="0" smtClean="0"/>
                        <a:t> </a:t>
                      </a:r>
                      <a:r>
                        <a:rPr lang="tr-TR" sz="1400" b="1" baseline="0" dirty="0" err="1" smtClean="0"/>
                        <a:t>kazeinat</a:t>
                      </a:r>
                      <a:endParaRPr lang="tr-TR" sz="1400" b="1" dirty="0"/>
                    </a:p>
                  </a:txBody>
                  <a:tcPr/>
                </a:tc>
                <a:extLst>
                  <a:ext uri="{0D108BD9-81ED-4DB2-BD59-A6C34878D82A}">
                    <a16:rowId xmlns:a16="http://schemas.microsoft.com/office/drawing/2014/main" xmlns="" val="3355862900"/>
                  </a:ext>
                </a:extLst>
              </a:tr>
              <a:tr h="599868">
                <a:tc>
                  <a:txBody>
                    <a:bodyPr/>
                    <a:lstStyle/>
                    <a:p>
                      <a:r>
                        <a:rPr lang="tr-TR" sz="1400" b="1" dirty="0" smtClean="0"/>
                        <a:t>Peynir</a:t>
                      </a:r>
                      <a:endParaRPr lang="tr-TR" sz="1400" b="1" dirty="0"/>
                    </a:p>
                  </a:txBody>
                  <a:tcPr/>
                </a:tc>
                <a:tc>
                  <a:txBody>
                    <a:bodyPr/>
                    <a:lstStyle/>
                    <a:p>
                      <a:r>
                        <a:rPr lang="tr-TR" sz="1400" b="1" dirty="0" smtClean="0"/>
                        <a:t>Ekstra</a:t>
                      </a:r>
                      <a:r>
                        <a:rPr lang="tr-TR" sz="1400" b="1" baseline="0" dirty="0" smtClean="0"/>
                        <a:t> </a:t>
                      </a:r>
                      <a:r>
                        <a:rPr lang="tr-TR" sz="1400" b="1" baseline="0" dirty="0" err="1" smtClean="0"/>
                        <a:t>düşük,düşük</a:t>
                      </a:r>
                      <a:endParaRPr lang="tr-TR" sz="1400" b="1" dirty="0"/>
                    </a:p>
                  </a:txBody>
                  <a:tcPr/>
                </a:tc>
                <a:tc>
                  <a:txBody>
                    <a:bodyPr/>
                    <a:lstStyle/>
                    <a:p>
                      <a:r>
                        <a:rPr lang="tr-TR" sz="1400" b="1" dirty="0" smtClean="0"/>
                        <a:t>Yağsız süttozu , yağlı süttozu , </a:t>
                      </a:r>
                      <a:r>
                        <a:rPr lang="tr-TR" sz="1400" b="1" dirty="0" err="1" smtClean="0"/>
                        <a:t>yayıkaltı</a:t>
                      </a:r>
                      <a:r>
                        <a:rPr lang="tr-TR" sz="1400" b="1" dirty="0" smtClean="0"/>
                        <a:t> tozu , kalsiyum</a:t>
                      </a:r>
                      <a:r>
                        <a:rPr lang="tr-TR" sz="1400" b="1" baseline="0" dirty="0" smtClean="0"/>
                        <a:t> </a:t>
                      </a:r>
                      <a:r>
                        <a:rPr lang="tr-TR" sz="1400" b="1" baseline="0" dirty="0" err="1" smtClean="0"/>
                        <a:t>kazeinat</a:t>
                      </a:r>
                      <a:r>
                        <a:rPr lang="tr-TR" sz="1400" b="1" baseline="0" dirty="0" smtClean="0"/>
                        <a:t> , </a:t>
                      </a:r>
                      <a:r>
                        <a:rPr lang="tr-TR" sz="1400" b="1" baseline="0" dirty="0" err="1" smtClean="0"/>
                        <a:t>retentat</a:t>
                      </a:r>
                      <a:r>
                        <a:rPr lang="tr-TR" sz="1400" b="1" baseline="0" dirty="0" smtClean="0"/>
                        <a:t> tozu</a:t>
                      </a:r>
                      <a:endParaRPr lang="tr-TR" sz="1400" b="1" dirty="0"/>
                    </a:p>
                  </a:txBody>
                  <a:tcPr/>
                </a:tc>
                <a:extLst>
                  <a:ext uri="{0D108BD9-81ED-4DB2-BD59-A6C34878D82A}">
                    <a16:rowId xmlns:a16="http://schemas.microsoft.com/office/drawing/2014/main" xmlns="" val="947818693"/>
                  </a:ext>
                </a:extLst>
              </a:tr>
              <a:tr h="599868">
                <a:tc>
                  <a:txBody>
                    <a:bodyPr/>
                    <a:lstStyle/>
                    <a:p>
                      <a:r>
                        <a:rPr lang="tr-TR" sz="1400" b="1" dirty="0" smtClean="0"/>
                        <a:t>Dondurma</a:t>
                      </a:r>
                      <a:endParaRPr lang="tr-TR" sz="1400" b="1" dirty="0"/>
                    </a:p>
                  </a:txBody>
                  <a:tcPr/>
                </a:tc>
                <a:tc>
                  <a:txBody>
                    <a:bodyPr/>
                    <a:lstStyle/>
                    <a:p>
                      <a:r>
                        <a:rPr lang="tr-TR" sz="1400" b="1" dirty="0" err="1" smtClean="0"/>
                        <a:t>Düşük,orta</a:t>
                      </a:r>
                      <a:endParaRPr lang="tr-TR" sz="1400" b="1" dirty="0"/>
                    </a:p>
                  </a:txBody>
                  <a:tcPr/>
                </a:tc>
                <a:tc>
                  <a:txBody>
                    <a:bodyPr/>
                    <a:lstStyle/>
                    <a:p>
                      <a:r>
                        <a:rPr lang="tr-TR" sz="1400" b="1" dirty="0" smtClean="0"/>
                        <a:t>Yağsız süttozu , yağlı süttozu , </a:t>
                      </a:r>
                      <a:r>
                        <a:rPr lang="tr-TR" sz="1400" b="1" dirty="0" err="1" smtClean="0"/>
                        <a:t>yayıkaltı</a:t>
                      </a:r>
                      <a:r>
                        <a:rPr lang="tr-TR" sz="1400" b="1" dirty="0" smtClean="0"/>
                        <a:t> tozu , serum proteini </a:t>
                      </a:r>
                      <a:r>
                        <a:rPr lang="tr-TR" sz="1400" b="1" dirty="0" err="1" smtClean="0"/>
                        <a:t>konsantratı</a:t>
                      </a:r>
                      <a:endParaRPr lang="tr-TR" sz="1400" b="1" dirty="0"/>
                    </a:p>
                  </a:txBody>
                  <a:tcPr/>
                </a:tc>
                <a:extLst>
                  <a:ext uri="{0D108BD9-81ED-4DB2-BD59-A6C34878D82A}">
                    <a16:rowId xmlns:a16="http://schemas.microsoft.com/office/drawing/2014/main" xmlns="" val="2271975352"/>
                  </a:ext>
                </a:extLst>
              </a:tr>
              <a:tr h="599868">
                <a:tc>
                  <a:txBody>
                    <a:bodyPr/>
                    <a:lstStyle/>
                    <a:p>
                      <a:r>
                        <a:rPr lang="tr-TR" sz="1400" b="1" dirty="0" err="1" smtClean="0"/>
                        <a:t>Evapore</a:t>
                      </a:r>
                      <a:r>
                        <a:rPr lang="tr-TR" sz="1400" b="1" dirty="0" smtClean="0"/>
                        <a:t> süt</a:t>
                      </a:r>
                      <a:endParaRPr lang="tr-TR" sz="1400" b="1" dirty="0"/>
                    </a:p>
                  </a:txBody>
                  <a:tcPr/>
                </a:tc>
                <a:tc>
                  <a:txBody>
                    <a:bodyPr/>
                    <a:lstStyle/>
                    <a:p>
                      <a:r>
                        <a:rPr lang="tr-TR" sz="1400" b="1" dirty="0" smtClean="0"/>
                        <a:t>Yüksek</a:t>
                      </a:r>
                      <a:endParaRPr lang="tr-TR" sz="1400" b="1" dirty="0"/>
                    </a:p>
                  </a:txBody>
                  <a:tcPr/>
                </a:tc>
                <a:tc>
                  <a:txBody>
                    <a:bodyPr/>
                    <a:lstStyle/>
                    <a:p>
                      <a:r>
                        <a:rPr lang="tr-TR" sz="1400" b="1" dirty="0" smtClean="0"/>
                        <a:t>Yağsız</a:t>
                      </a:r>
                      <a:r>
                        <a:rPr lang="tr-TR" sz="1400" b="1" baseline="0" dirty="0" smtClean="0"/>
                        <a:t> süttozu, yağlı süttozu , </a:t>
                      </a:r>
                      <a:r>
                        <a:rPr lang="tr-TR" sz="1400" b="1" baseline="0" dirty="0" err="1" smtClean="0"/>
                        <a:t>yayıkaltı</a:t>
                      </a:r>
                      <a:r>
                        <a:rPr lang="tr-TR" sz="1400" b="1" baseline="0" dirty="0" smtClean="0"/>
                        <a:t> tozu</a:t>
                      </a:r>
                      <a:endParaRPr lang="tr-TR" sz="1400" b="1" dirty="0"/>
                    </a:p>
                  </a:txBody>
                  <a:tcPr/>
                </a:tc>
                <a:extLst>
                  <a:ext uri="{0D108BD9-81ED-4DB2-BD59-A6C34878D82A}">
                    <a16:rowId xmlns:a16="http://schemas.microsoft.com/office/drawing/2014/main" xmlns="" val="809574420"/>
                  </a:ext>
                </a:extLst>
              </a:tr>
              <a:tr h="599868">
                <a:tc>
                  <a:txBody>
                    <a:bodyPr/>
                    <a:lstStyle/>
                    <a:p>
                      <a:r>
                        <a:rPr lang="tr-TR" sz="1400" b="1" dirty="0" smtClean="0"/>
                        <a:t>Şekerli</a:t>
                      </a:r>
                      <a:r>
                        <a:rPr lang="tr-TR" sz="1400" b="1" baseline="0" dirty="0" smtClean="0"/>
                        <a:t> koyulaştırılmış süt</a:t>
                      </a:r>
                      <a:endParaRPr lang="tr-TR" sz="1400" b="1" dirty="0"/>
                    </a:p>
                  </a:txBody>
                  <a:tcPr/>
                </a:tc>
                <a:tc>
                  <a:txBody>
                    <a:bodyPr/>
                    <a:lstStyle/>
                    <a:p>
                      <a:r>
                        <a:rPr lang="tr-TR" sz="1400" b="1" dirty="0" err="1" smtClean="0"/>
                        <a:t>Düşük,orta</a:t>
                      </a:r>
                      <a:r>
                        <a:rPr lang="tr-TR" sz="1400" b="1" baseline="0" dirty="0" smtClean="0"/>
                        <a:t> ısılı</a:t>
                      </a:r>
                      <a:endParaRPr lang="tr-TR" sz="1400" b="1" dirty="0"/>
                    </a:p>
                  </a:txBody>
                  <a:tcPr/>
                </a:tc>
                <a:tc>
                  <a:txBody>
                    <a:bodyPr/>
                    <a:lstStyle/>
                    <a:p>
                      <a:r>
                        <a:rPr lang="tr-TR" sz="1400" b="1" dirty="0" smtClean="0"/>
                        <a:t>Yağsız</a:t>
                      </a:r>
                      <a:r>
                        <a:rPr lang="tr-TR" sz="1400" b="1" baseline="0" dirty="0" smtClean="0"/>
                        <a:t> süttozu , yağlı süttozu , </a:t>
                      </a:r>
                      <a:r>
                        <a:rPr lang="tr-TR" sz="1400" b="1" baseline="0" dirty="0" err="1" smtClean="0"/>
                        <a:t>yayıkaltı</a:t>
                      </a:r>
                      <a:r>
                        <a:rPr lang="tr-TR" sz="1400" b="1" baseline="0" dirty="0" smtClean="0"/>
                        <a:t> tozu</a:t>
                      </a:r>
                      <a:endParaRPr lang="tr-TR" sz="1400" b="1" dirty="0"/>
                    </a:p>
                  </a:txBody>
                  <a:tcPr/>
                </a:tc>
                <a:extLst>
                  <a:ext uri="{0D108BD9-81ED-4DB2-BD59-A6C34878D82A}">
                    <a16:rowId xmlns:a16="http://schemas.microsoft.com/office/drawing/2014/main" xmlns="" val="1684743800"/>
                  </a:ext>
                </a:extLst>
              </a:tr>
              <a:tr h="599868">
                <a:tc>
                  <a:txBody>
                    <a:bodyPr/>
                    <a:lstStyle/>
                    <a:p>
                      <a:r>
                        <a:rPr lang="tr-TR" sz="1400" b="1" dirty="0" smtClean="0"/>
                        <a:t>Tereyağı</a:t>
                      </a:r>
                      <a:endParaRPr lang="tr-TR" sz="1400" b="1" dirty="0"/>
                    </a:p>
                  </a:txBody>
                  <a:tcPr/>
                </a:tc>
                <a:tc>
                  <a:txBody>
                    <a:bodyPr/>
                    <a:lstStyle/>
                    <a:p>
                      <a:r>
                        <a:rPr lang="tr-TR" sz="1400" b="1" dirty="0" smtClean="0"/>
                        <a:t>Yüksek</a:t>
                      </a:r>
                      <a:endParaRPr lang="tr-TR" sz="1400" b="1" dirty="0"/>
                    </a:p>
                  </a:txBody>
                  <a:tcPr/>
                </a:tc>
                <a:tc>
                  <a:txBody>
                    <a:bodyPr/>
                    <a:lstStyle/>
                    <a:p>
                      <a:r>
                        <a:rPr lang="tr-TR" sz="1400" b="1" dirty="0" smtClean="0"/>
                        <a:t>Yağlı süttozu , </a:t>
                      </a:r>
                      <a:r>
                        <a:rPr lang="tr-TR" sz="1400" b="1" dirty="0" err="1" smtClean="0"/>
                        <a:t>yayıkaltı</a:t>
                      </a:r>
                      <a:r>
                        <a:rPr lang="tr-TR" sz="1400" b="1" dirty="0" smtClean="0"/>
                        <a:t> tozu , krema tozu , </a:t>
                      </a:r>
                      <a:r>
                        <a:rPr lang="tr-TR" sz="1400" b="1" dirty="0" err="1" smtClean="0"/>
                        <a:t>kazeinatlar</a:t>
                      </a:r>
                      <a:r>
                        <a:rPr lang="tr-TR" sz="1400" b="1" dirty="0" smtClean="0"/>
                        <a:t> , serum</a:t>
                      </a:r>
                      <a:r>
                        <a:rPr lang="tr-TR" sz="1400" b="1" baseline="0" dirty="0" smtClean="0"/>
                        <a:t> proteini </a:t>
                      </a:r>
                      <a:r>
                        <a:rPr lang="tr-TR" sz="1400" b="1" baseline="0" dirty="0" err="1" smtClean="0"/>
                        <a:t>konsantratı</a:t>
                      </a:r>
                      <a:endParaRPr lang="tr-TR" sz="1400" b="1" dirty="0"/>
                    </a:p>
                  </a:txBody>
                  <a:tcPr/>
                </a:tc>
                <a:extLst>
                  <a:ext uri="{0D108BD9-81ED-4DB2-BD59-A6C34878D82A}">
                    <a16:rowId xmlns:a16="http://schemas.microsoft.com/office/drawing/2014/main" xmlns="" val="1365103831"/>
                  </a:ext>
                </a:extLst>
              </a:tr>
              <a:tr h="599868">
                <a:tc>
                  <a:txBody>
                    <a:bodyPr/>
                    <a:lstStyle/>
                    <a:p>
                      <a:r>
                        <a:rPr lang="tr-TR" sz="1400" b="1" dirty="0" smtClean="0"/>
                        <a:t>Bebek</a:t>
                      </a:r>
                      <a:r>
                        <a:rPr lang="tr-TR" sz="1400" b="1" baseline="0" dirty="0" smtClean="0"/>
                        <a:t> mamaları</a:t>
                      </a:r>
                      <a:endParaRPr lang="tr-TR" sz="1400" b="1" dirty="0"/>
                    </a:p>
                  </a:txBody>
                  <a:tcPr/>
                </a:tc>
                <a:tc>
                  <a:txBody>
                    <a:bodyPr/>
                    <a:lstStyle/>
                    <a:p>
                      <a:r>
                        <a:rPr lang="tr-TR" sz="1400" b="1" dirty="0" smtClean="0"/>
                        <a:t>Orta</a:t>
                      </a:r>
                      <a:endParaRPr lang="tr-TR" sz="1400" b="1" dirty="0"/>
                    </a:p>
                  </a:txBody>
                  <a:tcPr/>
                </a:tc>
                <a:tc>
                  <a:txBody>
                    <a:bodyPr/>
                    <a:lstStyle/>
                    <a:p>
                      <a:r>
                        <a:rPr lang="tr-TR" sz="1400" b="1" dirty="0" smtClean="0"/>
                        <a:t>Yağsız süttozu , yağlı süttozu , serum proteini</a:t>
                      </a:r>
                      <a:r>
                        <a:rPr lang="tr-TR" sz="1400" b="1" baseline="0" dirty="0" smtClean="0"/>
                        <a:t> </a:t>
                      </a:r>
                      <a:r>
                        <a:rPr lang="tr-TR" sz="1400" b="1" baseline="0" dirty="0" err="1" smtClean="0"/>
                        <a:t>konsantratı</a:t>
                      </a:r>
                      <a:r>
                        <a:rPr lang="tr-TR" sz="1400" b="1" baseline="0" dirty="0" smtClean="0"/>
                        <a:t> , </a:t>
                      </a:r>
                      <a:r>
                        <a:rPr lang="tr-TR" sz="1400" b="1" baseline="0" dirty="0" err="1" smtClean="0"/>
                        <a:t>demineralize</a:t>
                      </a:r>
                      <a:r>
                        <a:rPr lang="tr-TR" sz="1400" b="1" baseline="0" dirty="0" smtClean="0"/>
                        <a:t> </a:t>
                      </a:r>
                      <a:r>
                        <a:rPr lang="tr-TR" sz="1400" b="1" baseline="0" dirty="0" err="1" smtClean="0"/>
                        <a:t>peyniraltı</a:t>
                      </a:r>
                      <a:r>
                        <a:rPr lang="tr-TR" sz="1400" b="1" baseline="0" dirty="0" smtClean="0"/>
                        <a:t> suyu tozu</a:t>
                      </a:r>
                      <a:endParaRPr lang="tr-TR" sz="1400" b="1" dirty="0"/>
                    </a:p>
                  </a:txBody>
                  <a:tcPr/>
                </a:tc>
                <a:extLst>
                  <a:ext uri="{0D108BD9-81ED-4DB2-BD59-A6C34878D82A}">
                    <a16:rowId xmlns:a16="http://schemas.microsoft.com/office/drawing/2014/main" xmlns="" val="1863345105"/>
                  </a:ext>
                </a:extLst>
              </a:tr>
            </a:tbl>
          </a:graphicData>
        </a:graphic>
      </p:graphicFrame>
    </p:spTree>
    <p:extLst>
      <p:ext uri="{BB962C8B-B14F-4D97-AF65-F5344CB8AC3E}">
        <p14:creationId xmlns:p14="http://schemas.microsoft.com/office/powerpoint/2010/main" val="610399791"/>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50" y="419100"/>
            <a:ext cx="11630025" cy="6191250"/>
          </a:xfrm>
        </p:spPr>
        <p:txBody>
          <a:bodyPr>
            <a:normAutofit/>
          </a:bodyPr>
          <a:lstStyle/>
          <a:p>
            <a:r>
              <a:rPr lang="tr-TR" sz="1600" b="1" i="1" dirty="0" smtClean="0"/>
              <a:t>Yoğurt gibi fermente süt ürünlerinde, belirli bir kıvam sağlanması ve depolama sırasında pıhtı </a:t>
            </a:r>
            <a:r>
              <a:rPr lang="tr-TR" sz="1600" b="1" i="1" dirty="0" err="1" smtClean="0"/>
              <a:t>stabilitesinin</a:t>
            </a:r>
            <a:r>
              <a:rPr lang="tr-TR" sz="1600" b="1" i="1" dirty="0" smtClean="0"/>
              <a:t> korunması için, orta, orta-yüksek ve yüksek ısılı süttozları kullanılmalıdır. Toz ürün, sütün </a:t>
            </a:r>
            <a:r>
              <a:rPr lang="tr-TR" sz="1600" b="1" i="1" dirty="0" err="1" smtClean="0"/>
              <a:t>fermentasyonu</a:t>
            </a:r>
            <a:r>
              <a:rPr lang="tr-TR" sz="1600" b="1" i="1" dirty="0" smtClean="0"/>
              <a:t> sırasında yeterli düzeyde asitlik gelişimine olanak sağlamalı, </a:t>
            </a:r>
            <a:r>
              <a:rPr lang="tr-TR" sz="1600" b="1" i="1" dirty="0" err="1" smtClean="0"/>
              <a:t>starter</a:t>
            </a:r>
            <a:r>
              <a:rPr lang="tr-TR" sz="1600" b="1" i="1" dirty="0" smtClean="0"/>
              <a:t> kültürün aktivitesini engelleyecek herhangi bir inhibitör madde bulunmamalıdır. </a:t>
            </a:r>
          </a:p>
          <a:p>
            <a:r>
              <a:rPr lang="tr-TR" sz="1600" b="1" i="1" dirty="0" err="1" smtClean="0"/>
              <a:t>Rekombine</a:t>
            </a:r>
            <a:r>
              <a:rPr lang="tr-TR" sz="1600" b="1" i="1" dirty="0" smtClean="0"/>
              <a:t> peynir yapımında, pıhtılaşmanın uygun bir hızda gerçekleşmesi ve pıhtının yeterli sıklığa sahip olması için, düşük ısılı yağsız süttozu kullanılmalıdır.</a:t>
            </a:r>
          </a:p>
          <a:p>
            <a:r>
              <a:rPr lang="tr-TR" sz="1600" b="1" i="1" dirty="0" smtClean="0"/>
              <a:t>Dondurmada istenen yapı ve tat özelliklerinin sağlanabilmesi için, dövülebilme ve yüksek kapasitede emülsiyon oluşturabilme nitelikleri önem  taşımaktadır. Bundan dolayı düşük ve orta ısılı yağsız süttozları kullanılmalıdır.</a:t>
            </a:r>
          </a:p>
          <a:p>
            <a:r>
              <a:rPr lang="tr-TR" sz="1600" b="1" i="1" dirty="0" err="1" smtClean="0"/>
              <a:t>Evapore</a:t>
            </a:r>
            <a:r>
              <a:rPr lang="tr-TR" sz="1600" b="1" i="1" dirty="0" smtClean="0"/>
              <a:t> sütlerde ısı </a:t>
            </a:r>
            <a:r>
              <a:rPr lang="tr-TR" sz="1600" b="1" i="1" dirty="0" err="1" smtClean="0"/>
              <a:t>stabilitesi</a:t>
            </a:r>
            <a:r>
              <a:rPr lang="tr-TR" sz="1600" b="1" i="1" dirty="0" smtClean="0"/>
              <a:t> önemli olduğundan, yüksek ısılı yağsız süttozundan yararlanılmalıdır.  </a:t>
            </a:r>
          </a:p>
          <a:p>
            <a:r>
              <a:rPr lang="tr-TR" sz="1600" b="1" i="1" dirty="0" smtClean="0"/>
              <a:t>Bebek mamalarında kullanılacak toz ürünlerde bakteri sayısı, ısıya dayanıklı enzimlerin düzeyi ve saflığı bozan yabancı maddelerin miktarı çok düşük, </a:t>
            </a:r>
            <a:r>
              <a:rPr lang="tr-TR" sz="1600" b="1" i="1" dirty="0" err="1" smtClean="0"/>
              <a:t>rekonstitüsyon</a:t>
            </a:r>
            <a:r>
              <a:rPr lang="tr-TR" sz="1600" b="1" i="1" dirty="0" smtClean="0"/>
              <a:t> özellikleri ve ısı </a:t>
            </a:r>
            <a:r>
              <a:rPr lang="tr-TR" sz="1600" b="1" i="1" dirty="0" err="1" smtClean="0"/>
              <a:t>stabilitesi</a:t>
            </a:r>
            <a:r>
              <a:rPr lang="tr-TR" sz="1600" b="1" i="1" dirty="0" smtClean="0"/>
              <a:t> yüksek olmalıdır.</a:t>
            </a:r>
          </a:p>
          <a:p>
            <a:r>
              <a:rPr lang="tr-TR" sz="1600" b="1" i="1" dirty="0" smtClean="0"/>
              <a:t>Tereyağı üretiminde, yağlı süttozu, </a:t>
            </a:r>
            <a:r>
              <a:rPr lang="tr-TR" sz="1600" b="1" i="1" dirty="0" err="1" smtClean="0"/>
              <a:t>yayıkaltı</a:t>
            </a:r>
            <a:r>
              <a:rPr lang="tr-TR" sz="1600" b="1" i="1" dirty="0" smtClean="0"/>
              <a:t> tozu ve krema tozunun emülsiyon oluşturma ve su bağlama kapasitesi büyük öneme sahiptir. </a:t>
            </a:r>
            <a:endParaRPr lang="tr-TR" sz="1600" b="1" i="1" dirty="0"/>
          </a:p>
        </p:txBody>
      </p:sp>
    </p:spTree>
    <p:extLst>
      <p:ext uri="{BB962C8B-B14F-4D97-AF65-F5344CB8AC3E}">
        <p14:creationId xmlns:p14="http://schemas.microsoft.com/office/powerpoint/2010/main" val="3191012429"/>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026987258"/>
              </p:ext>
            </p:extLst>
          </p:nvPr>
        </p:nvGraphicFramePr>
        <p:xfrm>
          <a:off x="542928" y="581029"/>
          <a:ext cx="10914380" cy="5978901"/>
        </p:xfrm>
        <a:graphic>
          <a:graphicData uri="http://schemas.openxmlformats.org/drawingml/2006/table">
            <a:tbl>
              <a:tblPr firstRow="1" bandRow="1">
                <a:tableStyleId>{5C22544A-7EE6-4342-B048-85BDC9FD1C3A}</a:tableStyleId>
              </a:tblPr>
              <a:tblGrid>
                <a:gridCol w="644508">
                  <a:extLst>
                    <a:ext uri="{9D8B030D-6E8A-4147-A177-3AD203B41FA5}">
                      <a16:colId xmlns:a16="http://schemas.microsoft.com/office/drawing/2014/main" xmlns="" val="3907911575"/>
                    </a:ext>
                  </a:extLst>
                </a:gridCol>
                <a:gridCol w="644511">
                  <a:extLst>
                    <a:ext uri="{9D8B030D-6E8A-4147-A177-3AD203B41FA5}">
                      <a16:colId xmlns:a16="http://schemas.microsoft.com/office/drawing/2014/main" xmlns="" val="5875620"/>
                    </a:ext>
                  </a:extLst>
                </a:gridCol>
                <a:gridCol w="692178">
                  <a:extLst>
                    <a:ext uri="{9D8B030D-6E8A-4147-A177-3AD203B41FA5}">
                      <a16:colId xmlns:a16="http://schemas.microsoft.com/office/drawing/2014/main" xmlns="" val="1055166109"/>
                    </a:ext>
                  </a:extLst>
                </a:gridCol>
                <a:gridCol w="638175">
                  <a:extLst>
                    <a:ext uri="{9D8B030D-6E8A-4147-A177-3AD203B41FA5}">
                      <a16:colId xmlns:a16="http://schemas.microsoft.com/office/drawing/2014/main" xmlns="" val="1902220769"/>
                    </a:ext>
                  </a:extLst>
                </a:gridCol>
                <a:gridCol w="581025">
                  <a:extLst>
                    <a:ext uri="{9D8B030D-6E8A-4147-A177-3AD203B41FA5}">
                      <a16:colId xmlns:a16="http://schemas.microsoft.com/office/drawing/2014/main" xmlns="" val="3684840830"/>
                    </a:ext>
                  </a:extLst>
                </a:gridCol>
                <a:gridCol w="723900">
                  <a:extLst>
                    <a:ext uri="{9D8B030D-6E8A-4147-A177-3AD203B41FA5}">
                      <a16:colId xmlns:a16="http://schemas.microsoft.com/office/drawing/2014/main" xmlns="" val="3801627185"/>
                    </a:ext>
                  </a:extLst>
                </a:gridCol>
                <a:gridCol w="714375">
                  <a:extLst>
                    <a:ext uri="{9D8B030D-6E8A-4147-A177-3AD203B41FA5}">
                      <a16:colId xmlns:a16="http://schemas.microsoft.com/office/drawing/2014/main" xmlns="" val="2995186925"/>
                    </a:ext>
                  </a:extLst>
                </a:gridCol>
                <a:gridCol w="733425">
                  <a:extLst>
                    <a:ext uri="{9D8B030D-6E8A-4147-A177-3AD203B41FA5}">
                      <a16:colId xmlns:a16="http://schemas.microsoft.com/office/drawing/2014/main" xmlns="" val="2755661941"/>
                    </a:ext>
                  </a:extLst>
                </a:gridCol>
                <a:gridCol w="523875">
                  <a:extLst>
                    <a:ext uri="{9D8B030D-6E8A-4147-A177-3AD203B41FA5}">
                      <a16:colId xmlns:a16="http://schemas.microsoft.com/office/drawing/2014/main" xmlns="" val="1528484832"/>
                    </a:ext>
                  </a:extLst>
                </a:gridCol>
                <a:gridCol w="600075">
                  <a:extLst>
                    <a:ext uri="{9D8B030D-6E8A-4147-A177-3AD203B41FA5}">
                      <a16:colId xmlns:a16="http://schemas.microsoft.com/office/drawing/2014/main" xmlns="" val="3943568228"/>
                    </a:ext>
                  </a:extLst>
                </a:gridCol>
                <a:gridCol w="571500">
                  <a:extLst>
                    <a:ext uri="{9D8B030D-6E8A-4147-A177-3AD203B41FA5}">
                      <a16:colId xmlns:a16="http://schemas.microsoft.com/office/drawing/2014/main" xmlns="" val="3183005279"/>
                    </a:ext>
                  </a:extLst>
                </a:gridCol>
                <a:gridCol w="552450">
                  <a:extLst>
                    <a:ext uri="{9D8B030D-6E8A-4147-A177-3AD203B41FA5}">
                      <a16:colId xmlns:a16="http://schemas.microsoft.com/office/drawing/2014/main" xmlns="" val="45351279"/>
                    </a:ext>
                  </a:extLst>
                </a:gridCol>
                <a:gridCol w="581025">
                  <a:extLst>
                    <a:ext uri="{9D8B030D-6E8A-4147-A177-3AD203B41FA5}">
                      <a16:colId xmlns:a16="http://schemas.microsoft.com/office/drawing/2014/main" xmlns="" val="596477800"/>
                    </a:ext>
                  </a:extLst>
                </a:gridCol>
                <a:gridCol w="561975">
                  <a:extLst>
                    <a:ext uri="{9D8B030D-6E8A-4147-A177-3AD203B41FA5}">
                      <a16:colId xmlns:a16="http://schemas.microsoft.com/office/drawing/2014/main" xmlns="" val="4271461"/>
                    </a:ext>
                  </a:extLst>
                </a:gridCol>
                <a:gridCol w="2151383">
                  <a:extLst>
                    <a:ext uri="{9D8B030D-6E8A-4147-A177-3AD203B41FA5}">
                      <a16:colId xmlns:a16="http://schemas.microsoft.com/office/drawing/2014/main" xmlns="" val="2953220491"/>
                    </a:ext>
                  </a:extLst>
                </a:gridCol>
              </a:tblGrid>
              <a:tr h="1481478">
                <a:tc>
                  <a:txBody>
                    <a:bodyPr/>
                    <a:lstStyle/>
                    <a:p>
                      <a:r>
                        <a:rPr lang="tr-TR" sz="1200" b="1" dirty="0" err="1" smtClean="0"/>
                        <a:t>Rekonstitüe</a:t>
                      </a:r>
                      <a:r>
                        <a:rPr lang="tr-TR" sz="1200" b="1" baseline="0" dirty="0" smtClean="0"/>
                        <a:t> edilebilme</a:t>
                      </a:r>
                      <a:endParaRPr lang="tr-TR" sz="1200" b="1" dirty="0"/>
                    </a:p>
                  </a:txBody>
                  <a:tcPr vert="vert270"/>
                </a:tc>
                <a:tc>
                  <a:txBody>
                    <a:bodyPr/>
                    <a:lstStyle/>
                    <a:p>
                      <a:r>
                        <a:rPr lang="tr-TR" sz="1200" b="1" dirty="0" smtClean="0"/>
                        <a:t>Emülsiyon oluşturma kapasitesi</a:t>
                      </a:r>
                      <a:endParaRPr lang="tr-TR" sz="1200" b="1" dirty="0"/>
                    </a:p>
                  </a:txBody>
                  <a:tcPr vert="vert270"/>
                </a:tc>
                <a:tc>
                  <a:txBody>
                    <a:bodyPr/>
                    <a:lstStyle/>
                    <a:p>
                      <a:r>
                        <a:rPr lang="tr-TR" sz="1200" b="1" dirty="0" smtClean="0"/>
                        <a:t>Yağ emülsiyon</a:t>
                      </a:r>
                      <a:r>
                        <a:rPr lang="tr-TR" sz="1200" b="1" baseline="0" dirty="0" smtClean="0"/>
                        <a:t> kapasitesi</a:t>
                      </a:r>
                      <a:endParaRPr lang="tr-TR" sz="1200" b="1" dirty="0"/>
                    </a:p>
                  </a:txBody>
                  <a:tcPr vert="vert270"/>
                </a:tc>
                <a:tc>
                  <a:txBody>
                    <a:bodyPr/>
                    <a:lstStyle/>
                    <a:p>
                      <a:r>
                        <a:rPr lang="tr-TR" sz="1200" b="1" dirty="0" smtClean="0"/>
                        <a:t>Mikrobiyolojik</a:t>
                      </a:r>
                      <a:r>
                        <a:rPr lang="tr-TR" sz="1200" b="1" baseline="0" dirty="0" smtClean="0"/>
                        <a:t> nitelik</a:t>
                      </a:r>
                      <a:endParaRPr lang="tr-TR" sz="1200" b="1" dirty="0"/>
                    </a:p>
                  </a:txBody>
                  <a:tcPr vert="vert270"/>
                </a:tc>
                <a:tc>
                  <a:txBody>
                    <a:bodyPr/>
                    <a:lstStyle/>
                    <a:p>
                      <a:r>
                        <a:rPr lang="tr-TR" sz="1200" b="1" dirty="0" smtClean="0"/>
                        <a:t>Tat kalitesi</a:t>
                      </a:r>
                      <a:endParaRPr lang="tr-TR" sz="1200" b="1" dirty="0"/>
                    </a:p>
                  </a:txBody>
                  <a:tcPr vert="vert270"/>
                </a:tc>
                <a:tc>
                  <a:txBody>
                    <a:bodyPr/>
                    <a:lstStyle/>
                    <a:p>
                      <a:r>
                        <a:rPr lang="tr-TR" sz="1200" b="1" dirty="0" smtClean="0"/>
                        <a:t>Isıya dayanıklı enzim düzeyi</a:t>
                      </a:r>
                      <a:endParaRPr lang="tr-TR" sz="1200" b="1" dirty="0"/>
                    </a:p>
                  </a:txBody>
                  <a:tcPr vert="vert270"/>
                </a:tc>
                <a:tc>
                  <a:txBody>
                    <a:bodyPr/>
                    <a:lstStyle/>
                    <a:p>
                      <a:r>
                        <a:rPr lang="tr-TR" sz="1200" b="1" dirty="0" smtClean="0"/>
                        <a:t>Fermente olabilme özelliği</a:t>
                      </a:r>
                      <a:endParaRPr lang="tr-TR" sz="1200" b="1" dirty="0"/>
                    </a:p>
                  </a:txBody>
                  <a:tcPr vert="vert270"/>
                </a:tc>
                <a:tc>
                  <a:txBody>
                    <a:bodyPr/>
                    <a:lstStyle/>
                    <a:p>
                      <a:r>
                        <a:rPr lang="tr-TR" sz="1200" b="1" dirty="0" smtClean="0"/>
                        <a:t>Su bağlama kapasitesi</a:t>
                      </a:r>
                      <a:endParaRPr lang="tr-TR" sz="1200" b="1" dirty="0"/>
                    </a:p>
                  </a:txBody>
                  <a:tcPr vert="vert270"/>
                </a:tc>
                <a:tc>
                  <a:txBody>
                    <a:bodyPr/>
                    <a:lstStyle/>
                    <a:p>
                      <a:r>
                        <a:rPr lang="tr-TR" sz="1200" b="1" dirty="0" err="1" smtClean="0"/>
                        <a:t>KIvam</a:t>
                      </a:r>
                      <a:endParaRPr lang="tr-TR" sz="1200" b="1" dirty="0"/>
                    </a:p>
                  </a:txBody>
                  <a:tcPr vert="vert270"/>
                </a:tc>
                <a:tc>
                  <a:txBody>
                    <a:bodyPr/>
                    <a:lstStyle/>
                    <a:p>
                      <a:r>
                        <a:rPr lang="tr-TR" sz="1200" b="1" dirty="0" smtClean="0"/>
                        <a:t>Mayalanabilme</a:t>
                      </a:r>
                      <a:endParaRPr lang="tr-TR" sz="1200" b="1" dirty="0"/>
                    </a:p>
                  </a:txBody>
                  <a:tcPr vert="vert270"/>
                </a:tc>
                <a:tc>
                  <a:txBody>
                    <a:bodyPr/>
                    <a:lstStyle/>
                    <a:p>
                      <a:r>
                        <a:rPr lang="tr-TR" sz="1200" b="1" dirty="0" smtClean="0"/>
                        <a:t>Dövülebilme</a:t>
                      </a:r>
                      <a:endParaRPr lang="tr-TR" sz="1200" b="1" dirty="0"/>
                    </a:p>
                  </a:txBody>
                  <a:tcPr vert="vert270"/>
                </a:tc>
                <a:tc>
                  <a:txBody>
                    <a:bodyPr/>
                    <a:lstStyle/>
                    <a:p>
                      <a:r>
                        <a:rPr lang="tr-TR" sz="1200" b="1" dirty="0" smtClean="0"/>
                        <a:t>Isı</a:t>
                      </a:r>
                      <a:r>
                        <a:rPr lang="tr-TR" sz="1200" b="1" baseline="0" dirty="0" smtClean="0"/>
                        <a:t> </a:t>
                      </a:r>
                      <a:r>
                        <a:rPr lang="tr-TR" sz="1200" b="1" baseline="0" dirty="0" err="1" smtClean="0"/>
                        <a:t>stabilitesi</a:t>
                      </a:r>
                      <a:endParaRPr lang="tr-TR" sz="1200" b="1" dirty="0"/>
                    </a:p>
                  </a:txBody>
                  <a:tcPr vert="vert270"/>
                </a:tc>
                <a:tc>
                  <a:txBody>
                    <a:bodyPr/>
                    <a:lstStyle/>
                    <a:p>
                      <a:r>
                        <a:rPr lang="tr-TR" sz="1200" b="1" dirty="0" smtClean="0"/>
                        <a:t>Saflık</a:t>
                      </a:r>
                      <a:endParaRPr lang="tr-TR" sz="1200" b="1" dirty="0"/>
                    </a:p>
                  </a:txBody>
                  <a:tcPr vert="vert270"/>
                </a:tc>
                <a:tc>
                  <a:txBody>
                    <a:bodyPr/>
                    <a:lstStyle/>
                    <a:p>
                      <a:r>
                        <a:rPr lang="tr-TR" sz="1200" b="1" dirty="0" smtClean="0"/>
                        <a:t>Bileşim</a:t>
                      </a:r>
                      <a:endParaRPr lang="tr-TR" sz="1200" b="1" dirty="0"/>
                    </a:p>
                  </a:txBody>
                  <a:tcPr vert="vert270"/>
                </a:tc>
                <a:tc>
                  <a:txBody>
                    <a:bodyPr/>
                    <a:lstStyle/>
                    <a:p>
                      <a:endParaRPr lang="tr-TR" sz="1200" b="1" dirty="0"/>
                    </a:p>
                  </a:txBody>
                  <a:tcPr vert="vert270"/>
                </a:tc>
                <a:extLst>
                  <a:ext uri="{0D108BD9-81ED-4DB2-BD59-A6C34878D82A}">
                    <a16:rowId xmlns:a16="http://schemas.microsoft.com/office/drawing/2014/main" xmlns="" val="1041897845"/>
                  </a:ext>
                </a:extLst>
              </a:tr>
              <a:tr h="506171">
                <a:tc>
                  <a:txBody>
                    <a:bodyPr/>
                    <a:lstStyle/>
                    <a:p>
                      <a:endParaRPr lang="tr-TR" sz="1200" b="1" dirty="0"/>
                    </a:p>
                  </a:txBody>
                  <a:tcPr/>
                </a:tc>
                <a:tc>
                  <a:txBody>
                    <a:bodyPr/>
                    <a:lstStyle/>
                    <a:p>
                      <a:endParaRPr lang="tr-TR" sz="1200" b="1" dirty="0"/>
                    </a:p>
                  </a:txBody>
                  <a:tcPr/>
                </a:tc>
                <a:tc>
                  <a:txBody>
                    <a:bodyPr/>
                    <a:lstStyle/>
                    <a:p>
                      <a:endParaRPr lang="tr-TR" sz="1200" b="1" dirty="0"/>
                    </a:p>
                  </a:txBody>
                  <a:tcPr/>
                </a:tc>
                <a:tc>
                  <a:txBody>
                    <a:bodyPr/>
                    <a:lstStyle/>
                    <a:p>
                      <a:endParaRPr lang="tr-TR" sz="1200" b="1" dirty="0"/>
                    </a:p>
                  </a:txBody>
                  <a:tcPr/>
                </a:tc>
                <a:tc>
                  <a:txBody>
                    <a:bodyPr/>
                    <a:lstStyle/>
                    <a:p>
                      <a:endParaRPr lang="tr-TR" sz="1200" b="1" dirty="0"/>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dirty="0"/>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dirty="0"/>
                    </a:p>
                  </a:txBody>
                  <a:tcPr/>
                </a:tc>
                <a:tc>
                  <a:txBody>
                    <a:bodyPr/>
                    <a:lstStyle/>
                    <a:p>
                      <a:r>
                        <a:rPr lang="tr-TR" sz="1200" b="1" dirty="0" smtClean="0"/>
                        <a:t>R. pastörize</a:t>
                      </a:r>
                      <a:r>
                        <a:rPr lang="tr-TR" sz="1200" b="1" baseline="0" dirty="0" smtClean="0"/>
                        <a:t> süt</a:t>
                      </a:r>
                      <a:endParaRPr lang="tr-TR" sz="1200" b="1" dirty="0"/>
                    </a:p>
                  </a:txBody>
                  <a:tcPr/>
                </a:tc>
                <a:extLst>
                  <a:ext uri="{0D108BD9-81ED-4DB2-BD59-A6C34878D82A}">
                    <a16:rowId xmlns:a16="http://schemas.microsoft.com/office/drawing/2014/main" xmlns="" val="1916027967"/>
                  </a:ext>
                </a:extLst>
              </a:tr>
              <a:tr h="506171">
                <a:tc>
                  <a:txBody>
                    <a:bodyPr/>
                    <a:lstStyle/>
                    <a:p>
                      <a:endParaRPr lang="tr-TR" sz="1200" b="1" dirty="0"/>
                    </a:p>
                  </a:txBody>
                  <a:tcPr/>
                </a:tc>
                <a:tc>
                  <a:txBody>
                    <a:bodyPr/>
                    <a:lstStyle/>
                    <a:p>
                      <a:endParaRPr lang="tr-TR" sz="1200" b="1"/>
                    </a:p>
                  </a:txBody>
                  <a:tcPr/>
                </a:tc>
                <a:tc>
                  <a:txBody>
                    <a:bodyPr/>
                    <a:lstStyle/>
                    <a:p>
                      <a:endParaRPr lang="tr-TR" sz="1200" b="1" dirty="0"/>
                    </a:p>
                  </a:txBody>
                  <a:tcPr/>
                </a:tc>
                <a:tc>
                  <a:txBody>
                    <a:bodyPr/>
                    <a:lstStyle/>
                    <a:p>
                      <a:endParaRPr lang="tr-TR" sz="1200" b="1" dirty="0"/>
                    </a:p>
                  </a:txBody>
                  <a:tcPr/>
                </a:tc>
                <a:tc>
                  <a:txBody>
                    <a:bodyPr/>
                    <a:lstStyle/>
                    <a:p>
                      <a:endParaRPr lang="tr-TR" sz="1200" b="1" dirty="0"/>
                    </a:p>
                  </a:txBody>
                  <a:tcPr/>
                </a:tc>
                <a:tc>
                  <a:txBody>
                    <a:bodyPr/>
                    <a:lstStyle/>
                    <a:p>
                      <a:endParaRPr lang="tr-TR" sz="1200" b="1" dirty="0"/>
                    </a:p>
                  </a:txBody>
                  <a:tcPr/>
                </a:tc>
                <a:tc>
                  <a:txBody>
                    <a:bodyPr/>
                    <a:lstStyle/>
                    <a:p>
                      <a:endParaRPr lang="tr-TR" sz="1200" b="1"/>
                    </a:p>
                  </a:txBody>
                  <a:tcPr/>
                </a:tc>
                <a:tc>
                  <a:txBody>
                    <a:bodyPr/>
                    <a:lstStyle/>
                    <a:p>
                      <a:endParaRPr lang="tr-TR" sz="1200" b="1"/>
                    </a:p>
                  </a:txBody>
                  <a:tcPr/>
                </a:tc>
                <a:tc>
                  <a:txBody>
                    <a:bodyPr/>
                    <a:lstStyle/>
                    <a:p>
                      <a:endParaRPr lang="tr-TR" sz="1200" b="1" dirty="0"/>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r>
                        <a:rPr lang="tr-TR" sz="1200" b="1" dirty="0" smtClean="0"/>
                        <a:t>R. UHT sterilize süt</a:t>
                      </a:r>
                      <a:endParaRPr lang="tr-TR" sz="1200" b="1" dirty="0"/>
                    </a:p>
                  </a:txBody>
                  <a:tcPr/>
                </a:tc>
                <a:extLst>
                  <a:ext uri="{0D108BD9-81ED-4DB2-BD59-A6C34878D82A}">
                    <a16:rowId xmlns:a16="http://schemas.microsoft.com/office/drawing/2014/main" xmlns="" val="1497274573"/>
                  </a:ext>
                </a:extLst>
              </a:tr>
              <a:tr h="506171">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dirty="0"/>
                    </a:p>
                  </a:txBody>
                  <a:tcPr/>
                </a:tc>
                <a:tc>
                  <a:txBody>
                    <a:bodyPr/>
                    <a:lstStyle/>
                    <a:p>
                      <a:endParaRPr lang="tr-TR" sz="1200" b="1" dirty="0"/>
                    </a:p>
                  </a:txBody>
                  <a:tcPr/>
                </a:tc>
                <a:tc>
                  <a:txBody>
                    <a:bodyPr/>
                    <a:lstStyle/>
                    <a:p>
                      <a:endParaRPr lang="tr-TR" sz="1200" b="1" dirty="0"/>
                    </a:p>
                  </a:txBody>
                  <a:tcPr/>
                </a:tc>
                <a:tc>
                  <a:txBody>
                    <a:bodyPr/>
                    <a:lstStyle/>
                    <a:p>
                      <a:endParaRPr lang="tr-TR" sz="1200" b="1" dirty="0"/>
                    </a:p>
                  </a:txBody>
                  <a:tcPr/>
                </a:tc>
                <a:tc>
                  <a:txBody>
                    <a:bodyPr/>
                    <a:lstStyle/>
                    <a:p>
                      <a:endParaRPr lang="tr-TR" sz="1200" b="1" dirty="0"/>
                    </a:p>
                  </a:txBody>
                  <a:tcPr/>
                </a:tc>
                <a:tc>
                  <a:txBody>
                    <a:bodyPr/>
                    <a:lstStyle/>
                    <a:p>
                      <a:endParaRPr lang="tr-TR" sz="1200" b="1" dirty="0"/>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r>
                        <a:rPr lang="tr-TR" sz="1200" b="1" dirty="0" smtClean="0"/>
                        <a:t>R. fermente</a:t>
                      </a:r>
                      <a:r>
                        <a:rPr lang="tr-TR" sz="1200" b="1" baseline="0" dirty="0" smtClean="0"/>
                        <a:t> süt ürünleri</a:t>
                      </a:r>
                      <a:endParaRPr lang="tr-TR" sz="1200" b="1" dirty="0"/>
                    </a:p>
                  </a:txBody>
                  <a:tcPr/>
                </a:tc>
                <a:extLst>
                  <a:ext uri="{0D108BD9-81ED-4DB2-BD59-A6C34878D82A}">
                    <a16:rowId xmlns:a16="http://schemas.microsoft.com/office/drawing/2014/main" xmlns="" val="3201932379"/>
                  </a:ext>
                </a:extLst>
              </a:tr>
              <a:tr h="448055">
                <a:tc>
                  <a:txBody>
                    <a:bodyPr/>
                    <a:lstStyle/>
                    <a:p>
                      <a:endParaRPr lang="tr-TR" sz="1200" b="1"/>
                    </a:p>
                  </a:txBody>
                  <a:tcPr/>
                </a:tc>
                <a:tc>
                  <a:txBody>
                    <a:bodyPr/>
                    <a:lstStyle/>
                    <a:p>
                      <a:endParaRPr lang="tr-TR" sz="1200" b="1" dirty="0"/>
                    </a:p>
                  </a:txBody>
                  <a:tcPr/>
                </a:tc>
                <a:tc>
                  <a:txBody>
                    <a:bodyPr/>
                    <a:lstStyle/>
                    <a:p>
                      <a:endParaRPr lang="tr-TR" sz="1200" b="1"/>
                    </a:p>
                  </a:txBody>
                  <a:tcPr/>
                </a:tc>
                <a:tc>
                  <a:txBody>
                    <a:bodyPr/>
                    <a:lstStyle/>
                    <a:p>
                      <a:endParaRPr lang="tr-TR" sz="1200" b="1" dirty="0"/>
                    </a:p>
                  </a:txBody>
                  <a:tcPr/>
                </a:tc>
                <a:tc>
                  <a:txBody>
                    <a:bodyPr/>
                    <a:lstStyle/>
                    <a:p>
                      <a:endParaRPr lang="tr-TR" sz="1200" b="1" dirty="0"/>
                    </a:p>
                  </a:txBody>
                  <a:tcPr/>
                </a:tc>
                <a:tc>
                  <a:txBody>
                    <a:bodyPr/>
                    <a:lstStyle/>
                    <a:p>
                      <a:endParaRPr lang="tr-TR" sz="1200" b="1"/>
                    </a:p>
                  </a:txBody>
                  <a:tcPr/>
                </a:tc>
                <a:tc>
                  <a:txBody>
                    <a:bodyPr/>
                    <a:lstStyle/>
                    <a:p>
                      <a:endParaRPr lang="tr-TR" sz="1200" b="1" dirty="0"/>
                    </a:p>
                  </a:txBody>
                  <a:tcPr/>
                </a:tc>
                <a:tc>
                  <a:txBody>
                    <a:bodyPr/>
                    <a:lstStyle/>
                    <a:p>
                      <a:endParaRPr lang="tr-TR" sz="1200" b="1"/>
                    </a:p>
                  </a:txBody>
                  <a:tcPr/>
                </a:tc>
                <a:tc>
                  <a:txBody>
                    <a:bodyPr/>
                    <a:lstStyle/>
                    <a:p>
                      <a:endParaRPr lang="tr-TR" sz="1200" b="1" dirty="0"/>
                    </a:p>
                  </a:txBody>
                  <a:tcPr/>
                </a:tc>
                <a:tc>
                  <a:txBody>
                    <a:bodyPr/>
                    <a:lstStyle/>
                    <a:p>
                      <a:endParaRPr lang="tr-TR" sz="1200" b="1" dirty="0"/>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r>
                        <a:rPr lang="tr-TR" sz="1200" b="1" dirty="0" smtClean="0"/>
                        <a:t>R.</a:t>
                      </a:r>
                      <a:r>
                        <a:rPr lang="tr-TR" sz="1200" b="1" baseline="0" dirty="0" smtClean="0"/>
                        <a:t> peynir</a:t>
                      </a:r>
                      <a:endParaRPr lang="tr-TR" sz="1200" b="1" dirty="0"/>
                    </a:p>
                  </a:txBody>
                  <a:tcPr/>
                </a:tc>
                <a:extLst>
                  <a:ext uri="{0D108BD9-81ED-4DB2-BD59-A6C34878D82A}">
                    <a16:rowId xmlns:a16="http://schemas.microsoft.com/office/drawing/2014/main" xmlns="" val="2243137197"/>
                  </a:ext>
                </a:extLst>
              </a:tr>
              <a:tr h="506171">
                <a:tc>
                  <a:txBody>
                    <a:bodyPr/>
                    <a:lstStyle/>
                    <a:p>
                      <a:endParaRPr lang="tr-TR" sz="1200" b="1"/>
                    </a:p>
                  </a:txBody>
                  <a:tcPr/>
                </a:tc>
                <a:tc>
                  <a:txBody>
                    <a:bodyPr/>
                    <a:lstStyle/>
                    <a:p>
                      <a:endParaRPr lang="tr-TR" sz="1200" b="1" dirty="0"/>
                    </a:p>
                  </a:txBody>
                  <a:tcPr/>
                </a:tc>
                <a:tc>
                  <a:txBody>
                    <a:bodyPr/>
                    <a:lstStyle/>
                    <a:p>
                      <a:endParaRPr lang="tr-TR" sz="1200" b="1"/>
                    </a:p>
                  </a:txBody>
                  <a:tcPr/>
                </a:tc>
                <a:tc>
                  <a:txBody>
                    <a:bodyPr/>
                    <a:lstStyle/>
                    <a:p>
                      <a:endParaRPr lang="tr-TR" sz="1200" b="1" dirty="0"/>
                    </a:p>
                  </a:txBody>
                  <a:tcPr/>
                </a:tc>
                <a:tc>
                  <a:txBody>
                    <a:bodyPr/>
                    <a:lstStyle/>
                    <a:p>
                      <a:endParaRPr lang="tr-TR" sz="1200" b="1" dirty="0"/>
                    </a:p>
                  </a:txBody>
                  <a:tcPr/>
                </a:tc>
                <a:tc>
                  <a:txBody>
                    <a:bodyPr/>
                    <a:lstStyle/>
                    <a:p>
                      <a:endParaRPr lang="tr-TR" sz="1200" b="1" dirty="0"/>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dirty="0"/>
                    </a:p>
                  </a:txBody>
                  <a:tcPr/>
                </a:tc>
                <a:tc>
                  <a:txBody>
                    <a:bodyPr/>
                    <a:lstStyle/>
                    <a:p>
                      <a:endParaRPr lang="tr-TR" sz="1200" b="1" dirty="0"/>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r>
                        <a:rPr lang="tr-TR" sz="1200" b="1" dirty="0" smtClean="0"/>
                        <a:t>R. dondurma</a:t>
                      </a:r>
                      <a:endParaRPr lang="tr-TR" sz="1200" b="1" dirty="0"/>
                    </a:p>
                  </a:txBody>
                  <a:tcPr/>
                </a:tc>
                <a:extLst>
                  <a:ext uri="{0D108BD9-81ED-4DB2-BD59-A6C34878D82A}">
                    <a16:rowId xmlns:a16="http://schemas.microsoft.com/office/drawing/2014/main" xmlns="" val="1404308302"/>
                  </a:ext>
                </a:extLst>
              </a:tr>
              <a:tr h="506171">
                <a:tc>
                  <a:txBody>
                    <a:bodyPr/>
                    <a:lstStyle/>
                    <a:p>
                      <a:endParaRPr lang="tr-TR" sz="1200" b="1"/>
                    </a:p>
                  </a:txBody>
                  <a:tcPr/>
                </a:tc>
                <a:tc>
                  <a:txBody>
                    <a:bodyPr/>
                    <a:lstStyle/>
                    <a:p>
                      <a:endParaRPr lang="tr-TR" sz="1200" b="1" dirty="0"/>
                    </a:p>
                  </a:txBody>
                  <a:tcPr/>
                </a:tc>
                <a:tc>
                  <a:txBody>
                    <a:bodyPr/>
                    <a:lstStyle/>
                    <a:p>
                      <a:endParaRPr lang="tr-TR" sz="1200" b="1" dirty="0"/>
                    </a:p>
                  </a:txBody>
                  <a:tcPr/>
                </a:tc>
                <a:tc>
                  <a:txBody>
                    <a:bodyPr/>
                    <a:lstStyle/>
                    <a:p>
                      <a:endParaRPr lang="tr-TR" sz="1200" b="1" dirty="0"/>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dirty="0"/>
                    </a:p>
                  </a:txBody>
                  <a:tcPr/>
                </a:tc>
                <a:tc>
                  <a:txBody>
                    <a:bodyPr/>
                    <a:lstStyle/>
                    <a:p>
                      <a:endParaRPr lang="tr-TR" sz="1200" b="1" dirty="0"/>
                    </a:p>
                  </a:txBody>
                  <a:tcPr/>
                </a:tc>
                <a:tc>
                  <a:txBody>
                    <a:bodyPr/>
                    <a:lstStyle/>
                    <a:p>
                      <a:endParaRPr lang="tr-TR" sz="1200" b="1" dirty="0"/>
                    </a:p>
                  </a:txBody>
                  <a:tcPr/>
                </a:tc>
                <a:tc>
                  <a:txBody>
                    <a:bodyPr/>
                    <a:lstStyle/>
                    <a:p>
                      <a:r>
                        <a:rPr lang="tr-TR" sz="1200" b="1" dirty="0" smtClean="0"/>
                        <a:t>R. </a:t>
                      </a:r>
                      <a:r>
                        <a:rPr lang="tr-TR" sz="1200" b="1" baseline="0" dirty="0" smtClean="0"/>
                        <a:t> </a:t>
                      </a:r>
                      <a:r>
                        <a:rPr lang="tr-TR" sz="1200" b="1" baseline="0" dirty="0" err="1" smtClean="0"/>
                        <a:t>e</a:t>
                      </a:r>
                      <a:r>
                        <a:rPr lang="tr-TR" sz="1200" b="1" dirty="0" err="1" smtClean="0"/>
                        <a:t>vapore</a:t>
                      </a:r>
                      <a:r>
                        <a:rPr lang="tr-TR" sz="1200" b="1" dirty="0" smtClean="0"/>
                        <a:t> süt</a:t>
                      </a:r>
                      <a:endParaRPr lang="tr-TR" sz="1200" b="1" dirty="0"/>
                    </a:p>
                  </a:txBody>
                  <a:tcPr/>
                </a:tc>
                <a:extLst>
                  <a:ext uri="{0D108BD9-81ED-4DB2-BD59-A6C34878D82A}">
                    <a16:rowId xmlns:a16="http://schemas.microsoft.com/office/drawing/2014/main" xmlns="" val="1077747672"/>
                  </a:ext>
                </a:extLst>
              </a:tr>
              <a:tr h="506171">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r>
                        <a:rPr lang="tr-TR" sz="1200" b="1" dirty="0" smtClean="0"/>
                        <a:t>R. Şekerli koyulaştırılmış</a:t>
                      </a:r>
                      <a:r>
                        <a:rPr lang="tr-TR" sz="1200" b="1" baseline="0" dirty="0" smtClean="0"/>
                        <a:t> süt</a:t>
                      </a:r>
                      <a:endParaRPr lang="tr-TR" sz="1200" b="1" dirty="0"/>
                    </a:p>
                  </a:txBody>
                  <a:tcPr/>
                </a:tc>
                <a:extLst>
                  <a:ext uri="{0D108BD9-81ED-4DB2-BD59-A6C34878D82A}">
                    <a16:rowId xmlns:a16="http://schemas.microsoft.com/office/drawing/2014/main" xmlns="" val="2667366416"/>
                  </a:ext>
                </a:extLst>
              </a:tr>
              <a:tr h="506171">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dirty="0"/>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r>
                        <a:rPr lang="tr-TR" sz="1200" b="1" dirty="0" smtClean="0"/>
                        <a:t>R. </a:t>
                      </a:r>
                      <a:r>
                        <a:rPr lang="tr-TR" sz="1200" b="1" baseline="0" dirty="0" smtClean="0"/>
                        <a:t>bebek mamaları </a:t>
                      </a:r>
                      <a:endParaRPr lang="tr-TR" sz="1200" b="1" dirty="0"/>
                    </a:p>
                  </a:txBody>
                  <a:tcPr/>
                </a:tc>
                <a:extLst>
                  <a:ext uri="{0D108BD9-81ED-4DB2-BD59-A6C34878D82A}">
                    <a16:rowId xmlns:a16="http://schemas.microsoft.com/office/drawing/2014/main" xmlns="" val="1706430203"/>
                  </a:ext>
                </a:extLst>
              </a:tr>
              <a:tr h="506171">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dirty="0"/>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endParaRPr lang="tr-TR" sz="1200" b="1"/>
                    </a:p>
                  </a:txBody>
                  <a:tcPr/>
                </a:tc>
                <a:tc>
                  <a:txBody>
                    <a:bodyPr/>
                    <a:lstStyle/>
                    <a:p>
                      <a:r>
                        <a:rPr lang="tr-TR" sz="1200" b="1" dirty="0" smtClean="0"/>
                        <a:t>R.</a:t>
                      </a:r>
                      <a:r>
                        <a:rPr lang="tr-TR" sz="1200" b="1" baseline="0" dirty="0" smtClean="0"/>
                        <a:t> tereyağı </a:t>
                      </a:r>
                      <a:endParaRPr lang="tr-TR" sz="1200" b="1" dirty="0"/>
                    </a:p>
                  </a:txBody>
                  <a:tcPr/>
                </a:tc>
                <a:extLst>
                  <a:ext uri="{0D108BD9-81ED-4DB2-BD59-A6C34878D82A}">
                    <a16:rowId xmlns:a16="http://schemas.microsoft.com/office/drawing/2014/main" xmlns="" val="4173158347"/>
                  </a:ext>
                </a:extLst>
              </a:tr>
            </a:tbl>
          </a:graphicData>
        </a:graphic>
      </p:graphicFrame>
      <p:sp>
        <p:nvSpPr>
          <p:cNvPr id="5" name="Çarpma 4"/>
          <p:cNvSpPr/>
          <p:nvPr/>
        </p:nvSpPr>
        <p:spPr>
          <a:xfrm>
            <a:off x="742950" y="2190750"/>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Çarpma 5"/>
          <p:cNvSpPr/>
          <p:nvPr/>
        </p:nvSpPr>
        <p:spPr>
          <a:xfrm>
            <a:off x="1371600" y="2190750"/>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Çarpma 6"/>
          <p:cNvSpPr/>
          <p:nvPr/>
        </p:nvSpPr>
        <p:spPr>
          <a:xfrm>
            <a:off x="2000250" y="2190750"/>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Çarpma 7"/>
          <p:cNvSpPr/>
          <p:nvPr/>
        </p:nvSpPr>
        <p:spPr>
          <a:xfrm>
            <a:off x="2676525" y="2190749"/>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Çarpma 8"/>
          <p:cNvSpPr/>
          <p:nvPr/>
        </p:nvSpPr>
        <p:spPr>
          <a:xfrm>
            <a:off x="3305175" y="2190749"/>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Çarpma 9"/>
          <p:cNvSpPr/>
          <p:nvPr/>
        </p:nvSpPr>
        <p:spPr>
          <a:xfrm>
            <a:off x="742950" y="2667000"/>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Çarpma 10"/>
          <p:cNvSpPr/>
          <p:nvPr/>
        </p:nvSpPr>
        <p:spPr>
          <a:xfrm>
            <a:off x="2000250" y="2667000"/>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Çarpma 11"/>
          <p:cNvSpPr/>
          <p:nvPr/>
        </p:nvSpPr>
        <p:spPr>
          <a:xfrm>
            <a:off x="2676525" y="2667000"/>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Çarpma 12"/>
          <p:cNvSpPr/>
          <p:nvPr/>
        </p:nvSpPr>
        <p:spPr>
          <a:xfrm>
            <a:off x="3924300" y="2666999"/>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Çarpma 13"/>
          <p:cNvSpPr/>
          <p:nvPr/>
        </p:nvSpPr>
        <p:spPr>
          <a:xfrm>
            <a:off x="4705350" y="3170911"/>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Çarpma 14"/>
          <p:cNvSpPr/>
          <p:nvPr/>
        </p:nvSpPr>
        <p:spPr>
          <a:xfrm>
            <a:off x="6057900" y="3170911"/>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Çarpma 15"/>
          <p:cNvSpPr/>
          <p:nvPr/>
        </p:nvSpPr>
        <p:spPr>
          <a:xfrm>
            <a:off x="5381625" y="3170911"/>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Çarpma 16"/>
          <p:cNvSpPr/>
          <p:nvPr/>
        </p:nvSpPr>
        <p:spPr>
          <a:xfrm>
            <a:off x="6619875" y="3695699"/>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Çarpma 17"/>
          <p:cNvSpPr/>
          <p:nvPr/>
        </p:nvSpPr>
        <p:spPr>
          <a:xfrm>
            <a:off x="4705350" y="3695700"/>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Çarpma 18"/>
          <p:cNvSpPr/>
          <p:nvPr/>
        </p:nvSpPr>
        <p:spPr>
          <a:xfrm>
            <a:off x="7772400" y="4638675"/>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Çarpma 19"/>
          <p:cNvSpPr/>
          <p:nvPr/>
        </p:nvSpPr>
        <p:spPr>
          <a:xfrm>
            <a:off x="7200900" y="4114796"/>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Çarpma 20"/>
          <p:cNvSpPr/>
          <p:nvPr/>
        </p:nvSpPr>
        <p:spPr>
          <a:xfrm>
            <a:off x="1371600" y="4114796"/>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Çarpma 21"/>
          <p:cNvSpPr/>
          <p:nvPr/>
        </p:nvSpPr>
        <p:spPr>
          <a:xfrm>
            <a:off x="8867772" y="3695699"/>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Çarpma 22"/>
          <p:cNvSpPr/>
          <p:nvPr/>
        </p:nvSpPr>
        <p:spPr>
          <a:xfrm>
            <a:off x="2676525" y="5692169"/>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Çarpma 23"/>
          <p:cNvSpPr/>
          <p:nvPr/>
        </p:nvSpPr>
        <p:spPr>
          <a:xfrm>
            <a:off x="1371600" y="6143625"/>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Çarpma 24"/>
          <p:cNvSpPr/>
          <p:nvPr/>
        </p:nvSpPr>
        <p:spPr>
          <a:xfrm>
            <a:off x="742950" y="5138736"/>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Çarpma 25"/>
          <p:cNvSpPr/>
          <p:nvPr/>
        </p:nvSpPr>
        <p:spPr>
          <a:xfrm>
            <a:off x="6057900" y="5153025"/>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Çarpma 26"/>
          <p:cNvSpPr/>
          <p:nvPr/>
        </p:nvSpPr>
        <p:spPr>
          <a:xfrm>
            <a:off x="742950" y="5692170"/>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Çarpma 27"/>
          <p:cNvSpPr/>
          <p:nvPr/>
        </p:nvSpPr>
        <p:spPr>
          <a:xfrm>
            <a:off x="6057900" y="4638674"/>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Çarpma 28"/>
          <p:cNvSpPr/>
          <p:nvPr/>
        </p:nvSpPr>
        <p:spPr>
          <a:xfrm>
            <a:off x="5381625" y="6143624"/>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Çarpma 29"/>
          <p:cNvSpPr/>
          <p:nvPr/>
        </p:nvSpPr>
        <p:spPr>
          <a:xfrm>
            <a:off x="3924300" y="6143625"/>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Çarpma 30"/>
          <p:cNvSpPr/>
          <p:nvPr/>
        </p:nvSpPr>
        <p:spPr>
          <a:xfrm>
            <a:off x="7772400" y="5681728"/>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Çarpma 31"/>
          <p:cNvSpPr/>
          <p:nvPr/>
        </p:nvSpPr>
        <p:spPr>
          <a:xfrm>
            <a:off x="8334375" y="5691255"/>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Çarpma 32"/>
          <p:cNvSpPr/>
          <p:nvPr/>
        </p:nvSpPr>
        <p:spPr>
          <a:xfrm>
            <a:off x="3924300" y="5691255"/>
            <a:ext cx="209550" cy="314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73755971"/>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0058400" cy="784815"/>
          </a:xfrm>
        </p:spPr>
        <p:txBody>
          <a:bodyPr/>
          <a:lstStyle/>
          <a:p>
            <a:r>
              <a:rPr lang="tr-TR" dirty="0" smtClean="0">
                <a:solidFill>
                  <a:srgbClr val="FF0000"/>
                </a:solidFill>
              </a:rPr>
              <a:t>         </a:t>
            </a:r>
            <a:r>
              <a:rPr lang="tr-TR" b="1" i="1" dirty="0" err="1" smtClean="0">
                <a:solidFill>
                  <a:srgbClr val="FF0000"/>
                </a:solidFill>
              </a:rPr>
              <a:t>Rekombine</a:t>
            </a:r>
            <a:r>
              <a:rPr lang="tr-TR" b="1" i="1" dirty="0" smtClean="0">
                <a:solidFill>
                  <a:srgbClr val="FF0000"/>
                </a:solidFill>
              </a:rPr>
              <a:t> Süt Ürünleri</a:t>
            </a:r>
            <a:endParaRPr lang="tr-TR" b="1" i="1" dirty="0">
              <a:solidFill>
                <a:srgbClr val="FF0000"/>
              </a:solidFill>
            </a:endParaRPr>
          </a:p>
        </p:txBody>
      </p:sp>
      <p:sp>
        <p:nvSpPr>
          <p:cNvPr id="3" name="İçerik Yer Tutucusu 2"/>
          <p:cNvSpPr>
            <a:spLocks noGrp="1"/>
          </p:cNvSpPr>
          <p:nvPr>
            <p:ph idx="1"/>
          </p:nvPr>
        </p:nvSpPr>
        <p:spPr>
          <a:xfrm>
            <a:off x="471055" y="1173018"/>
            <a:ext cx="11212945" cy="5375563"/>
          </a:xfrm>
        </p:spPr>
        <p:txBody>
          <a:bodyPr>
            <a:normAutofit fontScale="70000" lnSpcReduction="20000"/>
          </a:bodyPr>
          <a:lstStyle/>
          <a:p>
            <a:r>
              <a:rPr lang="tr-TR" b="1" i="1" dirty="0"/>
              <a:t>Süt üretiminin olmadığı veya gelişemediği, ya da üretimin talebi karşılayamadığı yörelerde taze süt yerine yada süt açığını kapatmak amacıyla, kurutularak toz haline getirilen süt ürünlerinden yararlanılabilir</a:t>
            </a:r>
            <a:r>
              <a:rPr lang="tr-TR" b="1" i="1" dirty="0" smtClean="0"/>
              <a:t>.</a:t>
            </a:r>
            <a:endParaRPr lang="tr-TR" b="1" i="1" dirty="0">
              <a:solidFill>
                <a:srgbClr val="FF0000"/>
              </a:solidFill>
            </a:endParaRPr>
          </a:p>
          <a:p>
            <a:pPr marL="0" indent="0">
              <a:buNone/>
            </a:pPr>
            <a:endParaRPr lang="tr-TR" sz="2000" b="1" i="1" dirty="0" smtClean="0">
              <a:solidFill>
                <a:srgbClr val="FF0000"/>
              </a:solidFill>
            </a:endParaRPr>
          </a:p>
          <a:p>
            <a:pPr marL="0" indent="0">
              <a:buNone/>
            </a:pPr>
            <a:r>
              <a:rPr lang="tr-TR" sz="2000" b="1" i="1" dirty="0" err="1" smtClean="0">
                <a:solidFill>
                  <a:srgbClr val="FF0000"/>
                </a:solidFill>
              </a:rPr>
              <a:t>Rekonstitüe</a:t>
            </a:r>
            <a:r>
              <a:rPr lang="tr-TR" sz="2000" b="1" i="1" dirty="0" smtClean="0">
                <a:solidFill>
                  <a:srgbClr val="FF0000"/>
                </a:solidFill>
              </a:rPr>
              <a:t>: </a:t>
            </a:r>
            <a:r>
              <a:rPr lang="tr-TR" sz="2000" b="1" i="1" dirty="0" smtClean="0"/>
              <a:t>Süt </a:t>
            </a:r>
            <a:r>
              <a:rPr lang="tr-TR" sz="2000" b="1" i="1" dirty="0" err="1" smtClean="0"/>
              <a:t>ürünü,belirli</a:t>
            </a:r>
            <a:r>
              <a:rPr lang="tr-TR" sz="2000" b="1" i="1" dirty="0" smtClean="0"/>
              <a:t> su ve </a:t>
            </a:r>
            <a:r>
              <a:rPr lang="tr-TR" sz="2000" b="1" i="1" dirty="0" err="1" smtClean="0"/>
              <a:t>kurumadde</a:t>
            </a:r>
            <a:r>
              <a:rPr lang="tr-TR" sz="2000" b="1" i="1" dirty="0" smtClean="0"/>
              <a:t> oranını yeniden oluşturmak </a:t>
            </a:r>
            <a:r>
              <a:rPr lang="tr-TR" sz="2000" b="1" i="1" dirty="0" err="1" smtClean="0"/>
              <a:t>için,gerekli</a:t>
            </a:r>
            <a:r>
              <a:rPr lang="tr-TR" sz="2000" b="1" i="1" dirty="0" smtClean="0"/>
              <a:t> miktarda suyun süttozuna ya da konsantre haldeki süte ilavesiyle elde edilen üründür.</a:t>
            </a:r>
          </a:p>
          <a:p>
            <a:pPr marL="0" indent="0">
              <a:buNone/>
            </a:pPr>
            <a:r>
              <a:rPr lang="tr-TR" sz="2000" b="1" i="1" dirty="0" err="1" smtClean="0">
                <a:solidFill>
                  <a:srgbClr val="FF0000"/>
                </a:solidFill>
              </a:rPr>
              <a:t>Rekombine</a:t>
            </a:r>
            <a:r>
              <a:rPr lang="tr-TR" sz="2000" b="1" i="1" dirty="0" smtClean="0">
                <a:solidFill>
                  <a:srgbClr val="FF0000"/>
                </a:solidFill>
              </a:rPr>
              <a:t>: </a:t>
            </a:r>
            <a:r>
              <a:rPr lang="tr-TR" sz="2000" b="1" i="1" dirty="0" smtClean="0"/>
              <a:t>Süt </a:t>
            </a:r>
            <a:r>
              <a:rPr lang="tr-TR" sz="2000" b="1" i="1" dirty="0" err="1" smtClean="0"/>
              <a:t>ürünü,üretilecek</a:t>
            </a:r>
            <a:r>
              <a:rPr lang="tr-TR" sz="2000" b="1" i="1" dirty="0" smtClean="0"/>
              <a:t> ürüne özgü yağ ve yağsız </a:t>
            </a:r>
            <a:r>
              <a:rPr lang="tr-TR" sz="2000" b="1" i="1" dirty="0" err="1" smtClean="0"/>
              <a:t>kurumadde</a:t>
            </a:r>
            <a:r>
              <a:rPr lang="tr-TR" sz="2000" b="1" i="1" dirty="0" smtClean="0"/>
              <a:t> ile su ve </a:t>
            </a:r>
            <a:r>
              <a:rPr lang="tr-TR" sz="2000" b="1" i="1" dirty="0" err="1" smtClean="0"/>
              <a:t>kurumadde</a:t>
            </a:r>
            <a:r>
              <a:rPr lang="tr-TR" sz="2000" b="1" i="1" dirty="0" smtClean="0"/>
              <a:t> oranını yeniden oluşturacak şekilde süt yağı ve yağsız süt </a:t>
            </a:r>
            <a:r>
              <a:rPr lang="tr-TR" sz="2000" b="1" i="1" dirty="0" err="1" smtClean="0"/>
              <a:t>kurumaddesini</a:t>
            </a:r>
            <a:r>
              <a:rPr lang="tr-TR" sz="2000" b="1" i="1" dirty="0" smtClean="0"/>
              <a:t> bir veya birden fazla değişik </a:t>
            </a:r>
            <a:r>
              <a:rPr lang="tr-TR" sz="2000" b="1" i="1" dirty="0" err="1" smtClean="0"/>
              <a:t>formunda,su</a:t>
            </a:r>
            <a:r>
              <a:rPr lang="tr-TR" sz="2000" b="1" i="1" dirty="0" smtClean="0"/>
              <a:t> ilavesiyle ya da su ilave </a:t>
            </a:r>
            <a:r>
              <a:rPr lang="tr-TR" sz="2000" b="1" i="1" dirty="0" err="1" smtClean="0"/>
              <a:t>etmeksizin,bir</a:t>
            </a:r>
            <a:r>
              <a:rPr lang="tr-TR" sz="2000" b="1" i="1" dirty="0" smtClean="0"/>
              <a:t> araya getirmek suretiyle üretilen üründür.</a:t>
            </a:r>
          </a:p>
          <a:p>
            <a:pPr marL="0" indent="0">
              <a:buNone/>
            </a:pPr>
            <a:endParaRPr lang="tr-TR" sz="2000" b="1" i="1" dirty="0" smtClean="0">
              <a:solidFill>
                <a:srgbClr val="FF0000"/>
              </a:solidFill>
            </a:endParaRPr>
          </a:p>
          <a:p>
            <a:pPr marL="0" indent="0">
              <a:buNone/>
            </a:pPr>
            <a:r>
              <a:rPr lang="tr-TR" sz="2000" b="1" i="1" dirty="0">
                <a:solidFill>
                  <a:srgbClr val="FF0000"/>
                </a:solidFill>
              </a:rPr>
              <a:t> </a:t>
            </a:r>
            <a:r>
              <a:rPr lang="tr-TR" sz="2000" b="1" i="1" dirty="0" smtClean="0"/>
              <a:t>Yapımlarında izlenen yola göre </a:t>
            </a:r>
            <a:r>
              <a:rPr lang="tr-TR" sz="2000" b="1" i="1" dirty="0" err="1" smtClean="0"/>
              <a:t>rekombine</a:t>
            </a:r>
            <a:r>
              <a:rPr lang="tr-TR" sz="2000" b="1" i="1" dirty="0" smtClean="0"/>
              <a:t> süt ürünleri iki grupta toplanabilir:</a:t>
            </a:r>
          </a:p>
          <a:p>
            <a:pPr>
              <a:buFont typeface="Wingdings" panose="05000000000000000000" pitchFamily="2" charset="2"/>
              <a:buChar char="Ø"/>
            </a:pPr>
            <a:r>
              <a:rPr lang="tr-TR" sz="2000" b="1" i="1" dirty="0" smtClean="0"/>
              <a:t>Uygun hammaddeleri birlikte ilave ederek ve normal bir ürünün standartlarına uygun bir işleme yöntemi </a:t>
            </a:r>
            <a:r>
              <a:rPr lang="tr-TR" sz="2000" b="1" i="1" dirty="0" err="1" smtClean="0"/>
              <a:t>uygulanarak,doğrudan</a:t>
            </a:r>
            <a:r>
              <a:rPr lang="tr-TR" sz="2000" b="1" i="1" dirty="0" smtClean="0"/>
              <a:t> üretilenler</a:t>
            </a:r>
            <a:endParaRPr lang="tr-TR" sz="2000" b="1" i="1" dirty="0"/>
          </a:p>
          <a:p>
            <a:pPr>
              <a:buFont typeface="Wingdings" panose="05000000000000000000" pitchFamily="2" charset="2"/>
              <a:buChar char="Ø"/>
            </a:pPr>
            <a:r>
              <a:rPr lang="tr-TR" sz="2000" b="1" i="1" dirty="0" smtClean="0"/>
              <a:t>Değişik konsantrasyonlarda hazırlanan </a:t>
            </a:r>
            <a:r>
              <a:rPr lang="tr-TR" sz="2000" b="1" i="1" dirty="0" err="1" smtClean="0"/>
              <a:t>rekombine</a:t>
            </a:r>
            <a:r>
              <a:rPr lang="tr-TR" sz="2000" b="1" i="1" dirty="0" smtClean="0"/>
              <a:t> sütten dolaylı olarak üretilenler</a:t>
            </a:r>
          </a:p>
          <a:p>
            <a:pPr marL="0" indent="0">
              <a:buNone/>
            </a:pPr>
            <a:r>
              <a:rPr lang="tr-TR" sz="2000" b="1" i="1" dirty="0" smtClean="0"/>
              <a:t> </a:t>
            </a:r>
          </a:p>
          <a:p>
            <a:pPr marL="0" indent="0">
              <a:buNone/>
            </a:pPr>
            <a:r>
              <a:rPr lang="tr-TR" sz="2000" b="1" i="1" dirty="0" smtClean="0"/>
              <a:t> </a:t>
            </a:r>
            <a:r>
              <a:rPr lang="tr-TR" sz="2000" b="1" i="1" dirty="0" err="1" smtClean="0"/>
              <a:t>Rekombinasyon</a:t>
            </a:r>
            <a:r>
              <a:rPr lang="tr-TR" sz="2000" b="1" i="1" dirty="0" smtClean="0"/>
              <a:t> işleminin bazı yararları </a:t>
            </a:r>
            <a:r>
              <a:rPr lang="tr-TR" sz="2000" b="1" i="1" dirty="0" err="1" smtClean="0"/>
              <a:t>vardır.Bunlar</a:t>
            </a:r>
            <a:r>
              <a:rPr lang="tr-TR" sz="2000" b="1" i="1" dirty="0" smtClean="0"/>
              <a:t> şu şekilde sıralanabilir:</a:t>
            </a:r>
          </a:p>
          <a:p>
            <a:pPr>
              <a:buFont typeface="Wingdings" panose="05000000000000000000" pitchFamily="2" charset="2"/>
              <a:buChar char="Ø"/>
            </a:pPr>
            <a:r>
              <a:rPr lang="tr-TR" sz="2000" b="1" i="1" dirty="0" smtClean="0"/>
              <a:t>Üretimde su içeriği azaltılmış ürünler kullanıldığı </a:t>
            </a:r>
            <a:r>
              <a:rPr lang="tr-TR" sz="2000" b="1" i="1" dirty="0" err="1" smtClean="0"/>
              <a:t>için,taşıma</a:t>
            </a:r>
            <a:r>
              <a:rPr lang="tr-TR" sz="2000" b="1" i="1" dirty="0" smtClean="0"/>
              <a:t> giderlerinden büyük ölçüde tasarruf sağlanır.</a:t>
            </a:r>
          </a:p>
          <a:p>
            <a:pPr>
              <a:buFont typeface="Wingdings" panose="05000000000000000000" pitchFamily="2" charset="2"/>
              <a:buChar char="Ø"/>
            </a:pPr>
            <a:r>
              <a:rPr lang="tr-TR" sz="2000" b="1" i="1" dirty="0" smtClean="0"/>
              <a:t>Hammaddelerin taşınması ve depolanması </a:t>
            </a:r>
            <a:r>
              <a:rPr lang="tr-TR" sz="2000" b="1" i="1" dirty="0" err="1" smtClean="0"/>
              <a:t>sırasında,genellikle</a:t>
            </a:r>
            <a:r>
              <a:rPr lang="tr-TR" sz="2000" b="1" i="1" dirty="0" smtClean="0"/>
              <a:t> soğukta saklamaya ihtiyaç duyulmaz.</a:t>
            </a:r>
          </a:p>
          <a:p>
            <a:pPr>
              <a:buFont typeface="Wingdings" panose="05000000000000000000" pitchFamily="2" charset="2"/>
              <a:buChar char="Ø"/>
            </a:pPr>
            <a:r>
              <a:rPr lang="tr-TR" sz="2000" b="1" i="1" dirty="0" smtClean="0"/>
              <a:t>Hammadde ve işçilik maliyeti azaldığı </a:t>
            </a:r>
            <a:r>
              <a:rPr lang="tr-TR" sz="2000" b="1" i="1" dirty="0" err="1" smtClean="0"/>
              <a:t>için,paketlemeye</a:t>
            </a:r>
            <a:r>
              <a:rPr lang="tr-TR" sz="2000" b="1" i="1" dirty="0" smtClean="0"/>
              <a:t> giderleri de azalır.</a:t>
            </a:r>
          </a:p>
          <a:p>
            <a:pPr>
              <a:buFont typeface="Wingdings" panose="05000000000000000000" pitchFamily="2" charset="2"/>
              <a:buChar char="Ø"/>
            </a:pPr>
            <a:r>
              <a:rPr lang="tr-TR" sz="2000" b="1" i="1" dirty="0" smtClean="0"/>
              <a:t>Yerel endüstrinin gelişmesine katkıda bulunur.</a:t>
            </a:r>
          </a:p>
          <a:p>
            <a:pPr marL="0" indent="0" algn="r">
              <a:buNone/>
            </a:pPr>
            <a:endParaRPr lang="tr-TR" b="1" i="1" dirty="0" smtClean="0">
              <a:solidFill>
                <a:srgbClr val="FF0000"/>
              </a:solidFill>
            </a:endParaRPr>
          </a:p>
          <a:p>
            <a:pPr marL="0" indent="0" algn="r">
              <a:buNone/>
            </a:pPr>
            <a:endParaRPr lang="tr-TR" b="1" i="1" dirty="0" smtClean="0">
              <a:solidFill>
                <a:srgbClr val="FF0000"/>
              </a:solidFill>
            </a:endParaRPr>
          </a:p>
          <a:p>
            <a:pPr marL="0" indent="0" algn="r">
              <a:buNone/>
            </a:pPr>
            <a:endParaRPr lang="tr-TR" b="1" i="1" dirty="0">
              <a:solidFill>
                <a:srgbClr val="FF0000"/>
              </a:solidFill>
            </a:endParaRPr>
          </a:p>
          <a:p>
            <a:pPr marL="0" indent="0" algn="r">
              <a:buNone/>
            </a:pPr>
            <a:endParaRPr lang="tr-TR" b="1" i="1" dirty="0">
              <a:solidFill>
                <a:srgbClr val="FF0000"/>
              </a:solidFill>
            </a:endParaRPr>
          </a:p>
        </p:txBody>
      </p:sp>
    </p:spTree>
    <p:extLst>
      <p:ext uri="{BB962C8B-B14F-4D97-AF65-F5344CB8AC3E}">
        <p14:creationId xmlns:p14="http://schemas.microsoft.com/office/powerpoint/2010/main" val="1399122990"/>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20700"/>
          </a:xfrm>
        </p:spPr>
        <p:txBody>
          <a:bodyPr>
            <a:normAutofit/>
          </a:bodyPr>
          <a:lstStyle/>
          <a:p>
            <a:r>
              <a:rPr lang="tr-TR" sz="2800" b="1" i="1" dirty="0" smtClean="0">
                <a:solidFill>
                  <a:srgbClr val="FF0000"/>
                </a:solidFill>
              </a:rPr>
              <a:t>1.1.1.2.Süt Yağı Ürünleri</a:t>
            </a:r>
            <a:endParaRPr lang="tr-TR" sz="2800" b="1" i="1" dirty="0">
              <a:solidFill>
                <a:srgbClr val="FF0000"/>
              </a:solidFill>
            </a:endParaRPr>
          </a:p>
        </p:txBody>
      </p:sp>
      <p:sp>
        <p:nvSpPr>
          <p:cNvPr id="3" name="İçerik Yer Tutucusu 2"/>
          <p:cNvSpPr>
            <a:spLocks noGrp="1"/>
          </p:cNvSpPr>
          <p:nvPr>
            <p:ph idx="1"/>
          </p:nvPr>
        </p:nvSpPr>
        <p:spPr>
          <a:xfrm>
            <a:off x="838200" y="1019175"/>
            <a:ext cx="10515600" cy="5157788"/>
          </a:xfrm>
        </p:spPr>
        <p:txBody>
          <a:bodyPr/>
          <a:lstStyle/>
          <a:p>
            <a:r>
              <a:rPr lang="tr-TR" b="1" i="1" dirty="0" err="1" smtClean="0"/>
              <a:t>Rekombine</a:t>
            </a:r>
            <a:r>
              <a:rPr lang="tr-TR" b="1" i="1" dirty="0" smtClean="0"/>
              <a:t> ürünlerin yapımında kullanılan başlıca yağ kaynakları susuz süt yağı, tuzsuz </a:t>
            </a:r>
            <a:r>
              <a:rPr lang="tr-TR" b="1" i="1" dirty="0" err="1" smtClean="0"/>
              <a:t>tereyağ</a:t>
            </a:r>
            <a:r>
              <a:rPr lang="tr-TR" b="1" i="1" dirty="0" smtClean="0"/>
              <a:t>, dondurulmuş krema ve süt yağının erime noktası düşük </a:t>
            </a:r>
            <a:r>
              <a:rPr lang="tr-TR" b="1" i="1" dirty="0" err="1" smtClean="0"/>
              <a:t>gliseridlerini</a:t>
            </a:r>
            <a:r>
              <a:rPr lang="tr-TR" b="1" i="1" dirty="0" smtClean="0"/>
              <a:t> içeren yumuşak fraksiyonudur.</a:t>
            </a:r>
          </a:p>
          <a:p>
            <a:pPr marL="0" indent="0">
              <a:buNone/>
            </a:pPr>
            <a:r>
              <a:rPr lang="tr-TR" b="1" i="1" dirty="0" smtClean="0"/>
              <a:t>Yağlar depolama sıcaklığına göre iki grupta toplanabilir:</a:t>
            </a:r>
          </a:p>
          <a:p>
            <a:pPr>
              <a:buFont typeface="Wingdings" panose="05000000000000000000" pitchFamily="2" charset="2"/>
              <a:buChar char="Ø"/>
            </a:pPr>
            <a:r>
              <a:rPr lang="tr-TR" b="1" i="1" dirty="0" smtClean="0"/>
              <a:t>Çevre sıcaklığında depolananlar: Susuz süt yağı ve yumuşak fraksiyon</a:t>
            </a:r>
          </a:p>
          <a:p>
            <a:pPr>
              <a:buFont typeface="Wingdings" panose="05000000000000000000" pitchFamily="2" charset="2"/>
              <a:buChar char="Ø"/>
            </a:pPr>
            <a:r>
              <a:rPr lang="tr-TR" b="1" i="1" dirty="0" smtClean="0"/>
              <a:t>Dondurulmuş halde bulunanlar: Tuzsuz </a:t>
            </a:r>
            <a:r>
              <a:rPr lang="tr-TR" b="1" i="1" dirty="0" err="1" smtClean="0"/>
              <a:t>tereyağ</a:t>
            </a:r>
            <a:r>
              <a:rPr lang="tr-TR" b="1" i="1" dirty="0" smtClean="0"/>
              <a:t> ve dondurulmuş krema</a:t>
            </a:r>
          </a:p>
          <a:p>
            <a:pPr marL="0" indent="0">
              <a:buNone/>
            </a:pPr>
            <a:r>
              <a:rPr lang="tr-TR" b="1" i="1" dirty="0" smtClean="0"/>
              <a:t>Bazı ülkelerde, süt yağı yerine Hindistan cevizi yağı, hurma yağı, susam yağı gibi yerel bitkisel yağlardan yararlanılmaktadır. Yapım teknolojisi </a:t>
            </a:r>
            <a:r>
              <a:rPr lang="tr-TR" b="1" i="1" dirty="0" err="1" smtClean="0"/>
              <a:t>rekombine</a:t>
            </a:r>
            <a:r>
              <a:rPr lang="tr-TR" b="1" i="1" dirty="0" smtClean="0"/>
              <a:t> ürünlerinkine benzemekle birlikte, bitkisel yağlarla üretilen ürünlere ‘’ </a:t>
            </a:r>
            <a:r>
              <a:rPr lang="tr-TR" b="1" i="1" dirty="0" err="1" smtClean="0"/>
              <a:t>filled</a:t>
            </a:r>
            <a:r>
              <a:rPr lang="tr-TR" b="1" i="1" dirty="0" smtClean="0"/>
              <a:t> ‘’ süt ürünleri adı verilmektedir.</a:t>
            </a:r>
            <a:endParaRPr lang="tr-TR" b="1" i="1" dirty="0"/>
          </a:p>
        </p:txBody>
      </p:sp>
    </p:spTree>
    <p:extLst>
      <p:ext uri="{BB962C8B-B14F-4D97-AF65-F5344CB8AC3E}">
        <p14:creationId xmlns:p14="http://schemas.microsoft.com/office/powerpoint/2010/main" val="2436161198"/>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0550" y="365126"/>
            <a:ext cx="10763250" cy="587374"/>
          </a:xfrm>
        </p:spPr>
        <p:txBody>
          <a:bodyPr>
            <a:normAutofit/>
          </a:bodyPr>
          <a:lstStyle/>
          <a:p>
            <a:r>
              <a:rPr lang="tr-TR" sz="2800" b="1" i="1" dirty="0" smtClean="0">
                <a:solidFill>
                  <a:srgbClr val="FF0000"/>
                </a:solidFill>
              </a:rPr>
              <a:t>1.1.1.2.1Susuz Süt </a:t>
            </a:r>
            <a:r>
              <a:rPr lang="tr-TR" sz="2800" b="1" i="1" dirty="0">
                <a:solidFill>
                  <a:srgbClr val="FF0000"/>
                </a:solidFill>
              </a:rPr>
              <a:t>Y</a:t>
            </a:r>
            <a:r>
              <a:rPr lang="tr-TR" sz="2800" b="1" i="1" dirty="0" smtClean="0">
                <a:solidFill>
                  <a:srgbClr val="FF0000"/>
                </a:solidFill>
              </a:rPr>
              <a:t>ağı</a:t>
            </a:r>
            <a:endParaRPr lang="tr-TR" sz="2800" b="1" i="1" dirty="0">
              <a:solidFill>
                <a:srgbClr val="FF0000"/>
              </a:solidFill>
            </a:endParaRPr>
          </a:p>
        </p:txBody>
      </p:sp>
      <p:sp>
        <p:nvSpPr>
          <p:cNvPr id="3" name="İçerik Yer Tutucusu 2"/>
          <p:cNvSpPr>
            <a:spLocks noGrp="1"/>
          </p:cNvSpPr>
          <p:nvPr>
            <p:ph idx="1"/>
          </p:nvPr>
        </p:nvSpPr>
        <p:spPr>
          <a:xfrm>
            <a:off x="281193" y="1073256"/>
            <a:ext cx="11471856" cy="558268"/>
          </a:xfrm>
        </p:spPr>
        <p:txBody>
          <a:bodyPr>
            <a:normAutofit lnSpcReduction="10000"/>
          </a:bodyPr>
          <a:lstStyle/>
          <a:p>
            <a:pPr marL="0" indent="0">
              <a:buNone/>
            </a:pPr>
            <a:r>
              <a:rPr lang="tr-TR" sz="1600" b="1" i="1" dirty="0" smtClean="0"/>
              <a:t>Susuz süt yağı, taze kremadan elde edilen ve 30</a:t>
            </a:r>
            <a:r>
              <a:rPr lang="tr-TR" sz="1600" b="1" i="1" dirty="0" smtClean="0">
                <a:latin typeface="Arial Black" panose="020B0A04020102020204" pitchFamily="34" charset="0"/>
              </a:rPr>
              <a:t>˚</a:t>
            </a:r>
            <a:r>
              <a:rPr lang="tr-TR" sz="1600" b="1" i="1" dirty="0" smtClean="0"/>
              <a:t>C </a:t>
            </a:r>
            <a:r>
              <a:rPr lang="tr-TR" sz="1600" b="1" i="1" dirty="0" err="1" smtClean="0"/>
              <a:t>nin</a:t>
            </a:r>
            <a:r>
              <a:rPr lang="tr-TR" sz="1600" b="1" i="1" dirty="0" smtClean="0"/>
              <a:t> üzerindeki sıcaklıklarda sıvı halde bulunan bir üründür. Çevre sıcaklığında niteliklerini koruyabildiği için, </a:t>
            </a:r>
            <a:r>
              <a:rPr lang="tr-TR" sz="1600" b="1" i="1" dirty="0" err="1" smtClean="0"/>
              <a:t>rekombinasyonunun</a:t>
            </a:r>
            <a:r>
              <a:rPr lang="tr-TR" sz="1600" b="1" i="1" dirty="0" smtClean="0"/>
              <a:t> geleneksek süt yağı kaynağıdır.</a:t>
            </a:r>
            <a:r>
              <a:rPr lang="tr-TR" sz="1600" b="1" i="1" dirty="0"/>
              <a:t> </a:t>
            </a:r>
            <a:endParaRPr lang="tr-TR" sz="1600" b="1" i="1" dirty="0" smtClean="0"/>
          </a:p>
        </p:txBody>
      </p:sp>
      <p:sp>
        <p:nvSpPr>
          <p:cNvPr id="8" name="Metin kutusu 7"/>
          <p:cNvSpPr txBox="1"/>
          <p:nvPr/>
        </p:nvSpPr>
        <p:spPr>
          <a:xfrm>
            <a:off x="5181599" y="1840468"/>
            <a:ext cx="3228975" cy="369332"/>
          </a:xfrm>
          <a:prstGeom prst="rect">
            <a:avLst/>
          </a:prstGeom>
          <a:noFill/>
          <a:ln>
            <a:solidFill>
              <a:schemeClr val="accent1"/>
            </a:solidFill>
          </a:ln>
        </p:spPr>
        <p:txBody>
          <a:bodyPr wrap="square" rtlCol="0">
            <a:spAutoFit/>
          </a:bodyPr>
          <a:lstStyle/>
          <a:p>
            <a:r>
              <a:rPr lang="tr-TR" dirty="0" smtClean="0"/>
              <a:t>Krema (%40 yağ,55-60</a:t>
            </a:r>
            <a:r>
              <a:rPr lang="tr-TR" dirty="0" smtClean="0">
                <a:latin typeface="Arial Black" panose="020B0A04020102020204" pitchFamily="34" charset="0"/>
              </a:rPr>
              <a:t>º</a:t>
            </a:r>
            <a:r>
              <a:rPr lang="tr-TR" dirty="0" smtClean="0"/>
              <a:t>C)</a:t>
            </a:r>
            <a:endParaRPr lang="tr-TR" dirty="0"/>
          </a:p>
        </p:txBody>
      </p:sp>
      <p:sp>
        <p:nvSpPr>
          <p:cNvPr id="9" name="Aşağı Ok 8"/>
          <p:cNvSpPr/>
          <p:nvPr/>
        </p:nvSpPr>
        <p:spPr>
          <a:xfrm>
            <a:off x="6453186" y="2206305"/>
            <a:ext cx="314325" cy="316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330949" y="2441470"/>
            <a:ext cx="2857500" cy="369332"/>
          </a:xfrm>
          <a:prstGeom prst="rect">
            <a:avLst/>
          </a:prstGeom>
          <a:noFill/>
          <a:ln>
            <a:solidFill>
              <a:schemeClr val="accent1"/>
            </a:solidFill>
          </a:ln>
        </p:spPr>
        <p:txBody>
          <a:bodyPr wrap="square" rtlCol="0">
            <a:spAutoFit/>
          </a:bodyPr>
          <a:lstStyle/>
          <a:p>
            <a:r>
              <a:rPr lang="tr-TR" dirty="0" smtClean="0"/>
              <a:t>    Santrifüj </a:t>
            </a:r>
            <a:r>
              <a:rPr lang="tr-TR" dirty="0" err="1" smtClean="0"/>
              <a:t>separasyon</a:t>
            </a:r>
            <a:endParaRPr lang="tr-TR" dirty="0"/>
          </a:p>
        </p:txBody>
      </p:sp>
      <p:pic>
        <p:nvPicPr>
          <p:cNvPr id="12" name="Resim 11"/>
          <p:cNvPicPr>
            <a:picLocks noChangeAspect="1"/>
          </p:cNvPicPr>
          <p:nvPr/>
        </p:nvPicPr>
        <p:blipFill>
          <a:blip r:embed="rId2"/>
          <a:stretch>
            <a:fillRect/>
          </a:stretch>
        </p:blipFill>
        <p:spPr>
          <a:xfrm>
            <a:off x="6395623" y="2808723"/>
            <a:ext cx="371888" cy="341406"/>
          </a:xfrm>
          <a:prstGeom prst="rect">
            <a:avLst/>
          </a:prstGeom>
        </p:spPr>
      </p:pic>
      <p:sp>
        <p:nvSpPr>
          <p:cNvPr id="13" name="Metin kutusu 12"/>
          <p:cNvSpPr txBox="1"/>
          <p:nvPr/>
        </p:nvSpPr>
        <p:spPr>
          <a:xfrm>
            <a:off x="5029198" y="3098830"/>
            <a:ext cx="3381376" cy="369332"/>
          </a:xfrm>
          <a:prstGeom prst="rect">
            <a:avLst/>
          </a:prstGeom>
          <a:noFill/>
          <a:ln>
            <a:solidFill>
              <a:schemeClr val="accent1"/>
            </a:solidFill>
          </a:ln>
        </p:spPr>
        <p:txBody>
          <a:bodyPr wrap="square" rtlCol="0">
            <a:spAutoFit/>
          </a:bodyPr>
          <a:lstStyle/>
          <a:p>
            <a:r>
              <a:rPr lang="tr-TR" dirty="0" smtClean="0"/>
              <a:t>Krema (%70-80 yağ,55-60</a:t>
            </a:r>
            <a:r>
              <a:rPr lang="tr-TR" dirty="0">
                <a:solidFill>
                  <a:prstClr val="white"/>
                </a:solidFill>
                <a:latin typeface="Arial Black" panose="020B0A04020102020204" pitchFamily="34" charset="0"/>
              </a:rPr>
              <a:t>º</a:t>
            </a:r>
            <a:r>
              <a:rPr lang="tr-TR" dirty="0">
                <a:solidFill>
                  <a:prstClr val="white"/>
                </a:solidFill>
              </a:rPr>
              <a:t>C</a:t>
            </a:r>
            <a:endParaRPr lang="tr-TR" dirty="0"/>
          </a:p>
        </p:txBody>
      </p:sp>
      <p:pic>
        <p:nvPicPr>
          <p:cNvPr id="14" name="Resim 13"/>
          <p:cNvPicPr>
            <a:picLocks noChangeAspect="1"/>
          </p:cNvPicPr>
          <p:nvPr/>
        </p:nvPicPr>
        <p:blipFill>
          <a:blip r:embed="rId3"/>
          <a:stretch>
            <a:fillRect/>
          </a:stretch>
        </p:blipFill>
        <p:spPr>
          <a:xfrm>
            <a:off x="6395623" y="3391382"/>
            <a:ext cx="371888" cy="341406"/>
          </a:xfrm>
          <a:prstGeom prst="rect">
            <a:avLst/>
          </a:prstGeom>
        </p:spPr>
      </p:pic>
      <p:sp>
        <p:nvSpPr>
          <p:cNvPr id="15" name="Metin kutusu 14"/>
          <p:cNvSpPr txBox="1"/>
          <p:nvPr/>
        </p:nvSpPr>
        <p:spPr>
          <a:xfrm>
            <a:off x="5291134" y="3629330"/>
            <a:ext cx="3124201" cy="371475"/>
          </a:xfrm>
          <a:prstGeom prst="rect">
            <a:avLst/>
          </a:prstGeom>
          <a:noFill/>
          <a:ln>
            <a:solidFill>
              <a:schemeClr val="accent1"/>
            </a:solidFill>
          </a:ln>
        </p:spPr>
        <p:txBody>
          <a:bodyPr wrap="square" rtlCol="0">
            <a:spAutoFit/>
          </a:bodyPr>
          <a:lstStyle/>
          <a:p>
            <a:r>
              <a:rPr lang="tr-TR" dirty="0" smtClean="0"/>
              <a:t>     </a:t>
            </a:r>
            <a:r>
              <a:rPr lang="tr-TR" dirty="0" err="1" smtClean="0"/>
              <a:t>Homojenizasyon</a:t>
            </a:r>
            <a:endParaRPr lang="tr-TR" dirty="0"/>
          </a:p>
        </p:txBody>
      </p:sp>
      <p:sp>
        <p:nvSpPr>
          <p:cNvPr id="17" name="Metin kutusu 16"/>
          <p:cNvSpPr txBox="1"/>
          <p:nvPr/>
        </p:nvSpPr>
        <p:spPr>
          <a:xfrm>
            <a:off x="5719761" y="4290602"/>
            <a:ext cx="2000250" cy="369332"/>
          </a:xfrm>
          <a:prstGeom prst="rect">
            <a:avLst/>
          </a:prstGeom>
          <a:noFill/>
          <a:ln>
            <a:solidFill>
              <a:schemeClr val="accent1"/>
            </a:solidFill>
          </a:ln>
        </p:spPr>
        <p:txBody>
          <a:bodyPr wrap="square" rtlCol="0">
            <a:spAutoFit/>
          </a:bodyPr>
          <a:lstStyle/>
          <a:p>
            <a:r>
              <a:rPr lang="tr-TR" dirty="0" smtClean="0"/>
              <a:t>Faz dönüşümü</a:t>
            </a:r>
            <a:endParaRPr lang="tr-TR" dirty="0"/>
          </a:p>
        </p:txBody>
      </p:sp>
      <p:sp>
        <p:nvSpPr>
          <p:cNvPr id="18" name="Metin kutusu 17"/>
          <p:cNvSpPr txBox="1"/>
          <p:nvPr/>
        </p:nvSpPr>
        <p:spPr>
          <a:xfrm>
            <a:off x="5388100" y="4862363"/>
            <a:ext cx="2752725" cy="369332"/>
          </a:xfrm>
          <a:prstGeom prst="rect">
            <a:avLst/>
          </a:prstGeom>
          <a:noFill/>
          <a:ln>
            <a:solidFill>
              <a:schemeClr val="accent1"/>
            </a:solidFill>
          </a:ln>
        </p:spPr>
        <p:txBody>
          <a:bodyPr wrap="square" rtlCol="0">
            <a:spAutoFit/>
          </a:bodyPr>
          <a:lstStyle/>
          <a:p>
            <a:r>
              <a:rPr lang="tr-TR" dirty="0" smtClean="0"/>
              <a:t>Santrifüj </a:t>
            </a:r>
            <a:r>
              <a:rPr lang="tr-TR" dirty="0" err="1" smtClean="0"/>
              <a:t>separasyon</a:t>
            </a:r>
            <a:endParaRPr lang="tr-TR" dirty="0"/>
          </a:p>
        </p:txBody>
      </p:sp>
      <p:sp>
        <p:nvSpPr>
          <p:cNvPr id="19" name="Metin kutusu 18"/>
          <p:cNvSpPr txBox="1"/>
          <p:nvPr/>
        </p:nvSpPr>
        <p:spPr>
          <a:xfrm>
            <a:off x="5330949" y="5503729"/>
            <a:ext cx="2867026" cy="369332"/>
          </a:xfrm>
          <a:prstGeom prst="rect">
            <a:avLst/>
          </a:prstGeom>
          <a:noFill/>
          <a:ln>
            <a:solidFill>
              <a:schemeClr val="accent1"/>
            </a:solidFill>
          </a:ln>
        </p:spPr>
        <p:txBody>
          <a:bodyPr wrap="square" rtlCol="0">
            <a:spAutoFit/>
          </a:bodyPr>
          <a:lstStyle/>
          <a:p>
            <a:r>
              <a:rPr lang="tr-TR" dirty="0" smtClean="0"/>
              <a:t>Ham Yağ (%99,5 yağ)</a:t>
            </a:r>
            <a:endParaRPr lang="tr-TR" dirty="0"/>
          </a:p>
        </p:txBody>
      </p:sp>
      <p:sp>
        <p:nvSpPr>
          <p:cNvPr id="20" name="Metin kutusu 19"/>
          <p:cNvSpPr txBox="1"/>
          <p:nvPr/>
        </p:nvSpPr>
        <p:spPr>
          <a:xfrm>
            <a:off x="8677275" y="4909590"/>
            <a:ext cx="2457450" cy="369332"/>
          </a:xfrm>
          <a:prstGeom prst="rect">
            <a:avLst/>
          </a:prstGeom>
          <a:noFill/>
          <a:ln>
            <a:solidFill>
              <a:schemeClr val="accent1"/>
            </a:solidFill>
          </a:ln>
        </p:spPr>
        <p:txBody>
          <a:bodyPr wrap="square" rtlCol="0">
            <a:spAutoFit/>
          </a:bodyPr>
          <a:lstStyle/>
          <a:p>
            <a:r>
              <a:rPr lang="tr-TR" dirty="0" err="1" smtClean="0"/>
              <a:t>Globüler</a:t>
            </a:r>
            <a:r>
              <a:rPr lang="tr-TR" dirty="0" smtClean="0"/>
              <a:t> yağ </a:t>
            </a:r>
            <a:endParaRPr lang="tr-TR" dirty="0"/>
          </a:p>
        </p:txBody>
      </p:sp>
      <p:sp>
        <p:nvSpPr>
          <p:cNvPr id="21" name="Metin kutusu 20"/>
          <p:cNvSpPr txBox="1"/>
          <p:nvPr/>
        </p:nvSpPr>
        <p:spPr>
          <a:xfrm>
            <a:off x="1976286" y="2354709"/>
            <a:ext cx="2923967" cy="369332"/>
          </a:xfrm>
          <a:prstGeom prst="rect">
            <a:avLst/>
          </a:prstGeom>
          <a:noFill/>
          <a:ln>
            <a:solidFill>
              <a:schemeClr val="accent1"/>
            </a:solidFill>
          </a:ln>
        </p:spPr>
        <p:txBody>
          <a:bodyPr wrap="square" rtlCol="0">
            <a:spAutoFit/>
          </a:bodyPr>
          <a:lstStyle/>
          <a:p>
            <a:r>
              <a:rPr lang="tr-TR" dirty="0" smtClean="0"/>
              <a:t>Serum Fazı (%1-2 yağ)</a:t>
            </a:r>
            <a:endParaRPr lang="tr-TR" dirty="0"/>
          </a:p>
        </p:txBody>
      </p:sp>
      <p:sp>
        <p:nvSpPr>
          <p:cNvPr id="22" name="Metin kutusu 21"/>
          <p:cNvSpPr txBox="1"/>
          <p:nvPr/>
        </p:nvSpPr>
        <p:spPr>
          <a:xfrm>
            <a:off x="2076035" y="2965463"/>
            <a:ext cx="2676525" cy="369332"/>
          </a:xfrm>
          <a:prstGeom prst="rect">
            <a:avLst/>
          </a:prstGeom>
          <a:noFill/>
          <a:ln>
            <a:solidFill>
              <a:schemeClr val="accent1"/>
            </a:solidFill>
          </a:ln>
        </p:spPr>
        <p:txBody>
          <a:bodyPr wrap="square" rtlCol="0">
            <a:spAutoFit/>
          </a:bodyPr>
          <a:lstStyle/>
          <a:p>
            <a:r>
              <a:rPr lang="tr-TR" dirty="0" err="1" smtClean="0"/>
              <a:t>Yayıkaltı</a:t>
            </a:r>
            <a:r>
              <a:rPr lang="tr-TR" dirty="0" smtClean="0"/>
              <a:t> </a:t>
            </a:r>
            <a:r>
              <a:rPr lang="tr-TR" dirty="0" err="1" smtClean="0"/>
              <a:t>separatörüne</a:t>
            </a:r>
            <a:endParaRPr lang="tr-TR" dirty="0"/>
          </a:p>
        </p:txBody>
      </p:sp>
      <p:sp>
        <p:nvSpPr>
          <p:cNvPr id="23" name="Metin kutusu 22"/>
          <p:cNvSpPr txBox="1"/>
          <p:nvPr/>
        </p:nvSpPr>
        <p:spPr>
          <a:xfrm>
            <a:off x="2365640" y="3645879"/>
            <a:ext cx="2371725" cy="369332"/>
          </a:xfrm>
          <a:prstGeom prst="rect">
            <a:avLst/>
          </a:prstGeom>
          <a:noFill/>
          <a:ln>
            <a:solidFill>
              <a:schemeClr val="accent1"/>
            </a:solidFill>
          </a:ln>
        </p:spPr>
        <p:txBody>
          <a:bodyPr wrap="square" rtlCol="0">
            <a:spAutoFit/>
          </a:bodyPr>
          <a:lstStyle/>
          <a:p>
            <a:r>
              <a:rPr lang="tr-TR" dirty="0" smtClean="0"/>
              <a:t>Serum (&lt; %1 yağ)</a:t>
            </a:r>
            <a:endParaRPr lang="tr-TR" dirty="0"/>
          </a:p>
        </p:txBody>
      </p:sp>
      <p:sp>
        <p:nvSpPr>
          <p:cNvPr id="24" name="Metin kutusu 23"/>
          <p:cNvSpPr txBox="1"/>
          <p:nvPr/>
        </p:nvSpPr>
        <p:spPr>
          <a:xfrm>
            <a:off x="2155686" y="4326295"/>
            <a:ext cx="2676525" cy="369332"/>
          </a:xfrm>
          <a:prstGeom prst="rect">
            <a:avLst/>
          </a:prstGeom>
          <a:noFill/>
          <a:ln>
            <a:solidFill>
              <a:schemeClr val="accent1"/>
            </a:solidFill>
          </a:ln>
        </p:spPr>
        <p:txBody>
          <a:bodyPr wrap="square" rtlCol="0">
            <a:spAutoFit/>
          </a:bodyPr>
          <a:lstStyle/>
          <a:p>
            <a:r>
              <a:rPr lang="tr-TR" dirty="0" smtClean="0"/>
              <a:t>Püskürterek kurutma</a:t>
            </a:r>
            <a:endParaRPr lang="tr-TR" dirty="0"/>
          </a:p>
        </p:txBody>
      </p:sp>
      <p:sp>
        <p:nvSpPr>
          <p:cNvPr id="25" name="Metin kutusu 24"/>
          <p:cNvSpPr txBox="1"/>
          <p:nvPr/>
        </p:nvSpPr>
        <p:spPr>
          <a:xfrm>
            <a:off x="285545" y="2650490"/>
            <a:ext cx="1295400" cy="923330"/>
          </a:xfrm>
          <a:prstGeom prst="rect">
            <a:avLst/>
          </a:prstGeom>
          <a:noFill/>
          <a:ln>
            <a:solidFill>
              <a:schemeClr val="accent1"/>
            </a:solidFill>
          </a:ln>
        </p:spPr>
        <p:txBody>
          <a:bodyPr wrap="square" rtlCol="0">
            <a:spAutoFit/>
          </a:bodyPr>
          <a:lstStyle/>
          <a:p>
            <a:r>
              <a:rPr lang="tr-TR" dirty="0" smtClean="0"/>
              <a:t>Geri kazanılan yağ</a:t>
            </a:r>
            <a:endParaRPr lang="tr-TR" dirty="0"/>
          </a:p>
        </p:txBody>
      </p:sp>
      <p:pic>
        <p:nvPicPr>
          <p:cNvPr id="26" name="Resim 25"/>
          <p:cNvPicPr>
            <a:picLocks noChangeAspect="1"/>
          </p:cNvPicPr>
          <p:nvPr/>
        </p:nvPicPr>
        <p:blipFill>
          <a:blip r:embed="rId4"/>
          <a:stretch>
            <a:fillRect/>
          </a:stretch>
        </p:blipFill>
        <p:spPr>
          <a:xfrm>
            <a:off x="6398671" y="3967940"/>
            <a:ext cx="365792" cy="341406"/>
          </a:xfrm>
          <a:prstGeom prst="rect">
            <a:avLst/>
          </a:prstGeom>
        </p:spPr>
      </p:pic>
      <p:sp>
        <p:nvSpPr>
          <p:cNvPr id="27" name="Aşağı Ok 26"/>
          <p:cNvSpPr/>
          <p:nvPr/>
        </p:nvSpPr>
        <p:spPr>
          <a:xfrm>
            <a:off x="6453186" y="4619227"/>
            <a:ext cx="314325" cy="316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8" name="Resim 27"/>
          <p:cNvPicPr>
            <a:picLocks noChangeAspect="1"/>
          </p:cNvPicPr>
          <p:nvPr/>
        </p:nvPicPr>
        <p:blipFill>
          <a:blip r:embed="rId4"/>
          <a:stretch>
            <a:fillRect/>
          </a:stretch>
        </p:blipFill>
        <p:spPr>
          <a:xfrm>
            <a:off x="6398671" y="5180086"/>
            <a:ext cx="365792" cy="341406"/>
          </a:xfrm>
          <a:prstGeom prst="rect">
            <a:avLst/>
          </a:prstGeom>
        </p:spPr>
      </p:pic>
      <p:sp>
        <p:nvSpPr>
          <p:cNvPr id="29" name="Aşağı Ok 28"/>
          <p:cNvSpPr/>
          <p:nvPr/>
        </p:nvSpPr>
        <p:spPr>
          <a:xfrm rot="16200000">
            <a:off x="8287796" y="4917991"/>
            <a:ext cx="314325" cy="384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Aşağı Ok 29"/>
          <p:cNvSpPr/>
          <p:nvPr/>
        </p:nvSpPr>
        <p:spPr>
          <a:xfrm rot="5400000">
            <a:off x="4939438" y="2408896"/>
            <a:ext cx="314325" cy="3890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1" name="Resim 30"/>
          <p:cNvPicPr>
            <a:picLocks noChangeAspect="1"/>
          </p:cNvPicPr>
          <p:nvPr/>
        </p:nvPicPr>
        <p:blipFill>
          <a:blip r:embed="rId4"/>
          <a:stretch>
            <a:fillRect/>
          </a:stretch>
        </p:blipFill>
        <p:spPr>
          <a:xfrm>
            <a:off x="3336787" y="2740705"/>
            <a:ext cx="365792" cy="341406"/>
          </a:xfrm>
          <a:prstGeom prst="rect">
            <a:avLst/>
          </a:prstGeom>
        </p:spPr>
      </p:pic>
      <p:sp>
        <p:nvSpPr>
          <p:cNvPr id="32" name="Aşağı Ok 31"/>
          <p:cNvSpPr/>
          <p:nvPr/>
        </p:nvSpPr>
        <p:spPr>
          <a:xfrm>
            <a:off x="3336787" y="3342177"/>
            <a:ext cx="314325" cy="316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3" name="Resim 32"/>
          <p:cNvPicPr>
            <a:picLocks noChangeAspect="1"/>
          </p:cNvPicPr>
          <p:nvPr/>
        </p:nvPicPr>
        <p:blipFill>
          <a:blip r:embed="rId4"/>
          <a:stretch>
            <a:fillRect/>
          </a:stretch>
        </p:blipFill>
        <p:spPr>
          <a:xfrm>
            <a:off x="3285320" y="3972934"/>
            <a:ext cx="365792" cy="341406"/>
          </a:xfrm>
          <a:prstGeom prst="rect">
            <a:avLst/>
          </a:prstGeom>
        </p:spPr>
      </p:pic>
      <p:pic>
        <p:nvPicPr>
          <p:cNvPr id="34" name="Resim 33"/>
          <p:cNvPicPr>
            <a:picLocks noChangeAspect="1"/>
          </p:cNvPicPr>
          <p:nvPr/>
        </p:nvPicPr>
        <p:blipFill>
          <a:blip r:embed="rId4"/>
          <a:stretch>
            <a:fillRect/>
          </a:stretch>
        </p:blipFill>
        <p:spPr>
          <a:xfrm rot="5400000">
            <a:off x="1660378" y="2869106"/>
            <a:ext cx="365792" cy="510878"/>
          </a:xfrm>
          <a:prstGeom prst="rect">
            <a:avLst/>
          </a:prstGeom>
        </p:spPr>
      </p:pic>
      <p:sp>
        <p:nvSpPr>
          <p:cNvPr id="40" name="Bükülü Ok 39"/>
          <p:cNvSpPr/>
          <p:nvPr/>
        </p:nvSpPr>
        <p:spPr>
          <a:xfrm>
            <a:off x="600075" y="1924499"/>
            <a:ext cx="4429123" cy="655037"/>
          </a:xfrm>
          <a:prstGeom prst="bentArrow">
            <a:avLst>
              <a:gd name="adj1" fmla="val 15681"/>
              <a:gd name="adj2" fmla="val 25000"/>
              <a:gd name="adj3" fmla="val 25000"/>
              <a:gd name="adj4" fmla="val 422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0" name="Yukarı Bükülü Ok 49"/>
          <p:cNvSpPr/>
          <p:nvPr/>
        </p:nvSpPr>
        <p:spPr>
          <a:xfrm rot="10800000" flipH="1">
            <a:off x="8732502" y="1924499"/>
            <a:ext cx="799237" cy="2981959"/>
          </a:xfrm>
          <a:prstGeom prst="bentUpArrow">
            <a:avLst>
              <a:gd name="adj1" fmla="val 16078"/>
              <a:gd name="adj2" fmla="val 3191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17731721"/>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0526" y="390526"/>
            <a:ext cx="11306174" cy="6105524"/>
          </a:xfrm>
        </p:spPr>
        <p:txBody>
          <a:bodyPr/>
          <a:lstStyle/>
          <a:p>
            <a:pPr marL="0" indent="0">
              <a:buNone/>
            </a:pPr>
            <a:r>
              <a:rPr lang="tr-TR" b="1" i="1" dirty="0" smtClean="0"/>
              <a:t>Faz dönüşüm aşaması, susuz süt yağı üretiminin en önemli aşamasıdır. Faz dönüşümünü etkileyen faktörler şunlardır:</a:t>
            </a:r>
          </a:p>
          <a:p>
            <a:r>
              <a:rPr lang="tr-TR" b="1" i="1" dirty="0" err="1" smtClean="0"/>
              <a:t>Homojenizasyon</a:t>
            </a:r>
            <a:r>
              <a:rPr lang="tr-TR" b="1" i="1" dirty="0" smtClean="0"/>
              <a:t> basıncı</a:t>
            </a:r>
          </a:p>
          <a:p>
            <a:r>
              <a:rPr lang="tr-TR" b="1" i="1" dirty="0" smtClean="0"/>
              <a:t>Kremanın yağ oranı</a:t>
            </a:r>
          </a:p>
          <a:p>
            <a:r>
              <a:rPr lang="tr-TR" b="1" i="1" dirty="0" smtClean="0"/>
              <a:t>Kremanın serbest yağ içeriği</a:t>
            </a:r>
          </a:p>
          <a:p>
            <a:r>
              <a:rPr lang="tr-TR" b="1" i="1" dirty="0" smtClean="0"/>
              <a:t>Sıcaklık derecesi </a:t>
            </a:r>
          </a:p>
          <a:p>
            <a:pPr marL="0" indent="0">
              <a:buNone/>
            </a:pPr>
            <a:endParaRPr lang="tr-TR" b="1" i="1" dirty="0" smtClean="0"/>
          </a:p>
          <a:p>
            <a:pPr marL="0" indent="0">
              <a:buNone/>
            </a:pPr>
            <a:r>
              <a:rPr lang="tr-TR" b="1" i="1" dirty="0" smtClean="0">
                <a:solidFill>
                  <a:srgbClr val="FF0000"/>
                </a:solidFill>
              </a:rPr>
              <a:t>Susuz süt yağının paketlenme ve depolanması</a:t>
            </a:r>
          </a:p>
          <a:p>
            <a:r>
              <a:rPr lang="tr-TR" b="1" i="1" dirty="0" smtClean="0"/>
              <a:t>Susuz süt yağı, oksijen ve ışık geçirmeyen ambalajlar içinde saklanmalıdır.</a:t>
            </a:r>
          </a:p>
          <a:p>
            <a:r>
              <a:rPr lang="tr-TR" b="1" i="1" dirty="0" smtClean="0"/>
              <a:t>İçi </a:t>
            </a:r>
            <a:r>
              <a:rPr lang="tr-TR" b="1" i="1" dirty="0" err="1" smtClean="0"/>
              <a:t>laklı</a:t>
            </a:r>
            <a:r>
              <a:rPr lang="tr-TR" b="1" i="1" dirty="0" smtClean="0"/>
              <a:t> 200 litrelik çelik variller kullanılmaktadır. Varilin üst kısmında az bir tepe boşluğu bırakılmalıdır. Çünkü, süt yağı soğuyup kristalize oldukça hacmi küçülmekte, bu nedenle tepe boşluğu büyümektedir.</a:t>
            </a:r>
          </a:p>
          <a:p>
            <a:endParaRPr lang="tr-TR" b="1" i="1" dirty="0" smtClean="0"/>
          </a:p>
          <a:p>
            <a:pPr marL="0" indent="0">
              <a:buNone/>
            </a:pPr>
            <a:endParaRPr lang="tr-TR" b="1" i="1" dirty="0"/>
          </a:p>
        </p:txBody>
      </p:sp>
    </p:spTree>
    <p:extLst>
      <p:ext uri="{BB962C8B-B14F-4D97-AF65-F5344CB8AC3E}">
        <p14:creationId xmlns:p14="http://schemas.microsoft.com/office/powerpoint/2010/main" val="598763348"/>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575982"/>
          </a:xfrm>
        </p:spPr>
        <p:txBody>
          <a:bodyPr/>
          <a:lstStyle/>
          <a:p>
            <a:r>
              <a:rPr lang="tr-TR" sz="2800" b="1" i="1" dirty="0" smtClean="0">
                <a:solidFill>
                  <a:srgbClr val="FF0000"/>
                </a:solidFill>
              </a:rPr>
              <a:t>1.1.1.2.2.</a:t>
            </a:r>
            <a:r>
              <a:rPr lang="en-US" sz="2800" b="1" i="1" dirty="0" err="1" smtClean="0">
                <a:solidFill>
                  <a:srgbClr val="FF0000"/>
                </a:solidFill>
              </a:rPr>
              <a:t>Saf</a:t>
            </a:r>
            <a:r>
              <a:rPr lang="en-US" sz="2800" b="1" i="1" dirty="0" smtClean="0">
                <a:solidFill>
                  <a:srgbClr val="FF0000"/>
                </a:solidFill>
              </a:rPr>
              <a:t> </a:t>
            </a:r>
            <a:r>
              <a:rPr lang="en-US" sz="2800" b="1" i="1" dirty="0" err="1">
                <a:solidFill>
                  <a:srgbClr val="FF0000"/>
                </a:solidFill>
              </a:rPr>
              <a:t>Süt</a:t>
            </a:r>
            <a:r>
              <a:rPr lang="en-US" sz="2800" b="1" i="1" dirty="0">
                <a:solidFill>
                  <a:srgbClr val="FF0000"/>
                </a:solidFill>
              </a:rPr>
              <a:t> </a:t>
            </a:r>
            <a:r>
              <a:rPr lang="en-US" sz="2800" b="1" i="1" dirty="0" err="1">
                <a:solidFill>
                  <a:srgbClr val="FF0000"/>
                </a:solidFill>
              </a:rPr>
              <a:t>Yağı</a:t>
            </a:r>
            <a:r>
              <a:rPr lang="en-US" sz="2800" b="1" i="1" dirty="0">
                <a:solidFill>
                  <a:srgbClr val="FF0000"/>
                </a:solidFill>
              </a:rPr>
              <a:t> (butter oil)</a:t>
            </a:r>
            <a:endParaRPr lang="tr-TR" sz="2800" b="1" i="1" dirty="0">
              <a:solidFill>
                <a:srgbClr val="FF0000"/>
              </a:solidFill>
            </a:endParaRPr>
          </a:p>
        </p:txBody>
      </p:sp>
      <p:sp>
        <p:nvSpPr>
          <p:cNvPr id="3" name="İçerik Yer Tutucusu 2"/>
          <p:cNvSpPr>
            <a:spLocks noGrp="1"/>
          </p:cNvSpPr>
          <p:nvPr>
            <p:ph idx="1"/>
          </p:nvPr>
        </p:nvSpPr>
        <p:spPr>
          <a:xfrm>
            <a:off x="646111" y="1028700"/>
            <a:ext cx="10583863" cy="5410200"/>
          </a:xfrm>
        </p:spPr>
        <p:txBody>
          <a:bodyPr>
            <a:normAutofit/>
          </a:bodyPr>
          <a:lstStyle/>
          <a:p>
            <a:r>
              <a:rPr lang="tr-TR" sz="1800" b="1" i="1" dirty="0"/>
              <a:t>Yeterli kalitede bir tereyağından susuz süt yağı üretiminde, son ürünün niteliklerini etkileyen işlem aşamaları ve kalite faktörleri şunlardır</a:t>
            </a:r>
            <a:r>
              <a:rPr lang="tr-TR" sz="1800" b="1" i="1" dirty="0" smtClean="0"/>
              <a:t>:</a:t>
            </a:r>
          </a:p>
          <a:p>
            <a:endParaRPr lang="tr-TR" sz="1800" b="1" i="1" dirty="0"/>
          </a:p>
        </p:txBody>
      </p:sp>
      <p:graphicFrame>
        <p:nvGraphicFramePr>
          <p:cNvPr id="4" name="Tablo 3"/>
          <p:cNvGraphicFramePr>
            <a:graphicFrameLocks noGrp="1"/>
          </p:cNvGraphicFramePr>
          <p:nvPr>
            <p:extLst>
              <p:ext uri="{D42A27DB-BD31-4B8C-83A1-F6EECF244321}">
                <p14:modId xmlns:p14="http://schemas.microsoft.com/office/powerpoint/2010/main" val="2078424320"/>
              </p:ext>
            </p:extLst>
          </p:nvPr>
        </p:nvGraphicFramePr>
        <p:xfrm>
          <a:off x="2266950" y="2266950"/>
          <a:ext cx="6819900" cy="2505075"/>
        </p:xfrm>
        <a:graphic>
          <a:graphicData uri="http://schemas.openxmlformats.org/drawingml/2006/table">
            <a:tbl>
              <a:tblPr/>
              <a:tblGrid>
                <a:gridCol w="3409950">
                  <a:extLst>
                    <a:ext uri="{9D8B030D-6E8A-4147-A177-3AD203B41FA5}">
                      <a16:colId xmlns:a16="http://schemas.microsoft.com/office/drawing/2014/main" xmlns="" val="675066725"/>
                    </a:ext>
                  </a:extLst>
                </a:gridCol>
                <a:gridCol w="3409950">
                  <a:extLst>
                    <a:ext uri="{9D8B030D-6E8A-4147-A177-3AD203B41FA5}">
                      <a16:colId xmlns:a16="http://schemas.microsoft.com/office/drawing/2014/main" xmlns="" val="1643265156"/>
                    </a:ext>
                  </a:extLst>
                </a:gridCol>
              </a:tblGrid>
              <a:tr h="367815">
                <a:tc gridSpan="2">
                  <a:txBody>
                    <a:bodyPr/>
                    <a:lstStyle/>
                    <a:p>
                      <a:pPr marL="68580" algn="ctr">
                        <a:lnSpc>
                          <a:spcPct val="115000"/>
                        </a:lnSpc>
                        <a:spcAft>
                          <a:spcPts val="1000"/>
                        </a:spcAft>
                      </a:pPr>
                      <a:r>
                        <a:rPr lang="tr-TR"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SAF SÜT YAĞI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xmlns="" val="2599937466"/>
                  </a:ext>
                </a:extLst>
              </a:tr>
              <a:tr h="362560">
                <a:tc>
                  <a:txBody>
                    <a:bodyPr/>
                    <a:lstStyle/>
                    <a:p>
                      <a:pPr>
                        <a:lnSpc>
                          <a:spcPct val="115000"/>
                        </a:lnSpc>
                        <a:spcAft>
                          <a:spcPts val="0"/>
                        </a:spcAft>
                      </a:pPr>
                      <a:r>
                        <a:rPr lang="tr-TR"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İşlem aşamaları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Kalite faktörleri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3371376"/>
                  </a:ext>
                </a:extLst>
              </a:tr>
              <a:tr h="362560">
                <a:tc>
                  <a:txBody>
                    <a:bodyPr/>
                    <a:lstStyle/>
                    <a:p>
                      <a:pPr>
                        <a:lnSpc>
                          <a:spcPct val="115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Yıkama ve yağ seperasyonu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Randıman, rutubet yüzdesi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68692239"/>
                  </a:ext>
                </a:extLst>
              </a:tr>
              <a:tr h="362560">
                <a:tc>
                  <a:txBody>
                    <a:bodyPr/>
                    <a:lstStyle/>
                    <a:p>
                      <a:pPr>
                        <a:lnSpc>
                          <a:spcPct val="115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Vakumda kurutma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Rutubet yüzdesi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34394668"/>
                  </a:ext>
                </a:extLst>
              </a:tr>
              <a:tr h="362560">
                <a:tc>
                  <a:txBody>
                    <a:bodyPr/>
                    <a:lstStyle/>
                    <a:p>
                      <a:pPr>
                        <a:lnSpc>
                          <a:spcPct val="115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Pastörizasyon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Lipolitik aktivite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02565989"/>
                  </a:ext>
                </a:extLst>
              </a:tr>
              <a:tr h="362560">
                <a:tc>
                  <a:txBody>
                    <a:bodyPr/>
                    <a:lstStyle/>
                    <a:p>
                      <a:pPr>
                        <a:lnSpc>
                          <a:spcPct val="115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Yüzey sıyırmalı soğutma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Yağ kristalizasyonu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02350433"/>
                  </a:ext>
                </a:extLst>
              </a:tr>
              <a:tr h="324460">
                <a:tc>
                  <a:txBody>
                    <a:bodyPr/>
                    <a:lstStyle/>
                    <a:p>
                      <a:pPr>
                        <a:lnSpc>
                          <a:spcPct val="115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Doldurma</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Raf ömrü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83432822"/>
                  </a:ext>
                </a:extLst>
              </a:tr>
            </a:tbl>
          </a:graphicData>
        </a:graphic>
      </p:graphicFrame>
    </p:spTree>
    <p:extLst>
      <p:ext uri="{BB962C8B-B14F-4D97-AF65-F5344CB8AC3E}">
        <p14:creationId xmlns:p14="http://schemas.microsoft.com/office/powerpoint/2010/main" val="3154016947"/>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024311" y="516628"/>
            <a:ext cx="3190875"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sz="1400" b="1" dirty="0" smtClean="0"/>
              <a:t>Tereyağının Eritilmesi (45ºC)</a:t>
            </a:r>
            <a:endParaRPr lang="tr-TR" sz="1400" b="1" dirty="0"/>
          </a:p>
        </p:txBody>
      </p:sp>
      <p:sp>
        <p:nvSpPr>
          <p:cNvPr id="5" name="Metin kutusu 4"/>
          <p:cNvSpPr txBox="1"/>
          <p:nvPr/>
        </p:nvSpPr>
        <p:spPr>
          <a:xfrm>
            <a:off x="4605336" y="947428"/>
            <a:ext cx="1643062"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sz="1200" b="1" dirty="0" smtClean="0"/>
              <a:t>Ön Isıtma </a:t>
            </a:r>
            <a:r>
              <a:rPr lang="tr-TR" sz="1200" b="1" dirty="0"/>
              <a:t>(80ºC</a:t>
            </a:r>
            <a:r>
              <a:rPr lang="tr-TR" sz="1200" b="1" dirty="0" smtClean="0"/>
              <a:t>)</a:t>
            </a:r>
            <a:endParaRPr lang="tr-TR" sz="1200" b="1" dirty="0"/>
          </a:p>
        </p:txBody>
      </p:sp>
      <p:sp>
        <p:nvSpPr>
          <p:cNvPr id="6" name="Metin kutusu 5"/>
          <p:cNvSpPr txBox="1"/>
          <p:nvPr/>
        </p:nvSpPr>
        <p:spPr>
          <a:xfrm>
            <a:off x="4652961" y="1385482"/>
            <a:ext cx="1295400"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sz="1200" b="1" dirty="0" err="1" smtClean="0"/>
              <a:t>Separasyon</a:t>
            </a:r>
            <a:endParaRPr lang="tr-TR" sz="1200" b="1" dirty="0"/>
          </a:p>
        </p:txBody>
      </p:sp>
      <p:sp>
        <p:nvSpPr>
          <p:cNvPr id="7" name="Metin kutusu 6"/>
          <p:cNvSpPr txBox="1"/>
          <p:nvPr/>
        </p:nvSpPr>
        <p:spPr>
          <a:xfrm>
            <a:off x="4605336" y="1859195"/>
            <a:ext cx="1390650"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sz="1200" b="1" dirty="0" smtClean="0"/>
              <a:t>Yağ fazı (%95)</a:t>
            </a:r>
            <a:endParaRPr lang="tr-TR" sz="1200" b="1" dirty="0"/>
          </a:p>
        </p:txBody>
      </p:sp>
      <p:sp>
        <p:nvSpPr>
          <p:cNvPr id="8" name="Metin kutusu 7"/>
          <p:cNvSpPr txBox="1"/>
          <p:nvPr/>
        </p:nvSpPr>
        <p:spPr>
          <a:xfrm>
            <a:off x="4736306" y="2364777"/>
            <a:ext cx="1233487"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sz="1200" b="1" dirty="0" err="1" smtClean="0"/>
              <a:t>Separasyon</a:t>
            </a:r>
            <a:endParaRPr lang="tr-TR" sz="1200" b="1" dirty="0"/>
          </a:p>
        </p:txBody>
      </p:sp>
      <p:sp>
        <p:nvSpPr>
          <p:cNvPr id="9" name="Metin kutusu 8"/>
          <p:cNvSpPr txBox="1"/>
          <p:nvPr/>
        </p:nvSpPr>
        <p:spPr>
          <a:xfrm>
            <a:off x="4462461" y="2871872"/>
            <a:ext cx="1876426"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sz="1200" b="1" dirty="0" smtClean="0"/>
              <a:t>Yağ fazı </a:t>
            </a:r>
            <a:r>
              <a:rPr lang="tr-TR" sz="1200" b="1" dirty="0"/>
              <a:t>(%99/75ºC</a:t>
            </a:r>
            <a:r>
              <a:rPr lang="tr-TR" sz="1200" b="1" dirty="0" smtClean="0"/>
              <a:t>)</a:t>
            </a:r>
            <a:endParaRPr lang="tr-TR" sz="1200" b="1" dirty="0"/>
          </a:p>
        </p:txBody>
      </p:sp>
      <p:sp>
        <p:nvSpPr>
          <p:cNvPr id="10" name="Metin kutusu 9"/>
          <p:cNvSpPr txBox="1"/>
          <p:nvPr/>
        </p:nvSpPr>
        <p:spPr>
          <a:xfrm>
            <a:off x="4295772" y="3386554"/>
            <a:ext cx="2190753"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sz="1200" b="1" dirty="0" smtClean="0"/>
              <a:t>Vakumda </a:t>
            </a:r>
            <a:r>
              <a:rPr lang="tr-TR" sz="1200" b="1" dirty="0" err="1" smtClean="0"/>
              <a:t>dehidrasyon</a:t>
            </a:r>
            <a:endParaRPr lang="tr-TR" sz="1200" b="1" dirty="0"/>
          </a:p>
        </p:txBody>
      </p:sp>
      <p:sp>
        <p:nvSpPr>
          <p:cNvPr id="11" name="Metin kutusu 10"/>
          <p:cNvSpPr txBox="1"/>
          <p:nvPr/>
        </p:nvSpPr>
        <p:spPr>
          <a:xfrm>
            <a:off x="4526754" y="3894656"/>
            <a:ext cx="1557336"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sz="1200" b="1" dirty="0" smtClean="0"/>
              <a:t>Yağ fazı (%99,9)</a:t>
            </a:r>
            <a:endParaRPr lang="tr-TR" sz="1200" b="1" dirty="0"/>
          </a:p>
        </p:txBody>
      </p:sp>
      <p:sp>
        <p:nvSpPr>
          <p:cNvPr id="12" name="Metin kutusu 11"/>
          <p:cNvSpPr txBox="1"/>
          <p:nvPr/>
        </p:nvSpPr>
        <p:spPr>
          <a:xfrm>
            <a:off x="4433886" y="4435078"/>
            <a:ext cx="1933575"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sz="1200" b="1" dirty="0" smtClean="0"/>
              <a:t>Pastörizasyon </a:t>
            </a:r>
            <a:r>
              <a:rPr lang="tr-TR" sz="1200" b="1" dirty="0"/>
              <a:t>(75ºC</a:t>
            </a:r>
            <a:r>
              <a:rPr lang="tr-TR" sz="1200" b="1" dirty="0" smtClean="0"/>
              <a:t>)</a:t>
            </a:r>
            <a:endParaRPr lang="tr-TR" sz="1200" b="1" dirty="0"/>
          </a:p>
        </p:txBody>
      </p:sp>
      <p:sp>
        <p:nvSpPr>
          <p:cNvPr id="13" name="Metin kutusu 12"/>
          <p:cNvSpPr txBox="1"/>
          <p:nvPr/>
        </p:nvSpPr>
        <p:spPr>
          <a:xfrm>
            <a:off x="4196951" y="4955724"/>
            <a:ext cx="240744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sz="1200" b="1" dirty="0" smtClean="0"/>
              <a:t>Rutubet kontrolü/Berraklık</a:t>
            </a:r>
            <a:endParaRPr lang="tr-TR" sz="1200" b="1" dirty="0"/>
          </a:p>
        </p:txBody>
      </p:sp>
      <p:sp>
        <p:nvSpPr>
          <p:cNvPr id="14" name="Metin kutusu 13"/>
          <p:cNvSpPr txBox="1"/>
          <p:nvPr/>
        </p:nvSpPr>
        <p:spPr>
          <a:xfrm>
            <a:off x="4142874" y="6207754"/>
            <a:ext cx="2781300"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sz="1200" b="1" dirty="0" smtClean="0"/>
              <a:t>Yüzey sıyırmalı soğutma </a:t>
            </a:r>
            <a:r>
              <a:rPr lang="tr-TR" sz="1200" b="1" dirty="0"/>
              <a:t>(25ºC</a:t>
            </a:r>
            <a:r>
              <a:rPr lang="tr-TR" sz="1200" b="1" dirty="0" smtClean="0"/>
              <a:t>)</a:t>
            </a:r>
            <a:endParaRPr lang="tr-TR" sz="1200" b="1" dirty="0"/>
          </a:p>
        </p:txBody>
      </p:sp>
      <p:sp>
        <p:nvSpPr>
          <p:cNvPr id="15" name="Metin kutusu 14"/>
          <p:cNvSpPr txBox="1"/>
          <p:nvPr/>
        </p:nvSpPr>
        <p:spPr>
          <a:xfrm>
            <a:off x="4722017" y="6550223"/>
            <a:ext cx="1076325"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sz="1400" b="1" dirty="0" smtClean="0"/>
              <a:t>Doldurma</a:t>
            </a:r>
            <a:endParaRPr lang="tr-TR" sz="1400" b="1" dirty="0"/>
          </a:p>
        </p:txBody>
      </p:sp>
      <p:sp>
        <p:nvSpPr>
          <p:cNvPr id="16" name="Metin kutusu 15"/>
          <p:cNvSpPr txBox="1"/>
          <p:nvPr/>
        </p:nvSpPr>
        <p:spPr>
          <a:xfrm>
            <a:off x="3517101" y="1396977"/>
            <a:ext cx="82391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sz="1200" b="1" dirty="0" smtClean="0"/>
              <a:t>%10 su</a:t>
            </a:r>
            <a:endParaRPr lang="tr-TR" sz="1200" b="1" dirty="0"/>
          </a:p>
        </p:txBody>
      </p:sp>
      <p:sp>
        <p:nvSpPr>
          <p:cNvPr id="17" name="Metin kutusu 16"/>
          <p:cNvSpPr txBox="1"/>
          <p:nvPr/>
        </p:nvSpPr>
        <p:spPr>
          <a:xfrm>
            <a:off x="3614736" y="2343858"/>
            <a:ext cx="819150"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sz="1200" b="1" dirty="0" smtClean="0"/>
              <a:t>%10 su</a:t>
            </a:r>
            <a:endParaRPr lang="tr-TR" sz="1200" b="1" dirty="0"/>
          </a:p>
        </p:txBody>
      </p:sp>
      <p:sp>
        <p:nvSpPr>
          <p:cNvPr id="18" name="Metin kutusu 17"/>
          <p:cNvSpPr txBox="1"/>
          <p:nvPr/>
        </p:nvSpPr>
        <p:spPr>
          <a:xfrm>
            <a:off x="6257925" y="1312904"/>
            <a:ext cx="21336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sz="1200" b="1" dirty="0" smtClean="0"/>
              <a:t>%5 yağ</a:t>
            </a:r>
          </a:p>
          <a:p>
            <a:r>
              <a:rPr lang="tr-TR" sz="1200" b="1" dirty="0" smtClean="0"/>
              <a:t>%90 süt </a:t>
            </a:r>
            <a:r>
              <a:rPr lang="tr-TR" sz="1200" b="1" dirty="0" err="1" smtClean="0"/>
              <a:t>kurumaddesi</a:t>
            </a:r>
            <a:endParaRPr lang="tr-TR" sz="1200" b="1" dirty="0"/>
          </a:p>
        </p:txBody>
      </p:sp>
      <p:sp>
        <p:nvSpPr>
          <p:cNvPr id="19" name="Metin kutusu 18"/>
          <p:cNvSpPr txBox="1"/>
          <p:nvPr/>
        </p:nvSpPr>
        <p:spPr>
          <a:xfrm>
            <a:off x="6338887" y="2387135"/>
            <a:ext cx="1190625"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sz="1200" b="1" dirty="0" smtClean="0"/>
              <a:t>%0,5 yağ</a:t>
            </a:r>
            <a:endParaRPr lang="tr-TR" sz="1200" b="1" dirty="0"/>
          </a:p>
        </p:txBody>
      </p:sp>
      <p:sp>
        <p:nvSpPr>
          <p:cNvPr id="21" name="Metin kutusu 20"/>
          <p:cNvSpPr txBox="1"/>
          <p:nvPr/>
        </p:nvSpPr>
        <p:spPr>
          <a:xfrm>
            <a:off x="4722017" y="5803208"/>
            <a:ext cx="1409700"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sz="1200" b="1" dirty="0" smtClean="0"/>
              <a:t>Ön Soğutma</a:t>
            </a:r>
            <a:endParaRPr lang="tr-TR" sz="1200" b="1" dirty="0"/>
          </a:p>
        </p:txBody>
      </p:sp>
      <p:sp>
        <p:nvSpPr>
          <p:cNvPr id="22" name="Metin kutusu 21"/>
          <p:cNvSpPr txBox="1"/>
          <p:nvPr/>
        </p:nvSpPr>
        <p:spPr>
          <a:xfrm>
            <a:off x="2686049" y="5378231"/>
            <a:ext cx="5705475"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sz="1200" b="1" dirty="0" smtClean="0"/>
              <a:t>Katkı maddeleri ilavesi (</a:t>
            </a:r>
            <a:r>
              <a:rPr lang="tr-TR" sz="1200" b="1" dirty="0" err="1" smtClean="0"/>
              <a:t>Stigmasterol</a:t>
            </a:r>
            <a:r>
              <a:rPr lang="tr-TR" sz="1200" b="1" dirty="0" smtClean="0"/>
              <a:t>,</a:t>
            </a:r>
            <a:r>
              <a:rPr lang="el-GR" sz="1200" b="1" dirty="0" smtClean="0"/>
              <a:t>β</a:t>
            </a:r>
            <a:r>
              <a:rPr lang="tr-TR" sz="1200" b="1" dirty="0" smtClean="0"/>
              <a:t>-</a:t>
            </a:r>
            <a:r>
              <a:rPr lang="tr-TR" sz="1200" b="1" dirty="0" err="1" smtClean="0"/>
              <a:t>sitosterol,karoten,vanilin</a:t>
            </a:r>
            <a:endParaRPr lang="tr-TR" sz="1200" b="1" dirty="0"/>
          </a:p>
        </p:txBody>
      </p:sp>
      <p:sp>
        <p:nvSpPr>
          <p:cNvPr id="23" name="Aşağı Ok 22"/>
          <p:cNvSpPr/>
          <p:nvPr/>
        </p:nvSpPr>
        <p:spPr>
          <a:xfrm>
            <a:off x="5153024" y="824405"/>
            <a:ext cx="295275" cy="206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b="1"/>
          </a:p>
        </p:txBody>
      </p:sp>
      <p:sp>
        <p:nvSpPr>
          <p:cNvPr id="24" name="Metin kutusu 23"/>
          <p:cNvSpPr txBox="1"/>
          <p:nvPr/>
        </p:nvSpPr>
        <p:spPr>
          <a:xfrm>
            <a:off x="400045" y="137022"/>
            <a:ext cx="5495925" cy="369332"/>
          </a:xfrm>
          <a:prstGeom prst="rect">
            <a:avLst/>
          </a:prstGeom>
          <a:noFill/>
        </p:spPr>
        <p:txBody>
          <a:bodyPr wrap="square" rtlCol="0">
            <a:spAutoFit/>
          </a:bodyPr>
          <a:lstStyle/>
          <a:p>
            <a:r>
              <a:rPr lang="tr-TR" b="1" i="1" dirty="0" smtClean="0"/>
              <a:t>Tereyağından susuz süt yağı üretimi(Wade,1990)</a:t>
            </a:r>
            <a:endParaRPr lang="tr-TR" b="1" i="1" dirty="0"/>
          </a:p>
        </p:txBody>
      </p:sp>
      <p:sp>
        <p:nvSpPr>
          <p:cNvPr id="26" name="Aşağı Ok 25"/>
          <p:cNvSpPr/>
          <p:nvPr/>
        </p:nvSpPr>
        <p:spPr>
          <a:xfrm>
            <a:off x="5157785" y="1239838"/>
            <a:ext cx="295275" cy="206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b="1"/>
          </a:p>
        </p:txBody>
      </p:sp>
      <p:sp>
        <p:nvSpPr>
          <p:cNvPr id="27" name="Aşağı Ok 26"/>
          <p:cNvSpPr/>
          <p:nvPr/>
        </p:nvSpPr>
        <p:spPr>
          <a:xfrm>
            <a:off x="5153024" y="1681560"/>
            <a:ext cx="295275" cy="206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b="1"/>
          </a:p>
        </p:txBody>
      </p:sp>
      <p:sp>
        <p:nvSpPr>
          <p:cNvPr id="28" name="Aşağı Ok 27"/>
          <p:cNvSpPr/>
          <p:nvPr/>
        </p:nvSpPr>
        <p:spPr>
          <a:xfrm>
            <a:off x="5153024" y="2180275"/>
            <a:ext cx="295275" cy="206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b="1"/>
          </a:p>
        </p:txBody>
      </p:sp>
      <p:sp>
        <p:nvSpPr>
          <p:cNvPr id="29" name="Aşağı Ok 28"/>
          <p:cNvSpPr/>
          <p:nvPr/>
        </p:nvSpPr>
        <p:spPr>
          <a:xfrm>
            <a:off x="5153024" y="2651635"/>
            <a:ext cx="295275" cy="206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b="1"/>
          </a:p>
        </p:txBody>
      </p:sp>
      <p:sp>
        <p:nvSpPr>
          <p:cNvPr id="30" name="Aşağı Ok 29"/>
          <p:cNvSpPr/>
          <p:nvPr/>
        </p:nvSpPr>
        <p:spPr>
          <a:xfrm>
            <a:off x="5157785" y="4716453"/>
            <a:ext cx="295275" cy="206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b="1"/>
          </a:p>
        </p:txBody>
      </p:sp>
      <p:sp>
        <p:nvSpPr>
          <p:cNvPr id="31" name="Aşağı Ok 30"/>
          <p:cNvSpPr/>
          <p:nvPr/>
        </p:nvSpPr>
        <p:spPr>
          <a:xfrm>
            <a:off x="5157785" y="4215261"/>
            <a:ext cx="295275" cy="206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b="1"/>
          </a:p>
        </p:txBody>
      </p:sp>
      <p:sp>
        <p:nvSpPr>
          <p:cNvPr id="32" name="Aşağı Ok 31"/>
          <p:cNvSpPr/>
          <p:nvPr/>
        </p:nvSpPr>
        <p:spPr>
          <a:xfrm>
            <a:off x="5157785" y="3688110"/>
            <a:ext cx="295275" cy="206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b="1"/>
          </a:p>
        </p:txBody>
      </p:sp>
      <p:sp>
        <p:nvSpPr>
          <p:cNvPr id="33" name="Aşağı Ok 32"/>
          <p:cNvSpPr/>
          <p:nvPr/>
        </p:nvSpPr>
        <p:spPr>
          <a:xfrm>
            <a:off x="5148262" y="3186229"/>
            <a:ext cx="295275" cy="206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b="1"/>
          </a:p>
        </p:txBody>
      </p:sp>
      <p:sp>
        <p:nvSpPr>
          <p:cNvPr id="34" name="Aşağı Ok 33"/>
          <p:cNvSpPr/>
          <p:nvPr/>
        </p:nvSpPr>
        <p:spPr>
          <a:xfrm>
            <a:off x="5124446" y="6055875"/>
            <a:ext cx="295275" cy="206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b="1"/>
          </a:p>
        </p:txBody>
      </p:sp>
      <p:sp>
        <p:nvSpPr>
          <p:cNvPr id="35" name="Aşağı Ok 34"/>
          <p:cNvSpPr/>
          <p:nvPr/>
        </p:nvSpPr>
        <p:spPr>
          <a:xfrm rot="16200000">
            <a:off x="6012833" y="1368239"/>
            <a:ext cx="248289" cy="3534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b="1"/>
          </a:p>
        </p:txBody>
      </p:sp>
      <p:sp>
        <p:nvSpPr>
          <p:cNvPr id="36" name="Aşağı Ok 35"/>
          <p:cNvSpPr/>
          <p:nvPr/>
        </p:nvSpPr>
        <p:spPr>
          <a:xfrm>
            <a:off x="5148261" y="5671303"/>
            <a:ext cx="295275" cy="206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b="1"/>
          </a:p>
        </p:txBody>
      </p:sp>
      <p:sp>
        <p:nvSpPr>
          <p:cNvPr id="37" name="Aşağı Ok 36"/>
          <p:cNvSpPr/>
          <p:nvPr/>
        </p:nvSpPr>
        <p:spPr>
          <a:xfrm>
            <a:off x="5148262" y="5231621"/>
            <a:ext cx="295275" cy="206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b="1"/>
          </a:p>
        </p:txBody>
      </p:sp>
      <p:sp>
        <p:nvSpPr>
          <p:cNvPr id="38" name="Aşağı Ok 37"/>
          <p:cNvSpPr/>
          <p:nvPr/>
        </p:nvSpPr>
        <p:spPr>
          <a:xfrm rot="5400000">
            <a:off x="4352501" y="1389478"/>
            <a:ext cx="250355" cy="3305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b="1"/>
          </a:p>
        </p:txBody>
      </p:sp>
      <p:sp>
        <p:nvSpPr>
          <p:cNvPr id="39" name="Aşağı Ok 38"/>
          <p:cNvSpPr/>
          <p:nvPr/>
        </p:nvSpPr>
        <p:spPr>
          <a:xfrm>
            <a:off x="5131592" y="6453945"/>
            <a:ext cx="295275" cy="206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b="1"/>
          </a:p>
        </p:txBody>
      </p:sp>
      <p:sp>
        <p:nvSpPr>
          <p:cNvPr id="42" name="Aşağı Ok 41"/>
          <p:cNvSpPr/>
          <p:nvPr/>
        </p:nvSpPr>
        <p:spPr>
          <a:xfrm rot="5400000">
            <a:off x="4425814" y="2351340"/>
            <a:ext cx="250355" cy="3305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b="1"/>
          </a:p>
        </p:txBody>
      </p:sp>
      <p:sp>
        <p:nvSpPr>
          <p:cNvPr id="43" name="Aşağı Ok 42"/>
          <p:cNvSpPr/>
          <p:nvPr/>
        </p:nvSpPr>
        <p:spPr>
          <a:xfrm rot="16200000">
            <a:off x="6037149" y="2339910"/>
            <a:ext cx="248289" cy="3534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b="1"/>
          </a:p>
        </p:txBody>
      </p:sp>
    </p:spTree>
    <p:extLst>
      <p:ext uri="{BB962C8B-B14F-4D97-AF65-F5344CB8AC3E}">
        <p14:creationId xmlns:p14="http://schemas.microsoft.com/office/powerpoint/2010/main" val="2859633927"/>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0526" y="361950"/>
            <a:ext cx="11115674" cy="6124575"/>
          </a:xfrm>
        </p:spPr>
        <p:txBody>
          <a:bodyPr/>
          <a:lstStyle/>
          <a:p>
            <a:pPr marL="0" indent="0">
              <a:buNone/>
            </a:pPr>
            <a:r>
              <a:rPr lang="tr-TR" b="1" i="1" dirty="0" smtClean="0">
                <a:solidFill>
                  <a:srgbClr val="FF0000"/>
                </a:solidFill>
              </a:rPr>
              <a:t>1.1.1.2.3.Tuzsuz </a:t>
            </a:r>
            <a:r>
              <a:rPr lang="tr-TR" b="1" i="1" dirty="0" err="1" smtClean="0">
                <a:solidFill>
                  <a:srgbClr val="FF0000"/>
                </a:solidFill>
              </a:rPr>
              <a:t>tereyağ</a:t>
            </a:r>
            <a:endParaRPr lang="tr-TR" b="1" i="1" dirty="0" smtClean="0">
              <a:solidFill>
                <a:srgbClr val="FF0000"/>
              </a:solidFill>
            </a:endParaRPr>
          </a:p>
          <a:p>
            <a:r>
              <a:rPr lang="tr-TR" b="1" i="1" dirty="0" smtClean="0"/>
              <a:t>Susuz süt yağı, serum fazı içermediği ve çevre sıcaklığında depolama sırasında bayatladığı için bir süre sonra taze krema tadını yitirmektedir. Böyle koşullarda, susuz süt yağının yerine tuzsuz </a:t>
            </a:r>
            <a:r>
              <a:rPr lang="tr-TR" b="1" i="1" dirty="0" err="1" smtClean="0"/>
              <a:t>tereyağ</a:t>
            </a:r>
            <a:r>
              <a:rPr lang="tr-TR" b="1" i="1" dirty="0" smtClean="0"/>
              <a:t> kullanımı tercih edilmektedir.</a:t>
            </a:r>
          </a:p>
          <a:p>
            <a:r>
              <a:rPr lang="tr-TR" b="1" i="1" dirty="0" smtClean="0"/>
              <a:t>Tuzsuz tereyağı, tatlı kremadan, en fazla %16 oranında rutubet içerecek şekilde üretilmektedir. </a:t>
            </a:r>
          </a:p>
          <a:p>
            <a:endParaRPr lang="tr-TR" b="1" i="1" dirty="0" smtClean="0"/>
          </a:p>
          <a:p>
            <a:pPr marL="0" indent="0">
              <a:buNone/>
            </a:pPr>
            <a:r>
              <a:rPr lang="tr-TR" b="1" i="1" dirty="0" smtClean="0">
                <a:solidFill>
                  <a:srgbClr val="FF0000"/>
                </a:solidFill>
              </a:rPr>
              <a:t>1.1.1.2.4.Dondurulmuş krema </a:t>
            </a:r>
          </a:p>
          <a:p>
            <a:r>
              <a:rPr lang="tr-TR" b="1" i="1" dirty="0" smtClean="0"/>
              <a:t>Susuz süt yağı üretiminde izlenen yapım yöntemi uygulanarak yalnızca kremadan üretilir. </a:t>
            </a:r>
          </a:p>
          <a:p>
            <a:r>
              <a:rPr lang="tr-TR" b="1" i="1" dirty="0" smtClean="0"/>
              <a:t>Dondurulmuş krema üretiminde, </a:t>
            </a:r>
            <a:r>
              <a:rPr lang="tr-TR" b="1" i="1" dirty="0" err="1" smtClean="0"/>
              <a:t>tereyağımsı</a:t>
            </a:r>
            <a:r>
              <a:rPr lang="tr-TR" b="1" i="1" dirty="0" smtClean="0"/>
              <a:t> tadın en yüksek düzeyde alıkonması amaçlanmaktadır.</a:t>
            </a:r>
          </a:p>
        </p:txBody>
      </p:sp>
    </p:spTree>
    <p:extLst>
      <p:ext uri="{BB962C8B-B14F-4D97-AF65-F5344CB8AC3E}">
        <p14:creationId xmlns:p14="http://schemas.microsoft.com/office/powerpoint/2010/main" val="1413760859"/>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7676" y="495300"/>
            <a:ext cx="11125200" cy="5800725"/>
          </a:xfrm>
        </p:spPr>
        <p:txBody>
          <a:bodyPr>
            <a:normAutofit fontScale="92500" lnSpcReduction="10000"/>
          </a:bodyPr>
          <a:lstStyle/>
          <a:p>
            <a:pPr marL="0" indent="0">
              <a:buNone/>
            </a:pPr>
            <a:r>
              <a:rPr lang="tr-TR" b="1" i="1" dirty="0" smtClean="0">
                <a:solidFill>
                  <a:srgbClr val="FF0000"/>
                </a:solidFill>
              </a:rPr>
              <a:t>1.1.1.2.5.Yumuşak </a:t>
            </a:r>
            <a:r>
              <a:rPr lang="tr-TR" b="1" i="1" dirty="0">
                <a:solidFill>
                  <a:srgbClr val="FF0000"/>
                </a:solidFill>
              </a:rPr>
              <a:t>Fraksiyon</a:t>
            </a:r>
          </a:p>
          <a:p>
            <a:r>
              <a:rPr lang="tr-TR" b="1" i="1" dirty="0" smtClean="0"/>
              <a:t>Yüksek çevre sıcaklıklarında sıvı halde bulunan bir üründür. </a:t>
            </a:r>
          </a:p>
          <a:p>
            <a:r>
              <a:rPr lang="tr-TR" b="1" i="1" dirty="0" smtClean="0"/>
              <a:t>Erimiş durumdaki süt yağı kontrollü koşullarda kristalize edildikten sonra, yüksek ve düşük erime noktasına sahip süt yapı fraksiyonları filtre edilerek birbirinden ayrılmaktadır.</a:t>
            </a:r>
          </a:p>
          <a:p>
            <a:r>
              <a:rPr lang="tr-TR" b="1" i="1" dirty="0" smtClean="0"/>
              <a:t>Yüksek erime noktasına sahip </a:t>
            </a:r>
            <a:r>
              <a:rPr lang="tr-TR" b="1" i="1" dirty="0" err="1" smtClean="0"/>
              <a:t>gliseridlerin</a:t>
            </a:r>
            <a:r>
              <a:rPr lang="tr-TR" b="1" i="1" dirty="0" smtClean="0"/>
              <a:t> bulunmaması nedeniyle, yumuşak fraksiyon </a:t>
            </a:r>
            <a:r>
              <a:rPr lang="tr-TR" b="1" i="1" dirty="0" err="1" smtClean="0"/>
              <a:t>rekombine</a:t>
            </a:r>
            <a:r>
              <a:rPr lang="tr-TR" b="1" i="1" dirty="0" smtClean="0"/>
              <a:t> tereyağı ve </a:t>
            </a:r>
            <a:r>
              <a:rPr lang="tr-TR" b="1" i="1" dirty="0" err="1" smtClean="0"/>
              <a:t>rekombine</a:t>
            </a:r>
            <a:r>
              <a:rPr lang="tr-TR" b="1" i="1" dirty="0" smtClean="0"/>
              <a:t> krem </a:t>
            </a:r>
            <a:r>
              <a:rPr lang="tr-TR" b="1" i="1" dirty="0" err="1" smtClean="0"/>
              <a:t>şanti</a:t>
            </a:r>
            <a:r>
              <a:rPr lang="tr-TR" b="1" i="1" dirty="0" smtClean="0"/>
              <a:t> üretimine uygun değildir.</a:t>
            </a:r>
          </a:p>
          <a:p>
            <a:pPr marL="0" indent="0">
              <a:buNone/>
            </a:pPr>
            <a:r>
              <a:rPr lang="tr-TR" b="1" i="1" dirty="0" smtClean="0">
                <a:solidFill>
                  <a:srgbClr val="FF0000"/>
                </a:solidFill>
              </a:rPr>
              <a:t>1.1.2.Su</a:t>
            </a:r>
            <a:r>
              <a:rPr lang="tr-TR" b="1" i="1" dirty="0" smtClean="0"/>
              <a:t> </a:t>
            </a:r>
          </a:p>
          <a:p>
            <a:r>
              <a:rPr lang="tr-TR" b="1" i="1" dirty="0" err="1" smtClean="0"/>
              <a:t>Rekombine</a:t>
            </a:r>
            <a:r>
              <a:rPr lang="tr-TR" b="1" i="1" dirty="0" smtClean="0"/>
              <a:t> ürün yapımında yararlanılan su, gözle görülebilir </a:t>
            </a:r>
            <a:r>
              <a:rPr lang="tr-TR" b="1" i="1" dirty="0" err="1" smtClean="0"/>
              <a:t>süspanse</a:t>
            </a:r>
            <a:r>
              <a:rPr lang="tr-TR" b="1" i="1" dirty="0" smtClean="0"/>
              <a:t> madde taşımamalı, rengi, kokusu ve tadı normal olmalı ve sağlığa zararlı mikroorganizmalar, </a:t>
            </a:r>
            <a:r>
              <a:rPr lang="tr-TR" b="1" i="1" dirty="0" err="1" smtClean="0"/>
              <a:t>minareller</a:t>
            </a:r>
            <a:r>
              <a:rPr lang="tr-TR" b="1" i="1" dirty="0" smtClean="0"/>
              <a:t> ve organik madde bulundurmamalıdır. </a:t>
            </a:r>
          </a:p>
          <a:p>
            <a:r>
              <a:rPr lang="tr-TR" b="1" i="1" dirty="0" smtClean="0"/>
              <a:t>Suyun mikrobiyolojik kalite kontrolünde, indikatör bakteri olarak yaygın şekilde </a:t>
            </a:r>
            <a:r>
              <a:rPr lang="tr-TR" b="1" i="1" dirty="0" err="1" smtClean="0"/>
              <a:t>Escherichia</a:t>
            </a:r>
            <a:r>
              <a:rPr lang="tr-TR" b="1" i="1" dirty="0" smtClean="0"/>
              <a:t> </a:t>
            </a:r>
            <a:r>
              <a:rPr lang="tr-TR" b="1" i="1" dirty="0" err="1" smtClean="0"/>
              <a:t>coli</a:t>
            </a:r>
            <a:r>
              <a:rPr lang="tr-TR" b="1" i="1" dirty="0" smtClean="0"/>
              <a:t> ve </a:t>
            </a:r>
            <a:r>
              <a:rPr lang="tr-TR" b="1" i="1" dirty="0" err="1" smtClean="0"/>
              <a:t>koliform</a:t>
            </a:r>
            <a:r>
              <a:rPr lang="tr-TR" b="1" i="1" dirty="0" smtClean="0"/>
              <a:t> grubu bakterilerden yararlanılmaktadır. Genel olarak, dezenfeksiyon sonunda suyun 100 mililitresinde </a:t>
            </a:r>
            <a:r>
              <a:rPr lang="tr-TR" b="1" i="1" dirty="0" err="1" smtClean="0"/>
              <a:t>koliform</a:t>
            </a:r>
            <a:r>
              <a:rPr lang="tr-TR" b="1" i="1" dirty="0" smtClean="0"/>
              <a:t> bakteri bulunmaması gerekir.</a:t>
            </a:r>
          </a:p>
          <a:p>
            <a:r>
              <a:rPr lang="tr-TR" b="1" i="1" dirty="0" smtClean="0"/>
              <a:t>Virüsleri </a:t>
            </a:r>
            <a:r>
              <a:rPr lang="tr-TR" b="1" i="1" dirty="0" err="1" smtClean="0"/>
              <a:t>inaktif</a:t>
            </a:r>
            <a:r>
              <a:rPr lang="tr-TR" b="1" i="1" dirty="0" smtClean="0"/>
              <a:t> hale getirmek için, dezenfeksiyon işlemi sonunda suda en az 0.5 </a:t>
            </a:r>
            <a:r>
              <a:rPr lang="tr-TR" b="1" i="1" dirty="0" err="1" smtClean="0"/>
              <a:t>ppm</a:t>
            </a:r>
            <a:r>
              <a:rPr lang="tr-TR" b="1" i="1" dirty="0" smtClean="0"/>
              <a:t> düzeyinden serbest klor bulunması gerekir.</a:t>
            </a:r>
          </a:p>
          <a:p>
            <a:r>
              <a:rPr lang="tr-TR" b="1" i="1" dirty="0" smtClean="0"/>
              <a:t>Su kaynaklarına pestisitlerin bulaşmamasına dikkat edilmelidir, çünkü suyun geleneksel yöntemlerle arıtılması pestisit kalıntılarını gidermemektedir.  </a:t>
            </a:r>
          </a:p>
        </p:txBody>
      </p:sp>
    </p:spTree>
    <p:extLst>
      <p:ext uri="{BB962C8B-B14F-4D97-AF65-F5344CB8AC3E}">
        <p14:creationId xmlns:p14="http://schemas.microsoft.com/office/powerpoint/2010/main" val="148501575"/>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4325" y="452718"/>
            <a:ext cx="11449049" cy="5976657"/>
          </a:xfrm>
        </p:spPr>
        <p:txBody>
          <a:bodyPr>
            <a:normAutofit/>
          </a:bodyPr>
          <a:lstStyle/>
          <a:p>
            <a:pPr marL="0" indent="0">
              <a:buNone/>
            </a:pPr>
            <a:r>
              <a:rPr lang="tr-TR" b="1" i="1" dirty="0" smtClean="0">
                <a:solidFill>
                  <a:srgbClr val="FF0000"/>
                </a:solidFill>
              </a:rPr>
              <a:t>1.1.3.Şekerler</a:t>
            </a:r>
            <a:endParaRPr lang="tr-TR" b="1" i="1" dirty="0">
              <a:solidFill>
                <a:srgbClr val="FF0000"/>
              </a:solidFill>
            </a:endParaRPr>
          </a:p>
          <a:p>
            <a:pPr marL="0" indent="0">
              <a:buNone/>
            </a:pPr>
            <a:r>
              <a:rPr lang="tr-TR" b="1" i="1" dirty="0" smtClean="0">
                <a:solidFill>
                  <a:srgbClr val="FF0000"/>
                </a:solidFill>
              </a:rPr>
              <a:t>1.1.3.1.Sakaroz</a:t>
            </a:r>
            <a:r>
              <a:rPr lang="tr-TR" b="1" i="1" dirty="0" smtClean="0"/>
              <a:t> </a:t>
            </a:r>
            <a:endParaRPr lang="tr-TR" b="1" i="1" dirty="0"/>
          </a:p>
          <a:p>
            <a:r>
              <a:rPr lang="tr-TR" b="1" i="1" dirty="0" err="1"/>
              <a:t>Rekombine</a:t>
            </a:r>
            <a:r>
              <a:rPr lang="tr-TR" b="1" i="1" dirty="0"/>
              <a:t> şekerli koyulaştırılmış süt üretiminde kullanılacak sakarozun rengi fazla koyu </a:t>
            </a:r>
            <a:r>
              <a:rPr lang="tr-TR" b="1" i="1" dirty="0" err="1"/>
              <a:t>olmamalı,yabancı</a:t>
            </a:r>
            <a:r>
              <a:rPr lang="tr-TR" b="1" i="1" dirty="0"/>
              <a:t> madde içeriği düşük olmalı ve içerisinde mikroorganizma bulundurmamalıdır</a:t>
            </a:r>
            <a:r>
              <a:rPr lang="tr-TR" b="1" i="1" dirty="0" smtClean="0"/>
              <a:t>.</a:t>
            </a:r>
            <a:endParaRPr lang="tr-TR" b="1" i="1" dirty="0">
              <a:solidFill>
                <a:srgbClr val="FF0000"/>
              </a:solidFill>
            </a:endParaRPr>
          </a:p>
          <a:p>
            <a:pPr marL="0" indent="0">
              <a:buNone/>
            </a:pPr>
            <a:endParaRPr lang="tr-TR" b="1" i="1" dirty="0" smtClean="0">
              <a:solidFill>
                <a:srgbClr val="FF0000"/>
              </a:solidFill>
            </a:endParaRPr>
          </a:p>
          <a:p>
            <a:pPr marL="0" indent="0">
              <a:buNone/>
            </a:pPr>
            <a:r>
              <a:rPr lang="tr-TR" b="1" i="1" dirty="0" smtClean="0">
                <a:solidFill>
                  <a:srgbClr val="FF0000"/>
                </a:solidFill>
              </a:rPr>
              <a:t>1.1.3.2.Laktoz</a:t>
            </a:r>
          </a:p>
          <a:p>
            <a:r>
              <a:rPr lang="tr-TR" b="1" i="1" dirty="0" err="1" smtClean="0"/>
              <a:t>Rekombine</a:t>
            </a:r>
            <a:r>
              <a:rPr lang="tr-TR" b="1" i="1" dirty="0" smtClean="0"/>
              <a:t> şekerli koyulaştırılmış sütte %10-12 oranında laktoz bulunur. Bu miktarının 1/3’ü oda sıcaklığında kristalize hale geçebilir. </a:t>
            </a:r>
          </a:p>
          <a:p>
            <a:r>
              <a:rPr lang="tr-TR" b="1" i="1" dirty="0" smtClean="0"/>
              <a:t>Laktoz ilavesiyle, büyüklüğü 5 mikronu geçmeyen küçük kristallerin oluşumu teşvik edilerek ürünün pürüzsüz yapısı korunmaya çalışır.</a:t>
            </a:r>
          </a:p>
          <a:p>
            <a:r>
              <a:rPr lang="tr-TR" b="1" i="1" dirty="0" err="1" smtClean="0"/>
              <a:t>Rekombine</a:t>
            </a:r>
            <a:r>
              <a:rPr lang="tr-TR" b="1" i="1" dirty="0" smtClean="0"/>
              <a:t> süte %0.05 oranında laktoz ilavesiyle, 1 mm</a:t>
            </a:r>
            <a:r>
              <a:rPr lang="tr-TR" b="1" i="1" baseline="30000" dirty="0" smtClean="0"/>
              <a:t>3</a:t>
            </a:r>
            <a:r>
              <a:rPr lang="tr-TR" b="1" i="1" dirty="0" smtClean="0"/>
              <a:t> üründe en az 1 milyon kristal oluşumu sağlanmalıdır. </a:t>
            </a:r>
            <a:endParaRPr lang="tr-TR" b="1" i="1" dirty="0">
              <a:solidFill>
                <a:srgbClr val="FF0000"/>
              </a:solidFill>
            </a:endParaRPr>
          </a:p>
          <a:p>
            <a:endParaRPr lang="tr-TR" b="1" i="1" dirty="0" smtClean="0">
              <a:solidFill>
                <a:srgbClr val="FF0000"/>
              </a:solidFill>
            </a:endParaRPr>
          </a:p>
        </p:txBody>
      </p:sp>
    </p:spTree>
    <p:extLst>
      <p:ext uri="{BB962C8B-B14F-4D97-AF65-F5344CB8AC3E}">
        <p14:creationId xmlns:p14="http://schemas.microsoft.com/office/powerpoint/2010/main" val="3364693251"/>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0050" y="447676"/>
            <a:ext cx="11125200" cy="5800724"/>
          </a:xfrm>
        </p:spPr>
        <p:txBody>
          <a:bodyPr>
            <a:normAutofit/>
          </a:bodyPr>
          <a:lstStyle/>
          <a:p>
            <a:pPr marL="0" indent="0">
              <a:buNone/>
            </a:pPr>
            <a:r>
              <a:rPr lang="tr-TR" b="1" i="1" dirty="0" smtClean="0">
                <a:solidFill>
                  <a:srgbClr val="FF0000"/>
                </a:solidFill>
              </a:rPr>
              <a:t>1.1.4.Tuz</a:t>
            </a:r>
            <a:endParaRPr lang="tr-TR" b="1" i="1" dirty="0">
              <a:solidFill>
                <a:srgbClr val="FF0000"/>
              </a:solidFill>
            </a:endParaRPr>
          </a:p>
          <a:p>
            <a:r>
              <a:rPr lang="tr-TR" b="1" i="1" dirty="0"/>
              <a:t>Tuz </a:t>
            </a:r>
            <a:r>
              <a:rPr lang="tr-TR" b="1" i="1" dirty="0" err="1"/>
              <a:t>stokları,rotasyona</a:t>
            </a:r>
            <a:r>
              <a:rPr lang="tr-TR" b="1" i="1" dirty="0"/>
              <a:t> tabi </a:t>
            </a:r>
            <a:r>
              <a:rPr lang="tr-TR" b="1" i="1" dirty="0" err="1"/>
              <a:t>tutulmalı,torbası</a:t>
            </a:r>
            <a:r>
              <a:rPr lang="tr-TR" b="1" i="1" dirty="0"/>
              <a:t> yırtılmış ya da hasara uğramış tuzlar kullanılmamalıdır.</a:t>
            </a:r>
          </a:p>
          <a:p>
            <a:r>
              <a:rPr lang="tr-TR" b="1" i="1" dirty="0"/>
              <a:t>Çok ince </a:t>
            </a:r>
            <a:r>
              <a:rPr lang="tr-TR" b="1" i="1" dirty="0" err="1"/>
              <a:t>zerreli</a:t>
            </a:r>
            <a:r>
              <a:rPr lang="tr-TR" b="1" i="1" dirty="0"/>
              <a:t> </a:t>
            </a:r>
            <a:r>
              <a:rPr lang="tr-TR" b="1" i="1" dirty="0" err="1"/>
              <a:t>tuzlar,rutubet</a:t>
            </a:r>
            <a:r>
              <a:rPr lang="tr-TR" b="1" i="1" dirty="0"/>
              <a:t> oranının çok düşük olduğu koşullarda bile hızla nem </a:t>
            </a:r>
            <a:r>
              <a:rPr lang="tr-TR" b="1" i="1" dirty="0" err="1"/>
              <a:t>çekebildiğinden,belirli</a:t>
            </a:r>
            <a:r>
              <a:rPr lang="tr-TR" b="1" i="1" dirty="0"/>
              <a:t> aralıklarla ve sınırlı miktarlarda satın alınmalıdır</a:t>
            </a:r>
            <a:r>
              <a:rPr lang="tr-TR" b="1" i="1" dirty="0" smtClean="0"/>
              <a:t>.</a:t>
            </a:r>
          </a:p>
          <a:p>
            <a:pPr marL="0" indent="0">
              <a:buNone/>
            </a:pPr>
            <a:endParaRPr lang="tr-TR" b="1" i="1" dirty="0" smtClean="0"/>
          </a:p>
          <a:p>
            <a:pPr marL="0" indent="0">
              <a:buNone/>
            </a:pPr>
            <a:r>
              <a:rPr lang="tr-TR" b="1" i="1" dirty="0" smtClean="0">
                <a:solidFill>
                  <a:srgbClr val="FF0000"/>
                </a:solidFill>
              </a:rPr>
              <a:t>1.1.5.Diğer katkı maddeleri </a:t>
            </a:r>
            <a:r>
              <a:rPr lang="tr-TR" b="1" i="1" dirty="0" smtClean="0"/>
              <a:t> </a:t>
            </a:r>
            <a:endParaRPr lang="tr-TR" b="1" i="1" dirty="0"/>
          </a:p>
          <a:p>
            <a:pPr marL="0" indent="0">
              <a:buNone/>
            </a:pPr>
            <a:r>
              <a:rPr lang="tr-TR" b="1" i="1" dirty="0" smtClean="0">
                <a:solidFill>
                  <a:srgbClr val="FF0000"/>
                </a:solidFill>
              </a:rPr>
              <a:t>1.1.5.1.Stabilizerler ve </a:t>
            </a:r>
            <a:r>
              <a:rPr lang="tr-TR" b="1" i="1" dirty="0" err="1" smtClean="0">
                <a:solidFill>
                  <a:srgbClr val="FF0000"/>
                </a:solidFill>
              </a:rPr>
              <a:t>emülsifiyerler</a:t>
            </a:r>
            <a:r>
              <a:rPr lang="tr-TR" b="1" i="1" dirty="0" smtClean="0">
                <a:solidFill>
                  <a:srgbClr val="FF0000"/>
                </a:solidFill>
              </a:rPr>
              <a:t> </a:t>
            </a:r>
            <a:r>
              <a:rPr lang="tr-TR" b="1" i="1" dirty="0" smtClean="0"/>
              <a:t> </a:t>
            </a:r>
          </a:p>
          <a:p>
            <a:r>
              <a:rPr lang="tr-TR" b="1" i="1" dirty="0" smtClean="0"/>
              <a:t>Birçok </a:t>
            </a:r>
            <a:r>
              <a:rPr lang="tr-TR" b="1" i="1" dirty="0" err="1" smtClean="0"/>
              <a:t>rekombine</a:t>
            </a:r>
            <a:r>
              <a:rPr lang="tr-TR" b="1" i="1" dirty="0" smtClean="0"/>
              <a:t> ürün suda-yağ emülsiyonu </a:t>
            </a:r>
            <a:r>
              <a:rPr lang="tr-TR" b="1" i="1" dirty="0" err="1" smtClean="0"/>
              <a:t>şeklindedir.Kabul</a:t>
            </a:r>
            <a:r>
              <a:rPr lang="tr-TR" b="1" i="1" dirty="0" smtClean="0"/>
              <a:t> edilebilir bir raf ömrüne sahip olmaları için stabilize edilmesi gerekir.</a:t>
            </a:r>
          </a:p>
          <a:p>
            <a:r>
              <a:rPr lang="tr-TR" b="1" i="1" dirty="0" smtClean="0"/>
              <a:t>Bazı </a:t>
            </a:r>
            <a:r>
              <a:rPr lang="tr-TR" b="1" i="1" dirty="0" err="1" smtClean="0"/>
              <a:t>rekombine</a:t>
            </a:r>
            <a:r>
              <a:rPr lang="tr-TR" b="1" i="1" dirty="0" smtClean="0"/>
              <a:t> ürünlerde </a:t>
            </a:r>
            <a:r>
              <a:rPr lang="tr-TR" b="1" i="1" dirty="0" err="1" smtClean="0"/>
              <a:t>emülsifiyer</a:t>
            </a:r>
            <a:r>
              <a:rPr lang="tr-TR" b="1" i="1" dirty="0" smtClean="0"/>
              <a:t> kullanımı </a:t>
            </a:r>
            <a:r>
              <a:rPr lang="tr-TR" b="1" i="1" dirty="0" err="1" smtClean="0"/>
              <a:t>gerekebilir.Örneğin,rekombine</a:t>
            </a:r>
            <a:r>
              <a:rPr lang="tr-TR" b="1" i="1" dirty="0" smtClean="0"/>
              <a:t> </a:t>
            </a:r>
            <a:r>
              <a:rPr lang="tr-TR" b="1" i="1" dirty="0" err="1" smtClean="0"/>
              <a:t>evapore</a:t>
            </a:r>
            <a:r>
              <a:rPr lang="tr-TR" b="1" i="1" dirty="0" smtClean="0"/>
              <a:t> süt </a:t>
            </a:r>
            <a:r>
              <a:rPr lang="tr-TR" b="1" i="1" dirty="0" err="1" smtClean="0"/>
              <a:t>üretiminde,ısı</a:t>
            </a:r>
            <a:r>
              <a:rPr lang="tr-TR" b="1" i="1" dirty="0" smtClean="0"/>
              <a:t> </a:t>
            </a:r>
            <a:r>
              <a:rPr lang="tr-TR" b="1" i="1" dirty="0" err="1" smtClean="0"/>
              <a:t>stabilitesi</a:t>
            </a:r>
            <a:r>
              <a:rPr lang="tr-TR" b="1" i="1" dirty="0" smtClean="0"/>
              <a:t> sağlamak amacıyla fosfatlardan sıklıkla </a:t>
            </a:r>
            <a:r>
              <a:rPr lang="tr-TR" b="1" i="1" dirty="0" err="1" smtClean="0"/>
              <a:t>yararlanılmaktadır.Rekombine</a:t>
            </a:r>
            <a:r>
              <a:rPr lang="tr-TR" b="1" i="1" dirty="0" smtClean="0"/>
              <a:t> sütten peynir yapımında da istenen nitelikte pıhtı oluşumu sağlamak için kalsiyum tuzları kullanılmaktadır.</a:t>
            </a:r>
            <a:endParaRPr lang="tr-TR" b="1" i="1" dirty="0"/>
          </a:p>
          <a:p>
            <a:pPr marL="0" indent="0">
              <a:buNone/>
            </a:pPr>
            <a:endParaRPr lang="tr-TR" dirty="0"/>
          </a:p>
        </p:txBody>
      </p:sp>
    </p:spTree>
    <p:extLst>
      <p:ext uri="{BB962C8B-B14F-4D97-AF65-F5344CB8AC3E}">
        <p14:creationId xmlns:p14="http://schemas.microsoft.com/office/powerpoint/2010/main" val="460475514"/>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2926" y="704849"/>
            <a:ext cx="11115674" cy="5819775"/>
          </a:xfrm>
        </p:spPr>
        <p:txBody>
          <a:bodyPr>
            <a:normAutofit/>
          </a:bodyPr>
          <a:lstStyle/>
          <a:p>
            <a:pPr marL="0" indent="0">
              <a:buNone/>
            </a:pPr>
            <a:r>
              <a:rPr lang="tr-TR" sz="1600" b="1" i="1" dirty="0" smtClean="0">
                <a:solidFill>
                  <a:srgbClr val="FF0000"/>
                </a:solidFill>
              </a:rPr>
              <a:t>1.1.5.2Aroma ve renk maddeleri</a:t>
            </a:r>
          </a:p>
          <a:p>
            <a:r>
              <a:rPr lang="tr-TR" sz="1600" b="1" i="1" dirty="0" smtClean="0">
                <a:solidFill>
                  <a:srgbClr val="FF0000"/>
                </a:solidFill>
              </a:rPr>
              <a:t> </a:t>
            </a:r>
            <a:r>
              <a:rPr lang="tr-TR" sz="1600" b="1" i="1" dirty="0" smtClean="0"/>
              <a:t>Aroma maddeleri </a:t>
            </a:r>
            <a:r>
              <a:rPr lang="tr-TR" sz="1600" b="1" i="1" dirty="0" err="1" smtClean="0"/>
              <a:t>doğal,doğala</a:t>
            </a:r>
            <a:r>
              <a:rPr lang="tr-TR" sz="1600" b="1" i="1" dirty="0" smtClean="0"/>
              <a:t> özdeş ve yapay aroma maddeleri olmak üzere 3 grupta toplanabilir.</a:t>
            </a:r>
            <a:endParaRPr lang="tr-TR" sz="1600" b="1" i="1" dirty="0" smtClean="0">
              <a:solidFill>
                <a:srgbClr val="FF0000"/>
              </a:solidFill>
            </a:endParaRPr>
          </a:p>
          <a:p>
            <a:r>
              <a:rPr lang="tr-TR" sz="1600" b="1" i="1" dirty="0" smtClean="0"/>
              <a:t>Birinci grupta yer alanlar doğal ürünlerden </a:t>
            </a:r>
            <a:r>
              <a:rPr lang="tr-TR" sz="1600" b="1" i="1" dirty="0" err="1" smtClean="0"/>
              <a:t>ekstraksiyon</a:t>
            </a:r>
            <a:r>
              <a:rPr lang="tr-TR" sz="1600" b="1" i="1" dirty="0" smtClean="0"/>
              <a:t> yoluyla elde </a:t>
            </a:r>
            <a:r>
              <a:rPr lang="tr-TR" sz="1600" b="1" i="1" dirty="0" err="1" smtClean="0"/>
              <a:t>edilir.İkinci</a:t>
            </a:r>
            <a:r>
              <a:rPr lang="tr-TR" sz="1600" b="1" i="1" dirty="0" smtClean="0"/>
              <a:t> gruptakiler doğal olanlara kimyasal bakımından eşdeğerlik </a:t>
            </a:r>
            <a:r>
              <a:rPr lang="tr-TR" sz="1600" b="1" i="1" dirty="0" err="1" smtClean="0"/>
              <a:t>gösterir.Sonuncular</a:t>
            </a:r>
            <a:r>
              <a:rPr lang="tr-TR" sz="1600" b="1" i="1" dirty="0" smtClean="0"/>
              <a:t> </a:t>
            </a:r>
            <a:r>
              <a:rPr lang="tr-TR" sz="1600" b="1" i="1" dirty="0" err="1" smtClean="0"/>
              <a:t>da,doğal</a:t>
            </a:r>
            <a:r>
              <a:rPr lang="tr-TR" sz="1600" b="1" i="1" dirty="0" smtClean="0"/>
              <a:t> olanların tadına benzetilerek üretilen sentetik maddelerdir.</a:t>
            </a:r>
          </a:p>
          <a:p>
            <a:r>
              <a:rPr lang="tr-TR" sz="1600" b="1" i="1" dirty="0" smtClean="0"/>
              <a:t>Süt ürünleri açısından önem taşıyan doğal renk maddeleri </a:t>
            </a:r>
            <a:r>
              <a:rPr lang="tr-TR" sz="1600" b="1" i="1" dirty="0" err="1" smtClean="0"/>
              <a:t>annatto,suda</a:t>
            </a:r>
            <a:r>
              <a:rPr lang="tr-TR" sz="1600" b="1" i="1" dirty="0" smtClean="0"/>
              <a:t> çözünen </a:t>
            </a:r>
            <a:r>
              <a:rPr lang="tr-TR" sz="1600" b="1" i="1" dirty="0" err="1" smtClean="0"/>
              <a:t>karotinoidler</a:t>
            </a:r>
            <a:r>
              <a:rPr lang="tr-TR" sz="1600" b="1" i="1" dirty="0" smtClean="0"/>
              <a:t> ve yağda çözünen </a:t>
            </a:r>
            <a:r>
              <a:rPr lang="tr-TR" sz="1600" b="1" i="1" dirty="0" err="1" smtClean="0"/>
              <a:t>karotenlerdir.Annatto,peynir</a:t>
            </a:r>
            <a:r>
              <a:rPr lang="tr-TR" sz="1600" b="1" i="1" dirty="0" smtClean="0"/>
              <a:t> yapımında,</a:t>
            </a:r>
            <a:r>
              <a:rPr lang="el-GR" sz="1600" b="1" i="1" dirty="0" smtClean="0">
                <a:latin typeface="+mn-lt"/>
              </a:rPr>
              <a:t>β</a:t>
            </a:r>
            <a:r>
              <a:rPr lang="tr-TR" sz="1600" b="1" i="1" dirty="0" smtClean="0">
                <a:latin typeface="+mn-lt"/>
              </a:rPr>
              <a:t>-</a:t>
            </a:r>
            <a:r>
              <a:rPr lang="tr-TR" sz="1600" b="1" i="1" dirty="0" err="1" smtClean="0">
                <a:latin typeface="+mn-lt"/>
              </a:rPr>
              <a:t>karoten</a:t>
            </a:r>
            <a:r>
              <a:rPr lang="tr-TR" sz="1600" b="1" i="1" dirty="0" smtClean="0">
                <a:latin typeface="+mn-lt"/>
              </a:rPr>
              <a:t> de tereyağı üretiminde kullanılmaktadır.</a:t>
            </a:r>
          </a:p>
          <a:p>
            <a:endParaRPr lang="tr-TR" sz="1600" b="1" i="1" dirty="0">
              <a:latin typeface="+mn-lt"/>
            </a:endParaRPr>
          </a:p>
          <a:p>
            <a:endParaRPr lang="tr-TR" sz="1600" b="1" i="1" dirty="0" smtClean="0">
              <a:latin typeface="+mn-lt"/>
            </a:endParaRPr>
          </a:p>
          <a:p>
            <a:pPr marL="0" indent="0">
              <a:buNone/>
            </a:pPr>
            <a:r>
              <a:rPr lang="tr-TR" sz="1600" b="1" i="1" dirty="0" smtClean="0">
                <a:solidFill>
                  <a:srgbClr val="FF0000"/>
                </a:solidFill>
                <a:latin typeface="+mn-lt"/>
              </a:rPr>
              <a:t>1.1.5.3.Vitaminler</a:t>
            </a:r>
            <a:endParaRPr lang="tr-TR" sz="1600" b="1" i="1" dirty="0">
              <a:solidFill>
                <a:srgbClr val="FF0000"/>
              </a:solidFill>
              <a:latin typeface="+mn-lt"/>
            </a:endParaRPr>
          </a:p>
          <a:p>
            <a:r>
              <a:rPr lang="tr-TR" sz="1600" b="1" i="1" dirty="0" smtClean="0">
                <a:latin typeface="+mn-lt"/>
              </a:rPr>
              <a:t>Yağda çözünen A ve D vitaminleri özellikle </a:t>
            </a:r>
            <a:r>
              <a:rPr lang="tr-TR" sz="1600" b="1" i="1" dirty="0" err="1" smtClean="0">
                <a:latin typeface="+mn-lt"/>
              </a:rPr>
              <a:t>filled</a:t>
            </a:r>
            <a:r>
              <a:rPr lang="tr-TR" sz="1600" b="1" i="1" dirty="0" smtClean="0">
                <a:latin typeface="+mn-lt"/>
              </a:rPr>
              <a:t> ürünlere katılmaktadır.</a:t>
            </a:r>
          </a:p>
          <a:p>
            <a:endParaRPr lang="tr-TR" sz="1600" b="1" i="1" dirty="0" smtClean="0">
              <a:latin typeface="+mn-lt"/>
            </a:endParaRPr>
          </a:p>
        </p:txBody>
      </p:sp>
    </p:spTree>
    <p:extLst>
      <p:ext uri="{BB962C8B-B14F-4D97-AF65-F5344CB8AC3E}">
        <p14:creationId xmlns:p14="http://schemas.microsoft.com/office/powerpoint/2010/main" val="1109163510"/>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8625" y="438150"/>
            <a:ext cx="10991849" cy="5905500"/>
          </a:xfrm>
        </p:spPr>
        <p:txBody>
          <a:bodyPr>
            <a:normAutofit/>
          </a:bodyPr>
          <a:lstStyle/>
          <a:p>
            <a:pPr marL="0" indent="0">
              <a:buNone/>
            </a:pPr>
            <a:r>
              <a:rPr lang="tr-TR" sz="1800" b="1" i="1" dirty="0">
                <a:solidFill>
                  <a:srgbClr val="FF0000"/>
                </a:solidFill>
              </a:rPr>
              <a:t>1.1. </a:t>
            </a:r>
            <a:r>
              <a:rPr lang="tr-TR" sz="1800" b="1" i="1" dirty="0" err="1">
                <a:solidFill>
                  <a:srgbClr val="FF0000"/>
                </a:solidFill>
              </a:rPr>
              <a:t>Rekombinasyon</a:t>
            </a:r>
            <a:r>
              <a:rPr lang="tr-TR" sz="1800" b="1" i="1" dirty="0">
                <a:solidFill>
                  <a:srgbClr val="FF0000"/>
                </a:solidFill>
              </a:rPr>
              <a:t> İşleminde Kullanılan Hammaddeler</a:t>
            </a:r>
          </a:p>
          <a:p>
            <a:pPr marL="0" indent="0">
              <a:buNone/>
            </a:pPr>
            <a:r>
              <a:rPr lang="tr-TR" sz="1800" b="1" i="1" dirty="0">
                <a:solidFill>
                  <a:srgbClr val="FF0000"/>
                </a:solidFill>
              </a:rPr>
              <a:t>1.1.1. Süt Ürünleri</a:t>
            </a:r>
          </a:p>
          <a:p>
            <a:pPr marL="0" indent="0">
              <a:buNone/>
            </a:pPr>
            <a:r>
              <a:rPr lang="tr-TR" sz="1800" b="1" i="1" dirty="0">
                <a:solidFill>
                  <a:srgbClr val="FF0000"/>
                </a:solidFill>
              </a:rPr>
              <a:t>1.1.1.1. Kurutulmuş süt ürünleri</a:t>
            </a:r>
            <a:r>
              <a:rPr lang="tr-TR" sz="1800" b="1" i="1" dirty="0"/>
              <a:t> </a:t>
            </a:r>
          </a:p>
          <a:p>
            <a:r>
              <a:rPr lang="tr-TR" sz="1800" b="1" i="1" dirty="0" err="1"/>
              <a:t>Rekombine</a:t>
            </a:r>
            <a:r>
              <a:rPr lang="tr-TR" sz="1800" b="1" i="1" dirty="0"/>
              <a:t> süt endüstrisinde kullanılan başlıca kurutulmuş süt ürünler, yağsız süttozu, tam yağlı süttozu ve </a:t>
            </a:r>
            <a:r>
              <a:rPr lang="tr-TR" sz="1800" b="1" i="1" dirty="0" err="1"/>
              <a:t>yayıkaltı</a:t>
            </a:r>
            <a:r>
              <a:rPr lang="tr-TR" sz="1800" b="1" i="1" dirty="0"/>
              <a:t> tozudur.</a:t>
            </a:r>
          </a:p>
          <a:p>
            <a:r>
              <a:rPr lang="tr-TR" sz="1800" b="1" i="1" dirty="0"/>
              <a:t>Bunların dışında, yeni üretim teknolojilerinin gelişiminin bir sonucu olarak, yağ, protein, laktoz ve mineral madde içerikleri </a:t>
            </a:r>
            <a:r>
              <a:rPr lang="tr-TR" sz="1800" b="1" i="1" dirty="0" err="1"/>
              <a:t>modifiye</a:t>
            </a:r>
            <a:r>
              <a:rPr lang="tr-TR" sz="1800" b="1" i="1" dirty="0"/>
              <a:t> edilmiş toz ürünlerden de </a:t>
            </a:r>
            <a:r>
              <a:rPr lang="tr-TR" sz="1800" b="1" i="1" dirty="0" err="1"/>
              <a:t>rekombinasyon</a:t>
            </a:r>
            <a:r>
              <a:rPr lang="tr-TR" sz="1800" b="1" i="1" dirty="0"/>
              <a:t> teknolojisinde yararlanılabilmektedir.</a:t>
            </a:r>
          </a:p>
          <a:p>
            <a:r>
              <a:rPr lang="tr-TR" sz="1800" b="1" i="1" dirty="0" err="1"/>
              <a:t>Kazeinatlar</a:t>
            </a:r>
            <a:r>
              <a:rPr lang="tr-TR" sz="1800" b="1" i="1" dirty="0"/>
              <a:t>, toplam süt proteinleri ve serum proteinleri gibi süt proteini </a:t>
            </a:r>
            <a:r>
              <a:rPr lang="tr-TR" sz="1800" b="1" i="1" dirty="0" err="1"/>
              <a:t>izolatları</a:t>
            </a:r>
            <a:r>
              <a:rPr lang="tr-TR" sz="1800" b="1" i="1" dirty="0"/>
              <a:t> da </a:t>
            </a:r>
            <a:r>
              <a:rPr lang="tr-TR" sz="1800" b="1" i="1" dirty="0" err="1"/>
              <a:t>rekombine</a:t>
            </a:r>
            <a:r>
              <a:rPr lang="tr-TR" sz="1800" b="1" i="1" dirty="0"/>
              <a:t> süt endüstrisinde çoğunlukla katkı maddesi olarak kullanılabilen ürünler grubunu </a:t>
            </a:r>
            <a:r>
              <a:rPr lang="tr-TR" sz="1800" b="1" i="1" dirty="0" smtClean="0"/>
              <a:t>oluşturmaktadır. </a:t>
            </a:r>
            <a:endParaRPr lang="tr-TR" sz="1800" b="1" dirty="0"/>
          </a:p>
        </p:txBody>
      </p:sp>
    </p:spTree>
    <p:extLst>
      <p:ext uri="{BB962C8B-B14F-4D97-AF65-F5344CB8AC3E}">
        <p14:creationId xmlns:p14="http://schemas.microsoft.com/office/powerpoint/2010/main" val="128539838"/>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4661" y="1033743"/>
            <a:ext cx="9404723" cy="337857"/>
          </a:xfrm>
        </p:spPr>
        <p:txBody>
          <a:bodyPr/>
          <a:lstStyle/>
          <a:p>
            <a:r>
              <a:rPr lang="tr-TR" sz="2800" b="1" i="1" dirty="0" smtClean="0">
                <a:solidFill>
                  <a:srgbClr val="FF0000"/>
                </a:solidFill>
              </a:rPr>
              <a:t>1.2.Rekombinasyon İşlemi ve Kullanılan Ekipmanlar</a:t>
            </a:r>
            <a:endParaRPr lang="tr-TR" sz="2800" b="1" i="1" dirty="0">
              <a:solidFill>
                <a:srgbClr val="FF0000"/>
              </a:solidFill>
            </a:endParaRPr>
          </a:p>
        </p:txBody>
      </p:sp>
      <p:sp>
        <p:nvSpPr>
          <p:cNvPr id="3" name="İçerik Yer Tutucusu 2"/>
          <p:cNvSpPr>
            <a:spLocks noGrp="1"/>
          </p:cNvSpPr>
          <p:nvPr>
            <p:ph idx="1"/>
          </p:nvPr>
        </p:nvSpPr>
        <p:spPr>
          <a:xfrm>
            <a:off x="390525" y="2133600"/>
            <a:ext cx="11315699" cy="4457700"/>
          </a:xfrm>
        </p:spPr>
        <p:txBody>
          <a:bodyPr>
            <a:normAutofit/>
          </a:bodyPr>
          <a:lstStyle/>
          <a:p>
            <a:pPr marL="0" indent="0">
              <a:buNone/>
            </a:pPr>
            <a:r>
              <a:rPr lang="tr-TR" sz="1600" b="1" i="1" dirty="0" smtClean="0">
                <a:solidFill>
                  <a:srgbClr val="FF0000"/>
                </a:solidFill>
              </a:rPr>
              <a:t> 1.2.1.Rekombinasyon olanakları</a:t>
            </a:r>
            <a:endParaRPr lang="tr-TR" sz="1600" b="1" i="1" dirty="0"/>
          </a:p>
          <a:p>
            <a:pPr marL="0" indent="0">
              <a:buNone/>
            </a:pPr>
            <a:r>
              <a:rPr lang="tr-TR" sz="1600" b="1" i="1" dirty="0" err="1" smtClean="0"/>
              <a:t>Rekombine</a:t>
            </a:r>
            <a:r>
              <a:rPr lang="tr-TR" sz="1600" b="1" i="1" dirty="0" smtClean="0"/>
              <a:t> sütün hazırlanmasında genellikle yağsız </a:t>
            </a:r>
            <a:r>
              <a:rPr lang="tr-TR" sz="1600" b="1" i="1" dirty="0" err="1" smtClean="0"/>
              <a:t>süttozu,susuz</a:t>
            </a:r>
            <a:r>
              <a:rPr lang="tr-TR" sz="1600" b="1" i="1" dirty="0" smtClean="0"/>
              <a:t> süt yağı ve iyi nitelikte su </a:t>
            </a:r>
            <a:r>
              <a:rPr lang="tr-TR" sz="1600" b="1" i="1" dirty="0" err="1" smtClean="0"/>
              <a:t>kullanılır.Tam</a:t>
            </a:r>
            <a:r>
              <a:rPr lang="tr-TR" sz="1600" b="1" i="1" dirty="0" smtClean="0"/>
              <a:t> yağlı taze süt tadı kazandırmak amacıyla bu karışıma bazen </a:t>
            </a:r>
            <a:r>
              <a:rPr lang="tr-TR" sz="1600" b="1" i="1" dirty="0" err="1" smtClean="0"/>
              <a:t>yayıkaltı</a:t>
            </a:r>
            <a:r>
              <a:rPr lang="tr-TR" sz="1600" b="1" i="1" dirty="0" smtClean="0"/>
              <a:t> tozu ilave edilebilir.</a:t>
            </a:r>
          </a:p>
          <a:p>
            <a:pPr marL="0" indent="0">
              <a:buNone/>
            </a:pPr>
            <a:r>
              <a:rPr lang="tr-TR" sz="1600" b="1" i="1" dirty="0" smtClean="0"/>
              <a:t>Süt yağsız </a:t>
            </a:r>
            <a:r>
              <a:rPr lang="tr-TR" sz="1600" b="1" i="1" dirty="0" err="1" smtClean="0"/>
              <a:t>kurumaddesi</a:t>
            </a:r>
            <a:r>
              <a:rPr lang="tr-TR" sz="1600" b="1" i="1" dirty="0" smtClean="0"/>
              <a:t> ve süt yağı kaynağı olarak tek başına yağlı süttozundan </a:t>
            </a:r>
            <a:r>
              <a:rPr lang="tr-TR" sz="1600" b="1" i="1" dirty="0" err="1" smtClean="0"/>
              <a:t>yararlanılabilir.Bu</a:t>
            </a:r>
            <a:r>
              <a:rPr lang="tr-TR" sz="1600" b="1" i="1" dirty="0" smtClean="0"/>
              <a:t> </a:t>
            </a:r>
            <a:r>
              <a:rPr lang="tr-TR" sz="1600" b="1" i="1" dirty="0" err="1" smtClean="0"/>
              <a:t>durumda,emülsifiyer</a:t>
            </a:r>
            <a:r>
              <a:rPr lang="tr-TR" sz="1600" b="1" i="1" dirty="0" smtClean="0"/>
              <a:t> ilavesine gerek kalmaz.</a:t>
            </a:r>
          </a:p>
          <a:p>
            <a:pPr marL="0" indent="0">
              <a:buNone/>
            </a:pPr>
            <a:r>
              <a:rPr lang="tr-TR" sz="1600" b="1" i="1" dirty="0" smtClean="0"/>
              <a:t>Bir veya birkaç </a:t>
            </a:r>
            <a:r>
              <a:rPr lang="tr-TR" sz="1600" b="1" i="1" dirty="0" err="1" smtClean="0"/>
              <a:t>stabilizerin</a:t>
            </a:r>
            <a:r>
              <a:rPr lang="tr-TR" sz="1600" b="1" i="1" dirty="0" smtClean="0"/>
              <a:t> ilavesi genel bir </a:t>
            </a:r>
            <a:r>
              <a:rPr lang="tr-TR" sz="1600" b="1" i="1" dirty="0" err="1" smtClean="0"/>
              <a:t>uygulamadır.Bu</a:t>
            </a:r>
            <a:r>
              <a:rPr lang="tr-TR" sz="1600" b="1" i="1" dirty="0" smtClean="0"/>
              <a:t> </a:t>
            </a:r>
            <a:r>
              <a:rPr lang="tr-TR" sz="1600" b="1" i="1" dirty="0" err="1" smtClean="0"/>
              <a:t>amaçla,karragenan,zamklar</a:t>
            </a:r>
            <a:r>
              <a:rPr lang="tr-TR" sz="1600" b="1" i="1" dirty="0" smtClean="0"/>
              <a:t> ve fosfat tuzlarından </a:t>
            </a:r>
            <a:r>
              <a:rPr lang="tr-TR" sz="1600" b="1" i="1" dirty="0" err="1" smtClean="0"/>
              <a:t>yararlanılır.Stabilizerler</a:t>
            </a:r>
            <a:r>
              <a:rPr lang="tr-TR" sz="1600" b="1" i="1" dirty="0" smtClean="0"/>
              <a:t> sütün tat ve </a:t>
            </a:r>
            <a:r>
              <a:rPr lang="tr-TR" sz="1600" b="1" i="1" dirty="0" err="1" smtClean="0"/>
              <a:t>stabilitesini</a:t>
            </a:r>
            <a:r>
              <a:rPr lang="tr-TR" sz="1600" b="1" i="1" dirty="0" smtClean="0"/>
              <a:t> artıran bir etki yaratırlar.</a:t>
            </a:r>
          </a:p>
          <a:p>
            <a:pPr marL="0" indent="0">
              <a:buNone/>
            </a:pPr>
            <a:endParaRPr lang="tr-TR" sz="1600" b="1" i="1" dirty="0"/>
          </a:p>
          <a:p>
            <a:pPr marL="0" indent="0">
              <a:buNone/>
            </a:pPr>
            <a:endParaRPr lang="tr-TR" sz="1600" b="1" i="1" dirty="0" smtClean="0"/>
          </a:p>
        </p:txBody>
      </p:sp>
    </p:spTree>
    <p:extLst>
      <p:ext uri="{BB962C8B-B14F-4D97-AF65-F5344CB8AC3E}">
        <p14:creationId xmlns:p14="http://schemas.microsoft.com/office/powerpoint/2010/main" val="1477839207"/>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5904" y="337996"/>
            <a:ext cx="9404723" cy="333765"/>
          </a:xfrm>
        </p:spPr>
        <p:txBody>
          <a:bodyPr/>
          <a:lstStyle/>
          <a:p>
            <a:r>
              <a:rPr lang="tr-TR" sz="1600" b="1" i="1" dirty="0" err="1" smtClean="0"/>
              <a:t>Rekombine</a:t>
            </a:r>
            <a:r>
              <a:rPr lang="tr-TR" sz="1600" b="1" i="1" dirty="0" smtClean="0"/>
              <a:t> süt </a:t>
            </a:r>
            <a:r>
              <a:rPr lang="tr-TR" sz="1600" b="1" i="1" dirty="0" err="1" smtClean="0"/>
              <a:t>formülasyonları</a:t>
            </a:r>
            <a:r>
              <a:rPr lang="tr-TR" sz="1600" b="1" i="1" dirty="0" smtClean="0"/>
              <a:t> ( Newstead,1990)</a:t>
            </a:r>
            <a:endParaRPr lang="tr-TR" sz="1600" b="1" i="1" dirty="0"/>
          </a:p>
        </p:txBody>
      </p:sp>
      <p:sp>
        <p:nvSpPr>
          <p:cNvPr id="10" name="4 Dikdörtgen"/>
          <p:cNvSpPr/>
          <p:nvPr/>
        </p:nvSpPr>
        <p:spPr>
          <a:xfrm>
            <a:off x="8635152" y="575967"/>
            <a:ext cx="1204019"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r>
              <a:rPr lang="tr-TR" b="1" i="1" dirty="0" err="1" smtClean="0"/>
              <a:t>Tereyağ</a:t>
            </a:r>
            <a:endParaRPr lang="tr-TR" dirty="0"/>
          </a:p>
        </p:txBody>
      </p:sp>
      <p:sp>
        <p:nvSpPr>
          <p:cNvPr id="13" name="21 Dikdörtgen"/>
          <p:cNvSpPr/>
          <p:nvPr/>
        </p:nvSpPr>
        <p:spPr>
          <a:xfrm>
            <a:off x="4123857" y="1087264"/>
            <a:ext cx="187220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smtClean="0"/>
              <a:t>Yağsız süttozu</a:t>
            </a:r>
            <a:endParaRPr lang="tr-TR" b="1" i="1" dirty="0"/>
          </a:p>
        </p:txBody>
      </p:sp>
      <p:sp>
        <p:nvSpPr>
          <p:cNvPr id="14" name="22 Dikdörtgen"/>
          <p:cNvSpPr/>
          <p:nvPr/>
        </p:nvSpPr>
        <p:spPr>
          <a:xfrm>
            <a:off x="8578627" y="2066366"/>
            <a:ext cx="1494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smtClean="0"/>
              <a:t>Bitkisel yağ</a:t>
            </a:r>
            <a:endParaRPr lang="tr-TR" b="1" i="1" dirty="0"/>
          </a:p>
        </p:txBody>
      </p:sp>
      <p:sp>
        <p:nvSpPr>
          <p:cNvPr id="16" name="27 Dikdörtgen"/>
          <p:cNvSpPr/>
          <p:nvPr/>
        </p:nvSpPr>
        <p:spPr>
          <a:xfrm>
            <a:off x="8552147" y="1314308"/>
            <a:ext cx="187220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r>
              <a:rPr lang="tr-TR" b="1" i="1" dirty="0" smtClean="0"/>
              <a:t>Susuz süt yağı</a:t>
            </a:r>
            <a:endParaRPr lang="tr-TR" dirty="0"/>
          </a:p>
        </p:txBody>
      </p:sp>
      <p:sp>
        <p:nvSpPr>
          <p:cNvPr id="17" name="28 Dikdörtgen"/>
          <p:cNvSpPr/>
          <p:nvPr/>
        </p:nvSpPr>
        <p:spPr>
          <a:xfrm>
            <a:off x="1272309" y="1548939"/>
            <a:ext cx="18002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smtClean="0"/>
              <a:t> Yağlı süttozu</a:t>
            </a:r>
            <a:endParaRPr lang="tr-TR" b="1" i="1" dirty="0"/>
          </a:p>
        </p:txBody>
      </p:sp>
      <p:sp>
        <p:nvSpPr>
          <p:cNvPr id="21" name="44 Dikdörtgen"/>
          <p:cNvSpPr/>
          <p:nvPr/>
        </p:nvSpPr>
        <p:spPr>
          <a:xfrm>
            <a:off x="8614629" y="2665091"/>
            <a:ext cx="194421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err="1" smtClean="0"/>
              <a:t>Yayıkaltı</a:t>
            </a:r>
            <a:r>
              <a:rPr lang="tr-TR" b="1" i="1" dirty="0" smtClean="0"/>
              <a:t> tozu</a:t>
            </a:r>
            <a:endParaRPr lang="tr-TR" b="1" i="1" dirty="0"/>
          </a:p>
        </p:txBody>
      </p:sp>
      <p:sp>
        <p:nvSpPr>
          <p:cNvPr id="22" name="45 Dikdörtgen"/>
          <p:cNvSpPr/>
          <p:nvPr/>
        </p:nvSpPr>
        <p:spPr>
          <a:xfrm>
            <a:off x="2764920" y="3016058"/>
            <a:ext cx="172819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smtClean="0"/>
              <a:t> Taze süt</a:t>
            </a:r>
            <a:endParaRPr lang="tr-TR" b="1" i="1" dirty="0"/>
          </a:p>
        </p:txBody>
      </p:sp>
      <p:sp>
        <p:nvSpPr>
          <p:cNvPr id="24" name="58 Dikdörtgen"/>
          <p:cNvSpPr/>
          <p:nvPr/>
        </p:nvSpPr>
        <p:spPr>
          <a:xfrm>
            <a:off x="8552147" y="3362371"/>
            <a:ext cx="194421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smtClean="0"/>
              <a:t> </a:t>
            </a:r>
            <a:r>
              <a:rPr lang="tr-TR" b="1" i="1" dirty="0" err="1" smtClean="0"/>
              <a:t>Emülsifiyer</a:t>
            </a:r>
            <a:r>
              <a:rPr lang="tr-TR" b="1" i="1" dirty="0" smtClean="0"/>
              <a:t> </a:t>
            </a:r>
            <a:endParaRPr lang="tr-TR" b="1" i="1" dirty="0"/>
          </a:p>
        </p:txBody>
      </p:sp>
      <p:sp>
        <p:nvSpPr>
          <p:cNvPr id="28" name="79 Dikdörtgen"/>
          <p:cNvSpPr/>
          <p:nvPr/>
        </p:nvSpPr>
        <p:spPr>
          <a:xfrm>
            <a:off x="8588151" y="4187957"/>
            <a:ext cx="187220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err="1" smtClean="0"/>
              <a:t>Stabilizer</a:t>
            </a:r>
            <a:endParaRPr lang="tr-TR" b="1" i="1" dirty="0"/>
          </a:p>
        </p:txBody>
      </p:sp>
      <p:sp>
        <p:nvSpPr>
          <p:cNvPr id="29" name="80 Dikdörtgen"/>
          <p:cNvSpPr/>
          <p:nvPr/>
        </p:nvSpPr>
        <p:spPr>
          <a:xfrm>
            <a:off x="2550774" y="4587967"/>
            <a:ext cx="1872208" cy="432048"/>
          </a:xfrm>
          <a:prstGeom prst="rect">
            <a:avLst/>
          </a:prstGeom>
          <a:noFill/>
          <a:ln w="9525" cap="flat" cmpd="sng" algn="ctr">
            <a:solidFill>
              <a:schemeClr val="accent1"/>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tr-TR" b="1" i="1" dirty="0" smtClean="0"/>
              <a:t> </a:t>
            </a:r>
            <a:r>
              <a:rPr lang="tr-TR" b="1" i="1" dirty="0" err="1" smtClean="0"/>
              <a:t>Peyniraltı</a:t>
            </a:r>
            <a:r>
              <a:rPr lang="tr-TR" b="1" i="1" dirty="0" smtClean="0"/>
              <a:t> suyu</a:t>
            </a:r>
            <a:endParaRPr lang="tr-TR" b="1" i="1" dirty="0"/>
          </a:p>
        </p:txBody>
      </p:sp>
      <p:sp>
        <p:nvSpPr>
          <p:cNvPr id="30" name="44 Dikdörtgen"/>
          <p:cNvSpPr/>
          <p:nvPr/>
        </p:nvSpPr>
        <p:spPr>
          <a:xfrm>
            <a:off x="5523276" y="6074287"/>
            <a:ext cx="149826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smtClean="0"/>
              <a:t>İŞLEME</a:t>
            </a:r>
            <a:endParaRPr lang="tr-TR" b="1" i="1" dirty="0"/>
          </a:p>
        </p:txBody>
      </p:sp>
      <p:cxnSp>
        <p:nvCxnSpPr>
          <p:cNvPr id="32" name="Düz Bağlayıcı 31"/>
          <p:cNvCxnSpPr/>
          <p:nvPr/>
        </p:nvCxnSpPr>
        <p:spPr>
          <a:xfrm flipH="1">
            <a:off x="6353175" y="832475"/>
            <a:ext cx="2261454" cy="1864977"/>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3" name="Düz Bağlayıcı 32"/>
          <p:cNvCxnSpPr>
            <a:endCxn id="17" idx="3"/>
          </p:cNvCxnSpPr>
          <p:nvPr/>
        </p:nvCxnSpPr>
        <p:spPr>
          <a:xfrm flipH="1" flipV="1">
            <a:off x="3072509" y="1764963"/>
            <a:ext cx="3270405" cy="929244"/>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4" name="Düz Bağlayıcı 33"/>
          <p:cNvCxnSpPr>
            <a:stCxn id="30" idx="0"/>
          </p:cNvCxnSpPr>
          <p:nvPr/>
        </p:nvCxnSpPr>
        <p:spPr>
          <a:xfrm flipV="1">
            <a:off x="6272409" y="2733675"/>
            <a:ext cx="80766" cy="3340612"/>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5" name="Düz Bağlayıcı 34"/>
          <p:cNvCxnSpPr>
            <a:stCxn id="16" idx="1"/>
          </p:cNvCxnSpPr>
          <p:nvPr/>
        </p:nvCxnSpPr>
        <p:spPr>
          <a:xfrm flipH="1" flipV="1">
            <a:off x="7954283" y="1451814"/>
            <a:ext cx="597864" cy="7851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40" name="Düz Bağlayıcı 39"/>
          <p:cNvCxnSpPr>
            <a:stCxn id="14" idx="1"/>
          </p:cNvCxnSpPr>
          <p:nvPr/>
        </p:nvCxnSpPr>
        <p:spPr>
          <a:xfrm flipH="1" flipV="1">
            <a:off x="7514574" y="1821428"/>
            <a:ext cx="1064053" cy="460962"/>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45" name="Düz Bağlayıcı 44"/>
          <p:cNvCxnSpPr>
            <a:stCxn id="21" idx="1"/>
          </p:cNvCxnSpPr>
          <p:nvPr/>
        </p:nvCxnSpPr>
        <p:spPr>
          <a:xfrm flipH="1" flipV="1">
            <a:off x="6706420" y="2448696"/>
            <a:ext cx="1908209" cy="432419"/>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59" name="Düz Bağlayıcı 58"/>
          <p:cNvCxnSpPr>
            <a:stCxn id="24" idx="1"/>
          </p:cNvCxnSpPr>
          <p:nvPr/>
        </p:nvCxnSpPr>
        <p:spPr>
          <a:xfrm flipH="1" flipV="1">
            <a:off x="6477002" y="2650778"/>
            <a:ext cx="2075145" cy="927617"/>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62" name="Düz Bağlayıcı 61"/>
          <p:cNvCxnSpPr>
            <a:stCxn id="28" idx="1"/>
          </p:cNvCxnSpPr>
          <p:nvPr/>
        </p:nvCxnSpPr>
        <p:spPr>
          <a:xfrm flipH="1">
            <a:off x="6312793" y="4403981"/>
            <a:ext cx="2275358" cy="401"/>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70" name="Düz Bağlayıcı 69"/>
          <p:cNvCxnSpPr/>
          <p:nvPr/>
        </p:nvCxnSpPr>
        <p:spPr>
          <a:xfrm flipH="1" flipV="1">
            <a:off x="6016588" y="1315645"/>
            <a:ext cx="1004954" cy="776162"/>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75" name="Düz Bağlayıcı 74"/>
          <p:cNvCxnSpPr>
            <a:endCxn id="22" idx="3"/>
          </p:cNvCxnSpPr>
          <p:nvPr/>
        </p:nvCxnSpPr>
        <p:spPr>
          <a:xfrm flipH="1" flipV="1">
            <a:off x="4493112" y="3232082"/>
            <a:ext cx="1857889" cy="386262"/>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77" name="Düz Bağlayıcı 76"/>
          <p:cNvCxnSpPr/>
          <p:nvPr/>
        </p:nvCxnSpPr>
        <p:spPr>
          <a:xfrm flipH="1" flipV="1">
            <a:off x="4445762" y="4826884"/>
            <a:ext cx="1826647" cy="38626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985649136"/>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7675" y="419099"/>
            <a:ext cx="10972800" cy="6143625"/>
          </a:xfrm>
        </p:spPr>
        <p:txBody>
          <a:bodyPr/>
          <a:lstStyle/>
          <a:p>
            <a:pPr marL="0" indent="0">
              <a:buNone/>
            </a:pPr>
            <a:r>
              <a:rPr lang="tr-TR" b="1" i="1" dirty="0" smtClean="0">
                <a:solidFill>
                  <a:srgbClr val="FF0000"/>
                </a:solidFill>
              </a:rPr>
              <a:t>1.2.2.Rekombinasyon aşamaları</a:t>
            </a:r>
            <a:r>
              <a:rPr lang="tr-TR" b="1" i="1" dirty="0" smtClean="0"/>
              <a:t>   </a:t>
            </a:r>
            <a:endParaRPr lang="tr-TR" b="1" i="1" dirty="0"/>
          </a:p>
          <a:p>
            <a:pPr marL="0" indent="0">
              <a:buNone/>
            </a:pPr>
            <a:r>
              <a:rPr lang="tr-TR" sz="1400" b="1" i="1" dirty="0" smtClean="0"/>
              <a:t>Tüm </a:t>
            </a:r>
            <a:r>
              <a:rPr lang="tr-TR" sz="1400" b="1" i="1" dirty="0" err="1" smtClean="0"/>
              <a:t>yöntemler,tozun</a:t>
            </a:r>
            <a:r>
              <a:rPr lang="tr-TR" sz="1400" b="1" i="1" dirty="0" smtClean="0"/>
              <a:t> </a:t>
            </a:r>
            <a:r>
              <a:rPr lang="tr-TR" sz="1400" b="1" i="1" dirty="0" err="1" smtClean="0"/>
              <a:t>rekonstitüsyonu,stabil</a:t>
            </a:r>
            <a:r>
              <a:rPr lang="tr-TR" sz="1400" b="1" i="1" dirty="0" smtClean="0"/>
              <a:t> bir emülsiyon oluşturulması ve ısıl işlem aşamalarından oluşur.</a:t>
            </a:r>
          </a:p>
          <a:p>
            <a:pPr marL="0" indent="0">
              <a:buNone/>
            </a:pPr>
            <a:r>
              <a:rPr lang="tr-TR" sz="1400" b="1" i="1" dirty="0" smtClean="0"/>
              <a:t>Temel </a:t>
            </a:r>
            <a:r>
              <a:rPr lang="tr-TR" sz="1400" b="1" i="1" dirty="0" err="1" smtClean="0"/>
              <a:t>rekombinasyon</a:t>
            </a:r>
            <a:r>
              <a:rPr lang="tr-TR" sz="1400" b="1" i="1" dirty="0" smtClean="0"/>
              <a:t> aşamaları;</a:t>
            </a:r>
          </a:p>
          <a:p>
            <a:pPr marL="0" indent="0">
              <a:buNone/>
            </a:pPr>
            <a:endParaRPr lang="tr-TR" b="1" i="1" dirty="0" smtClean="0"/>
          </a:p>
        </p:txBody>
      </p:sp>
      <p:sp>
        <p:nvSpPr>
          <p:cNvPr id="4" name="45 Dikdörtgen"/>
          <p:cNvSpPr/>
          <p:nvPr/>
        </p:nvSpPr>
        <p:spPr>
          <a:xfrm>
            <a:off x="2428875" y="2605247"/>
            <a:ext cx="2133591"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smtClean="0"/>
              <a:t> </a:t>
            </a:r>
            <a:r>
              <a:rPr lang="tr-TR" b="1" i="1" dirty="0" err="1" smtClean="0"/>
              <a:t>Deaerasyon</a:t>
            </a:r>
            <a:endParaRPr lang="tr-TR" b="1" i="1" dirty="0"/>
          </a:p>
        </p:txBody>
      </p:sp>
      <p:sp>
        <p:nvSpPr>
          <p:cNvPr id="5" name="45 Dikdörtgen"/>
          <p:cNvSpPr/>
          <p:nvPr/>
        </p:nvSpPr>
        <p:spPr>
          <a:xfrm>
            <a:off x="2459806" y="3994271"/>
            <a:ext cx="2133591"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smtClean="0"/>
              <a:t>İşlem hattında</a:t>
            </a:r>
            <a:endParaRPr lang="tr-TR" b="1" i="1" dirty="0"/>
          </a:p>
        </p:txBody>
      </p:sp>
      <p:sp>
        <p:nvSpPr>
          <p:cNvPr id="6" name="45 Dikdörtgen"/>
          <p:cNvSpPr/>
          <p:nvPr/>
        </p:nvSpPr>
        <p:spPr>
          <a:xfrm>
            <a:off x="4488953" y="3334616"/>
            <a:ext cx="172819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smtClean="0"/>
              <a:t> Yağ ilavesi</a:t>
            </a:r>
            <a:endParaRPr lang="tr-TR" b="1" i="1" dirty="0"/>
          </a:p>
        </p:txBody>
      </p:sp>
      <p:sp>
        <p:nvSpPr>
          <p:cNvPr id="7" name="45 Dikdörtgen"/>
          <p:cNvSpPr/>
          <p:nvPr/>
        </p:nvSpPr>
        <p:spPr>
          <a:xfrm>
            <a:off x="4295774" y="5432384"/>
            <a:ext cx="211455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smtClean="0"/>
              <a:t>Pastörizasyon</a:t>
            </a:r>
            <a:endParaRPr lang="tr-TR" b="1" i="1" dirty="0"/>
          </a:p>
        </p:txBody>
      </p:sp>
      <p:sp>
        <p:nvSpPr>
          <p:cNvPr id="8" name="45 Dikdörtgen"/>
          <p:cNvSpPr/>
          <p:nvPr/>
        </p:nvSpPr>
        <p:spPr>
          <a:xfrm>
            <a:off x="4295775" y="4672253"/>
            <a:ext cx="211455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smtClean="0"/>
              <a:t> </a:t>
            </a:r>
            <a:r>
              <a:rPr lang="tr-TR" b="1" i="1" dirty="0" err="1" smtClean="0"/>
              <a:t>Homojenizasyon</a:t>
            </a:r>
            <a:endParaRPr lang="tr-TR" b="1" i="1" dirty="0"/>
          </a:p>
        </p:txBody>
      </p:sp>
      <p:sp>
        <p:nvSpPr>
          <p:cNvPr id="9" name="45 Dikdörtgen"/>
          <p:cNvSpPr/>
          <p:nvPr/>
        </p:nvSpPr>
        <p:spPr>
          <a:xfrm>
            <a:off x="6125978" y="3990914"/>
            <a:ext cx="2420099"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smtClean="0"/>
              <a:t> Karıştırma tankında</a:t>
            </a:r>
            <a:endParaRPr lang="tr-TR" b="1" i="1" dirty="0"/>
          </a:p>
        </p:txBody>
      </p:sp>
      <p:sp>
        <p:nvSpPr>
          <p:cNvPr id="10" name="45 Dikdörtgen"/>
          <p:cNvSpPr/>
          <p:nvPr/>
        </p:nvSpPr>
        <p:spPr>
          <a:xfrm>
            <a:off x="6152400" y="2605247"/>
            <a:ext cx="2420099"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smtClean="0"/>
              <a:t> </a:t>
            </a:r>
            <a:r>
              <a:rPr lang="tr-TR" b="1" i="1" dirty="0" err="1" smtClean="0"/>
              <a:t>Hidrasyon</a:t>
            </a:r>
            <a:endParaRPr lang="tr-TR" b="1" i="1" dirty="0"/>
          </a:p>
        </p:txBody>
      </p:sp>
      <p:sp>
        <p:nvSpPr>
          <p:cNvPr id="11" name="45 Dikdörtgen"/>
          <p:cNvSpPr/>
          <p:nvPr/>
        </p:nvSpPr>
        <p:spPr>
          <a:xfrm>
            <a:off x="4033837" y="1757009"/>
            <a:ext cx="2638425"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smtClean="0"/>
              <a:t>Tozun dispersiyonu</a:t>
            </a:r>
            <a:endParaRPr lang="tr-TR" b="1" i="1" dirty="0"/>
          </a:p>
        </p:txBody>
      </p:sp>
      <p:sp>
        <p:nvSpPr>
          <p:cNvPr id="12" name="45 Dikdörtgen"/>
          <p:cNvSpPr/>
          <p:nvPr/>
        </p:nvSpPr>
        <p:spPr>
          <a:xfrm>
            <a:off x="4295774" y="6203405"/>
            <a:ext cx="211455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smtClean="0"/>
              <a:t> Ara depolama</a:t>
            </a:r>
            <a:endParaRPr lang="tr-TR" b="1" i="1" dirty="0"/>
          </a:p>
        </p:txBody>
      </p:sp>
      <p:cxnSp>
        <p:nvCxnSpPr>
          <p:cNvPr id="13" name="Düz Bağlayıcı 12"/>
          <p:cNvCxnSpPr>
            <a:stCxn id="6" idx="2"/>
            <a:endCxn id="9" idx="0"/>
          </p:cNvCxnSpPr>
          <p:nvPr/>
        </p:nvCxnSpPr>
        <p:spPr>
          <a:xfrm>
            <a:off x="5353049" y="3766664"/>
            <a:ext cx="1982979" cy="22425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4" name="Düz Bağlayıcı 13"/>
          <p:cNvCxnSpPr>
            <a:stCxn id="6" idx="2"/>
            <a:endCxn id="5" idx="0"/>
          </p:cNvCxnSpPr>
          <p:nvPr/>
        </p:nvCxnSpPr>
        <p:spPr>
          <a:xfrm flipH="1">
            <a:off x="3526602" y="3766664"/>
            <a:ext cx="1826447" cy="227607"/>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5" name="Düz Bağlayıcı 14"/>
          <p:cNvCxnSpPr>
            <a:stCxn id="7" idx="2"/>
            <a:endCxn id="12" idx="0"/>
          </p:cNvCxnSpPr>
          <p:nvPr/>
        </p:nvCxnSpPr>
        <p:spPr>
          <a:xfrm>
            <a:off x="5353049" y="5864432"/>
            <a:ext cx="0" cy="338973"/>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6" name="Düz Bağlayıcı 15"/>
          <p:cNvCxnSpPr>
            <a:stCxn id="9" idx="2"/>
            <a:endCxn id="8" idx="0"/>
          </p:cNvCxnSpPr>
          <p:nvPr/>
        </p:nvCxnSpPr>
        <p:spPr>
          <a:xfrm flipH="1">
            <a:off x="5353050" y="4422962"/>
            <a:ext cx="1982978" cy="249291"/>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7" name="Düz Bağlayıcı 16"/>
          <p:cNvCxnSpPr>
            <a:stCxn id="11" idx="2"/>
            <a:endCxn id="4" idx="0"/>
          </p:cNvCxnSpPr>
          <p:nvPr/>
        </p:nvCxnSpPr>
        <p:spPr>
          <a:xfrm flipH="1">
            <a:off x="3495671" y="2189057"/>
            <a:ext cx="1857379" cy="41619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8" name="Düz Bağlayıcı 17"/>
          <p:cNvCxnSpPr>
            <a:stCxn id="4" idx="2"/>
            <a:endCxn id="6" idx="0"/>
          </p:cNvCxnSpPr>
          <p:nvPr/>
        </p:nvCxnSpPr>
        <p:spPr>
          <a:xfrm>
            <a:off x="3495671" y="3037295"/>
            <a:ext cx="1857378" cy="297321"/>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9" name="Düz Bağlayıcı 18"/>
          <p:cNvCxnSpPr>
            <a:stCxn id="10" idx="2"/>
            <a:endCxn id="6" idx="0"/>
          </p:cNvCxnSpPr>
          <p:nvPr/>
        </p:nvCxnSpPr>
        <p:spPr>
          <a:xfrm flipH="1">
            <a:off x="5353049" y="3037295"/>
            <a:ext cx="2009401" cy="297321"/>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0" name="Düz Bağlayıcı 19"/>
          <p:cNvCxnSpPr>
            <a:stCxn id="11" idx="2"/>
            <a:endCxn id="10" idx="0"/>
          </p:cNvCxnSpPr>
          <p:nvPr/>
        </p:nvCxnSpPr>
        <p:spPr>
          <a:xfrm>
            <a:off x="5353050" y="2189057"/>
            <a:ext cx="2009400" cy="41619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6" name="Düz Bağlayıcı 25"/>
          <p:cNvCxnSpPr>
            <a:stCxn id="8" idx="2"/>
            <a:endCxn id="7" idx="0"/>
          </p:cNvCxnSpPr>
          <p:nvPr/>
        </p:nvCxnSpPr>
        <p:spPr>
          <a:xfrm flipH="1">
            <a:off x="5353049" y="5104301"/>
            <a:ext cx="1" cy="328083"/>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2" name="Düz Bağlayıcı 31"/>
          <p:cNvCxnSpPr>
            <a:stCxn id="8" idx="0"/>
            <a:endCxn id="5" idx="2"/>
          </p:cNvCxnSpPr>
          <p:nvPr/>
        </p:nvCxnSpPr>
        <p:spPr>
          <a:xfrm flipH="1" flipV="1">
            <a:off x="3526602" y="4426319"/>
            <a:ext cx="1826448" cy="245934"/>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9041982"/>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8625" y="523876"/>
            <a:ext cx="11277599" cy="6048374"/>
          </a:xfrm>
        </p:spPr>
        <p:txBody>
          <a:bodyPr>
            <a:normAutofit/>
          </a:bodyPr>
          <a:lstStyle/>
          <a:p>
            <a:r>
              <a:rPr lang="tr-TR" sz="1600" b="1" i="1" dirty="0" err="1" smtClean="0"/>
              <a:t>Rekombinasyonun</a:t>
            </a:r>
            <a:r>
              <a:rPr lang="tr-TR" sz="1600" b="1" i="1" dirty="0" smtClean="0"/>
              <a:t> ilk aşaması tozun suda </a:t>
            </a:r>
            <a:r>
              <a:rPr lang="tr-TR" sz="1600" b="1" i="1" dirty="0" err="1" smtClean="0"/>
              <a:t>dispers</a:t>
            </a:r>
            <a:r>
              <a:rPr lang="tr-TR" sz="1600" b="1" i="1" dirty="0" smtClean="0"/>
              <a:t> hale </a:t>
            </a:r>
            <a:r>
              <a:rPr lang="tr-TR" sz="1600" b="1" i="1" dirty="0" err="1" smtClean="0"/>
              <a:t>getirilmesi,diğer</a:t>
            </a:r>
            <a:r>
              <a:rPr lang="tr-TR" sz="1600" b="1" i="1" dirty="0" smtClean="0"/>
              <a:t> bir ifadeyle süttozunun su ile karıştırılmasıdır.</a:t>
            </a:r>
          </a:p>
          <a:p>
            <a:pPr marL="0" indent="0">
              <a:buNone/>
            </a:pPr>
            <a:r>
              <a:rPr lang="tr-TR" sz="1600" b="1" i="1" dirty="0" smtClean="0"/>
              <a:t>Bunun için aşağıdaki yollardan yararlanılabilir:</a:t>
            </a:r>
          </a:p>
          <a:p>
            <a:pPr marL="0" indent="0">
              <a:buNone/>
            </a:pPr>
            <a:endParaRPr lang="tr-TR" sz="1600" b="1" i="1" dirty="0"/>
          </a:p>
          <a:p>
            <a:pPr marL="0" indent="0">
              <a:buNone/>
            </a:pPr>
            <a:r>
              <a:rPr lang="tr-TR" sz="1600" b="1" i="1" dirty="0" smtClean="0">
                <a:solidFill>
                  <a:srgbClr val="FF0000"/>
                </a:solidFill>
              </a:rPr>
              <a:t>a)Tankla </a:t>
            </a:r>
            <a:r>
              <a:rPr lang="tr-TR" sz="1600" b="1" i="1" dirty="0" err="1" smtClean="0">
                <a:solidFill>
                  <a:srgbClr val="FF0000"/>
                </a:solidFill>
              </a:rPr>
              <a:t>karıştırma:</a:t>
            </a:r>
            <a:r>
              <a:rPr lang="tr-TR" sz="1600" b="1" i="1" dirty="0" err="1" smtClean="0"/>
              <a:t>Küçük</a:t>
            </a:r>
            <a:r>
              <a:rPr lang="tr-TR" sz="1600" b="1" i="1" dirty="0" smtClean="0"/>
              <a:t> </a:t>
            </a:r>
            <a:r>
              <a:rPr lang="tr-TR" sz="1600" b="1" i="1" dirty="0" err="1" smtClean="0"/>
              <a:t>ölçekleli</a:t>
            </a:r>
            <a:r>
              <a:rPr lang="tr-TR" sz="1600" b="1" i="1" dirty="0" smtClean="0"/>
              <a:t>(1000-2000 litre) üretim için en uygun karıştırma </a:t>
            </a:r>
            <a:r>
              <a:rPr lang="tr-TR" sz="1600" b="1" i="1" dirty="0" err="1" smtClean="0"/>
              <a:t>şeklidir.Tankın</a:t>
            </a:r>
            <a:r>
              <a:rPr lang="tr-TR" sz="1600" b="1" i="1" dirty="0" smtClean="0"/>
              <a:t> ısıtma ve soğutma yapabilen donanımları </a:t>
            </a:r>
            <a:r>
              <a:rPr lang="tr-TR" sz="1600" b="1" i="1" dirty="0" err="1" smtClean="0"/>
              <a:t>bulunmalıdır.Rekonstitüsyon</a:t>
            </a:r>
            <a:r>
              <a:rPr lang="tr-TR" sz="1600" b="1" i="1" dirty="0" smtClean="0"/>
              <a:t> </a:t>
            </a:r>
            <a:r>
              <a:rPr lang="tr-TR" sz="1600" b="1" i="1" dirty="0" err="1" smtClean="0"/>
              <a:t>için,su</a:t>
            </a:r>
            <a:r>
              <a:rPr lang="tr-TR" sz="1600" b="1" i="1" dirty="0" smtClean="0"/>
              <a:t> tanka alınır ve sıcaklığı 45-50</a:t>
            </a:r>
            <a:r>
              <a:rPr lang="tr-TR" sz="1600" b="1" i="1" dirty="0" smtClean="0">
                <a:latin typeface="Arial Black" panose="020B0A04020102020204" pitchFamily="34" charset="0"/>
              </a:rPr>
              <a:t>º</a:t>
            </a:r>
            <a:r>
              <a:rPr lang="tr-TR" sz="1600" b="1" i="1" dirty="0" smtClean="0"/>
              <a:t>C’ye çıkarılıp bir pompayla </a:t>
            </a:r>
            <a:r>
              <a:rPr lang="tr-TR" sz="1600" b="1" i="1" dirty="0" err="1" smtClean="0"/>
              <a:t>sirküle</a:t>
            </a:r>
            <a:r>
              <a:rPr lang="tr-TR" sz="1600" b="1" i="1" dirty="0" smtClean="0"/>
              <a:t> ettirilirken aynı zamanda süttozu da tanka ilave edilir.</a:t>
            </a:r>
          </a:p>
          <a:p>
            <a:pPr marL="0" indent="0">
              <a:buNone/>
            </a:pPr>
            <a:endParaRPr lang="tr-TR" sz="1600" b="1" i="1" dirty="0">
              <a:solidFill>
                <a:srgbClr val="FF0000"/>
              </a:solidFill>
            </a:endParaRPr>
          </a:p>
          <a:p>
            <a:pPr marL="0" indent="0">
              <a:buNone/>
            </a:pPr>
            <a:r>
              <a:rPr lang="tr-TR" sz="1600" b="1" i="1" dirty="0" smtClean="0">
                <a:solidFill>
                  <a:srgbClr val="FF0000"/>
                </a:solidFill>
              </a:rPr>
              <a:t>b)Toz hunisi ve pompa yardımıyla </a:t>
            </a:r>
            <a:r>
              <a:rPr lang="tr-TR" sz="1600" b="1" i="1" dirty="0" err="1" smtClean="0">
                <a:solidFill>
                  <a:srgbClr val="FF0000"/>
                </a:solidFill>
              </a:rPr>
              <a:t>karıştırma:</a:t>
            </a:r>
            <a:r>
              <a:rPr lang="tr-TR" sz="1600" b="1" i="1" dirty="0" err="1" smtClean="0"/>
              <a:t>Süt</a:t>
            </a:r>
            <a:r>
              <a:rPr lang="tr-TR" sz="1600" b="1" i="1" dirty="0" smtClean="0"/>
              <a:t> </a:t>
            </a:r>
            <a:r>
              <a:rPr lang="tr-TR" sz="1600" b="1" i="1" dirty="0" err="1" smtClean="0"/>
              <a:t>kurumaddesinin</a:t>
            </a:r>
            <a:r>
              <a:rPr lang="tr-TR" sz="1600" b="1" i="1" dirty="0" smtClean="0"/>
              <a:t> %20’ye kadar çıkabildiği karışımlar için uygundur.</a:t>
            </a:r>
            <a:endParaRPr lang="tr-TR" sz="1600" b="1" i="1" dirty="0" smtClean="0">
              <a:solidFill>
                <a:srgbClr val="FF0000"/>
              </a:solidFill>
            </a:endParaRPr>
          </a:p>
        </p:txBody>
      </p:sp>
    </p:spTree>
    <p:extLst>
      <p:ext uri="{BB962C8B-B14F-4D97-AF65-F5344CB8AC3E}">
        <p14:creationId xmlns:p14="http://schemas.microsoft.com/office/powerpoint/2010/main" val="3180226084"/>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2900" y="581025"/>
            <a:ext cx="11296650" cy="5886449"/>
          </a:xfrm>
        </p:spPr>
        <p:txBody>
          <a:bodyPr>
            <a:normAutofit/>
          </a:bodyPr>
          <a:lstStyle/>
          <a:p>
            <a:pPr marL="0" indent="0">
              <a:buNone/>
            </a:pPr>
            <a:r>
              <a:rPr lang="tr-TR" sz="1600" b="1" i="1" dirty="0" smtClean="0">
                <a:solidFill>
                  <a:srgbClr val="FF0000"/>
                </a:solidFill>
              </a:rPr>
              <a:t>c)Seviye sondası </a:t>
            </a:r>
            <a:r>
              <a:rPr lang="tr-TR" sz="1600" b="1" i="1" dirty="0" err="1" smtClean="0">
                <a:solidFill>
                  <a:srgbClr val="FF0000"/>
                </a:solidFill>
              </a:rPr>
              <a:t>kullanımı:</a:t>
            </a:r>
            <a:r>
              <a:rPr lang="tr-TR" sz="1600" b="1" i="1" dirty="0" err="1" smtClean="0"/>
              <a:t>Toz</a:t>
            </a:r>
            <a:r>
              <a:rPr lang="tr-TR" sz="1600" b="1" i="1" dirty="0" smtClean="0"/>
              <a:t> hunisinin altına bir seviye sondası </a:t>
            </a:r>
            <a:r>
              <a:rPr lang="tr-TR" sz="1600" b="1" i="1" dirty="0" err="1" smtClean="0"/>
              <a:t>takılabilir.Toz</a:t>
            </a:r>
            <a:r>
              <a:rPr lang="tr-TR" sz="1600" b="1" i="1" dirty="0" smtClean="0"/>
              <a:t> hunisi boşaldığı zaman valfin kapanması ve karıştırma hava girmesi bu sondayla engellenir.</a:t>
            </a:r>
          </a:p>
          <a:p>
            <a:pPr marL="0" indent="0">
              <a:buNone/>
            </a:pPr>
            <a:endParaRPr lang="tr-TR" sz="1600" b="1" i="1" dirty="0" smtClean="0">
              <a:solidFill>
                <a:srgbClr val="FF0000"/>
              </a:solidFill>
            </a:endParaRPr>
          </a:p>
          <a:p>
            <a:pPr marL="0" indent="0">
              <a:buNone/>
            </a:pPr>
            <a:r>
              <a:rPr lang="tr-TR" sz="1600" b="1" i="1" dirty="0" smtClean="0">
                <a:solidFill>
                  <a:srgbClr val="FF0000"/>
                </a:solidFill>
              </a:rPr>
              <a:t>d)</a:t>
            </a:r>
            <a:r>
              <a:rPr lang="tr-TR" sz="1600" b="1" i="1" dirty="0" err="1" smtClean="0">
                <a:solidFill>
                  <a:srgbClr val="FF0000"/>
                </a:solidFill>
              </a:rPr>
              <a:t>Ventüri</a:t>
            </a:r>
            <a:r>
              <a:rPr lang="tr-TR" sz="1600" b="1" i="1" dirty="0" smtClean="0">
                <a:solidFill>
                  <a:srgbClr val="FF0000"/>
                </a:solidFill>
              </a:rPr>
              <a:t> dağıtıcı </a:t>
            </a:r>
            <a:r>
              <a:rPr lang="tr-TR" sz="1600" b="1" i="1" dirty="0" err="1" smtClean="0">
                <a:solidFill>
                  <a:srgbClr val="FF0000"/>
                </a:solidFill>
              </a:rPr>
              <a:t>kullanımı:</a:t>
            </a:r>
            <a:r>
              <a:rPr lang="tr-TR" sz="1600" b="1" i="1" dirty="0" err="1" smtClean="0"/>
              <a:t>Süttozu,pompanın</a:t>
            </a:r>
            <a:r>
              <a:rPr lang="tr-TR" sz="1600" b="1" i="1" dirty="0" smtClean="0"/>
              <a:t> basma hattında yer alan bir </a:t>
            </a:r>
            <a:r>
              <a:rPr lang="tr-TR" sz="1600" b="1" i="1" dirty="0" err="1" smtClean="0"/>
              <a:t>ventüriden</a:t>
            </a:r>
            <a:r>
              <a:rPr lang="tr-TR" sz="1600" b="1" i="1" dirty="0" smtClean="0"/>
              <a:t> </a:t>
            </a:r>
            <a:r>
              <a:rPr lang="tr-TR" sz="1600" b="1" i="1" dirty="0" err="1" smtClean="0"/>
              <a:t>geçirilebilir.Ventüri</a:t>
            </a:r>
            <a:r>
              <a:rPr lang="tr-TR" sz="1600" b="1" i="1" dirty="0" smtClean="0"/>
              <a:t> dağıtıcı tozun daha etkili şekilde dağılmasını sağlar.</a:t>
            </a:r>
            <a:endParaRPr lang="tr-TR" sz="1600" b="1" i="1" dirty="0">
              <a:solidFill>
                <a:srgbClr val="FF0000"/>
              </a:solidFill>
            </a:endParaRPr>
          </a:p>
        </p:txBody>
      </p:sp>
    </p:spTree>
    <p:extLst>
      <p:ext uri="{BB962C8B-B14F-4D97-AF65-F5344CB8AC3E}">
        <p14:creationId xmlns:p14="http://schemas.microsoft.com/office/powerpoint/2010/main" val="1264731062"/>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0050" y="542926"/>
            <a:ext cx="11372850" cy="5934074"/>
          </a:xfrm>
        </p:spPr>
        <p:txBody>
          <a:bodyPr>
            <a:normAutofit/>
          </a:bodyPr>
          <a:lstStyle/>
          <a:p>
            <a:pPr marL="0" indent="0">
              <a:buNone/>
            </a:pPr>
            <a:r>
              <a:rPr lang="tr-TR" sz="1600" b="1" i="1" dirty="0" smtClean="0">
                <a:solidFill>
                  <a:srgbClr val="FF0000"/>
                </a:solidFill>
              </a:rPr>
              <a:t>e)</a:t>
            </a:r>
            <a:r>
              <a:rPr lang="tr-TR" sz="1600" b="1" i="1" dirty="0" err="1" smtClean="0">
                <a:solidFill>
                  <a:srgbClr val="FF0000"/>
                </a:solidFill>
              </a:rPr>
              <a:t>Triblender</a:t>
            </a:r>
            <a:r>
              <a:rPr lang="tr-TR" sz="1600" b="1" i="1" dirty="0" smtClean="0">
                <a:solidFill>
                  <a:srgbClr val="FF0000"/>
                </a:solidFill>
              </a:rPr>
              <a:t> sürekli akış sisteminin </a:t>
            </a:r>
            <a:r>
              <a:rPr lang="tr-TR" sz="1600" b="1" i="1" dirty="0" err="1" smtClean="0">
                <a:solidFill>
                  <a:srgbClr val="FF0000"/>
                </a:solidFill>
              </a:rPr>
              <a:t>kullanımı:</a:t>
            </a:r>
            <a:r>
              <a:rPr lang="tr-TR" sz="1600" b="1" i="1" dirty="0" err="1" smtClean="0"/>
              <a:t>Dispersiyon</a:t>
            </a:r>
            <a:r>
              <a:rPr lang="tr-TR" sz="1600" b="1" i="1" dirty="0" smtClean="0"/>
              <a:t> hızı dakikada 40 kg’a kadar çıkan sürekli akışlı sistemlerde ‘’</a:t>
            </a:r>
            <a:r>
              <a:rPr lang="tr-TR" sz="1600" b="1" i="1" dirty="0" err="1" smtClean="0"/>
              <a:t>Triblender</a:t>
            </a:r>
            <a:r>
              <a:rPr lang="tr-TR" sz="1600" b="1" i="1" dirty="0" smtClean="0"/>
              <a:t>’’ olarak bilinen çok yüksek devirli bir pervaneden yararlanılır.</a:t>
            </a:r>
          </a:p>
          <a:p>
            <a:pPr marL="0" indent="0">
              <a:buNone/>
            </a:pPr>
            <a:r>
              <a:rPr lang="tr-TR" sz="1600" b="1" i="1" dirty="0" smtClean="0"/>
              <a:t>Bu tip karıştırıcıların en basiti ile %30 ve daha yüksek </a:t>
            </a:r>
            <a:r>
              <a:rPr lang="tr-TR" sz="1600" b="1" i="1" dirty="0" err="1" smtClean="0"/>
              <a:t>kurumaddeli</a:t>
            </a:r>
            <a:r>
              <a:rPr lang="tr-TR" sz="1600" b="1" i="1" dirty="0" smtClean="0"/>
              <a:t> karışımlar hazırlanabilir.</a:t>
            </a:r>
          </a:p>
          <a:p>
            <a:pPr marL="0" indent="0">
              <a:buNone/>
            </a:pPr>
            <a:r>
              <a:rPr lang="tr-TR" sz="1600" b="1" i="1" dirty="0" smtClean="0"/>
              <a:t>Diğer karıştırma sistemlerinde olduğu </a:t>
            </a:r>
            <a:r>
              <a:rPr lang="tr-TR" sz="1600" b="1" i="1" dirty="0" err="1" smtClean="0"/>
              <a:t>gibi,bu</a:t>
            </a:r>
            <a:r>
              <a:rPr lang="tr-TR" sz="1600" b="1" i="1" dirty="0" smtClean="0"/>
              <a:t> sistemde de sirkülasyon </a:t>
            </a:r>
            <a:r>
              <a:rPr lang="tr-TR" sz="1600" b="1" i="1" dirty="0" err="1" smtClean="0"/>
              <a:t>rekonstitüsyon</a:t>
            </a:r>
            <a:r>
              <a:rPr lang="tr-TR" sz="1600" b="1" i="1" dirty="0" smtClean="0"/>
              <a:t> tankından </a:t>
            </a:r>
            <a:r>
              <a:rPr lang="tr-TR" sz="1600" b="1" i="1" dirty="0" err="1" smtClean="0"/>
              <a:t>yaptırılır.Eğer,yağ</a:t>
            </a:r>
            <a:r>
              <a:rPr lang="tr-TR" sz="1600" b="1" i="1" dirty="0" smtClean="0"/>
              <a:t> </a:t>
            </a:r>
            <a:r>
              <a:rPr lang="tr-TR" sz="1600" b="1" i="1" dirty="0" err="1" smtClean="0"/>
              <a:t>rekonstitüe</a:t>
            </a:r>
            <a:r>
              <a:rPr lang="tr-TR" sz="1600" b="1" i="1" dirty="0" smtClean="0"/>
              <a:t> süte </a:t>
            </a:r>
            <a:r>
              <a:rPr lang="tr-TR" sz="1600" b="1" i="1" dirty="0" err="1" smtClean="0"/>
              <a:t>homojenizasyondan</a:t>
            </a:r>
            <a:r>
              <a:rPr lang="tr-TR" sz="1600" b="1" i="1" dirty="0" smtClean="0"/>
              <a:t> önce </a:t>
            </a:r>
            <a:r>
              <a:rPr lang="tr-TR" sz="1600" b="1" i="1" dirty="0" err="1" smtClean="0"/>
              <a:t>karıştırılıyorsa,tankta</a:t>
            </a:r>
            <a:r>
              <a:rPr lang="tr-TR" sz="1600" b="1" i="1" dirty="0" smtClean="0"/>
              <a:t> karıştırma işleminin fazla bir önemi yoktur.</a:t>
            </a:r>
          </a:p>
        </p:txBody>
      </p:sp>
    </p:spTree>
    <p:extLst>
      <p:ext uri="{BB962C8B-B14F-4D97-AF65-F5344CB8AC3E}">
        <p14:creationId xmlns:p14="http://schemas.microsoft.com/office/powerpoint/2010/main" val="2805774114"/>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4326" y="523875"/>
            <a:ext cx="11334750" cy="6048375"/>
          </a:xfrm>
        </p:spPr>
        <p:txBody>
          <a:bodyPr>
            <a:normAutofit/>
          </a:bodyPr>
          <a:lstStyle/>
          <a:p>
            <a:r>
              <a:rPr lang="tr-TR" sz="1600" b="1" i="1" dirty="0" smtClean="0"/>
              <a:t>Süttozunun suda en az topak oluşturacak şekilde dağılabilmesi için en uygun su sıcaklığı 40-50</a:t>
            </a:r>
            <a:r>
              <a:rPr lang="tr-TR" sz="1600" b="1" i="1" dirty="0" smtClean="0">
                <a:latin typeface="Arial Black" panose="020B0A04020102020204" pitchFamily="34" charset="0"/>
              </a:rPr>
              <a:t>ºC </a:t>
            </a:r>
            <a:r>
              <a:rPr lang="tr-TR" sz="1600" b="1" i="1" dirty="0" err="1" smtClean="0">
                <a:latin typeface="+mn-lt"/>
              </a:rPr>
              <a:t>değişmektedir.Ancak</a:t>
            </a:r>
            <a:r>
              <a:rPr lang="tr-TR" sz="1600" b="1" i="1" dirty="0" smtClean="0">
                <a:latin typeface="+mn-lt"/>
              </a:rPr>
              <a:t> </a:t>
            </a:r>
            <a:r>
              <a:rPr lang="tr-TR" sz="1600" b="1" i="1" dirty="0" err="1" smtClean="0">
                <a:latin typeface="+mn-lt"/>
              </a:rPr>
              <a:t>ventüri</a:t>
            </a:r>
            <a:r>
              <a:rPr lang="tr-TR" sz="1600" b="1" i="1" dirty="0" smtClean="0">
                <a:latin typeface="+mn-lt"/>
              </a:rPr>
              <a:t> dağıtıcı ya da turbo karıştırıcı gibi dispersiyon cihazlarıyla sıcaklığı 15-20</a:t>
            </a:r>
            <a:r>
              <a:rPr lang="tr-TR" sz="1600" b="1" i="1" dirty="0">
                <a:latin typeface="Arial Black" panose="020B0A04020102020204" pitchFamily="34" charset="0"/>
              </a:rPr>
              <a:t>ºC </a:t>
            </a:r>
            <a:r>
              <a:rPr lang="tr-TR" sz="1600" b="1" i="1" dirty="0" smtClean="0">
                <a:latin typeface="+mn-lt"/>
              </a:rPr>
              <a:t>arasında değişen soğuk su kullanımı mümkün olmaktadır.</a:t>
            </a:r>
          </a:p>
          <a:p>
            <a:r>
              <a:rPr lang="tr-TR" sz="1600" b="1" i="1" dirty="0" smtClean="0">
                <a:latin typeface="+mn-lt"/>
              </a:rPr>
              <a:t>Süttozu suda çözündürülürken karışıma hava girebilir ve bu durum köpürmeye neden </a:t>
            </a:r>
            <a:r>
              <a:rPr lang="tr-TR" sz="1600" b="1" i="1" dirty="0" err="1" smtClean="0">
                <a:latin typeface="+mn-lt"/>
              </a:rPr>
              <a:t>olabilir.Tank</a:t>
            </a:r>
            <a:r>
              <a:rPr lang="tr-TR" sz="1600" b="1" i="1" dirty="0" smtClean="0">
                <a:latin typeface="+mn-lt"/>
              </a:rPr>
              <a:t> çıkışında kelebek valfler yardımıyla çevreden </a:t>
            </a:r>
            <a:r>
              <a:rPr lang="tr-TR" sz="1600" b="1" i="1" dirty="0" err="1" smtClean="0">
                <a:latin typeface="+mn-lt"/>
              </a:rPr>
              <a:t>rekonstitüe</a:t>
            </a:r>
            <a:r>
              <a:rPr lang="tr-TR" sz="1600" b="1" i="1" dirty="0" smtClean="0">
                <a:latin typeface="+mn-lt"/>
              </a:rPr>
              <a:t> süte hava girişi önlenir.</a:t>
            </a:r>
          </a:p>
          <a:p>
            <a:r>
              <a:rPr lang="tr-TR" sz="1600" b="1" i="1" dirty="0" smtClean="0">
                <a:latin typeface="+mn-lt"/>
              </a:rPr>
              <a:t>Toz tanesinin içindeki boşluklarda bulunan hava da sıvının köpürmesine neden </a:t>
            </a:r>
            <a:r>
              <a:rPr lang="tr-TR" sz="1600" b="1" i="1" dirty="0" err="1" smtClean="0">
                <a:latin typeface="+mn-lt"/>
              </a:rPr>
              <a:t>olur.Köpüğü</a:t>
            </a:r>
            <a:r>
              <a:rPr lang="tr-TR" sz="1600" b="1" i="1" dirty="0" smtClean="0">
                <a:latin typeface="+mn-lt"/>
              </a:rPr>
              <a:t> hızlı bir şekilde uzaklaştırmak için </a:t>
            </a:r>
            <a:r>
              <a:rPr lang="tr-TR" sz="1600" b="1" i="1" dirty="0" err="1" smtClean="0">
                <a:latin typeface="+mn-lt"/>
              </a:rPr>
              <a:t>deaeratörlerden</a:t>
            </a:r>
            <a:r>
              <a:rPr lang="tr-TR" sz="1600" b="1" i="1" dirty="0" smtClean="0">
                <a:latin typeface="+mn-lt"/>
              </a:rPr>
              <a:t> yararlanılabilir.</a:t>
            </a:r>
          </a:p>
          <a:p>
            <a:r>
              <a:rPr lang="tr-TR" sz="1600" b="1" i="1" dirty="0" err="1" smtClean="0">
                <a:latin typeface="+mn-lt"/>
              </a:rPr>
              <a:t>Rekonstitüe</a:t>
            </a:r>
            <a:r>
              <a:rPr lang="tr-TR" sz="1600" b="1" i="1" dirty="0" smtClean="0">
                <a:latin typeface="+mn-lt"/>
              </a:rPr>
              <a:t> yağsız süt 4</a:t>
            </a:r>
            <a:r>
              <a:rPr lang="tr-TR" sz="1600" b="1" i="1" dirty="0" smtClean="0">
                <a:latin typeface="Arial Black" panose="020B0A04020102020204" pitchFamily="34" charset="0"/>
              </a:rPr>
              <a:t>ºC</a:t>
            </a:r>
            <a:r>
              <a:rPr lang="tr-TR" sz="1600" b="1" i="1" dirty="0" smtClean="0">
                <a:latin typeface="+mn-lt"/>
              </a:rPr>
              <a:t>’de bir gece </a:t>
            </a:r>
            <a:r>
              <a:rPr lang="tr-TR" sz="1600" b="1" i="1" dirty="0" err="1" smtClean="0">
                <a:latin typeface="+mn-lt"/>
              </a:rPr>
              <a:t>bekletilmelidir,böylece</a:t>
            </a:r>
            <a:r>
              <a:rPr lang="tr-TR" sz="1600" b="1" i="1" dirty="0" smtClean="0">
                <a:latin typeface="+mn-lt"/>
              </a:rPr>
              <a:t> daha iyi bir </a:t>
            </a:r>
            <a:r>
              <a:rPr lang="tr-TR" sz="1600" b="1" i="1" dirty="0" err="1" smtClean="0">
                <a:latin typeface="+mn-lt"/>
              </a:rPr>
              <a:t>hidrasyon</a:t>
            </a:r>
            <a:r>
              <a:rPr lang="tr-TR" sz="1600" b="1" i="1" dirty="0" smtClean="0">
                <a:latin typeface="+mn-lt"/>
              </a:rPr>
              <a:t> sağlanarak sütün tadı önemli düzeyde artırılabilir.</a:t>
            </a:r>
          </a:p>
          <a:p>
            <a:r>
              <a:rPr lang="tr-TR" sz="1600" b="1" i="1" dirty="0" smtClean="0">
                <a:latin typeface="+mn-lt"/>
              </a:rPr>
              <a:t>Yağın </a:t>
            </a:r>
            <a:r>
              <a:rPr lang="tr-TR" sz="1600" b="1" i="1" dirty="0" err="1" smtClean="0">
                <a:latin typeface="+mn-lt"/>
              </a:rPr>
              <a:t>rekonstitüe</a:t>
            </a:r>
            <a:r>
              <a:rPr lang="tr-TR" sz="1600" b="1" i="1" dirty="0" smtClean="0">
                <a:latin typeface="+mn-lt"/>
              </a:rPr>
              <a:t> süte ilavesi bir tankta yada </a:t>
            </a:r>
            <a:r>
              <a:rPr lang="tr-TR" sz="1600" b="1" i="1" dirty="0" err="1" smtClean="0">
                <a:latin typeface="+mn-lt"/>
              </a:rPr>
              <a:t>homojenizasyondan</a:t>
            </a:r>
            <a:r>
              <a:rPr lang="tr-TR" sz="1600" b="1" i="1" dirty="0" smtClean="0">
                <a:latin typeface="+mn-lt"/>
              </a:rPr>
              <a:t> önce direkt olarak işlem hattında gerçekleştirilebilir.</a:t>
            </a:r>
          </a:p>
          <a:p>
            <a:r>
              <a:rPr lang="tr-TR" sz="1600" b="1" i="1" dirty="0" smtClean="0">
                <a:latin typeface="+mn-lt"/>
              </a:rPr>
              <a:t>Diğer ürünlere işlenmeden önce 4-5 saatten daha uzun süre </a:t>
            </a:r>
            <a:r>
              <a:rPr lang="tr-TR" sz="1600" b="1" i="1" dirty="0" err="1" smtClean="0">
                <a:latin typeface="+mn-lt"/>
              </a:rPr>
              <a:t>bekletilecekse,pastörize</a:t>
            </a:r>
            <a:r>
              <a:rPr lang="tr-TR" sz="1600" b="1" i="1" dirty="0" smtClean="0">
                <a:latin typeface="+mn-lt"/>
              </a:rPr>
              <a:t> edilmeli yada 62</a:t>
            </a:r>
            <a:r>
              <a:rPr lang="tr-TR" sz="1600" b="1" i="1" dirty="0" smtClean="0">
                <a:latin typeface="Arial Black" panose="020B0A04020102020204" pitchFamily="34" charset="0"/>
              </a:rPr>
              <a:t>ºC’</a:t>
            </a:r>
            <a:r>
              <a:rPr lang="tr-TR" sz="1600" b="1" i="1" dirty="0" smtClean="0">
                <a:latin typeface="+mn-lt"/>
              </a:rPr>
              <a:t>de 15 saniye süreyle </a:t>
            </a:r>
            <a:r>
              <a:rPr lang="tr-TR" sz="1600" b="1" i="1" dirty="0" err="1" smtClean="0">
                <a:latin typeface="+mn-lt"/>
              </a:rPr>
              <a:t>termizasyona</a:t>
            </a:r>
            <a:r>
              <a:rPr lang="tr-TR" sz="1600" b="1" i="1" dirty="0" smtClean="0">
                <a:latin typeface="+mn-lt"/>
              </a:rPr>
              <a:t> tabi </a:t>
            </a:r>
            <a:r>
              <a:rPr lang="tr-TR" sz="1600" b="1" i="1" dirty="0" err="1" smtClean="0">
                <a:latin typeface="+mn-lt"/>
              </a:rPr>
              <a:t>tutulmalıdır.Süt</a:t>
            </a:r>
            <a:r>
              <a:rPr lang="tr-TR" sz="1600" b="1" i="1" dirty="0" smtClean="0">
                <a:latin typeface="+mn-lt"/>
              </a:rPr>
              <a:t> son olarak,7</a:t>
            </a:r>
            <a:r>
              <a:rPr lang="tr-TR" sz="1600" b="1" i="1" dirty="0">
                <a:latin typeface="Arial Black" panose="020B0A04020102020204" pitchFamily="34" charset="0"/>
              </a:rPr>
              <a:t>ºC </a:t>
            </a:r>
            <a:r>
              <a:rPr lang="tr-TR" sz="1600" b="1" i="1" dirty="0" smtClean="0">
                <a:latin typeface="+mn-lt"/>
              </a:rPr>
              <a:t>altına soğutularak işleneceği zamana kadar soğukta saklanmalıdır.</a:t>
            </a:r>
            <a:endParaRPr lang="tr-TR" sz="1600" b="1" i="1" dirty="0" smtClean="0"/>
          </a:p>
        </p:txBody>
      </p:sp>
    </p:spTree>
    <p:extLst>
      <p:ext uri="{BB962C8B-B14F-4D97-AF65-F5344CB8AC3E}">
        <p14:creationId xmlns:p14="http://schemas.microsoft.com/office/powerpoint/2010/main" val="1844733579"/>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2901" y="485775"/>
            <a:ext cx="11458574" cy="5953125"/>
          </a:xfrm>
        </p:spPr>
        <p:txBody>
          <a:bodyPr>
            <a:normAutofit/>
          </a:bodyPr>
          <a:lstStyle/>
          <a:p>
            <a:r>
              <a:rPr lang="tr-TR" sz="1400" b="1" i="1" dirty="0" smtClean="0"/>
              <a:t>Polietilen </a:t>
            </a:r>
            <a:r>
              <a:rPr lang="tr-TR" sz="1400" b="1" i="1" dirty="0" err="1" smtClean="0"/>
              <a:t>astarlı,çok</a:t>
            </a:r>
            <a:r>
              <a:rPr lang="tr-TR" sz="1400" b="1" i="1" dirty="0" smtClean="0"/>
              <a:t> katlı kağıttan yapılmış 25 kg’lık standart torbalarda bulunan süttozları depodan huninin bulunduğu alana </a:t>
            </a:r>
            <a:r>
              <a:rPr lang="tr-TR" sz="1400" b="1" i="1" dirty="0" err="1" smtClean="0"/>
              <a:t>taşınır.Torbaların</a:t>
            </a:r>
            <a:r>
              <a:rPr lang="tr-TR" sz="1400" b="1" i="1" dirty="0" smtClean="0"/>
              <a:t> ağzı kesilerek açılır ve süttozu elle huniye boşaltılır.</a:t>
            </a:r>
          </a:p>
          <a:p>
            <a:r>
              <a:rPr lang="tr-TR" sz="1400" b="1" i="1" dirty="0" smtClean="0"/>
              <a:t>Havaya dağılan toz zerreleri insan </a:t>
            </a:r>
            <a:r>
              <a:rPr lang="tr-TR" sz="1400" b="1" i="1" dirty="0" err="1" smtClean="0"/>
              <a:t>sağlığı,işletme</a:t>
            </a:r>
            <a:r>
              <a:rPr lang="tr-TR" sz="1400" b="1" i="1" dirty="0" smtClean="0"/>
              <a:t> hijyeni ve ürün bileşimi açısından sorunlar </a:t>
            </a:r>
            <a:r>
              <a:rPr lang="tr-TR" sz="1400" b="1" i="1" dirty="0" err="1" smtClean="0"/>
              <a:t>yaratabilir.Bu</a:t>
            </a:r>
            <a:r>
              <a:rPr lang="tr-TR" sz="1400" b="1" i="1" dirty="0" smtClean="0"/>
              <a:t> </a:t>
            </a:r>
            <a:r>
              <a:rPr lang="tr-TR" sz="1400" b="1" i="1" dirty="0" err="1" smtClean="0"/>
              <a:t>nedenle,tozun</a:t>
            </a:r>
            <a:r>
              <a:rPr lang="tr-TR" sz="1400" b="1" i="1" dirty="0" smtClean="0"/>
              <a:t> </a:t>
            </a:r>
            <a:r>
              <a:rPr lang="tr-TR" sz="1400" b="1" i="1" dirty="0" err="1" smtClean="0"/>
              <a:t>boşaltılması,kuru</a:t>
            </a:r>
            <a:r>
              <a:rPr lang="tr-TR" sz="1400" b="1" i="1" dirty="0" smtClean="0"/>
              <a:t> alan olarak adlandırılan ayrı bir bölmede gerçekleştirilir.</a:t>
            </a:r>
            <a:endParaRPr lang="tr-TR" sz="1400" b="1" i="1" dirty="0"/>
          </a:p>
        </p:txBody>
      </p:sp>
    </p:spTree>
    <p:extLst>
      <p:ext uri="{BB962C8B-B14F-4D97-AF65-F5344CB8AC3E}">
        <p14:creationId xmlns:p14="http://schemas.microsoft.com/office/powerpoint/2010/main" val="3857386267"/>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5300" y="252693"/>
            <a:ext cx="9404723" cy="480732"/>
          </a:xfrm>
        </p:spPr>
        <p:txBody>
          <a:bodyPr/>
          <a:lstStyle/>
          <a:p>
            <a:r>
              <a:rPr lang="tr-TR" sz="2800" b="1" i="1" dirty="0" smtClean="0">
                <a:solidFill>
                  <a:srgbClr val="FF0000"/>
                </a:solidFill>
              </a:rPr>
              <a:t>1.3.Rekombine Ürün Çeşitleri </a:t>
            </a:r>
            <a:endParaRPr lang="tr-TR" sz="2800" b="1" i="1" dirty="0">
              <a:solidFill>
                <a:srgbClr val="FF0000"/>
              </a:solidFill>
            </a:endParaRPr>
          </a:p>
        </p:txBody>
      </p:sp>
      <p:sp>
        <p:nvSpPr>
          <p:cNvPr id="3" name="İçerik Yer Tutucusu 2"/>
          <p:cNvSpPr>
            <a:spLocks noGrp="1"/>
          </p:cNvSpPr>
          <p:nvPr>
            <p:ph idx="1"/>
          </p:nvPr>
        </p:nvSpPr>
        <p:spPr>
          <a:xfrm>
            <a:off x="323850" y="962025"/>
            <a:ext cx="11172825" cy="5495925"/>
          </a:xfrm>
        </p:spPr>
        <p:txBody>
          <a:bodyPr>
            <a:normAutofit/>
          </a:bodyPr>
          <a:lstStyle/>
          <a:p>
            <a:pPr marL="0" indent="0">
              <a:buNone/>
            </a:pPr>
            <a:r>
              <a:rPr lang="tr-TR" sz="1600" b="1" i="1" dirty="0" smtClean="0">
                <a:solidFill>
                  <a:srgbClr val="FF0000"/>
                </a:solidFill>
              </a:rPr>
              <a:t>1.3.1.Rekombine Sıvı Sütler </a:t>
            </a:r>
          </a:p>
          <a:p>
            <a:pPr marL="0" indent="0">
              <a:buNone/>
            </a:pPr>
            <a:r>
              <a:rPr lang="tr-TR" sz="1600" b="1" i="1" dirty="0" smtClean="0">
                <a:solidFill>
                  <a:srgbClr val="FF0000"/>
                </a:solidFill>
              </a:rPr>
              <a:t>1.3.1.1.Rekombine Pastörize Süt</a:t>
            </a:r>
          </a:p>
          <a:p>
            <a:pPr marL="0" indent="0">
              <a:buNone/>
            </a:pPr>
            <a:r>
              <a:rPr lang="tr-TR" sz="1600" b="1" i="1" dirty="0" smtClean="0">
                <a:solidFill>
                  <a:srgbClr val="FF0000"/>
                </a:solidFill>
              </a:rPr>
              <a:t> </a:t>
            </a:r>
            <a:r>
              <a:rPr lang="tr-TR" sz="1600" b="1" i="1" dirty="0" smtClean="0"/>
              <a:t>Bu </a:t>
            </a:r>
            <a:r>
              <a:rPr lang="tr-TR" sz="1600" b="1" i="1" dirty="0" err="1" smtClean="0"/>
              <a:t>ürünlerde,yağsız</a:t>
            </a:r>
            <a:r>
              <a:rPr lang="tr-TR" sz="1600" b="1" i="1" dirty="0" smtClean="0"/>
              <a:t> </a:t>
            </a:r>
            <a:r>
              <a:rPr lang="tr-TR" sz="1600" b="1" i="1" dirty="0" err="1" smtClean="0"/>
              <a:t>kurumadde</a:t>
            </a:r>
            <a:r>
              <a:rPr lang="tr-TR" sz="1600" b="1" i="1" dirty="0" smtClean="0"/>
              <a:t> içeriği %8-9,5,yağ içeriği %2,8-4,0 arasında değişim </a:t>
            </a:r>
            <a:r>
              <a:rPr lang="tr-TR" sz="1600" b="1" i="1" dirty="0" err="1" smtClean="0"/>
              <a:t>gösterebilir.Genellikle</a:t>
            </a:r>
            <a:r>
              <a:rPr lang="tr-TR" sz="1600" b="1" i="1" dirty="0" smtClean="0"/>
              <a:t> </a:t>
            </a:r>
            <a:r>
              <a:rPr lang="tr-TR" sz="1600" b="1" i="1" dirty="0" err="1" smtClean="0"/>
              <a:t>homojenize</a:t>
            </a:r>
            <a:r>
              <a:rPr lang="tr-TR" sz="1600" b="1" i="1" dirty="0" smtClean="0"/>
              <a:t> ürünlerdir fakat istenirse kaymak tabakası bulunduracak şekilde de üretilebilir.</a:t>
            </a:r>
          </a:p>
          <a:p>
            <a:pPr marL="0" lvl="0" indent="0">
              <a:buNone/>
            </a:pPr>
            <a:r>
              <a:rPr lang="tr-TR" sz="1400" b="1" i="1" dirty="0" smtClean="0">
                <a:solidFill>
                  <a:schemeClr val="bg1"/>
                </a:solidFill>
              </a:rPr>
              <a:t> </a:t>
            </a:r>
            <a:r>
              <a:rPr lang="tr-TR" sz="1400" b="1" i="1" dirty="0"/>
              <a:t>Raf ömrü buzdolabında 4-5 gündür. </a:t>
            </a:r>
            <a:endParaRPr lang="tr-TR" sz="1400" b="1" i="1" dirty="0" smtClean="0"/>
          </a:p>
          <a:p>
            <a:pPr marL="0" lvl="0" indent="0">
              <a:buNone/>
            </a:pPr>
            <a:endParaRPr lang="tr-TR" sz="1400" dirty="0"/>
          </a:p>
          <a:p>
            <a:pPr marL="0" indent="0">
              <a:buNone/>
            </a:pPr>
            <a:r>
              <a:rPr lang="tr-TR" sz="1400" b="1" i="1" dirty="0" err="1"/>
              <a:t>Rekombine</a:t>
            </a:r>
            <a:r>
              <a:rPr lang="tr-TR" sz="1400" b="1" i="1" dirty="0"/>
              <a:t> pastörize süt üretiminde dikkat edilecek hususlar şunlardır : </a:t>
            </a:r>
            <a:endParaRPr lang="tr-TR" sz="1400" dirty="0"/>
          </a:p>
          <a:p>
            <a:pPr lvl="0"/>
            <a:r>
              <a:rPr lang="tr-TR" sz="1400" b="1" i="1" dirty="0"/>
              <a:t>Serum </a:t>
            </a:r>
            <a:r>
              <a:rPr lang="tr-TR" sz="1400" b="1" i="1" dirty="0" err="1"/>
              <a:t>prteini</a:t>
            </a:r>
            <a:r>
              <a:rPr lang="tr-TR" sz="1400" b="1" i="1" dirty="0"/>
              <a:t> azotu indeksi 4 mg/g ya da daha fazla olan düşük </a:t>
            </a:r>
            <a:r>
              <a:rPr lang="tr-TR" sz="1400" b="1" i="1" dirty="0" err="1"/>
              <a:t>vaya</a:t>
            </a:r>
            <a:r>
              <a:rPr lang="tr-TR" sz="1400" b="1" i="1" dirty="0"/>
              <a:t> orta ısılı yağsız süttozu kullanmak </a:t>
            </a:r>
            <a:endParaRPr lang="tr-TR" sz="1400" dirty="0"/>
          </a:p>
          <a:p>
            <a:pPr lvl="0"/>
            <a:r>
              <a:rPr lang="tr-TR" sz="1400" b="1" i="1" dirty="0"/>
              <a:t>Süt yağsız </a:t>
            </a:r>
            <a:r>
              <a:rPr lang="tr-TR" sz="1400" b="1" i="1" dirty="0" err="1"/>
              <a:t>kurumadde</a:t>
            </a:r>
            <a:r>
              <a:rPr lang="tr-TR" sz="1400" b="1" i="1" dirty="0"/>
              <a:t> </a:t>
            </a:r>
            <a:r>
              <a:rPr lang="tr-TR" sz="1400" b="1" i="1" dirty="0" err="1"/>
              <a:t>oranınu</a:t>
            </a:r>
            <a:r>
              <a:rPr lang="tr-TR" sz="1400" b="1" i="1" dirty="0"/>
              <a:t> %10‘ a kadar çıkarmak </a:t>
            </a:r>
            <a:endParaRPr lang="tr-TR" sz="1400" dirty="0"/>
          </a:p>
          <a:p>
            <a:pPr lvl="0"/>
            <a:r>
              <a:rPr lang="tr-TR" sz="1400" b="1" i="1" dirty="0"/>
              <a:t>Yağsız </a:t>
            </a:r>
            <a:r>
              <a:rPr lang="tr-TR" sz="1400" b="1" i="1" dirty="0" err="1"/>
              <a:t>kurumaddenin</a:t>
            </a:r>
            <a:r>
              <a:rPr lang="tr-TR" sz="1400" b="1" i="1" dirty="0"/>
              <a:t> oranını %10 ‘ u kadar </a:t>
            </a:r>
            <a:r>
              <a:rPr lang="tr-TR" sz="1400" b="1" i="1" dirty="0" err="1"/>
              <a:t>yayıkaltı</a:t>
            </a:r>
            <a:r>
              <a:rPr lang="tr-TR" sz="1400" b="1" i="1" dirty="0"/>
              <a:t> tozu ilave etmek</a:t>
            </a:r>
            <a:endParaRPr lang="tr-TR" sz="1400" dirty="0"/>
          </a:p>
          <a:p>
            <a:pPr lvl="0"/>
            <a:r>
              <a:rPr lang="tr-TR" sz="1400" b="1" i="1" dirty="0"/>
              <a:t>Susuz süt yağı yerine tuzsuz tereyağı kullanmak </a:t>
            </a:r>
            <a:endParaRPr lang="tr-TR" sz="1400" dirty="0"/>
          </a:p>
          <a:p>
            <a:pPr lvl="0"/>
            <a:r>
              <a:rPr lang="tr-TR" sz="1400" b="1" i="1" dirty="0"/>
              <a:t>Çok az miktarda sodyum klorür veya sodyum </a:t>
            </a:r>
            <a:r>
              <a:rPr lang="tr-TR" sz="1400" b="1" i="1" dirty="0" err="1"/>
              <a:t>sitrat</a:t>
            </a:r>
            <a:r>
              <a:rPr lang="tr-TR" sz="1400" b="1" i="1" dirty="0"/>
              <a:t> veya </a:t>
            </a:r>
            <a:r>
              <a:rPr lang="tr-TR" sz="1400" b="1" i="1" dirty="0" err="1"/>
              <a:t>sakkaroz</a:t>
            </a:r>
            <a:r>
              <a:rPr lang="tr-TR" sz="1400" b="1" i="1" dirty="0"/>
              <a:t> ilave etmek </a:t>
            </a:r>
            <a:endParaRPr lang="tr-TR" sz="1400" dirty="0"/>
          </a:p>
          <a:p>
            <a:pPr marL="0" indent="0">
              <a:buNone/>
            </a:pPr>
            <a:endParaRPr lang="tr-TR" sz="1400" b="1" i="1" dirty="0" smtClean="0">
              <a:latin typeface="+mn-lt"/>
            </a:endParaRPr>
          </a:p>
        </p:txBody>
      </p:sp>
    </p:spTree>
    <p:extLst>
      <p:ext uri="{BB962C8B-B14F-4D97-AF65-F5344CB8AC3E}">
        <p14:creationId xmlns:p14="http://schemas.microsoft.com/office/powerpoint/2010/main" val="585910066"/>
      </p:ext>
    </p:extLst>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4898" y="568712"/>
            <a:ext cx="11240429" cy="5865542"/>
          </a:xfrm>
        </p:spPr>
        <p:txBody>
          <a:bodyPr>
            <a:normAutofit fontScale="92500" lnSpcReduction="20000"/>
          </a:bodyPr>
          <a:lstStyle/>
          <a:p>
            <a:pPr marL="0" indent="0">
              <a:buNone/>
            </a:pPr>
            <a:r>
              <a:rPr lang="tr-TR" b="1" i="1" dirty="0">
                <a:solidFill>
                  <a:srgbClr val="FF0000"/>
                </a:solidFill>
              </a:rPr>
              <a:t>Üretim</a:t>
            </a:r>
          </a:p>
          <a:p>
            <a:pPr>
              <a:buAutoNum type="arabicParenR"/>
            </a:pPr>
            <a:r>
              <a:rPr lang="tr-TR" b="1" i="1" dirty="0"/>
              <a:t>Amaca uygun nitelikte su bir sayaçtan sürekli şekilde </a:t>
            </a:r>
            <a:r>
              <a:rPr lang="tr-TR" b="1" i="1" dirty="0" err="1"/>
              <a:t>rekonstitüsyon</a:t>
            </a:r>
            <a:r>
              <a:rPr lang="tr-TR" b="1" i="1" dirty="0"/>
              <a:t> tankına </a:t>
            </a:r>
            <a:r>
              <a:rPr lang="tr-TR" b="1" i="1" dirty="0" err="1"/>
              <a:t>alınır.Huniye</a:t>
            </a:r>
            <a:r>
              <a:rPr lang="tr-TR" b="1" i="1" dirty="0"/>
              <a:t> boşaltılan süttozu tanecikleri huninin altındaki borudan geçerek su ile </a:t>
            </a:r>
            <a:r>
              <a:rPr lang="tr-TR" b="1" i="1" dirty="0" err="1"/>
              <a:t>karışır.Santrifüj</a:t>
            </a:r>
            <a:r>
              <a:rPr lang="tr-TR" b="1" i="1" dirty="0"/>
              <a:t> pompa yardımıyla su yada </a:t>
            </a:r>
            <a:r>
              <a:rPr lang="tr-TR" b="1" i="1" dirty="0" err="1"/>
              <a:t>rekonstitüe</a:t>
            </a:r>
            <a:r>
              <a:rPr lang="tr-TR" b="1" i="1" dirty="0"/>
              <a:t> süt tankın altındaki </a:t>
            </a:r>
            <a:r>
              <a:rPr lang="tr-TR" b="1" i="1" dirty="0" err="1"/>
              <a:t>valfden</a:t>
            </a:r>
            <a:r>
              <a:rPr lang="tr-TR" b="1" i="1" dirty="0"/>
              <a:t> tekrar tanka doğru </a:t>
            </a:r>
            <a:r>
              <a:rPr lang="tr-TR" b="1" i="1" dirty="0" err="1"/>
              <a:t>sirküle</a:t>
            </a:r>
            <a:r>
              <a:rPr lang="tr-TR" b="1" i="1" dirty="0"/>
              <a:t> ettirilir.</a:t>
            </a:r>
          </a:p>
          <a:p>
            <a:pPr>
              <a:buAutoNum type="arabicParenR"/>
            </a:pPr>
            <a:r>
              <a:rPr lang="tr-TR" b="1" i="1" dirty="0"/>
              <a:t>Çözünmeyen süttozu parçacıklarını ve diğer yabancı maddeleri ayırmak </a:t>
            </a:r>
            <a:r>
              <a:rPr lang="tr-TR" b="1" i="1" dirty="0" err="1"/>
              <a:t>için,rekonstitüe</a:t>
            </a:r>
            <a:r>
              <a:rPr lang="tr-TR" b="1" i="1" dirty="0"/>
              <a:t> süt bir pompayla filtre düzeninden geçirilir.</a:t>
            </a:r>
          </a:p>
          <a:p>
            <a:pPr>
              <a:buAutoNum type="arabicParenR"/>
            </a:pPr>
            <a:r>
              <a:rPr lang="tr-TR" b="1" i="1" dirty="0"/>
              <a:t>Süttozu tamamen çözündükten sonra tozun </a:t>
            </a:r>
            <a:r>
              <a:rPr lang="tr-TR" b="1" i="1" dirty="0" err="1"/>
              <a:t>hidrasyonu</a:t>
            </a:r>
            <a:r>
              <a:rPr lang="tr-TR" b="1" i="1" dirty="0"/>
              <a:t> için </a:t>
            </a:r>
            <a:r>
              <a:rPr lang="tr-TR" b="1" i="1" dirty="0" err="1"/>
              <a:t>rekonstitüe</a:t>
            </a:r>
            <a:r>
              <a:rPr lang="tr-TR" b="1" i="1" dirty="0"/>
              <a:t> süt 15 dakika kadar bekletilir.</a:t>
            </a:r>
          </a:p>
          <a:p>
            <a:pPr>
              <a:buAutoNum type="arabicParenR"/>
            </a:pPr>
            <a:r>
              <a:rPr lang="tr-TR" b="1" i="1" dirty="0" err="1"/>
              <a:t>Rekonstitüe</a:t>
            </a:r>
            <a:r>
              <a:rPr lang="tr-TR" b="1" i="1" dirty="0"/>
              <a:t> süt </a:t>
            </a:r>
            <a:r>
              <a:rPr lang="tr-TR" b="1" i="1" dirty="0" err="1"/>
              <a:t>hidrasyon</a:t>
            </a:r>
            <a:r>
              <a:rPr lang="tr-TR" b="1" i="1" dirty="0"/>
              <a:t> süresinin sonunda </a:t>
            </a:r>
            <a:r>
              <a:rPr lang="tr-TR" b="1" i="1" dirty="0" err="1"/>
              <a:t>pastörizatörün</a:t>
            </a:r>
            <a:r>
              <a:rPr lang="tr-TR" b="1" i="1" dirty="0"/>
              <a:t> balans tankına pompalanır. Ön ısıtma ve </a:t>
            </a:r>
            <a:r>
              <a:rPr lang="tr-TR" b="1" i="1" dirty="0" err="1"/>
              <a:t>klarifikasyon</a:t>
            </a:r>
            <a:r>
              <a:rPr lang="tr-TR" b="1" i="1" dirty="0"/>
              <a:t> işlemleri </a:t>
            </a:r>
            <a:r>
              <a:rPr lang="tr-TR" b="1" i="1" dirty="0" err="1"/>
              <a:t>uygulanır,daha</a:t>
            </a:r>
            <a:r>
              <a:rPr lang="tr-TR" b="1" i="1" dirty="0"/>
              <a:t> sonra sıcaklığı 50-60</a:t>
            </a:r>
            <a:r>
              <a:rPr lang="tr-TR" b="1" i="1" dirty="0">
                <a:latin typeface="Arial Black" panose="020B0A04020102020204" pitchFamily="34" charset="0"/>
              </a:rPr>
              <a:t>˚</a:t>
            </a:r>
            <a:r>
              <a:rPr lang="tr-TR" b="1" i="1" dirty="0"/>
              <a:t>C’ye yükseltilir.</a:t>
            </a:r>
          </a:p>
          <a:p>
            <a:pPr>
              <a:buAutoNum type="arabicParenR"/>
            </a:pPr>
            <a:r>
              <a:rPr lang="tr-TR" b="1" i="1" dirty="0"/>
              <a:t>Sıcaklığı 60-65</a:t>
            </a:r>
            <a:r>
              <a:rPr lang="tr-TR" b="1" i="1" dirty="0">
                <a:latin typeface="Arial Black" panose="020B0A04020102020204" pitchFamily="34" charset="0"/>
              </a:rPr>
              <a:t>˚</a:t>
            </a:r>
            <a:r>
              <a:rPr lang="tr-TR" b="1" i="1" dirty="0"/>
              <a:t>C olan erimiş durumdaki yağ bir dozaj pompası ve enjektör </a:t>
            </a:r>
            <a:r>
              <a:rPr lang="tr-TR" b="1" i="1" dirty="0" err="1"/>
              <a:t>kullanılarak,homojenizasyon</a:t>
            </a:r>
            <a:r>
              <a:rPr lang="tr-TR" b="1" i="1" dirty="0"/>
              <a:t> önce süte katılır.</a:t>
            </a:r>
          </a:p>
          <a:p>
            <a:pPr>
              <a:buAutoNum type="arabicParenR"/>
            </a:pPr>
            <a:r>
              <a:rPr lang="tr-TR" b="1" i="1" dirty="0" err="1"/>
              <a:t>Rekombine</a:t>
            </a:r>
            <a:r>
              <a:rPr lang="tr-TR" b="1" i="1" dirty="0"/>
              <a:t> süt tek veya iki kademede </a:t>
            </a:r>
            <a:r>
              <a:rPr lang="tr-TR" b="1" i="1" dirty="0" err="1"/>
              <a:t>homojenize</a:t>
            </a:r>
            <a:r>
              <a:rPr lang="tr-TR" b="1" i="1" dirty="0"/>
              <a:t> </a:t>
            </a:r>
            <a:r>
              <a:rPr lang="tr-TR" b="1" i="1" dirty="0" err="1"/>
              <a:t>edilir.</a:t>
            </a:r>
            <a:r>
              <a:rPr lang="tr-TR" b="1" dirty="0" err="1"/>
              <a:t>Tek</a:t>
            </a:r>
            <a:r>
              <a:rPr lang="tr-TR" b="1" dirty="0"/>
              <a:t> kademeli </a:t>
            </a:r>
            <a:r>
              <a:rPr lang="tr-TR" b="1" dirty="0" err="1"/>
              <a:t>homojenizasyonda</a:t>
            </a:r>
            <a:r>
              <a:rPr lang="tr-TR" b="1" dirty="0"/>
              <a:t> 55-65</a:t>
            </a:r>
            <a:r>
              <a:rPr lang="tr-TR" b="1" dirty="0">
                <a:latin typeface="Arial Black" panose="020B0A04020102020204" pitchFamily="34" charset="0"/>
              </a:rPr>
              <a:t>˚</a:t>
            </a:r>
            <a:r>
              <a:rPr lang="tr-TR" b="1" dirty="0"/>
              <a:t>C’de 175kg/cm</a:t>
            </a:r>
            <a:r>
              <a:rPr lang="tr-TR" b="1" dirty="0">
                <a:latin typeface="Arial Black" panose="020B0A04020102020204" pitchFamily="34" charset="0"/>
              </a:rPr>
              <a:t>² ; </a:t>
            </a:r>
            <a:r>
              <a:rPr lang="tr-TR" b="1" dirty="0"/>
              <a:t>iki kademeli </a:t>
            </a:r>
            <a:r>
              <a:rPr lang="tr-TR" b="1" dirty="0" err="1"/>
              <a:t>homojenizasyonda</a:t>
            </a:r>
            <a:r>
              <a:rPr lang="tr-TR" b="1" dirty="0"/>
              <a:t> 1.kademede 145-250 kg/cm</a:t>
            </a:r>
            <a:r>
              <a:rPr lang="tr-TR" b="1" dirty="0">
                <a:latin typeface="Arial Black" panose="020B0A04020102020204" pitchFamily="34" charset="0"/>
              </a:rPr>
              <a:t>², </a:t>
            </a:r>
            <a:r>
              <a:rPr lang="tr-TR" b="1" dirty="0"/>
              <a:t>2.kademede 20-70  kg/cm</a:t>
            </a:r>
            <a:r>
              <a:rPr lang="tr-TR" b="1" dirty="0">
                <a:latin typeface="Arial Black" panose="020B0A04020102020204" pitchFamily="34" charset="0"/>
              </a:rPr>
              <a:t>² </a:t>
            </a:r>
            <a:r>
              <a:rPr lang="tr-TR" b="1" dirty="0"/>
              <a:t>basınç uygulanır.</a:t>
            </a:r>
          </a:p>
          <a:p>
            <a:pPr>
              <a:buAutoNum type="arabicParenR"/>
            </a:pPr>
            <a:r>
              <a:rPr lang="tr-TR" b="1" i="1" dirty="0" err="1"/>
              <a:t>Homojenizasyondan</a:t>
            </a:r>
            <a:r>
              <a:rPr lang="tr-TR" b="1" i="1" dirty="0"/>
              <a:t> sonra </a:t>
            </a:r>
            <a:r>
              <a:rPr lang="tr-TR" b="1" i="1" dirty="0" err="1"/>
              <a:t>rekombine</a:t>
            </a:r>
            <a:r>
              <a:rPr lang="tr-TR" b="1" i="1" dirty="0"/>
              <a:t> süt 72</a:t>
            </a:r>
            <a:r>
              <a:rPr lang="tr-TR" b="1" i="1" dirty="0">
                <a:latin typeface="Arial Black" panose="020B0A04020102020204" pitchFamily="34" charset="0"/>
              </a:rPr>
              <a:t>˚</a:t>
            </a:r>
            <a:r>
              <a:rPr lang="tr-TR" b="1" i="1" dirty="0"/>
              <a:t>C’de 15 saniye; 71-74</a:t>
            </a:r>
            <a:r>
              <a:rPr lang="tr-TR" b="1" i="1" dirty="0">
                <a:latin typeface="Arial Black" panose="020B0A04020102020204" pitchFamily="34" charset="0"/>
              </a:rPr>
              <a:t>˚</a:t>
            </a:r>
            <a:r>
              <a:rPr lang="tr-TR" b="1" i="1" dirty="0"/>
              <a:t>C’de 40-45 saniye veya 85</a:t>
            </a:r>
            <a:r>
              <a:rPr lang="tr-TR" b="1" i="1" dirty="0">
                <a:latin typeface="Arial Black" panose="020B0A04020102020204" pitchFamily="34" charset="0"/>
              </a:rPr>
              <a:t>˚</a:t>
            </a:r>
            <a:r>
              <a:rPr lang="tr-TR" b="1" i="1" dirty="0"/>
              <a:t>C’de 8-15 saniye süreyle pastörize edilir.</a:t>
            </a:r>
          </a:p>
          <a:p>
            <a:pPr>
              <a:buAutoNum type="arabicParenR"/>
            </a:pPr>
            <a:r>
              <a:rPr lang="tr-TR" b="1" i="1" dirty="0"/>
              <a:t>Pastörize süt şişelere veya geri dönüşsüz plastik ya da karton kutulara doldurulur, 4</a:t>
            </a:r>
            <a:r>
              <a:rPr lang="tr-TR" b="1" i="1" dirty="0">
                <a:latin typeface="Arial Black" panose="020B0A04020102020204" pitchFamily="34" charset="0"/>
              </a:rPr>
              <a:t>˚</a:t>
            </a:r>
            <a:r>
              <a:rPr lang="tr-TR" b="1" i="1" dirty="0"/>
              <a:t>C’de depolanır.</a:t>
            </a:r>
          </a:p>
          <a:p>
            <a:endParaRPr lang="tr-TR" dirty="0"/>
          </a:p>
        </p:txBody>
      </p:sp>
    </p:spTree>
    <p:extLst>
      <p:ext uri="{BB962C8B-B14F-4D97-AF65-F5344CB8AC3E}">
        <p14:creationId xmlns:p14="http://schemas.microsoft.com/office/powerpoint/2010/main" val="886291558"/>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2901" y="1"/>
            <a:ext cx="11010900" cy="1057274"/>
          </a:xfrm>
        </p:spPr>
        <p:txBody>
          <a:bodyPr>
            <a:normAutofit/>
          </a:bodyPr>
          <a:lstStyle/>
          <a:p>
            <a:r>
              <a:rPr lang="tr-TR" sz="2000" b="1" i="1" dirty="0" smtClean="0"/>
              <a:t>Bazı kurutulmuş süt ürünlerinin standart ve </a:t>
            </a:r>
            <a:r>
              <a:rPr lang="tr-TR" sz="2000" b="1" i="1" dirty="0" err="1" smtClean="0"/>
              <a:t>rekombinasyon</a:t>
            </a:r>
            <a:r>
              <a:rPr lang="tr-TR" sz="2000" b="1" i="1" dirty="0" smtClean="0"/>
              <a:t> için önerilen bileşim değerleri</a:t>
            </a:r>
            <a:br>
              <a:rPr lang="tr-TR" sz="2000" b="1" i="1" dirty="0" smtClean="0"/>
            </a:br>
            <a:endParaRPr lang="tr-TR" sz="2000" b="1" i="1"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786687210"/>
              </p:ext>
            </p:extLst>
          </p:nvPr>
        </p:nvGraphicFramePr>
        <p:xfrm>
          <a:off x="750095" y="731520"/>
          <a:ext cx="10196511" cy="6126480"/>
        </p:xfrm>
        <a:graphic>
          <a:graphicData uri="http://schemas.openxmlformats.org/drawingml/2006/table">
            <a:tbl>
              <a:tblPr firstRow="1" bandRow="1">
                <a:tableStyleId>{5C22544A-7EE6-4342-B048-85BDC9FD1C3A}</a:tableStyleId>
              </a:tblPr>
              <a:tblGrid>
                <a:gridCol w="3398837">
                  <a:extLst>
                    <a:ext uri="{9D8B030D-6E8A-4147-A177-3AD203B41FA5}">
                      <a16:colId xmlns:a16="http://schemas.microsoft.com/office/drawing/2014/main" xmlns="" val="2312141432"/>
                    </a:ext>
                  </a:extLst>
                </a:gridCol>
                <a:gridCol w="3398837">
                  <a:extLst>
                    <a:ext uri="{9D8B030D-6E8A-4147-A177-3AD203B41FA5}">
                      <a16:colId xmlns:a16="http://schemas.microsoft.com/office/drawing/2014/main" xmlns="" val="1880323289"/>
                    </a:ext>
                  </a:extLst>
                </a:gridCol>
                <a:gridCol w="3398837">
                  <a:extLst>
                    <a:ext uri="{9D8B030D-6E8A-4147-A177-3AD203B41FA5}">
                      <a16:colId xmlns:a16="http://schemas.microsoft.com/office/drawing/2014/main" xmlns="" val="3097867115"/>
                    </a:ext>
                  </a:extLst>
                </a:gridCol>
              </a:tblGrid>
              <a:tr h="876016">
                <a:tc>
                  <a:txBody>
                    <a:bodyPr/>
                    <a:lstStyle/>
                    <a:p>
                      <a:pPr algn="ctr"/>
                      <a:r>
                        <a:rPr lang="tr-TR" b="1" i="1" dirty="0" smtClean="0">
                          <a:solidFill>
                            <a:schemeClr val="tx1"/>
                          </a:solidFill>
                        </a:rPr>
                        <a:t>Ürün</a:t>
                      </a:r>
                      <a:r>
                        <a:rPr lang="tr-TR" b="1" i="1" baseline="0" dirty="0" smtClean="0"/>
                        <a:t> </a:t>
                      </a:r>
                      <a:r>
                        <a:rPr lang="tr-TR" b="1" i="1" baseline="0" dirty="0" smtClean="0">
                          <a:solidFill>
                            <a:schemeClr val="tx1"/>
                          </a:solidFill>
                        </a:rPr>
                        <a:t>çeşidi</a:t>
                      </a:r>
                      <a:endParaRPr lang="tr-TR" b="1" i="1" dirty="0">
                        <a:solidFill>
                          <a:schemeClr val="tx1"/>
                        </a:solidFill>
                      </a:endParaRPr>
                    </a:p>
                  </a:txBody>
                  <a:tcPr/>
                </a:tc>
                <a:tc>
                  <a:txBody>
                    <a:bodyPr/>
                    <a:lstStyle/>
                    <a:p>
                      <a:r>
                        <a:rPr lang="tr-TR" b="1" i="1" dirty="0" smtClean="0">
                          <a:solidFill>
                            <a:schemeClr val="tx1"/>
                          </a:solidFill>
                        </a:rPr>
                        <a:t>Amerikan</a:t>
                      </a:r>
                      <a:r>
                        <a:rPr lang="tr-TR" b="1" i="1" baseline="0" dirty="0" smtClean="0">
                          <a:solidFill>
                            <a:schemeClr val="tx1"/>
                          </a:solidFill>
                        </a:rPr>
                        <a:t> Süt Ürünleri Enstitüsü (ADPI) (</a:t>
                      </a:r>
                      <a:r>
                        <a:rPr lang="tr-TR" b="1" i="1" baseline="0" dirty="0" err="1" smtClean="0">
                          <a:solidFill>
                            <a:schemeClr val="tx1"/>
                          </a:solidFill>
                        </a:rPr>
                        <a:t>Anon</a:t>
                      </a:r>
                      <a:r>
                        <a:rPr lang="tr-TR" b="1" i="1" baseline="0" dirty="0" smtClean="0">
                          <a:solidFill>
                            <a:schemeClr val="tx1"/>
                          </a:solidFill>
                        </a:rPr>
                        <a:t>., 1992)</a:t>
                      </a:r>
                      <a:endParaRPr lang="tr-TR" b="1" i="1" dirty="0">
                        <a:solidFill>
                          <a:schemeClr val="tx1"/>
                        </a:solidFill>
                      </a:endParaRPr>
                    </a:p>
                  </a:txBody>
                  <a:tcPr/>
                </a:tc>
                <a:tc>
                  <a:txBody>
                    <a:bodyPr/>
                    <a:lstStyle/>
                    <a:p>
                      <a:r>
                        <a:rPr lang="tr-TR" b="1" i="1" dirty="0" err="1" smtClean="0">
                          <a:solidFill>
                            <a:schemeClr val="tx1"/>
                          </a:solidFill>
                        </a:rPr>
                        <a:t>Rekombinasyon</a:t>
                      </a:r>
                      <a:r>
                        <a:rPr lang="tr-TR" b="1" i="1" dirty="0" smtClean="0">
                          <a:solidFill>
                            <a:schemeClr val="tx1"/>
                          </a:solidFill>
                        </a:rPr>
                        <a:t> için önerilen değerler (</a:t>
                      </a:r>
                      <a:r>
                        <a:rPr lang="tr-TR" b="1" i="1" dirty="0" err="1" smtClean="0">
                          <a:solidFill>
                            <a:schemeClr val="tx1"/>
                          </a:solidFill>
                        </a:rPr>
                        <a:t>Anon</a:t>
                      </a:r>
                      <a:r>
                        <a:rPr lang="tr-TR" b="1" i="1" dirty="0" smtClean="0">
                          <a:solidFill>
                            <a:schemeClr val="tx1"/>
                          </a:solidFill>
                        </a:rPr>
                        <a:t>., 1983: </a:t>
                      </a:r>
                      <a:r>
                        <a:rPr lang="tr-TR" b="1" i="1" dirty="0" err="1" smtClean="0">
                          <a:solidFill>
                            <a:schemeClr val="tx1"/>
                          </a:solidFill>
                        </a:rPr>
                        <a:t>Jensen’den</a:t>
                      </a:r>
                      <a:r>
                        <a:rPr lang="tr-TR" b="1" i="1" dirty="0" smtClean="0">
                          <a:solidFill>
                            <a:schemeClr val="tx1"/>
                          </a:solidFill>
                        </a:rPr>
                        <a:t> 1990)</a:t>
                      </a:r>
                      <a:endParaRPr lang="tr-TR" b="1" i="1" dirty="0">
                        <a:solidFill>
                          <a:schemeClr val="tx1"/>
                        </a:solidFill>
                      </a:endParaRPr>
                    </a:p>
                  </a:txBody>
                  <a:tcPr/>
                </a:tc>
                <a:extLst>
                  <a:ext uri="{0D108BD9-81ED-4DB2-BD59-A6C34878D82A}">
                    <a16:rowId xmlns:a16="http://schemas.microsoft.com/office/drawing/2014/main" xmlns="" val="4011775318"/>
                  </a:ext>
                </a:extLst>
              </a:tr>
              <a:tr h="1664430">
                <a:tc>
                  <a:txBody>
                    <a:bodyPr/>
                    <a:lstStyle/>
                    <a:p>
                      <a:pPr algn="ctr"/>
                      <a:r>
                        <a:rPr lang="tr-TR" b="1" i="1" dirty="0" smtClean="0"/>
                        <a:t>Yağsız süttozu</a:t>
                      </a:r>
                    </a:p>
                    <a:p>
                      <a:r>
                        <a:rPr lang="tr-TR" b="1" i="1" dirty="0" smtClean="0"/>
                        <a:t>Yağ,</a:t>
                      </a:r>
                      <a:r>
                        <a:rPr lang="tr-TR" b="1" i="1" baseline="0" dirty="0" smtClean="0"/>
                        <a:t> %</a:t>
                      </a:r>
                    </a:p>
                    <a:p>
                      <a:r>
                        <a:rPr lang="tr-TR" b="1" i="1" baseline="0" dirty="0" smtClean="0"/>
                        <a:t>Su, %</a:t>
                      </a:r>
                    </a:p>
                    <a:p>
                      <a:r>
                        <a:rPr lang="tr-TR" b="1" i="1" baseline="0" dirty="0" smtClean="0"/>
                        <a:t>Protein, %</a:t>
                      </a:r>
                    </a:p>
                    <a:p>
                      <a:r>
                        <a:rPr lang="tr-TR" b="1" i="1" baseline="0" dirty="0" smtClean="0"/>
                        <a:t>Laktoz, %</a:t>
                      </a:r>
                    </a:p>
                    <a:p>
                      <a:r>
                        <a:rPr lang="tr-TR" b="1" i="1" baseline="0" dirty="0" smtClean="0"/>
                        <a:t>Kül, %</a:t>
                      </a:r>
                      <a:endParaRPr lang="tr-TR" b="1" i="1" dirty="0"/>
                    </a:p>
                  </a:txBody>
                  <a:tcPr/>
                </a:tc>
                <a:tc>
                  <a:txBody>
                    <a:bodyPr/>
                    <a:lstStyle/>
                    <a:p>
                      <a:endParaRPr lang="tr-TR" b="1" i="1" dirty="0" smtClean="0"/>
                    </a:p>
                    <a:p>
                      <a:r>
                        <a:rPr lang="tr-TR" b="1" i="1" dirty="0" smtClean="0"/>
                        <a:t>0.6-1.25</a:t>
                      </a:r>
                    </a:p>
                    <a:p>
                      <a:r>
                        <a:rPr lang="tr-TR" b="1" i="1" dirty="0" smtClean="0"/>
                        <a:t>3.0-4.0</a:t>
                      </a:r>
                    </a:p>
                    <a:p>
                      <a:r>
                        <a:rPr lang="tr-TR" b="1" i="1" dirty="0" smtClean="0"/>
                        <a:t>34-37</a:t>
                      </a:r>
                    </a:p>
                    <a:p>
                      <a:r>
                        <a:rPr lang="tr-TR" b="1" i="1" dirty="0" smtClean="0"/>
                        <a:t>49.5-52.0</a:t>
                      </a:r>
                    </a:p>
                    <a:p>
                      <a:r>
                        <a:rPr lang="tr-TR" b="1" i="1" dirty="0" smtClean="0"/>
                        <a:t>8.2-8.6</a:t>
                      </a:r>
                    </a:p>
                  </a:txBody>
                  <a:tcPr/>
                </a:tc>
                <a:tc>
                  <a:txBody>
                    <a:bodyPr/>
                    <a:lstStyle/>
                    <a:p>
                      <a:endParaRPr lang="tr-TR" b="1" i="1" dirty="0" smtClean="0"/>
                    </a:p>
                    <a:p>
                      <a:r>
                        <a:rPr lang="tr-TR" b="1" i="1" dirty="0" smtClean="0"/>
                        <a:t>En fazla 1.00</a:t>
                      </a:r>
                    </a:p>
                    <a:p>
                      <a:r>
                        <a:rPr lang="tr-TR" b="1" i="1" dirty="0" smtClean="0"/>
                        <a:t>En fazla 4.00</a:t>
                      </a:r>
                      <a:endParaRPr lang="tr-TR" b="1" i="1" dirty="0"/>
                    </a:p>
                  </a:txBody>
                  <a:tcPr/>
                </a:tc>
                <a:extLst>
                  <a:ext uri="{0D108BD9-81ED-4DB2-BD59-A6C34878D82A}">
                    <a16:rowId xmlns:a16="http://schemas.microsoft.com/office/drawing/2014/main" xmlns="" val="2297402471"/>
                  </a:ext>
                </a:extLst>
              </a:tr>
              <a:tr h="1664430">
                <a:tc>
                  <a:txBody>
                    <a:bodyPr/>
                    <a:lstStyle/>
                    <a:p>
                      <a:pPr algn="ctr"/>
                      <a:r>
                        <a:rPr lang="tr-TR" b="1" i="1" dirty="0" smtClean="0"/>
                        <a:t>Tam yağlı süttozu</a:t>
                      </a:r>
                    </a:p>
                    <a:p>
                      <a:r>
                        <a:rPr lang="tr-TR" b="1" i="1" dirty="0" smtClean="0"/>
                        <a:t>Yağ,</a:t>
                      </a:r>
                      <a:r>
                        <a:rPr lang="tr-TR" b="1" i="1" baseline="0" dirty="0" smtClean="0"/>
                        <a:t> %</a:t>
                      </a:r>
                    </a:p>
                    <a:p>
                      <a:r>
                        <a:rPr lang="tr-TR" b="1" i="1" baseline="0" dirty="0" smtClean="0"/>
                        <a:t>Su, %</a:t>
                      </a:r>
                    </a:p>
                    <a:p>
                      <a:r>
                        <a:rPr lang="tr-TR" b="1" i="1" baseline="0" dirty="0" smtClean="0"/>
                        <a:t>Protein, %</a:t>
                      </a:r>
                    </a:p>
                    <a:p>
                      <a:r>
                        <a:rPr lang="tr-TR" b="1" i="1" baseline="0" dirty="0" smtClean="0"/>
                        <a:t>Laktoz, %</a:t>
                      </a:r>
                    </a:p>
                    <a:p>
                      <a:r>
                        <a:rPr lang="tr-TR" b="1" i="1" baseline="0" dirty="0" smtClean="0"/>
                        <a:t>Kül, %</a:t>
                      </a:r>
                    </a:p>
                  </a:txBody>
                  <a:tcPr/>
                </a:tc>
                <a:tc>
                  <a:txBody>
                    <a:bodyPr/>
                    <a:lstStyle/>
                    <a:p>
                      <a:endParaRPr lang="tr-TR" b="1" i="1" dirty="0" smtClean="0"/>
                    </a:p>
                    <a:p>
                      <a:r>
                        <a:rPr lang="tr-TR" b="1" i="1" dirty="0" smtClean="0"/>
                        <a:t>26-28.5</a:t>
                      </a:r>
                    </a:p>
                    <a:p>
                      <a:r>
                        <a:rPr lang="tr-TR" b="1" i="1" dirty="0" smtClean="0"/>
                        <a:t>2.0-4.5</a:t>
                      </a:r>
                    </a:p>
                    <a:p>
                      <a:r>
                        <a:rPr lang="tr-TR" b="1" i="1" dirty="0" smtClean="0"/>
                        <a:t>24.5-27.0</a:t>
                      </a:r>
                    </a:p>
                    <a:p>
                      <a:r>
                        <a:rPr lang="tr-TR" b="1" i="1" dirty="0" smtClean="0"/>
                        <a:t>36.0-38.5</a:t>
                      </a:r>
                    </a:p>
                    <a:p>
                      <a:r>
                        <a:rPr lang="tr-TR" b="1" i="1" dirty="0" smtClean="0"/>
                        <a:t>5.5-6.5</a:t>
                      </a:r>
                      <a:endParaRPr lang="tr-TR" b="1" i="1" dirty="0"/>
                    </a:p>
                  </a:txBody>
                  <a:tcPr/>
                </a:tc>
                <a:tc>
                  <a:txBody>
                    <a:bodyPr/>
                    <a:lstStyle/>
                    <a:p>
                      <a:endParaRPr lang="tr-TR" b="1" i="1" dirty="0" smtClean="0"/>
                    </a:p>
                    <a:p>
                      <a:r>
                        <a:rPr lang="tr-TR" b="1" i="1" dirty="0" smtClean="0"/>
                        <a:t>26-28</a:t>
                      </a:r>
                    </a:p>
                    <a:p>
                      <a:r>
                        <a:rPr lang="tr-TR" b="1" i="1" dirty="0" smtClean="0"/>
                        <a:t>En fazla 2.5</a:t>
                      </a:r>
                      <a:endParaRPr lang="tr-TR" b="1" i="1" dirty="0"/>
                    </a:p>
                  </a:txBody>
                  <a:tcPr/>
                </a:tc>
                <a:extLst>
                  <a:ext uri="{0D108BD9-81ED-4DB2-BD59-A6C34878D82A}">
                    <a16:rowId xmlns:a16="http://schemas.microsoft.com/office/drawing/2014/main" xmlns="" val="3905264379"/>
                  </a:ext>
                </a:extLst>
              </a:tr>
              <a:tr h="1664430">
                <a:tc>
                  <a:txBody>
                    <a:bodyPr/>
                    <a:lstStyle/>
                    <a:p>
                      <a:pPr algn="ctr"/>
                      <a:r>
                        <a:rPr lang="tr-TR" b="1" i="1" dirty="0" err="1" smtClean="0"/>
                        <a:t>Yayık</a:t>
                      </a:r>
                      <a:r>
                        <a:rPr lang="tr-TR" b="1" i="1" baseline="0" dirty="0" err="1" smtClean="0"/>
                        <a:t>altı</a:t>
                      </a:r>
                      <a:r>
                        <a:rPr lang="tr-TR" b="1" i="1" baseline="0" dirty="0" smtClean="0"/>
                        <a:t> tozu</a:t>
                      </a:r>
                      <a:endParaRPr lang="tr-TR" b="1" i="1" dirty="0" smtClean="0"/>
                    </a:p>
                    <a:p>
                      <a:r>
                        <a:rPr lang="tr-TR" b="1" i="1" dirty="0" smtClean="0"/>
                        <a:t>Yağ,</a:t>
                      </a:r>
                      <a:r>
                        <a:rPr lang="tr-TR" b="1" i="1" baseline="0" dirty="0" smtClean="0"/>
                        <a:t> %</a:t>
                      </a:r>
                    </a:p>
                    <a:p>
                      <a:r>
                        <a:rPr lang="tr-TR" b="1" i="1" baseline="0" dirty="0" smtClean="0"/>
                        <a:t>Su, %</a:t>
                      </a:r>
                    </a:p>
                    <a:p>
                      <a:r>
                        <a:rPr lang="tr-TR" b="1" i="1" baseline="0" dirty="0" smtClean="0"/>
                        <a:t>Protein, %</a:t>
                      </a:r>
                    </a:p>
                    <a:p>
                      <a:r>
                        <a:rPr lang="tr-TR" b="1" i="1" baseline="0" dirty="0" smtClean="0"/>
                        <a:t>Laktoz, %</a:t>
                      </a:r>
                    </a:p>
                    <a:p>
                      <a:r>
                        <a:rPr lang="tr-TR" b="1" i="1" baseline="0" dirty="0" smtClean="0"/>
                        <a:t>Kül, %</a:t>
                      </a:r>
                      <a:endParaRPr lang="tr-TR" b="1" i="1" dirty="0" smtClean="0"/>
                    </a:p>
                  </a:txBody>
                  <a:tcPr/>
                </a:tc>
                <a:tc>
                  <a:txBody>
                    <a:bodyPr/>
                    <a:lstStyle/>
                    <a:p>
                      <a:endParaRPr lang="tr-TR" b="1" i="1" dirty="0" smtClean="0"/>
                    </a:p>
                    <a:p>
                      <a:r>
                        <a:rPr lang="tr-TR" b="1" i="1" dirty="0" smtClean="0"/>
                        <a:t>4.5-7.0</a:t>
                      </a:r>
                    </a:p>
                    <a:p>
                      <a:r>
                        <a:rPr lang="tr-TR" b="1" i="1" dirty="0" smtClean="0"/>
                        <a:t>3.0-4.0</a:t>
                      </a:r>
                    </a:p>
                    <a:p>
                      <a:r>
                        <a:rPr lang="tr-TR" b="1" i="1" dirty="0" smtClean="0"/>
                        <a:t>&gt;30-33</a:t>
                      </a:r>
                    </a:p>
                    <a:p>
                      <a:r>
                        <a:rPr lang="tr-TR" b="1" i="1" dirty="0" smtClean="0"/>
                        <a:t>46.5-49.0</a:t>
                      </a:r>
                    </a:p>
                    <a:p>
                      <a:r>
                        <a:rPr lang="tr-TR" b="1" i="1" dirty="0" smtClean="0"/>
                        <a:t>8.3-8.8</a:t>
                      </a:r>
                      <a:endParaRPr lang="tr-TR" b="1" i="1" dirty="0"/>
                    </a:p>
                  </a:txBody>
                  <a:tcPr/>
                </a:tc>
                <a:tc>
                  <a:txBody>
                    <a:bodyPr/>
                    <a:lstStyle/>
                    <a:p>
                      <a:endParaRPr lang="tr-TR" b="1" i="1" dirty="0" smtClean="0"/>
                    </a:p>
                    <a:p>
                      <a:r>
                        <a:rPr lang="tr-TR" b="1" i="1" dirty="0" smtClean="0"/>
                        <a:t>4.5-5.5</a:t>
                      </a:r>
                    </a:p>
                    <a:p>
                      <a:r>
                        <a:rPr lang="tr-TR" b="1" i="1" dirty="0" smtClean="0"/>
                        <a:t>En fazla 4.0 </a:t>
                      </a:r>
                      <a:endParaRPr lang="tr-TR" b="1" i="1" dirty="0"/>
                    </a:p>
                  </a:txBody>
                  <a:tcPr/>
                </a:tc>
                <a:extLst>
                  <a:ext uri="{0D108BD9-81ED-4DB2-BD59-A6C34878D82A}">
                    <a16:rowId xmlns:a16="http://schemas.microsoft.com/office/drawing/2014/main" xmlns="" val="1340938797"/>
                  </a:ext>
                </a:extLst>
              </a:tr>
            </a:tbl>
          </a:graphicData>
        </a:graphic>
      </p:graphicFrame>
    </p:spTree>
    <p:extLst>
      <p:ext uri="{BB962C8B-B14F-4D97-AF65-F5344CB8AC3E}">
        <p14:creationId xmlns:p14="http://schemas.microsoft.com/office/powerpoint/2010/main" val="2498045429"/>
      </p:ext>
    </p:extLst>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5276" y="304800"/>
            <a:ext cx="11630024" cy="6372225"/>
          </a:xfrm>
        </p:spPr>
        <p:txBody>
          <a:bodyPr/>
          <a:lstStyle/>
          <a:p>
            <a:pPr marL="0" indent="0">
              <a:buNone/>
            </a:pPr>
            <a:r>
              <a:rPr lang="tr-TR" b="1" i="1" dirty="0" err="1" smtClean="0"/>
              <a:t>Rekombine</a:t>
            </a:r>
            <a:r>
              <a:rPr lang="tr-TR" b="1" i="1" dirty="0" smtClean="0"/>
              <a:t> pastörize süt üretimi akış diyagramı (Aneja,1990)</a:t>
            </a:r>
          </a:p>
          <a:p>
            <a:pPr marL="0" indent="0">
              <a:buNone/>
            </a:pPr>
            <a:endParaRPr lang="tr-TR" b="1" i="1"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119986" y="-1853159"/>
            <a:ext cx="5620902" cy="11098873"/>
          </a:xfrm>
          <a:prstGeom prst="rect">
            <a:avLst/>
          </a:prstGeom>
        </p:spPr>
      </p:pic>
    </p:spTree>
    <p:extLst>
      <p:ext uri="{BB962C8B-B14F-4D97-AF65-F5344CB8AC3E}">
        <p14:creationId xmlns:p14="http://schemas.microsoft.com/office/powerpoint/2010/main" val="646387673"/>
      </p:ext>
    </p:extLst>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1311" y="271744"/>
            <a:ext cx="9526589" cy="385482"/>
          </a:xfrm>
        </p:spPr>
        <p:txBody>
          <a:bodyPr/>
          <a:lstStyle/>
          <a:p>
            <a:r>
              <a:rPr lang="tr-TR" sz="2000" b="1" i="1" dirty="0" smtClean="0">
                <a:solidFill>
                  <a:srgbClr val="FF0000"/>
                </a:solidFill>
              </a:rPr>
              <a:t>1.3.1.2Rekombine Sterilize Süt (Şişede Sterilize Süt)</a:t>
            </a:r>
            <a:endParaRPr lang="tr-TR" sz="2000" b="1" i="1" dirty="0">
              <a:solidFill>
                <a:srgbClr val="FF0000"/>
              </a:solidFill>
            </a:endParaRPr>
          </a:p>
        </p:txBody>
      </p:sp>
      <p:sp>
        <p:nvSpPr>
          <p:cNvPr id="3" name="İçerik Yer Tutucusu 2"/>
          <p:cNvSpPr>
            <a:spLocks noGrp="1"/>
          </p:cNvSpPr>
          <p:nvPr>
            <p:ph idx="1"/>
          </p:nvPr>
        </p:nvSpPr>
        <p:spPr>
          <a:xfrm>
            <a:off x="219075" y="800100"/>
            <a:ext cx="11639550" cy="5962650"/>
          </a:xfrm>
        </p:spPr>
        <p:txBody>
          <a:bodyPr>
            <a:normAutofit fontScale="77500" lnSpcReduction="20000"/>
          </a:bodyPr>
          <a:lstStyle/>
          <a:p>
            <a:pPr marL="0" indent="0">
              <a:buNone/>
            </a:pPr>
            <a:r>
              <a:rPr lang="tr-TR" b="1" i="1" dirty="0" smtClean="0"/>
              <a:t>Bu ürün belirgin </a:t>
            </a:r>
            <a:r>
              <a:rPr lang="tr-TR" b="1" i="1" dirty="0" err="1" smtClean="0"/>
              <a:t>pişmiş,karamel</a:t>
            </a:r>
            <a:r>
              <a:rPr lang="tr-TR" b="1" i="1" dirty="0" smtClean="0"/>
              <a:t> tadına ve genellikle koyu bir renge sahiptir.</a:t>
            </a:r>
          </a:p>
          <a:p>
            <a:pPr lvl="0"/>
            <a:r>
              <a:rPr lang="tr-TR" b="1" i="1" dirty="0"/>
              <a:t>Peynir mayası ile mayalamaya uygun değildir. </a:t>
            </a:r>
            <a:endParaRPr lang="tr-TR" dirty="0"/>
          </a:p>
          <a:p>
            <a:pPr lvl="0"/>
            <a:r>
              <a:rPr lang="tr-TR" b="1" i="1" dirty="0"/>
              <a:t>Uygulanan ısıl işleme bağlı olarak sütteki tüm mikroorganizmalar ve bakteri sporları yok edilir</a:t>
            </a:r>
            <a:endParaRPr lang="tr-TR" dirty="0"/>
          </a:p>
          <a:p>
            <a:pPr lvl="0"/>
            <a:r>
              <a:rPr lang="tr-TR" b="1" i="1" dirty="0" err="1"/>
              <a:t>Proteaz</a:t>
            </a:r>
            <a:r>
              <a:rPr lang="tr-TR" b="1" i="1" dirty="0"/>
              <a:t> ve </a:t>
            </a:r>
            <a:r>
              <a:rPr lang="tr-TR" b="1" i="1" dirty="0" err="1"/>
              <a:t>lipaz</a:t>
            </a:r>
            <a:r>
              <a:rPr lang="tr-TR" b="1" i="1" dirty="0"/>
              <a:t> enzimleri </a:t>
            </a:r>
            <a:r>
              <a:rPr lang="tr-TR" b="1" i="1" dirty="0" err="1"/>
              <a:t>inaktif</a:t>
            </a:r>
            <a:r>
              <a:rPr lang="tr-TR" b="1" i="1" dirty="0"/>
              <a:t> hale getirilir.</a:t>
            </a:r>
            <a:endParaRPr lang="tr-TR" dirty="0"/>
          </a:p>
          <a:p>
            <a:pPr lvl="0"/>
            <a:r>
              <a:rPr lang="tr-TR" b="1" i="1" dirty="0" err="1"/>
              <a:t>Lisin</a:t>
            </a:r>
            <a:r>
              <a:rPr lang="tr-TR" b="1" i="1" dirty="0"/>
              <a:t> amino asidi ve suda çözünen vitaminlerden bazıları ısıyla zarara uğramış </a:t>
            </a:r>
            <a:r>
              <a:rPr lang="tr-TR" b="1" i="1" dirty="0" err="1"/>
              <a:t>olamakla</a:t>
            </a:r>
            <a:r>
              <a:rPr lang="tr-TR" b="1" i="1" dirty="0"/>
              <a:t> birlikte, besleyici değerindeki azalma %5-10 düzeyindedir.</a:t>
            </a:r>
            <a:endParaRPr lang="tr-TR" dirty="0"/>
          </a:p>
          <a:p>
            <a:pPr lvl="0"/>
            <a:r>
              <a:rPr lang="tr-TR" b="1" i="1" dirty="0"/>
              <a:t>Sütlerin paketlenmesinde cam ya da ısıyla dayanıklı </a:t>
            </a:r>
            <a:r>
              <a:rPr lang="tr-TR" b="1" i="1" dirty="0" err="1"/>
              <a:t>polipropilen</a:t>
            </a:r>
            <a:r>
              <a:rPr lang="tr-TR" b="1" i="1" dirty="0"/>
              <a:t> şişeler tercih </a:t>
            </a:r>
            <a:r>
              <a:rPr lang="tr-TR" b="1" i="1" dirty="0" err="1"/>
              <a:t>edililir</a:t>
            </a:r>
            <a:r>
              <a:rPr lang="tr-TR" b="1" i="1" dirty="0"/>
              <a:t>. </a:t>
            </a:r>
            <a:endParaRPr lang="tr-TR" dirty="0"/>
          </a:p>
          <a:p>
            <a:pPr lvl="0"/>
            <a:endParaRPr lang="tr-TR" b="1" i="1" dirty="0" smtClean="0"/>
          </a:p>
          <a:p>
            <a:pPr marL="0" indent="0">
              <a:buNone/>
            </a:pPr>
            <a:r>
              <a:rPr lang="tr-TR" b="1" i="1" dirty="0" smtClean="0">
                <a:solidFill>
                  <a:srgbClr val="FF0000"/>
                </a:solidFill>
              </a:rPr>
              <a:t>Üretim</a:t>
            </a:r>
          </a:p>
          <a:p>
            <a:pPr marL="0" indent="0">
              <a:buNone/>
            </a:pPr>
            <a:r>
              <a:rPr lang="tr-TR" b="1" i="1" dirty="0" smtClean="0">
                <a:solidFill>
                  <a:srgbClr val="FF0000"/>
                </a:solidFill>
              </a:rPr>
              <a:t>1)</a:t>
            </a:r>
            <a:r>
              <a:rPr lang="tr-TR" b="1" i="1" dirty="0" err="1" smtClean="0"/>
              <a:t>Tercihen,düşük</a:t>
            </a:r>
            <a:r>
              <a:rPr lang="tr-TR" b="1" i="1" dirty="0" smtClean="0"/>
              <a:t> ya da orta ısılı yağsız süttozu </a:t>
            </a:r>
            <a:r>
              <a:rPr lang="tr-TR" b="1" i="1" dirty="0" err="1" smtClean="0"/>
              <a:t>kullanılarak,rekombine</a:t>
            </a:r>
            <a:r>
              <a:rPr lang="tr-TR" b="1" i="1" dirty="0" smtClean="0"/>
              <a:t> pastörize süt üretiminde izlenen yola göre </a:t>
            </a:r>
            <a:r>
              <a:rPr lang="tr-TR" b="1" i="1" dirty="0" err="1" smtClean="0"/>
              <a:t>rekombine</a:t>
            </a:r>
            <a:r>
              <a:rPr lang="tr-TR" b="1" i="1" dirty="0" smtClean="0"/>
              <a:t> süt hazırlanır.</a:t>
            </a:r>
          </a:p>
          <a:p>
            <a:pPr marL="0" indent="0">
              <a:buNone/>
            </a:pPr>
            <a:r>
              <a:rPr lang="tr-TR" b="1" i="1" dirty="0" smtClean="0">
                <a:solidFill>
                  <a:srgbClr val="FF0000"/>
                </a:solidFill>
              </a:rPr>
              <a:t>2)</a:t>
            </a:r>
            <a:r>
              <a:rPr lang="tr-TR" b="1" i="1" dirty="0" smtClean="0"/>
              <a:t>Hazırlanan </a:t>
            </a:r>
            <a:r>
              <a:rPr lang="tr-TR" b="1" i="1" dirty="0" err="1" smtClean="0"/>
              <a:t>süt,pastörize</a:t>
            </a:r>
            <a:r>
              <a:rPr lang="tr-TR" b="1" i="1" dirty="0" smtClean="0"/>
              <a:t> ve </a:t>
            </a:r>
            <a:r>
              <a:rPr lang="tr-TR" b="1" i="1" dirty="0" err="1" smtClean="0"/>
              <a:t>evapore</a:t>
            </a:r>
            <a:r>
              <a:rPr lang="tr-TR" b="1" i="1" dirty="0" smtClean="0"/>
              <a:t> sütlere uygulanan basınçtan daha yüksek basınçta ve iki kademede </a:t>
            </a:r>
            <a:r>
              <a:rPr lang="tr-TR" b="1" i="1" dirty="0" err="1" smtClean="0"/>
              <a:t>homojenize</a:t>
            </a:r>
            <a:r>
              <a:rPr lang="tr-TR" b="1" i="1" dirty="0" smtClean="0"/>
              <a:t> </a:t>
            </a:r>
            <a:r>
              <a:rPr lang="tr-TR" b="1" i="1" dirty="0" err="1" smtClean="0"/>
              <a:t>edilir.İlk</a:t>
            </a:r>
            <a:r>
              <a:rPr lang="tr-TR" b="1" i="1" dirty="0" smtClean="0"/>
              <a:t> kademede 200-260 kg/cm</a:t>
            </a:r>
            <a:r>
              <a:rPr lang="tr-TR" b="1" i="1" dirty="0" smtClean="0">
                <a:latin typeface="Arial Black" panose="020B0A04020102020204" pitchFamily="34" charset="0"/>
              </a:rPr>
              <a:t>² , </a:t>
            </a:r>
            <a:r>
              <a:rPr lang="tr-TR" b="1" i="1" dirty="0" smtClean="0">
                <a:latin typeface="+mn-lt"/>
              </a:rPr>
              <a:t>ikinci kademede 30-35 kg/cm</a:t>
            </a:r>
            <a:r>
              <a:rPr lang="tr-TR" b="1" i="1" dirty="0" smtClean="0">
                <a:latin typeface="Arial Black" panose="020B0A04020102020204" pitchFamily="34" charset="0"/>
              </a:rPr>
              <a:t>² </a:t>
            </a:r>
            <a:r>
              <a:rPr lang="tr-TR" b="1" i="1" dirty="0" smtClean="0">
                <a:latin typeface="+mn-lt"/>
              </a:rPr>
              <a:t>arasında değişen basınç uygulanır.</a:t>
            </a:r>
          </a:p>
          <a:p>
            <a:pPr marL="0" indent="0">
              <a:buNone/>
            </a:pPr>
            <a:r>
              <a:rPr lang="tr-TR" b="1" i="1" dirty="0" smtClean="0">
                <a:solidFill>
                  <a:srgbClr val="FF0000"/>
                </a:solidFill>
                <a:latin typeface="+mn-lt"/>
              </a:rPr>
              <a:t>3)</a:t>
            </a:r>
            <a:r>
              <a:rPr lang="tr-TR" b="1" i="1" dirty="0" smtClean="0">
                <a:latin typeface="+mn-lt"/>
              </a:rPr>
              <a:t>Şişelere doldurma ve sterilizasyon işlemlerinden önce süt 3 saatten daha uzun bekletilecekse pastörize edilmeli ya da 4</a:t>
            </a:r>
            <a:r>
              <a:rPr lang="tr-TR" b="1" i="1" dirty="0" smtClean="0">
                <a:latin typeface="Arial Black" panose="020B0A04020102020204" pitchFamily="34" charset="0"/>
              </a:rPr>
              <a:t>˚</a:t>
            </a:r>
            <a:r>
              <a:rPr lang="tr-TR" b="1" i="1" dirty="0" smtClean="0">
                <a:latin typeface="+mn-lt"/>
              </a:rPr>
              <a:t>C’ye soğutulmalıdır.</a:t>
            </a:r>
          </a:p>
          <a:p>
            <a:pPr marL="0" indent="0">
              <a:buNone/>
            </a:pPr>
            <a:r>
              <a:rPr lang="tr-TR" b="1" i="1" dirty="0" smtClean="0">
                <a:solidFill>
                  <a:srgbClr val="FF0000"/>
                </a:solidFill>
                <a:latin typeface="+mn-lt"/>
              </a:rPr>
              <a:t>4)</a:t>
            </a:r>
            <a:r>
              <a:rPr lang="tr-TR" b="1" i="1" dirty="0" err="1" smtClean="0">
                <a:latin typeface="+mn-lt"/>
              </a:rPr>
              <a:t>Sütler,sterilize</a:t>
            </a:r>
            <a:r>
              <a:rPr lang="tr-TR" b="1" i="1" dirty="0" smtClean="0">
                <a:latin typeface="+mn-lt"/>
              </a:rPr>
              <a:t> edilmek üzere şişelere </a:t>
            </a:r>
            <a:r>
              <a:rPr lang="tr-TR" b="1" i="1" dirty="0" err="1" smtClean="0">
                <a:latin typeface="+mn-lt"/>
              </a:rPr>
              <a:t>doldurulur.Sterilizasyon</a:t>
            </a:r>
            <a:r>
              <a:rPr lang="tr-TR" b="1" i="1" dirty="0" smtClean="0">
                <a:latin typeface="+mn-lt"/>
              </a:rPr>
              <a:t> anında hacim artışı görüldüğü </a:t>
            </a:r>
            <a:r>
              <a:rPr lang="tr-TR" b="1" i="1" dirty="0" err="1" smtClean="0">
                <a:latin typeface="+mn-lt"/>
              </a:rPr>
              <a:t>için,şişenin</a:t>
            </a:r>
            <a:r>
              <a:rPr lang="tr-TR" b="1" i="1" dirty="0" smtClean="0">
                <a:latin typeface="+mn-lt"/>
              </a:rPr>
              <a:t> üst kısmında toplam hacminin 1/10’u kadar bir tepe boşluğu kalacak şekilde dolum </a:t>
            </a:r>
            <a:r>
              <a:rPr lang="tr-TR" b="1" i="1" dirty="0" err="1" smtClean="0">
                <a:latin typeface="+mn-lt"/>
              </a:rPr>
              <a:t>yapılır.Bu</a:t>
            </a:r>
            <a:r>
              <a:rPr lang="tr-TR" b="1" i="1" dirty="0" smtClean="0">
                <a:latin typeface="+mn-lt"/>
              </a:rPr>
              <a:t> boşluk şişelerin </a:t>
            </a:r>
            <a:r>
              <a:rPr lang="tr-TR" b="1" i="1" dirty="0" err="1" smtClean="0">
                <a:latin typeface="+mn-lt"/>
              </a:rPr>
              <a:t>sterilizatörde</a:t>
            </a:r>
            <a:r>
              <a:rPr lang="tr-TR" b="1" i="1" dirty="0" smtClean="0">
                <a:latin typeface="+mn-lt"/>
              </a:rPr>
              <a:t> hareketi sırasında daha iyi ısı iletimi sağlar ve karıştırma işlemini kolaylaştırır.</a:t>
            </a:r>
          </a:p>
          <a:p>
            <a:pPr marL="0" indent="0">
              <a:buNone/>
            </a:pPr>
            <a:r>
              <a:rPr lang="tr-TR" b="1" i="1" dirty="0" smtClean="0">
                <a:solidFill>
                  <a:srgbClr val="FF0000"/>
                </a:solidFill>
                <a:latin typeface="+mn-lt"/>
              </a:rPr>
              <a:t>5)</a:t>
            </a:r>
            <a:r>
              <a:rPr lang="tr-TR" b="1" i="1" dirty="0" smtClean="0">
                <a:latin typeface="+mn-lt"/>
              </a:rPr>
              <a:t>Sterilizasyon </a:t>
            </a:r>
            <a:r>
              <a:rPr lang="tr-TR" b="1" i="1" dirty="0" err="1" smtClean="0">
                <a:latin typeface="+mn-lt"/>
              </a:rPr>
              <a:t>için,süt</a:t>
            </a:r>
            <a:r>
              <a:rPr lang="tr-TR" b="1" i="1" dirty="0" smtClean="0">
                <a:latin typeface="+mn-lt"/>
              </a:rPr>
              <a:t> önce 90</a:t>
            </a:r>
            <a:r>
              <a:rPr lang="tr-TR" b="1" i="1" dirty="0" smtClean="0">
                <a:latin typeface="Arial Black" panose="020B0A04020102020204" pitchFamily="34" charset="0"/>
              </a:rPr>
              <a:t>˚</a:t>
            </a:r>
            <a:r>
              <a:rPr lang="tr-TR" b="1" i="1" dirty="0" smtClean="0">
                <a:latin typeface="+mn-lt"/>
              </a:rPr>
              <a:t>C’ye </a:t>
            </a:r>
            <a:r>
              <a:rPr lang="tr-TR" b="1" i="1" dirty="0" err="1" smtClean="0">
                <a:latin typeface="+mn-lt"/>
              </a:rPr>
              <a:t>ısıtılır.Sonra,dakikada</a:t>
            </a:r>
            <a:r>
              <a:rPr lang="tr-TR" b="1" i="1" dirty="0" smtClean="0">
                <a:latin typeface="+mn-lt"/>
              </a:rPr>
              <a:t> 3</a:t>
            </a:r>
            <a:r>
              <a:rPr lang="tr-TR" b="1" i="1" dirty="0" smtClean="0">
                <a:latin typeface="Arial Black" panose="020B0A04020102020204" pitchFamily="34" charset="0"/>
              </a:rPr>
              <a:t>˚</a:t>
            </a:r>
            <a:r>
              <a:rPr lang="tr-TR" b="1" i="1" dirty="0" smtClean="0">
                <a:latin typeface="+mn-lt"/>
              </a:rPr>
              <a:t>C’lik bir artış hızıyla sıcaklık sterilizasyon derecesine </a:t>
            </a:r>
            <a:r>
              <a:rPr lang="tr-TR" b="1" i="1" dirty="0" err="1" smtClean="0">
                <a:latin typeface="+mn-lt"/>
              </a:rPr>
              <a:t>çıkarılır.Sterilizasyon</a:t>
            </a:r>
            <a:r>
              <a:rPr lang="tr-TR" b="1" i="1" dirty="0" smtClean="0">
                <a:latin typeface="+mn-lt"/>
              </a:rPr>
              <a:t> </a:t>
            </a:r>
            <a:r>
              <a:rPr lang="tr-TR" b="1" i="1" dirty="0" err="1" smtClean="0">
                <a:latin typeface="+mn-lt"/>
              </a:rPr>
              <a:t>sıcalıklığında</a:t>
            </a:r>
            <a:r>
              <a:rPr lang="tr-TR" b="1" i="1" dirty="0" smtClean="0">
                <a:latin typeface="+mn-lt"/>
              </a:rPr>
              <a:t> belli bir süre bekletildikten sonra </a:t>
            </a:r>
            <a:r>
              <a:rPr lang="tr-TR" b="1" i="1" dirty="0" err="1" smtClean="0">
                <a:latin typeface="+mn-lt"/>
              </a:rPr>
              <a:t>süt,dakikada</a:t>
            </a:r>
            <a:r>
              <a:rPr lang="tr-TR" b="1" i="1" dirty="0" smtClean="0">
                <a:latin typeface="+mn-lt"/>
              </a:rPr>
              <a:t> yaklaşık 5</a:t>
            </a:r>
            <a:r>
              <a:rPr lang="tr-TR" b="1" i="1" dirty="0" smtClean="0">
                <a:latin typeface="Arial Black" panose="020B0A04020102020204" pitchFamily="34" charset="0"/>
              </a:rPr>
              <a:t>˚</a:t>
            </a:r>
            <a:r>
              <a:rPr lang="tr-TR" b="1" i="1" dirty="0" smtClean="0">
                <a:latin typeface="+mn-lt"/>
              </a:rPr>
              <a:t>C’lik bir hızla 80</a:t>
            </a:r>
            <a:r>
              <a:rPr lang="tr-TR" b="1" i="1" dirty="0" smtClean="0">
                <a:latin typeface="Arial Black" panose="020B0A04020102020204" pitchFamily="34" charset="0"/>
              </a:rPr>
              <a:t>˚</a:t>
            </a:r>
            <a:r>
              <a:rPr lang="tr-TR" b="1" i="1" dirty="0" smtClean="0">
                <a:latin typeface="+mn-lt"/>
              </a:rPr>
              <a:t>C’nin altına </a:t>
            </a:r>
            <a:r>
              <a:rPr lang="tr-TR" b="1" i="1" dirty="0" err="1" smtClean="0">
                <a:latin typeface="+mn-lt"/>
              </a:rPr>
              <a:t>soğutulur.En</a:t>
            </a:r>
            <a:r>
              <a:rPr lang="tr-TR" b="1" i="1" dirty="0" smtClean="0">
                <a:latin typeface="+mn-lt"/>
              </a:rPr>
              <a:t> çok kullanılan normlar 119,5</a:t>
            </a:r>
            <a:r>
              <a:rPr lang="tr-TR" sz="2100" b="1" i="1" dirty="0" smtClean="0">
                <a:solidFill>
                  <a:prstClr val="white"/>
                </a:solidFill>
                <a:latin typeface="Arial Black" panose="020B0A04020102020204" pitchFamily="34" charset="0"/>
              </a:rPr>
              <a:t>˚</a:t>
            </a:r>
            <a:r>
              <a:rPr lang="tr-TR" sz="2100" b="1" i="1" dirty="0" smtClean="0">
                <a:solidFill>
                  <a:prstClr val="white"/>
                </a:solidFill>
              </a:rPr>
              <a:t>C’de 10 dakika,117</a:t>
            </a:r>
            <a:r>
              <a:rPr lang="tr-TR" sz="2100" b="1" i="1" dirty="0" smtClean="0">
                <a:solidFill>
                  <a:prstClr val="white"/>
                </a:solidFill>
                <a:latin typeface="Arial Black" panose="020B0A04020102020204" pitchFamily="34" charset="0"/>
              </a:rPr>
              <a:t>˚</a:t>
            </a:r>
            <a:r>
              <a:rPr lang="tr-TR" sz="2100" b="1" i="1" dirty="0" smtClean="0">
                <a:solidFill>
                  <a:prstClr val="white"/>
                </a:solidFill>
              </a:rPr>
              <a:t>C’de 13 dakika ve 155</a:t>
            </a:r>
            <a:r>
              <a:rPr lang="tr-TR" sz="2100" b="1" i="1" dirty="0" smtClean="0">
                <a:solidFill>
                  <a:prstClr val="white"/>
                </a:solidFill>
                <a:latin typeface="Arial Black" panose="020B0A04020102020204" pitchFamily="34" charset="0"/>
              </a:rPr>
              <a:t>˚</a:t>
            </a:r>
            <a:r>
              <a:rPr lang="tr-TR" sz="2100" b="1" i="1" dirty="0" smtClean="0">
                <a:solidFill>
                  <a:prstClr val="white"/>
                </a:solidFill>
              </a:rPr>
              <a:t>C’de 22 dakikadır.</a:t>
            </a:r>
            <a:endParaRPr lang="tr-TR" b="1" i="1" dirty="0" smtClean="0">
              <a:latin typeface="+mn-lt"/>
            </a:endParaRPr>
          </a:p>
        </p:txBody>
      </p:sp>
    </p:spTree>
    <p:extLst>
      <p:ext uri="{BB962C8B-B14F-4D97-AF65-F5344CB8AC3E}">
        <p14:creationId xmlns:p14="http://schemas.microsoft.com/office/powerpoint/2010/main" val="2700255065"/>
      </p:ext>
    </p:extLst>
  </p:cSld>
  <p:clrMapOvr>
    <a:masterClrMapping/>
  </p:clrMapOvr>
  <p:transition spd="slow">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5130" y="366993"/>
            <a:ext cx="9404723" cy="414057"/>
          </a:xfrm>
        </p:spPr>
        <p:txBody>
          <a:bodyPr/>
          <a:lstStyle/>
          <a:p>
            <a:r>
              <a:rPr lang="tr-TR" sz="2400" b="1" i="1" dirty="0" smtClean="0">
                <a:solidFill>
                  <a:srgbClr val="FF0000"/>
                </a:solidFill>
              </a:rPr>
              <a:t>1.3.1.3Rekombine UHT Sterilize Süt</a:t>
            </a:r>
            <a:endParaRPr lang="tr-TR" sz="2400" b="1" i="1" dirty="0">
              <a:solidFill>
                <a:srgbClr val="FF0000"/>
              </a:solidFill>
            </a:endParaRPr>
          </a:p>
        </p:txBody>
      </p:sp>
      <p:sp>
        <p:nvSpPr>
          <p:cNvPr id="3" name="İçerik Yer Tutucusu 2"/>
          <p:cNvSpPr>
            <a:spLocks noGrp="1"/>
          </p:cNvSpPr>
          <p:nvPr>
            <p:ph idx="1"/>
          </p:nvPr>
        </p:nvSpPr>
        <p:spPr>
          <a:xfrm>
            <a:off x="371476" y="1009649"/>
            <a:ext cx="11144250" cy="5705475"/>
          </a:xfrm>
        </p:spPr>
        <p:txBody>
          <a:bodyPr>
            <a:normAutofit fontScale="77500" lnSpcReduction="20000"/>
          </a:bodyPr>
          <a:lstStyle/>
          <a:p>
            <a:pPr marL="0" indent="0">
              <a:buNone/>
            </a:pPr>
            <a:r>
              <a:rPr lang="tr-TR" b="1" i="1" dirty="0" smtClean="0"/>
              <a:t>UHT sterilize süt </a:t>
            </a:r>
            <a:r>
              <a:rPr lang="tr-TR" b="1" i="1" dirty="0" err="1" smtClean="0"/>
              <a:t>renk,tat</a:t>
            </a:r>
            <a:r>
              <a:rPr lang="tr-TR" b="1" i="1" dirty="0" smtClean="0"/>
              <a:t> gibi duyusal nitelikleri ve besleyici değeri bakımından klasik yöntemle(şişede) sterilize edilen sütten daha üstün özelliklere sahiptir.</a:t>
            </a:r>
          </a:p>
          <a:p>
            <a:r>
              <a:rPr lang="tr-TR" b="1" i="1" dirty="0"/>
              <a:t>UHT sterilize süt renk, tat gibi duyusal nitelikleri ve besleyici değeri bakımından klasik yöntemle(şişede) sterilize edilen sütten daha üstün özelliklere </a:t>
            </a:r>
            <a:r>
              <a:rPr lang="tr-TR" b="1" i="1" dirty="0" err="1"/>
              <a:t>sahiptir.UHT</a:t>
            </a:r>
            <a:r>
              <a:rPr lang="tr-TR" b="1" i="1" dirty="0"/>
              <a:t> sütte en çok karşılaşılan sorunlardan birisi depolama sırasında sütün jelleşmesi veya pıhtılaşmasıyla sonuçlanan ve zamanla koyulaşma olarak bilinen bir bozulmadır. </a:t>
            </a:r>
            <a:endParaRPr lang="tr-TR" b="1" i="1" dirty="0" smtClean="0"/>
          </a:p>
          <a:p>
            <a:r>
              <a:rPr lang="tr-TR" b="1" i="1" dirty="0" smtClean="0"/>
              <a:t>Acı </a:t>
            </a:r>
            <a:r>
              <a:rPr lang="tr-TR" b="1" i="1" dirty="0"/>
              <a:t>tat kusuru birkaç ay sonra ortaya çıkarak pıhtılaşmayla </a:t>
            </a:r>
            <a:r>
              <a:rPr lang="tr-TR" b="1" i="1" dirty="0" err="1"/>
              <a:t>sonuçlanabilir.Bu</a:t>
            </a:r>
            <a:r>
              <a:rPr lang="tr-TR" b="1" i="1" dirty="0"/>
              <a:t> bozukluklar ısıya dayanıklı bakteriyel </a:t>
            </a:r>
            <a:r>
              <a:rPr lang="tr-TR" b="1" i="1" dirty="0" err="1"/>
              <a:t>proteolitik</a:t>
            </a:r>
            <a:r>
              <a:rPr lang="tr-TR" b="1" i="1" dirty="0"/>
              <a:t> enzimlerin </a:t>
            </a:r>
            <a:r>
              <a:rPr lang="tr-TR" b="1" i="1" dirty="0" err="1"/>
              <a:t>faliyetinden</a:t>
            </a:r>
            <a:r>
              <a:rPr lang="tr-TR" b="1" i="1" dirty="0"/>
              <a:t> ileri gelebilmektedir.</a:t>
            </a:r>
            <a:endParaRPr lang="tr-TR" dirty="0"/>
          </a:p>
          <a:p>
            <a:r>
              <a:rPr lang="tr-TR" b="1" i="1" dirty="0" err="1"/>
              <a:t>Rekombine</a:t>
            </a:r>
            <a:r>
              <a:rPr lang="tr-TR" b="1" i="1" dirty="0"/>
              <a:t> UHT sterilize sütte, ısı </a:t>
            </a:r>
            <a:r>
              <a:rPr lang="tr-TR" b="1" i="1" dirty="0" err="1"/>
              <a:t>stabilitesi</a:t>
            </a:r>
            <a:r>
              <a:rPr lang="tr-TR" b="1" i="1" dirty="0"/>
              <a:t> yüksek olan enzimlerin en az düzeyde tutulması için, mikrobiyolojik kalitesi yüksek ve </a:t>
            </a:r>
            <a:r>
              <a:rPr lang="tr-TR" b="1" i="1" dirty="0" err="1"/>
              <a:t>psikrotrofik</a:t>
            </a:r>
            <a:r>
              <a:rPr lang="tr-TR" b="1" i="1" dirty="0"/>
              <a:t> bakteri sayısı düşük olan sütten üretilen süttozu kullanılmalı, </a:t>
            </a:r>
            <a:r>
              <a:rPr lang="tr-TR" b="1" i="1" dirty="0" err="1"/>
              <a:t>rekombine</a:t>
            </a:r>
            <a:r>
              <a:rPr lang="tr-TR" b="1" i="1" dirty="0"/>
              <a:t> süt hemen sterilize edilmeyecek ise pastörize edilmelidir.</a:t>
            </a:r>
            <a:endParaRPr lang="tr-TR" dirty="0"/>
          </a:p>
          <a:p>
            <a:r>
              <a:rPr lang="tr-TR" b="1" i="1" dirty="0"/>
              <a:t>Paketlemede, lamine kağıt veya mukavvadan yapılmış kutular, üflenerek şekil verilmiş plastik şişeler kullanılabilmektedir.</a:t>
            </a:r>
            <a:endParaRPr lang="tr-TR" dirty="0"/>
          </a:p>
          <a:p>
            <a:pPr marL="0" indent="0">
              <a:buNone/>
            </a:pPr>
            <a:endParaRPr lang="tr-TR" b="1" i="1" dirty="0" smtClean="0"/>
          </a:p>
          <a:p>
            <a:pPr marL="0" indent="0">
              <a:buNone/>
            </a:pPr>
            <a:r>
              <a:rPr lang="tr-TR" b="1" i="1" dirty="0" smtClean="0"/>
              <a:t> </a:t>
            </a:r>
            <a:r>
              <a:rPr lang="tr-TR" b="1" i="1" dirty="0" smtClean="0">
                <a:solidFill>
                  <a:srgbClr val="FF0000"/>
                </a:solidFill>
              </a:rPr>
              <a:t>Üretim</a:t>
            </a:r>
          </a:p>
          <a:p>
            <a:pPr marL="0" indent="0">
              <a:buNone/>
            </a:pPr>
            <a:r>
              <a:rPr lang="tr-TR" b="1" i="1" dirty="0" smtClean="0">
                <a:solidFill>
                  <a:srgbClr val="FF0000"/>
                </a:solidFill>
              </a:rPr>
              <a:t>1)</a:t>
            </a:r>
            <a:r>
              <a:rPr lang="tr-TR" b="1" i="1" dirty="0" smtClean="0"/>
              <a:t>Düşük ya da orta ısılı süttozu kullanılarak temel </a:t>
            </a:r>
            <a:r>
              <a:rPr lang="tr-TR" b="1" i="1" dirty="0" err="1" smtClean="0"/>
              <a:t>rekombinasyon</a:t>
            </a:r>
            <a:r>
              <a:rPr lang="tr-TR" b="1" i="1" dirty="0" smtClean="0"/>
              <a:t> işlemine göre </a:t>
            </a:r>
            <a:r>
              <a:rPr lang="tr-TR" b="1" i="1" dirty="0" err="1" smtClean="0"/>
              <a:t>rekombine</a:t>
            </a:r>
            <a:r>
              <a:rPr lang="tr-TR" b="1" i="1" dirty="0" smtClean="0"/>
              <a:t> süt hazırlanır.</a:t>
            </a:r>
          </a:p>
          <a:p>
            <a:pPr marL="0" indent="0">
              <a:buNone/>
            </a:pPr>
            <a:r>
              <a:rPr lang="tr-TR" b="1" i="1" dirty="0" smtClean="0">
                <a:solidFill>
                  <a:srgbClr val="FF0000"/>
                </a:solidFill>
              </a:rPr>
              <a:t>2)</a:t>
            </a:r>
            <a:r>
              <a:rPr lang="tr-TR" b="1" i="1" dirty="0" err="1" smtClean="0"/>
              <a:t>Süt,direkt</a:t>
            </a:r>
            <a:r>
              <a:rPr lang="tr-TR" b="1" i="1" dirty="0" smtClean="0"/>
              <a:t> ya da </a:t>
            </a:r>
            <a:r>
              <a:rPr lang="tr-TR" b="1" i="1" dirty="0" err="1" smtClean="0"/>
              <a:t>indirekt</a:t>
            </a:r>
            <a:r>
              <a:rPr lang="tr-TR" b="1" i="1" dirty="0" smtClean="0"/>
              <a:t> yöntemle UHT sterilizasyona tabi </a:t>
            </a:r>
            <a:r>
              <a:rPr lang="tr-TR" b="1" i="1" dirty="0" err="1" smtClean="0"/>
              <a:t>tutulur.Sütün</a:t>
            </a:r>
            <a:r>
              <a:rPr lang="tr-TR" b="1" i="1" dirty="0" smtClean="0"/>
              <a:t> direkt yöntemle sterilizasyonunda kullanılan buhar doygun halde ve saf </a:t>
            </a:r>
            <a:r>
              <a:rPr lang="tr-TR" b="1" i="1" dirty="0" err="1" smtClean="0"/>
              <a:t>olmalı,herhangi</a:t>
            </a:r>
            <a:r>
              <a:rPr lang="tr-TR" b="1" i="1" dirty="0" smtClean="0"/>
              <a:t> bir katkı maddesi bulundurmamalıdır.</a:t>
            </a:r>
          </a:p>
          <a:p>
            <a:pPr marL="0" indent="0">
              <a:buNone/>
            </a:pPr>
            <a:r>
              <a:rPr lang="tr-TR" b="1" i="1" dirty="0" smtClean="0">
                <a:solidFill>
                  <a:srgbClr val="FF0000"/>
                </a:solidFill>
              </a:rPr>
              <a:t>3)</a:t>
            </a:r>
            <a:r>
              <a:rPr lang="tr-TR" b="1" i="1" dirty="0" smtClean="0"/>
              <a:t>Sterilizasyon sıcaklığında 2-5sn süreyle bekletmeden sonra </a:t>
            </a:r>
            <a:r>
              <a:rPr lang="tr-TR" b="1" i="1" dirty="0" err="1" smtClean="0"/>
              <a:t>süt,homojenizasyon</a:t>
            </a:r>
            <a:r>
              <a:rPr lang="tr-TR" b="1" i="1" dirty="0" smtClean="0"/>
              <a:t> sıcaklığına soğutulur.</a:t>
            </a:r>
          </a:p>
          <a:p>
            <a:pPr marL="0" indent="0">
              <a:buNone/>
            </a:pPr>
            <a:r>
              <a:rPr lang="tr-TR" b="1" i="1" dirty="0" smtClean="0">
                <a:solidFill>
                  <a:srgbClr val="FF0000"/>
                </a:solidFill>
              </a:rPr>
              <a:t>4)</a:t>
            </a:r>
            <a:r>
              <a:rPr lang="tr-TR" b="1" i="1" dirty="0" smtClean="0"/>
              <a:t>Aseptik </a:t>
            </a:r>
            <a:r>
              <a:rPr lang="tr-TR" b="1" i="1" dirty="0" err="1" smtClean="0"/>
              <a:t>homojenizatör</a:t>
            </a:r>
            <a:r>
              <a:rPr lang="tr-TR" b="1" i="1" dirty="0" smtClean="0"/>
              <a:t> </a:t>
            </a:r>
            <a:r>
              <a:rPr lang="tr-TR" b="1" i="1" dirty="0" err="1" smtClean="0"/>
              <a:t>kullanılarak,süte</a:t>
            </a:r>
            <a:r>
              <a:rPr lang="tr-TR" b="1" i="1" dirty="0" smtClean="0"/>
              <a:t> 200-260 kg/cm</a:t>
            </a:r>
            <a:r>
              <a:rPr lang="tr-TR" b="1" i="1" dirty="0" smtClean="0">
                <a:latin typeface="Arial Black" panose="020B0A04020102020204" pitchFamily="34" charset="0"/>
              </a:rPr>
              <a:t>² </a:t>
            </a:r>
            <a:r>
              <a:rPr lang="tr-TR" b="1" i="1" dirty="0" smtClean="0">
                <a:latin typeface="+mn-lt"/>
              </a:rPr>
              <a:t>basınç uygulanır.</a:t>
            </a:r>
          </a:p>
          <a:p>
            <a:pPr marL="0" indent="0">
              <a:buNone/>
            </a:pPr>
            <a:r>
              <a:rPr lang="tr-TR" b="1" i="1" dirty="0" smtClean="0">
                <a:solidFill>
                  <a:srgbClr val="FF0000"/>
                </a:solidFill>
                <a:latin typeface="+mn-lt"/>
              </a:rPr>
              <a:t>5)</a:t>
            </a:r>
            <a:r>
              <a:rPr lang="tr-TR" b="1" i="1" dirty="0" err="1" smtClean="0">
                <a:latin typeface="+mn-lt"/>
              </a:rPr>
              <a:t>Süt,paketleme</a:t>
            </a:r>
            <a:r>
              <a:rPr lang="tr-TR" b="1" i="1" dirty="0" smtClean="0">
                <a:latin typeface="+mn-lt"/>
              </a:rPr>
              <a:t> sıcaklığına </a:t>
            </a:r>
            <a:r>
              <a:rPr lang="tr-TR" b="1" i="1" dirty="0" err="1" smtClean="0">
                <a:latin typeface="+mn-lt"/>
              </a:rPr>
              <a:t>soğutulur,aseptik</a:t>
            </a:r>
            <a:r>
              <a:rPr lang="tr-TR" b="1" i="1" dirty="0" smtClean="0">
                <a:latin typeface="+mn-lt"/>
              </a:rPr>
              <a:t> koşullarda kutulara doldurulur ve depolanır.</a:t>
            </a:r>
            <a:endParaRPr lang="tr-TR" b="1" i="1" dirty="0" smtClean="0">
              <a:solidFill>
                <a:srgbClr val="FF0000"/>
              </a:solidFill>
            </a:endParaRPr>
          </a:p>
        </p:txBody>
      </p:sp>
    </p:spTree>
    <p:extLst>
      <p:ext uri="{BB962C8B-B14F-4D97-AF65-F5344CB8AC3E}">
        <p14:creationId xmlns:p14="http://schemas.microsoft.com/office/powerpoint/2010/main" val="1294624813"/>
      </p:ext>
    </p:extLst>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5636" y="195543"/>
            <a:ext cx="9404723" cy="528357"/>
          </a:xfrm>
        </p:spPr>
        <p:txBody>
          <a:bodyPr/>
          <a:lstStyle/>
          <a:p>
            <a:r>
              <a:rPr lang="tr-TR" sz="2400" b="1" i="1" dirty="0" smtClean="0">
                <a:solidFill>
                  <a:srgbClr val="FF0000"/>
                </a:solidFill>
              </a:rPr>
              <a:t>1.3.2.Rekombine Yoğurt</a:t>
            </a:r>
            <a:endParaRPr lang="tr-TR" sz="2400" b="1" i="1" dirty="0">
              <a:solidFill>
                <a:srgbClr val="FF0000"/>
              </a:solidFill>
            </a:endParaRPr>
          </a:p>
        </p:txBody>
      </p:sp>
      <p:sp>
        <p:nvSpPr>
          <p:cNvPr id="3" name="İçerik Yer Tutucusu 2"/>
          <p:cNvSpPr>
            <a:spLocks noGrp="1"/>
          </p:cNvSpPr>
          <p:nvPr>
            <p:ph idx="1"/>
          </p:nvPr>
        </p:nvSpPr>
        <p:spPr>
          <a:xfrm>
            <a:off x="295275" y="675090"/>
            <a:ext cx="11496675" cy="1656576"/>
          </a:xfrm>
        </p:spPr>
        <p:txBody>
          <a:bodyPr>
            <a:normAutofit/>
          </a:bodyPr>
          <a:lstStyle/>
          <a:p>
            <a:pPr marL="0" indent="0">
              <a:lnSpc>
                <a:spcPct val="115000"/>
              </a:lnSpc>
              <a:spcAft>
                <a:spcPts val="1000"/>
              </a:spcAft>
              <a:buNone/>
            </a:pPr>
            <a:r>
              <a:rPr lang="tr-TR" sz="1400" b="1" i="1" dirty="0" smtClean="0">
                <a:latin typeface="+mn-lt"/>
                <a:ea typeface="Calibri" panose="020F0502020204030204" pitchFamily="34" charset="0"/>
                <a:cs typeface="Times New Roman" panose="02020603050405020304" pitchFamily="18" charset="0"/>
              </a:rPr>
              <a:t>  </a:t>
            </a:r>
            <a:r>
              <a:rPr lang="tr-TR" sz="1400" b="1" i="1" dirty="0" err="1" smtClean="0">
                <a:latin typeface="+mn-lt"/>
                <a:ea typeface="Calibri" panose="020F0502020204030204" pitchFamily="34" charset="0"/>
                <a:cs typeface="Times New Roman" panose="02020603050405020304" pitchFamily="18" charset="0"/>
              </a:rPr>
              <a:t>Rekombine</a:t>
            </a:r>
            <a:r>
              <a:rPr lang="tr-TR" sz="1400" b="1" i="1" dirty="0" smtClean="0">
                <a:latin typeface="+mn-lt"/>
                <a:ea typeface="Calibri" panose="020F0502020204030204" pitchFamily="34" charset="0"/>
                <a:cs typeface="Times New Roman" panose="02020603050405020304" pitchFamily="18" charset="0"/>
              </a:rPr>
              <a:t> </a:t>
            </a:r>
            <a:r>
              <a:rPr lang="tr-TR" sz="1400" b="1" i="1" dirty="0">
                <a:latin typeface="+mn-lt"/>
                <a:ea typeface="Calibri" panose="020F0502020204030204" pitchFamily="34" charset="0"/>
                <a:cs typeface="Times New Roman" panose="02020603050405020304" pitchFamily="18" charset="0"/>
              </a:rPr>
              <a:t>yoğurt üretiminde, normal olarak, süt yağsız </a:t>
            </a:r>
            <a:r>
              <a:rPr lang="tr-TR" sz="1400" b="1" i="1" dirty="0" err="1">
                <a:latin typeface="+mn-lt"/>
                <a:ea typeface="Calibri" panose="020F0502020204030204" pitchFamily="34" charset="0"/>
                <a:cs typeface="Times New Roman" panose="02020603050405020304" pitchFamily="18" charset="0"/>
              </a:rPr>
              <a:t>kurumadde</a:t>
            </a:r>
            <a:r>
              <a:rPr lang="tr-TR" sz="1400" b="1" i="1" dirty="0">
                <a:latin typeface="+mn-lt"/>
                <a:ea typeface="Calibri" panose="020F0502020204030204" pitchFamily="34" charset="0"/>
                <a:cs typeface="Times New Roman" panose="02020603050405020304" pitchFamily="18" charset="0"/>
              </a:rPr>
              <a:t> kaynağı olarak yağsız süttozu, yağ kaynağı olarak </a:t>
            </a:r>
            <a:r>
              <a:rPr lang="tr-TR" sz="1400" b="1" i="1" dirty="0" smtClean="0">
                <a:latin typeface="+mn-lt"/>
                <a:ea typeface="Calibri" panose="020F0502020204030204" pitchFamily="34" charset="0"/>
                <a:cs typeface="Times New Roman" panose="02020603050405020304" pitchFamily="18" charset="0"/>
              </a:rPr>
              <a:t>susuz süt </a:t>
            </a:r>
            <a:r>
              <a:rPr lang="tr-TR" sz="1400" b="1" i="1" dirty="0">
                <a:latin typeface="+mn-lt"/>
                <a:ea typeface="Calibri" panose="020F0502020204030204" pitchFamily="34" charset="0"/>
                <a:cs typeface="Times New Roman" panose="02020603050405020304" pitchFamily="18" charset="0"/>
              </a:rPr>
              <a:t>yağı kullanılmaktadır. Yağlı süttozundan da yağ ve kısmen süt yağsız </a:t>
            </a:r>
            <a:r>
              <a:rPr lang="tr-TR" sz="1400" b="1" i="1" dirty="0" err="1">
                <a:latin typeface="+mn-lt"/>
                <a:ea typeface="Calibri" panose="020F0502020204030204" pitchFamily="34" charset="0"/>
                <a:cs typeface="Times New Roman" panose="02020603050405020304" pitchFamily="18" charset="0"/>
              </a:rPr>
              <a:t>kurumadde</a:t>
            </a:r>
            <a:r>
              <a:rPr lang="tr-TR" sz="1400" b="1" i="1" dirty="0">
                <a:latin typeface="+mn-lt"/>
                <a:ea typeface="Calibri" panose="020F0502020204030204" pitchFamily="34" charset="0"/>
                <a:cs typeface="Times New Roman" panose="02020603050405020304" pitchFamily="18" charset="0"/>
              </a:rPr>
              <a:t> kaynağı olarak yararlanılabilmektedir. Yağlı süttozu kullanıldığında </a:t>
            </a:r>
            <a:r>
              <a:rPr lang="tr-TR" sz="1400" b="1" i="1" dirty="0" err="1">
                <a:latin typeface="+mn-lt"/>
                <a:ea typeface="Calibri" panose="020F0502020204030204" pitchFamily="34" charset="0"/>
                <a:cs typeface="Times New Roman" panose="02020603050405020304" pitchFamily="18" charset="0"/>
              </a:rPr>
              <a:t>homojenizasyona</a:t>
            </a:r>
            <a:r>
              <a:rPr lang="tr-TR" sz="1400" b="1" i="1" dirty="0">
                <a:latin typeface="+mn-lt"/>
                <a:ea typeface="Calibri" panose="020F0502020204030204" pitchFamily="34" charset="0"/>
                <a:cs typeface="Times New Roman" panose="02020603050405020304" pitchFamily="18" charset="0"/>
              </a:rPr>
              <a:t> gerek duyulmamaktadır. </a:t>
            </a:r>
            <a:endParaRPr lang="tr-TR" sz="1400" b="1" i="1" dirty="0" smtClean="0">
              <a:latin typeface="+mn-lt"/>
              <a:ea typeface="Calibri" panose="020F0502020204030204" pitchFamily="34" charset="0"/>
              <a:cs typeface="Times New Roman" panose="02020603050405020304" pitchFamily="18" charset="0"/>
            </a:endParaRPr>
          </a:p>
          <a:p>
            <a:pPr marL="0" indent="0">
              <a:lnSpc>
                <a:spcPct val="115000"/>
              </a:lnSpc>
              <a:spcAft>
                <a:spcPts val="1000"/>
              </a:spcAft>
              <a:buNone/>
            </a:pPr>
            <a:r>
              <a:rPr lang="tr-TR" sz="1400" b="1" i="1" dirty="0">
                <a:latin typeface="+mn-lt"/>
                <a:ea typeface="Calibri" panose="020F0502020204030204" pitchFamily="34" charset="0"/>
                <a:cs typeface="Times New Roman" panose="02020603050405020304" pitchFamily="18" charset="0"/>
              </a:rPr>
              <a:t> </a:t>
            </a:r>
            <a:r>
              <a:rPr lang="tr-TR" sz="1400" b="1" i="1" dirty="0" smtClean="0">
                <a:latin typeface="+mn-lt"/>
                <a:ea typeface="Calibri" panose="020F0502020204030204" pitchFamily="34" charset="0"/>
                <a:cs typeface="Times New Roman" panose="02020603050405020304" pitchFamily="18" charset="0"/>
              </a:rPr>
              <a:t>                            I.FORMÜLASYON                                                                                          II.FORMÜLASYON</a:t>
            </a:r>
          </a:p>
          <a:p>
            <a:pPr marL="0" indent="0">
              <a:lnSpc>
                <a:spcPct val="115000"/>
              </a:lnSpc>
              <a:spcAft>
                <a:spcPts val="1000"/>
              </a:spcAft>
              <a:buNone/>
            </a:pPr>
            <a:endParaRPr lang="tr-TR" sz="1400" b="1" i="1" dirty="0">
              <a:latin typeface="+mn-lt"/>
              <a:ea typeface="Calibri" panose="020F0502020204030204" pitchFamily="34" charset="0"/>
              <a:cs typeface="Times New Roman" panose="02020603050405020304" pitchFamily="18" charset="0"/>
            </a:endParaRPr>
          </a:p>
          <a:p>
            <a:pPr marL="0" indent="0">
              <a:buNone/>
            </a:pPr>
            <a:endParaRPr lang="tr-TR" dirty="0"/>
          </a:p>
        </p:txBody>
      </p:sp>
      <p:sp>
        <p:nvSpPr>
          <p:cNvPr id="5" name="Metin kutusu 4"/>
          <p:cNvSpPr txBox="1"/>
          <p:nvPr/>
        </p:nvSpPr>
        <p:spPr>
          <a:xfrm>
            <a:off x="1690872" y="2011144"/>
            <a:ext cx="2166753" cy="307777"/>
          </a:xfrm>
          <a:prstGeom prst="rect">
            <a:avLst/>
          </a:prstGeom>
          <a:noFill/>
        </p:spPr>
        <p:txBody>
          <a:bodyPr wrap="square" rtlCol="0">
            <a:spAutoFit/>
          </a:bodyPr>
          <a:lstStyle/>
          <a:p>
            <a:r>
              <a:rPr lang="tr-TR" sz="1400" dirty="0" err="1" smtClean="0"/>
              <a:t>Rekonstitüe</a:t>
            </a:r>
            <a:r>
              <a:rPr lang="tr-TR" sz="1400" dirty="0" smtClean="0"/>
              <a:t> süt </a:t>
            </a:r>
            <a:endParaRPr lang="tr-TR" sz="1400" dirty="0"/>
          </a:p>
        </p:txBody>
      </p:sp>
      <p:sp>
        <p:nvSpPr>
          <p:cNvPr id="6" name="Metin kutusu 5"/>
          <p:cNvSpPr txBox="1"/>
          <p:nvPr/>
        </p:nvSpPr>
        <p:spPr>
          <a:xfrm>
            <a:off x="6877050" y="2427344"/>
            <a:ext cx="3457575" cy="738664"/>
          </a:xfrm>
          <a:prstGeom prst="rect">
            <a:avLst/>
          </a:prstGeom>
          <a:noFill/>
        </p:spPr>
        <p:txBody>
          <a:bodyPr wrap="square" rtlCol="0">
            <a:spAutoFit/>
          </a:bodyPr>
          <a:lstStyle/>
          <a:p>
            <a:r>
              <a:rPr lang="tr-TR" sz="1400" dirty="0" smtClean="0"/>
              <a:t>Yağsız süttozu    12kg/100 kg</a:t>
            </a:r>
          </a:p>
          <a:p>
            <a:r>
              <a:rPr lang="tr-TR" sz="1400" dirty="0" smtClean="0"/>
              <a:t>Yağlı süttozu       1kg/100kg</a:t>
            </a:r>
          </a:p>
          <a:p>
            <a:r>
              <a:rPr lang="tr-TR" sz="1400" dirty="0" smtClean="0"/>
              <a:t>Su                        87kg/100kg</a:t>
            </a:r>
            <a:endParaRPr lang="tr-TR" sz="1400" dirty="0"/>
          </a:p>
        </p:txBody>
      </p:sp>
      <p:sp>
        <p:nvSpPr>
          <p:cNvPr id="7" name="Metin kutusu 6"/>
          <p:cNvSpPr txBox="1"/>
          <p:nvPr/>
        </p:nvSpPr>
        <p:spPr>
          <a:xfrm>
            <a:off x="5926120" y="3568495"/>
            <a:ext cx="2400299" cy="307777"/>
          </a:xfrm>
          <a:prstGeom prst="rect">
            <a:avLst/>
          </a:prstGeom>
          <a:noFill/>
        </p:spPr>
        <p:txBody>
          <a:bodyPr wrap="square" rtlCol="0">
            <a:spAutoFit/>
          </a:bodyPr>
          <a:lstStyle/>
          <a:p>
            <a:r>
              <a:rPr lang="tr-TR" sz="1400" dirty="0" smtClean="0"/>
              <a:t>Jelatin İlavesi  %0,5</a:t>
            </a:r>
            <a:endParaRPr lang="tr-TR" sz="1400" dirty="0"/>
          </a:p>
        </p:txBody>
      </p:sp>
      <p:sp>
        <p:nvSpPr>
          <p:cNvPr id="8" name="Metin kutusu 7"/>
          <p:cNvSpPr txBox="1"/>
          <p:nvPr/>
        </p:nvSpPr>
        <p:spPr>
          <a:xfrm>
            <a:off x="6993657" y="4174229"/>
            <a:ext cx="2966853" cy="307777"/>
          </a:xfrm>
          <a:prstGeom prst="rect">
            <a:avLst/>
          </a:prstGeom>
          <a:noFill/>
        </p:spPr>
        <p:txBody>
          <a:bodyPr wrap="square" rtlCol="0">
            <a:spAutoFit/>
          </a:bodyPr>
          <a:lstStyle/>
          <a:p>
            <a:r>
              <a:rPr lang="tr-TR" sz="1400" dirty="0" smtClean="0"/>
              <a:t>Pastörizasyon, 85</a:t>
            </a:r>
            <a:r>
              <a:rPr lang="tr-TR" sz="1400" dirty="0">
                <a:latin typeface="Arial Black" panose="020B0A04020102020204" pitchFamily="34" charset="0"/>
              </a:rPr>
              <a:t>º</a:t>
            </a:r>
            <a:r>
              <a:rPr lang="tr-TR" sz="1400" dirty="0" smtClean="0"/>
              <a:t>C/5 </a:t>
            </a:r>
            <a:r>
              <a:rPr lang="tr-TR" sz="1400" dirty="0" err="1" smtClean="0"/>
              <a:t>dk</a:t>
            </a:r>
            <a:endParaRPr lang="tr-TR" sz="1400" dirty="0"/>
          </a:p>
        </p:txBody>
      </p:sp>
      <p:sp>
        <p:nvSpPr>
          <p:cNvPr id="9" name="Metin kutusu 8"/>
          <p:cNvSpPr txBox="1"/>
          <p:nvPr/>
        </p:nvSpPr>
        <p:spPr>
          <a:xfrm>
            <a:off x="7548560" y="2066574"/>
            <a:ext cx="2166753" cy="307777"/>
          </a:xfrm>
          <a:prstGeom prst="rect">
            <a:avLst/>
          </a:prstGeom>
          <a:noFill/>
        </p:spPr>
        <p:txBody>
          <a:bodyPr wrap="square" rtlCol="0">
            <a:spAutoFit/>
          </a:bodyPr>
          <a:lstStyle/>
          <a:p>
            <a:r>
              <a:rPr lang="tr-TR" sz="1400" dirty="0" err="1" smtClean="0"/>
              <a:t>Rekonstitüe</a:t>
            </a:r>
            <a:r>
              <a:rPr lang="tr-TR" sz="1400" dirty="0" smtClean="0"/>
              <a:t> süt </a:t>
            </a:r>
            <a:endParaRPr lang="tr-TR" sz="1400" dirty="0"/>
          </a:p>
        </p:txBody>
      </p:sp>
      <p:sp>
        <p:nvSpPr>
          <p:cNvPr id="10" name="Metin kutusu 9"/>
          <p:cNvSpPr txBox="1"/>
          <p:nvPr/>
        </p:nvSpPr>
        <p:spPr>
          <a:xfrm>
            <a:off x="6684259" y="5621734"/>
            <a:ext cx="4238625" cy="307777"/>
          </a:xfrm>
          <a:prstGeom prst="rect">
            <a:avLst/>
          </a:prstGeom>
          <a:noFill/>
        </p:spPr>
        <p:txBody>
          <a:bodyPr wrap="square" rtlCol="0">
            <a:spAutoFit/>
          </a:bodyPr>
          <a:lstStyle/>
          <a:p>
            <a:r>
              <a:rPr lang="tr-TR" sz="1400" dirty="0" smtClean="0"/>
              <a:t>Fermantasyon  42</a:t>
            </a:r>
            <a:r>
              <a:rPr lang="tr-TR" sz="1400" dirty="0">
                <a:latin typeface="Arial Black" panose="020B0A04020102020204" pitchFamily="34" charset="0"/>
              </a:rPr>
              <a:t>º</a:t>
            </a:r>
            <a:r>
              <a:rPr lang="tr-TR" sz="1400" dirty="0" smtClean="0"/>
              <a:t>C/5 saat, </a:t>
            </a:r>
            <a:r>
              <a:rPr lang="tr-TR" sz="1400" dirty="0" err="1" smtClean="0"/>
              <a:t>pH</a:t>
            </a:r>
            <a:r>
              <a:rPr lang="tr-TR" sz="1400" dirty="0" smtClean="0"/>
              <a:t> 4,2</a:t>
            </a:r>
            <a:endParaRPr lang="tr-TR" sz="1400" dirty="0"/>
          </a:p>
        </p:txBody>
      </p:sp>
      <p:sp>
        <p:nvSpPr>
          <p:cNvPr id="11" name="Metin kutusu 10"/>
          <p:cNvSpPr txBox="1"/>
          <p:nvPr/>
        </p:nvSpPr>
        <p:spPr>
          <a:xfrm>
            <a:off x="7397489" y="6016825"/>
            <a:ext cx="3790950" cy="307777"/>
          </a:xfrm>
          <a:prstGeom prst="rect">
            <a:avLst/>
          </a:prstGeom>
          <a:noFill/>
        </p:spPr>
        <p:txBody>
          <a:bodyPr wrap="square" rtlCol="0">
            <a:spAutoFit/>
          </a:bodyPr>
          <a:lstStyle/>
          <a:p>
            <a:r>
              <a:rPr lang="tr-TR" sz="1400" dirty="0" smtClean="0"/>
              <a:t>Soğutma,4</a:t>
            </a:r>
            <a:r>
              <a:rPr lang="tr-TR" sz="1400" dirty="0">
                <a:latin typeface="Arial Black" panose="020B0A04020102020204" pitchFamily="34" charset="0"/>
              </a:rPr>
              <a:t>º</a:t>
            </a:r>
            <a:r>
              <a:rPr lang="tr-TR" sz="1400" dirty="0" smtClean="0"/>
              <a:t>C</a:t>
            </a:r>
            <a:endParaRPr lang="tr-TR" sz="1400" dirty="0"/>
          </a:p>
        </p:txBody>
      </p:sp>
      <p:sp>
        <p:nvSpPr>
          <p:cNvPr id="12" name="Metin kutusu 11"/>
          <p:cNvSpPr txBox="1"/>
          <p:nvPr/>
        </p:nvSpPr>
        <p:spPr>
          <a:xfrm>
            <a:off x="7320145" y="6403982"/>
            <a:ext cx="3343277" cy="307777"/>
          </a:xfrm>
          <a:prstGeom prst="rect">
            <a:avLst/>
          </a:prstGeom>
          <a:noFill/>
        </p:spPr>
        <p:txBody>
          <a:bodyPr wrap="square" rtlCol="0">
            <a:spAutoFit/>
          </a:bodyPr>
          <a:lstStyle/>
          <a:p>
            <a:r>
              <a:rPr lang="tr-TR" sz="1400" dirty="0" smtClean="0"/>
              <a:t>Depolama,4</a:t>
            </a:r>
            <a:r>
              <a:rPr lang="tr-TR" sz="1400" dirty="0">
                <a:latin typeface="Arial Black" panose="020B0A04020102020204" pitchFamily="34" charset="0"/>
              </a:rPr>
              <a:t>º</a:t>
            </a:r>
            <a:r>
              <a:rPr lang="tr-TR" sz="1400" dirty="0" smtClean="0"/>
              <a:t>C</a:t>
            </a:r>
            <a:endParaRPr lang="tr-TR" sz="1400" dirty="0"/>
          </a:p>
        </p:txBody>
      </p:sp>
      <p:sp>
        <p:nvSpPr>
          <p:cNvPr id="13" name="Metin kutusu 12"/>
          <p:cNvSpPr txBox="1"/>
          <p:nvPr/>
        </p:nvSpPr>
        <p:spPr>
          <a:xfrm>
            <a:off x="1116715" y="2368725"/>
            <a:ext cx="3657599" cy="954107"/>
          </a:xfrm>
          <a:prstGeom prst="rect">
            <a:avLst/>
          </a:prstGeom>
          <a:noFill/>
        </p:spPr>
        <p:txBody>
          <a:bodyPr wrap="square" rtlCol="0">
            <a:spAutoFit/>
          </a:bodyPr>
          <a:lstStyle/>
          <a:p>
            <a:r>
              <a:rPr lang="tr-TR" sz="1400" dirty="0" smtClean="0"/>
              <a:t>Yağsız süttozu    125kg/1000 kg</a:t>
            </a:r>
          </a:p>
          <a:p>
            <a:r>
              <a:rPr lang="tr-TR" sz="1400" dirty="0" smtClean="0"/>
              <a:t>Susuz süt yağı       25kg/1000kg</a:t>
            </a:r>
          </a:p>
          <a:p>
            <a:r>
              <a:rPr lang="tr-TR" sz="1400" dirty="0" err="1" smtClean="0"/>
              <a:t>Yayıkaltı</a:t>
            </a:r>
            <a:r>
              <a:rPr lang="tr-TR" sz="1400" dirty="0" smtClean="0"/>
              <a:t> tozu        10kg/1000kg</a:t>
            </a:r>
          </a:p>
          <a:p>
            <a:r>
              <a:rPr lang="tr-TR" sz="1400" dirty="0" smtClean="0"/>
              <a:t>Su                         840kg/1000kg</a:t>
            </a:r>
            <a:endParaRPr lang="tr-TR" sz="1400" dirty="0"/>
          </a:p>
        </p:txBody>
      </p:sp>
      <p:sp>
        <p:nvSpPr>
          <p:cNvPr id="14" name="Metin kutusu 13"/>
          <p:cNvSpPr txBox="1"/>
          <p:nvPr/>
        </p:nvSpPr>
        <p:spPr>
          <a:xfrm>
            <a:off x="709799" y="3416864"/>
            <a:ext cx="4648198" cy="307777"/>
          </a:xfrm>
          <a:prstGeom prst="rect">
            <a:avLst/>
          </a:prstGeom>
          <a:noFill/>
        </p:spPr>
        <p:txBody>
          <a:bodyPr wrap="square" rtlCol="0">
            <a:spAutoFit/>
          </a:bodyPr>
          <a:lstStyle/>
          <a:p>
            <a:r>
              <a:rPr lang="tr-TR" sz="1400" dirty="0" err="1" smtClean="0"/>
              <a:t>Homojenizasyon</a:t>
            </a:r>
            <a:r>
              <a:rPr lang="tr-TR" sz="1400" dirty="0" smtClean="0"/>
              <a:t> 105-140 kg/cm ,60-65</a:t>
            </a:r>
            <a:r>
              <a:rPr lang="tr-TR" sz="1400" dirty="0" smtClean="0">
                <a:latin typeface="Arial Black" panose="020B0A04020102020204" pitchFamily="34" charset="0"/>
              </a:rPr>
              <a:t>º</a:t>
            </a:r>
            <a:r>
              <a:rPr lang="tr-TR" sz="1400" dirty="0" smtClean="0"/>
              <a:t>C</a:t>
            </a:r>
            <a:endParaRPr lang="tr-TR" sz="1400" dirty="0"/>
          </a:p>
        </p:txBody>
      </p:sp>
      <p:sp>
        <p:nvSpPr>
          <p:cNvPr id="15" name="Metin kutusu 14"/>
          <p:cNvSpPr txBox="1"/>
          <p:nvPr/>
        </p:nvSpPr>
        <p:spPr>
          <a:xfrm>
            <a:off x="609600" y="3798759"/>
            <a:ext cx="5667375" cy="307777"/>
          </a:xfrm>
          <a:prstGeom prst="rect">
            <a:avLst/>
          </a:prstGeom>
          <a:noFill/>
        </p:spPr>
        <p:txBody>
          <a:bodyPr wrap="square" rtlCol="0">
            <a:spAutoFit/>
          </a:bodyPr>
          <a:lstStyle/>
          <a:p>
            <a:r>
              <a:rPr lang="tr-TR" sz="1400" dirty="0" smtClean="0"/>
              <a:t>Pastörizasyon  85-90</a:t>
            </a:r>
            <a:r>
              <a:rPr lang="tr-TR" sz="1400" dirty="0">
                <a:latin typeface="Arial Black" panose="020B0A04020102020204" pitchFamily="34" charset="0"/>
              </a:rPr>
              <a:t>º</a:t>
            </a:r>
            <a:r>
              <a:rPr lang="tr-TR" sz="1400" dirty="0" smtClean="0"/>
              <a:t>C/15sn veya 80-82</a:t>
            </a:r>
            <a:r>
              <a:rPr lang="tr-TR" sz="1400" dirty="0">
                <a:latin typeface="Arial Black" panose="020B0A04020102020204" pitchFamily="34" charset="0"/>
              </a:rPr>
              <a:t>º</a:t>
            </a:r>
            <a:r>
              <a:rPr lang="tr-TR" sz="1400" dirty="0" smtClean="0"/>
              <a:t>C/30 </a:t>
            </a:r>
            <a:r>
              <a:rPr lang="tr-TR" sz="1400" dirty="0" err="1" smtClean="0"/>
              <a:t>dk</a:t>
            </a:r>
            <a:endParaRPr lang="tr-TR" sz="1400" dirty="0"/>
          </a:p>
        </p:txBody>
      </p:sp>
      <p:sp>
        <p:nvSpPr>
          <p:cNvPr id="16" name="Metin kutusu 15"/>
          <p:cNvSpPr txBox="1"/>
          <p:nvPr/>
        </p:nvSpPr>
        <p:spPr>
          <a:xfrm>
            <a:off x="2774248" y="4249754"/>
            <a:ext cx="2171700" cy="307777"/>
          </a:xfrm>
          <a:prstGeom prst="rect">
            <a:avLst/>
          </a:prstGeom>
          <a:noFill/>
        </p:spPr>
        <p:txBody>
          <a:bodyPr wrap="square" rtlCol="0">
            <a:spAutoFit/>
          </a:bodyPr>
          <a:lstStyle/>
          <a:p>
            <a:r>
              <a:rPr lang="tr-TR" sz="1400" dirty="0" smtClean="0"/>
              <a:t>Aroma maddesi</a:t>
            </a:r>
            <a:endParaRPr lang="tr-TR" sz="1400" dirty="0"/>
          </a:p>
        </p:txBody>
      </p:sp>
      <p:sp>
        <p:nvSpPr>
          <p:cNvPr id="17" name="Metin kutusu 16"/>
          <p:cNvSpPr txBox="1"/>
          <p:nvPr/>
        </p:nvSpPr>
        <p:spPr>
          <a:xfrm>
            <a:off x="1214916" y="5635376"/>
            <a:ext cx="4238625" cy="307777"/>
          </a:xfrm>
          <a:prstGeom prst="rect">
            <a:avLst/>
          </a:prstGeom>
          <a:noFill/>
        </p:spPr>
        <p:txBody>
          <a:bodyPr wrap="square" rtlCol="0">
            <a:spAutoFit/>
          </a:bodyPr>
          <a:lstStyle/>
          <a:p>
            <a:r>
              <a:rPr lang="tr-TR" sz="1400" dirty="0" smtClean="0"/>
              <a:t>Fermantasyon  43-45</a:t>
            </a:r>
            <a:r>
              <a:rPr lang="tr-TR" sz="1400" dirty="0">
                <a:latin typeface="Arial Black" panose="020B0A04020102020204" pitchFamily="34" charset="0"/>
              </a:rPr>
              <a:t>º</a:t>
            </a:r>
            <a:r>
              <a:rPr lang="tr-TR" sz="1400" dirty="0" smtClean="0"/>
              <a:t>C/4 saat</a:t>
            </a:r>
            <a:endParaRPr lang="tr-TR" sz="1400" dirty="0"/>
          </a:p>
        </p:txBody>
      </p:sp>
      <p:sp>
        <p:nvSpPr>
          <p:cNvPr id="18" name="Metin kutusu 17"/>
          <p:cNvSpPr txBox="1"/>
          <p:nvPr/>
        </p:nvSpPr>
        <p:spPr>
          <a:xfrm>
            <a:off x="1819275" y="5984868"/>
            <a:ext cx="3790950" cy="307777"/>
          </a:xfrm>
          <a:prstGeom prst="rect">
            <a:avLst/>
          </a:prstGeom>
          <a:noFill/>
        </p:spPr>
        <p:txBody>
          <a:bodyPr wrap="square" rtlCol="0">
            <a:spAutoFit/>
          </a:bodyPr>
          <a:lstStyle/>
          <a:p>
            <a:r>
              <a:rPr lang="tr-TR" sz="1400" dirty="0" smtClean="0"/>
              <a:t>Soğutma,4</a:t>
            </a:r>
            <a:r>
              <a:rPr lang="tr-TR" sz="1400" dirty="0">
                <a:latin typeface="Arial Black" panose="020B0A04020102020204" pitchFamily="34" charset="0"/>
              </a:rPr>
              <a:t>º</a:t>
            </a:r>
            <a:r>
              <a:rPr lang="tr-TR" sz="1400" dirty="0" smtClean="0"/>
              <a:t>C</a:t>
            </a:r>
            <a:endParaRPr lang="tr-TR" sz="1400" dirty="0"/>
          </a:p>
        </p:txBody>
      </p:sp>
      <p:sp>
        <p:nvSpPr>
          <p:cNvPr id="19" name="Metin kutusu 18"/>
          <p:cNvSpPr txBox="1"/>
          <p:nvPr/>
        </p:nvSpPr>
        <p:spPr>
          <a:xfrm>
            <a:off x="1771650" y="6354200"/>
            <a:ext cx="3343277" cy="307777"/>
          </a:xfrm>
          <a:prstGeom prst="rect">
            <a:avLst/>
          </a:prstGeom>
          <a:noFill/>
        </p:spPr>
        <p:txBody>
          <a:bodyPr wrap="square" rtlCol="0">
            <a:spAutoFit/>
          </a:bodyPr>
          <a:lstStyle/>
          <a:p>
            <a:r>
              <a:rPr lang="tr-TR" sz="1400" dirty="0" smtClean="0"/>
              <a:t>Depolama,&lt;7</a:t>
            </a:r>
            <a:r>
              <a:rPr lang="tr-TR" sz="1400" dirty="0">
                <a:latin typeface="Arial Black" panose="020B0A04020102020204" pitchFamily="34" charset="0"/>
              </a:rPr>
              <a:t>º</a:t>
            </a:r>
            <a:r>
              <a:rPr lang="tr-TR" sz="1400" dirty="0" smtClean="0"/>
              <a:t>C</a:t>
            </a:r>
            <a:endParaRPr lang="tr-TR" sz="1400" dirty="0"/>
          </a:p>
        </p:txBody>
      </p:sp>
      <p:sp>
        <p:nvSpPr>
          <p:cNvPr id="20" name="Metin kutusu 19"/>
          <p:cNvSpPr txBox="1"/>
          <p:nvPr/>
        </p:nvSpPr>
        <p:spPr>
          <a:xfrm>
            <a:off x="4601532" y="4890247"/>
            <a:ext cx="1704018" cy="307777"/>
          </a:xfrm>
          <a:prstGeom prst="rect">
            <a:avLst/>
          </a:prstGeom>
          <a:noFill/>
        </p:spPr>
        <p:txBody>
          <a:bodyPr wrap="square" rtlCol="0">
            <a:spAutoFit/>
          </a:bodyPr>
          <a:lstStyle/>
          <a:p>
            <a:r>
              <a:rPr lang="tr-TR" sz="1400" dirty="0" smtClean="0"/>
              <a:t>Laktik kültür %2,5</a:t>
            </a:r>
            <a:endParaRPr lang="tr-TR" sz="1400" dirty="0"/>
          </a:p>
        </p:txBody>
      </p:sp>
      <p:sp>
        <p:nvSpPr>
          <p:cNvPr id="21" name="Aşağı Ok 20"/>
          <p:cNvSpPr/>
          <p:nvPr/>
        </p:nvSpPr>
        <p:spPr>
          <a:xfrm>
            <a:off x="2383539" y="2290489"/>
            <a:ext cx="188211" cy="2021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Aşağı Ok 21"/>
          <p:cNvSpPr/>
          <p:nvPr/>
        </p:nvSpPr>
        <p:spPr>
          <a:xfrm>
            <a:off x="2383538" y="3252519"/>
            <a:ext cx="188211" cy="2021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Aşağı Ok 22"/>
          <p:cNvSpPr/>
          <p:nvPr/>
        </p:nvSpPr>
        <p:spPr>
          <a:xfrm>
            <a:off x="2383537" y="3678774"/>
            <a:ext cx="188211" cy="2021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Aşağı Ok 23"/>
          <p:cNvSpPr/>
          <p:nvPr/>
        </p:nvSpPr>
        <p:spPr>
          <a:xfrm rot="2717596">
            <a:off x="4216620" y="5127906"/>
            <a:ext cx="384911" cy="4938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Aşağı Ok 24"/>
          <p:cNvSpPr/>
          <p:nvPr/>
        </p:nvSpPr>
        <p:spPr>
          <a:xfrm>
            <a:off x="7131934" y="3880955"/>
            <a:ext cx="265555" cy="3177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Aşağı Ok 25"/>
          <p:cNvSpPr/>
          <p:nvPr/>
        </p:nvSpPr>
        <p:spPr>
          <a:xfrm>
            <a:off x="8372142" y="3162947"/>
            <a:ext cx="311223" cy="10112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Aşağı Ok 26"/>
          <p:cNvSpPr/>
          <p:nvPr/>
        </p:nvSpPr>
        <p:spPr>
          <a:xfrm>
            <a:off x="3255076" y="4614007"/>
            <a:ext cx="326324" cy="860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Aşağı Ok 27"/>
          <p:cNvSpPr/>
          <p:nvPr/>
        </p:nvSpPr>
        <p:spPr>
          <a:xfrm>
            <a:off x="8203312" y="2325038"/>
            <a:ext cx="188211" cy="2021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Aşağı Ok 29"/>
          <p:cNvSpPr/>
          <p:nvPr/>
        </p:nvSpPr>
        <p:spPr>
          <a:xfrm>
            <a:off x="1700397" y="4249754"/>
            <a:ext cx="326324" cy="12245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Aşağı Ok 30"/>
          <p:cNvSpPr/>
          <p:nvPr/>
        </p:nvSpPr>
        <p:spPr>
          <a:xfrm rot="18997473">
            <a:off x="6243240" y="5126738"/>
            <a:ext cx="384911" cy="4938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Aşağı Ok 31"/>
          <p:cNvSpPr/>
          <p:nvPr/>
        </p:nvSpPr>
        <p:spPr>
          <a:xfrm>
            <a:off x="8069151" y="4522221"/>
            <a:ext cx="257268" cy="1036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57701104"/>
      </p:ext>
    </p:extLst>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6086" y="195543"/>
            <a:ext cx="9404723" cy="556932"/>
          </a:xfrm>
        </p:spPr>
        <p:txBody>
          <a:bodyPr/>
          <a:lstStyle/>
          <a:p>
            <a:r>
              <a:rPr lang="tr-TR" sz="2400" b="1" i="1" dirty="0" smtClean="0">
                <a:solidFill>
                  <a:srgbClr val="FF0000"/>
                </a:solidFill>
              </a:rPr>
              <a:t>1.3.3.Rekombine </a:t>
            </a:r>
            <a:r>
              <a:rPr lang="tr-TR" sz="2400" b="1" i="1" dirty="0" err="1" smtClean="0">
                <a:solidFill>
                  <a:srgbClr val="FF0000"/>
                </a:solidFill>
              </a:rPr>
              <a:t>Tereyağ</a:t>
            </a:r>
            <a:endParaRPr lang="tr-TR" sz="2400" b="1" i="1" dirty="0">
              <a:solidFill>
                <a:srgbClr val="FF0000"/>
              </a:solidFill>
            </a:endParaRPr>
          </a:p>
        </p:txBody>
      </p:sp>
      <p:sp>
        <p:nvSpPr>
          <p:cNvPr id="3" name="İçerik Yer Tutucusu 2"/>
          <p:cNvSpPr>
            <a:spLocks noGrp="1"/>
          </p:cNvSpPr>
          <p:nvPr>
            <p:ph idx="1"/>
          </p:nvPr>
        </p:nvSpPr>
        <p:spPr>
          <a:xfrm>
            <a:off x="295275" y="752475"/>
            <a:ext cx="11811000" cy="6800850"/>
          </a:xfrm>
        </p:spPr>
        <p:txBody>
          <a:bodyPr>
            <a:normAutofit fontScale="47500" lnSpcReduction="20000"/>
          </a:bodyPr>
          <a:lstStyle/>
          <a:p>
            <a:pPr marL="0" indent="0">
              <a:buNone/>
            </a:pPr>
            <a:r>
              <a:rPr lang="tr-TR" sz="2700" b="1" i="1" dirty="0" smtClean="0">
                <a:latin typeface="+mn-lt"/>
                <a:ea typeface="Calibri" panose="020F0502020204030204" pitchFamily="34" charset="0"/>
                <a:cs typeface="Times New Roman" panose="02020603050405020304" pitchFamily="18" charset="0"/>
              </a:rPr>
              <a:t>  </a:t>
            </a:r>
            <a:r>
              <a:rPr lang="tr-TR" sz="2700" b="1" i="1" dirty="0" err="1" smtClean="0">
                <a:latin typeface="+mn-lt"/>
                <a:ea typeface="Calibri" panose="020F0502020204030204" pitchFamily="34" charset="0"/>
                <a:cs typeface="Times New Roman" panose="02020603050405020304" pitchFamily="18" charset="0"/>
              </a:rPr>
              <a:t>Rekombine</a:t>
            </a:r>
            <a:r>
              <a:rPr lang="tr-TR" sz="2700" b="1" i="1" dirty="0" smtClean="0">
                <a:latin typeface="+mn-lt"/>
                <a:ea typeface="Calibri" panose="020F0502020204030204" pitchFamily="34" charset="0"/>
                <a:cs typeface="Times New Roman" panose="02020603050405020304" pitchFamily="18" charset="0"/>
              </a:rPr>
              <a:t> </a:t>
            </a:r>
            <a:r>
              <a:rPr lang="tr-TR" sz="2700" b="1" i="1" dirty="0" err="1">
                <a:latin typeface="+mn-lt"/>
                <a:ea typeface="Calibri" panose="020F0502020204030204" pitchFamily="34" charset="0"/>
                <a:cs typeface="Times New Roman" panose="02020603050405020304" pitchFamily="18" charset="0"/>
              </a:rPr>
              <a:t>tereyağ</a:t>
            </a:r>
            <a:r>
              <a:rPr lang="tr-TR" sz="2700" b="1" i="1" dirty="0">
                <a:latin typeface="+mn-lt"/>
                <a:ea typeface="Calibri" panose="020F0502020204030204" pitchFamily="34" charset="0"/>
                <a:cs typeface="Times New Roman" panose="02020603050405020304" pitchFamily="18" charset="0"/>
              </a:rPr>
              <a:t>, soğukta depolama ve dondurma olanaklarının kısıtlı olduğu ve ayrıca süt ürünlerinin yerel olarak üretilmek istendiği durumlar için uygun bir ürün çeşididir</a:t>
            </a:r>
            <a:r>
              <a:rPr lang="tr-TR" sz="2700" b="1" i="1" dirty="0" smtClean="0">
                <a:latin typeface="+mn-lt"/>
                <a:ea typeface="Calibri" panose="020F0502020204030204" pitchFamily="34" charset="0"/>
                <a:cs typeface="Times New Roman" panose="02020603050405020304" pitchFamily="18" charset="0"/>
              </a:rPr>
              <a:t>.</a:t>
            </a:r>
          </a:p>
          <a:p>
            <a:pPr marL="0" indent="0">
              <a:buNone/>
            </a:pPr>
            <a:r>
              <a:rPr lang="tr-TR" sz="2700" b="1" i="1" dirty="0" smtClean="0">
                <a:solidFill>
                  <a:srgbClr val="FF0000"/>
                </a:solidFill>
                <a:latin typeface="+mn-lt"/>
                <a:cs typeface="Times New Roman" panose="02020603050405020304" pitchFamily="18" charset="0"/>
              </a:rPr>
              <a:t>Üretim</a:t>
            </a:r>
          </a:p>
          <a:p>
            <a:pPr marL="0" indent="0">
              <a:lnSpc>
                <a:spcPct val="115000"/>
              </a:lnSpc>
              <a:spcAft>
                <a:spcPts val="1000"/>
              </a:spcAft>
              <a:buNone/>
            </a:pPr>
            <a:r>
              <a:rPr lang="tr-TR" sz="2700" dirty="0" smtClean="0">
                <a:latin typeface="+mn-lt"/>
                <a:ea typeface="Calibri" panose="020F0502020204030204" pitchFamily="34" charset="0"/>
                <a:cs typeface="Times New Roman" panose="02020603050405020304" pitchFamily="18" charset="0"/>
              </a:rPr>
              <a:t>   </a:t>
            </a:r>
            <a:r>
              <a:rPr lang="tr-TR" sz="2700" b="1" i="1" dirty="0" err="1" smtClean="0">
                <a:latin typeface="+mn-lt"/>
                <a:ea typeface="Calibri" panose="020F0502020204030204" pitchFamily="34" charset="0"/>
                <a:cs typeface="Times New Roman" panose="02020603050405020304" pitchFamily="18" charset="0"/>
              </a:rPr>
              <a:t>Rekombine</a:t>
            </a:r>
            <a:r>
              <a:rPr lang="tr-TR" sz="2700" b="1" i="1" dirty="0" smtClean="0">
                <a:latin typeface="+mn-lt"/>
                <a:ea typeface="Calibri" panose="020F0502020204030204" pitchFamily="34" charset="0"/>
                <a:cs typeface="Times New Roman" panose="02020603050405020304" pitchFamily="18" charset="0"/>
              </a:rPr>
              <a:t> </a:t>
            </a:r>
            <a:r>
              <a:rPr lang="tr-TR" sz="2700" b="1" i="1" dirty="0" err="1">
                <a:latin typeface="+mn-lt"/>
                <a:ea typeface="Calibri" panose="020F0502020204030204" pitchFamily="34" charset="0"/>
                <a:cs typeface="Times New Roman" panose="02020603050405020304" pitchFamily="18" charset="0"/>
              </a:rPr>
              <a:t>tereyağ</a:t>
            </a:r>
            <a:r>
              <a:rPr lang="tr-TR" sz="2700" b="1" i="1" dirty="0">
                <a:latin typeface="+mn-lt"/>
                <a:ea typeface="Calibri" panose="020F0502020204030204" pitchFamily="34" charset="0"/>
                <a:cs typeface="Times New Roman" panose="02020603050405020304" pitchFamily="18" charset="0"/>
              </a:rPr>
              <a:t> %16 rutubet içerecek şekilde üretilir. </a:t>
            </a:r>
            <a:r>
              <a:rPr lang="tr-TR" sz="2700" b="1" i="1" dirty="0" err="1">
                <a:latin typeface="+mn-lt"/>
                <a:ea typeface="Calibri" panose="020F0502020204030204" pitchFamily="34" charset="0"/>
                <a:cs typeface="Times New Roman" panose="02020603050405020304" pitchFamily="18" charset="0"/>
              </a:rPr>
              <a:t>Bileşimşnde</a:t>
            </a:r>
            <a:r>
              <a:rPr lang="tr-TR" sz="2700" b="1" i="1" dirty="0">
                <a:latin typeface="+mn-lt"/>
                <a:ea typeface="Calibri" panose="020F0502020204030204" pitchFamily="34" charset="0"/>
                <a:cs typeface="Times New Roman" panose="02020603050405020304" pitchFamily="18" charset="0"/>
              </a:rPr>
              <a:t> %100 yağ </a:t>
            </a:r>
            <a:r>
              <a:rPr lang="tr-TR" sz="2700" b="1" i="1" dirty="0" err="1">
                <a:latin typeface="+mn-lt"/>
                <a:ea typeface="Calibri" panose="020F0502020204030204" pitchFamily="34" charset="0"/>
                <a:cs typeface="Times New Roman" panose="02020603050405020304" pitchFamily="18" charset="0"/>
              </a:rPr>
              <a:t>sağlaycak</a:t>
            </a:r>
            <a:r>
              <a:rPr lang="tr-TR" sz="2700" b="1" i="1" dirty="0">
                <a:latin typeface="+mn-lt"/>
                <a:ea typeface="Calibri" panose="020F0502020204030204" pitchFamily="34" charset="0"/>
                <a:cs typeface="Times New Roman" panose="02020603050405020304" pitchFamily="18" charset="0"/>
              </a:rPr>
              <a:t> düzeyde susuz süt yağı, %1-1.5 süttozu, %1.5-3 tuz ve gerekirse </a:t>
            </a:r>
            <a:r>
              <a:rPr lang="tr-TR" sz="2700" b="1" i="1" dirty="0" err="1">
                <a:latin typeface="+mn-lt"/>
                <a:ea typeface="Calibri" panose="020F0502020204030204" pitchFamily="34" charset="0"/>
                <a:cs typeface="Times New Roman" panose="02020603050405020304" pitchFamily="18" charset="0"/>
              </a:rPr>
              <a:t>emülsifiyer</a:t>
            </a:r>
            <a:r>
              <a:rPr lang="tr-TR" sz="2700" b="1" i="1" dirty="0">
                <a:latin typeface="+mn-lt"/>
                <a:ea typeface="Calibri" panose="020F0502020204030204" pitchFamily="34" charset="0"/>
                <a:cs typeface="Times New Roman" panose="02020603050405020304" pitchFamily="18" charset="0"/>
              </a:rPr>
              <a:t> olarak %1 oranında </a:t>
            </a:r>
            <a:r>
              <a:rPr lang="tr-TR" sz="2700" b="1" i="1" dirty="0" err="1">
                <a:latin typeface="+mn-lt"/>
                <a:ea typeface="Calibri" panose="020F0502020204030204" pitchFamily="34" charset="0"/>
                <a:cs typeface="Times New Roman" panose="02020603050405020304" pitchFamily="18" charset="0"/>
              </a:rPr>
              <a:t>lesitin</a:t>
            </a:r>
            <a:r>
              <a:rPr lang="tr-TR" sz="2700" b="1" i="1" dirty="0">
                <a:latin typeface="+mn-lt"/>
                <a:ea typeface="Calibri" panose="020F0502020204030204" pitchFamily="34" charset="0"/>
                <a:cs typeface="Times New Roman" panose="02020603050405020304" pitchFamily="18" charset="0"/>
              </a:rPr>
              <a:t> yer alır. Tuz oranı, süt yağının sertlik ya da yumuşaklığına göre değişebilir. Üretimde süt yağının katı fraksiyonu kullanılıyorsa tuz oranı %3 e kadar </a:t>
            </a:r>
            <a:r>
              <a:rPr lang="tr-TR" sz="2700" b="1" i="1" dirty="0" smtClean="0">
                <a:latin typeface="+mn-lt"/>
                <a:ea typeface="Calibri" panose="020F0502020204030204" pitchFamily="34" charset="0"/>
                <a:cs typeface="Times New Roman" panose="02020603050405020304" pitchFamily="18" charset="0"/>
              </a:rPr>
              <a:t>çıkabilir.</a:t>
            </a:r>
          </a:p>
          <a:p>
            <a:pPr marL="0" indent="0">
              <a:lnSpc>
                <a:spcPct val="115000"/>
              </a:lnSpc>
              <a:spcAft>
                <a:spcPts val="1000"/>
              </a:spcAft>
              <a:buNone/>
            </a:pPr>
            <a:r>
              <a:rPr lang="tr-TR" sz="2700" b="1" i="1" dirty="0" smtClean="0">
                <a:solidFill>
                  <a:srgbClr val="FF0000"/>
                </a:solidFill>
                <a:latin typeface="+mn-lt"/>
                <a:ea typeface="Calibri" panose="020F0502020204030204" pitchFamily="34" charset="0"/>
                <a:cs typeface="Times New Roman" panose="02020603050405020304" pitchFamily="18" charset="0"/>
              </a:rPr>
              <a:t> Aşamaları</a:t>
            </a:r>
            <a:r>
              <a:rPr lang="tr-TR" sz="2700" b="1" i="1" dirty="0">
                <a:solidFill>
                  <a:srgbClr val="FF0000"/>
                </a:solidFill>
                <a:latin typeface="+mn-lt"/>
                <a:ea typeface="Calibri" panose="020F0502020204030204" pitchFamily="34" charset="0"/>
                <a:cs typeface="Times New Roman" panose="02020603050405020304" pitchFamily="18" charset="0"/>
              </a:rPr>
              <a:t>:</a:t>
            </a:r>
            <a:endParaRPr lang="tr-TR" sz="2700" b="1" i="1" dirty="0">
              <a:latin typeface="+mn-lt"/>
              <a:ea typeface="Calibri" panose="020F0502020204030204" pitchFamily="34" charset="0"/>
              <a:cs typeface="Times New Roman" panose="02020603050405020304" pitchFamily="18" charset="0"/>
            </a:endParaRPr>
          </a:p>
          <a:p>
            <a:pPr lvl="0">
              <a:lnSpc>
                <a:spcPct val="115000"/>
              </a:lnSpc>
              <a:buFont typeface="+mj-lt"/>
              <a:buAutoNum type="arabicPeriod"/>
            </a:pPr>
            <a:r>
              <a:rPr lang="tr-TR" sz="2700" b="1" i="1" dirty="0">
                <a:solidFill>
                  <a:srgbClr val="FF0000"/>
                </a:solidFill>
                <a:latin typeface="+mn-lt"/>
                <a:ea typeface="Calibri" panose="020F0502020204030204" pitchFamily="34" charset="0"/>
                <a:cs typeface="Times New Roman" panose="02020603050405020304" pitchFamily="18" charset="0"/>
              </a:rPr>
              <a:t>Susuz süt yağının eritilmesi: </a:t>
            </a:r>
            <a:r>
              <a:rPr lang="tr-TR" sz="2700" b="1" i="1" dirty="0">
                <a:latin typeface="+mn-lt"/>
                <a:ea typeface="Calibri" panose="020F0502020204030204" pitchFamily="34" charset="0"/>
                <a:cs typeface="Times New Roman" panose="02020603050405020304" pitchFamily="18" charset="0"/>
              </a:rPr>
              <a:t>Normal olarak, susuz süt yağı varilleri 40-42 C sıcaklığındaki bir odada 1 gün süreyle ya da yağ tamamen eriyinceye kadar bekletilir. Küçük çaplı üretimde, variller buharla ısıtılabilir. Teneke kutulara paketlenmiş susuz süt yağını eritmek için, kutuların etrafına sıcak su püskürtülebilir.</a:t>
            </a:r>
          </a:p>
          <a:p>
            <a:pPr lvl="0">
              <a:lnSpc>
                <a:spcPct val="115000"/>
              </a:lnSpc>
              <a:buFont typeface="+mj-lt"/>
              <a:buAutoNum type="arabicPeriod"/>
            </a:pPr>
            <a:r>
              <a:rPr lang="tr-TR" sz="2700" b="1" i="1" dirty="0">
                <a:solidFill>
                  <a:srgbClr val="FF0000"/>
                </a:solidFill>
                <a:latin typeface="+mn-lt"/>
                <a:ea typeface="Calibri" panose="020F0502020204030204" pitchFamily="34" charset="0"/>
                <a:cs typeface="Times New Roman" panose="02020603050405020304" pitchFamily="18" charset="0"/>
              </a:rPr>
              <a:t>Ön karıştırma: </a:t>
            </a:r>
            <a:r>
              <a:rPr lang="tr-TR" sz="2700" b="1" i="1" dirty="0">
                <a:latin typeface="+mn-lt"/>
                <a:ea typeface="Calibri" panose="020F0502020204030204" pitchFamily="34" charset="0"/>
                <a:cs typeface="Times New Roman" panose="02020603050405020304" pitchFamily="18" charset="0"/>
              </a:rPr>
              <a:t>Yüksek devirli karıştırıcısı bulunan bir tankta, yağsız süttozu, gerekli miktardaki suya azar azar ilave edilir. En az 20 dakikalık bir karıştırmadan sonra ortama tuz katılır, böylece serum fazı hazırlanmış olur. Üretimde yüksek ısılı süttozu tercih edilmelidir, çünkü bu tip tozun dayanımı düşük yada orta ısılı yağsız süttozlarına göre daha fazladır.</a:t>
            </a:r>
          </a:p>
          <a:p>
            <a:pPr lvl="0">
              <a:lnSpc>
                <a:spcPct val="115000"/>
              </a:lnSpc>
              <a:buFont typeface="+mj-lt"/>
              <a:buAutoNum type="arabicPeriod"/>
            </a:pPr>
            <a:r>
              <a:rPr lang="tr-TR" sz="2700" b="1" i="1" dirty="0">
                <a:solidFill>
                  <a:srgbClr val="FF0000"/>
                </a:solidFill>
                <a:latin typeface="+mn-lt"/>
                <a:ea typeface="Calibri" panose="020F0502020204030204" pitchFamily="34" charset="0"/>
                <a:cs typeface="Times New Roman" panose="02020603050405020304" pitchFamily="18" charset="0"/>
              </a:rPr>
              <a:t>Karıştırma: </a:t>
            </a:r>
            <a:r>
              <a:rPr lang="tr-TR" sz="2700" b="1" i="1" dirty="0">
                <a:latin typeface="+mn-lt"/>
                <a:ea typeface="Calibri" panose="020F0502020204030204" pitchFamily="34" charset="0"/>
                <a:cs typeface="Times New Roman" panose="02020603050405020304" pitchFamily="18" charset="0"/>
              </a:rPr>
              <a:t>Önceden tamamen erimiş hale getirilen susuz süt yağı, eğer kullanılacaksa, </a:t>
            </a:r>
            <a:r>
              <a:rPr lang="tr-TR" sz="2700" b="1" i="1" dirty="0" err="1">
                <a:latin typeface="+mn-lt"/>
                <a:ea typeface="Calibri" panose="020F0502020204030204" pitchFamily="34" charset="0"/>
                <a:cs typeface="Times New Roman" panose="02020603050405020304" pitchFamily="18" charset="0"/>
              </a:rPr>
              <a:t>emülsifiyerle</a:t>
            </a:r>
            <a:r>
              <a:rPr lang="tr-TR" sz="2700" b="1" i="1" dirty="0">
                <a:latin typeface="+mn-lt"/>
                <a:ea typeface="Calibri" panose="020F0502020204030204" pitchFamily="34" charset="0"/>
                <a:cs typeface="Times New Roman" panose="02020603050405020304" pitchFamily="18" charset="0"/>
              </a:rPr>
              <a:t> (</a:t>
            </a:r>
            <a:r>
              <a:rPr lang="tr-TR" sz="2700" b="1" i="1" dirty="0" err="1">
                <a:latin typeface="+mn-lt"/>
                <a:ea typeface="Calibri" panose="020F0502020204030204" pitchFamily="34" charset="0"/>
                <a:cs typeface="Times New Roman" panose="02020603050405020304" pitchFamily="18" charset="0"/>
              </a:rPr>
              <a:t>lesitin</a:t>
            </a:r>
            <a:r>
              <a:rPr lang="tr-TR" sz="2700" b="1" i="1" dirty="0">
                <a:latin typeface="+mn-lt"/>
                <a:ea typeface="Calibri" panose="020F0502020204030204" pitchFamily="34" charset="0"/>
                <a:cs typeface="Times New Roman" panose="02020603050405020304" pitchFamily="18" charset="0"/>
              </a:rPr>
              <a:t>) birlikte yüksek devirli karıştırıcısı bulunan ve kapağı sıkıca kapanabilen bir tanka alınır. Ön karıştırma tankında bulunan serum susuz süt yağına karıştırılır. Karıştırma tankında sıcaklığın 42-43 C de tutulması normal bir süt yağı elde edilmesi bakımından önemlidir. Sıcaklığın bu dereceden yüksek olması soğutma sistemine aşırı yüklenilmesine yol açar. Çok düşük sıcaklık ise, karıştırma tankında kristalleşmenin başlamasına ve </a:t>
            </a:r>
            <a:r>
              <a:rPr lang="tr-TR" sz="2700" b="1" i="1" dirty="0" err="1">
                <a:latin typeface="+mn-lt"/>
                <a:ea typeface="Calibri" panose="020F0502020204030204" pitchFamily="34" charset="0"/>
                <a:cs typeface="Times New Roman" panose="02020603050405020304" pitchFamily="18" charset="0"/>
              </a:rPr>
              <a:t>tereyeğında</a:t>
            </a:r>
            <a:r>
              <a:rPr lang="tr-TR" sz="2700" b="1" i="1" dirty="0">
                <a:latin typeface="+mn-lt"/>
                <a:ea typeface="Calibri" panose="020F0502020204030204" pitchFamily="34" charset="0"/>
                <a:cs typeface="Times New Roman" panose="02020603050405020304" pitchFamily="18" charset="0"/>
              </a:rPr>
              <a:t> kumlu yapı kusuruna neden olur.</a:t>
            </a:r>
          </a:p>
          <a:p>
            <a:pPr lvl="0">
              <a:lnSpc>
                <a:spcPct val="115000"/>
              </a:lnSpc>
              <a:buFont typeface="+mj-lt"/>
              <a:buAutoNum type="arabicPeriod"/>
            </a:pPr>
            <a:r>
              <a:rPr lang="tr-TR" sz="2700" b="1" i="1" dirty="0">
                <a:solidFill>
                  <a:srgbClr val="FF0000"/>
                </a:solidFill>
                <a:latin typeface="+mn-lt"/>
                <a:ea typeface="Calibri" panose="020F0502020204030204" pitchFamily="34" charset="0"/>
                <a:cs typeface="Times New Roman" panose="02020603050405020304" pitchFamily="18" charset="0"/>
              </a:rPr>
              <a:t>Soğutma: </a:t>
            </a:r>
            <a:r>
              <a:rPr lang="tr-TR" sz="2700" b="1" i="1" dirty="0">
                <a:latin typeface="+mn-lt"/>
                <a:ea typeface="Calibri" panose="020F0502020204030204" pitchFamily="34" charset="0"/>
                <a:cs typeface="Times New Roman" panose="02020603050405020304" pitchFamily="18" charset="0"/>
              </a:rPr>
              <a:t>İşlemin başında pompa ve soğutucu bıçakları çalıştırılır ve karıştırma tankına doğru yağ </a:t>
            </a:r>
            <a:r>
              <a:rPr lang="tr-TR" sz="2700" b="1" i="1" dirty="0" err="1">
                <a:latin typeface="+mn-lt"/>
                <a:ea typeface="Calibri" panose="020F0502020204030204" pitchFamily="34" charset="0"/>
                <a:cs typeface="Times New Roman" panose="02020603050405020304" pitchFamily="18" charset="0"/>
              </a:rPr>
              <a:t>sirküle</a:t>
            </a:r>
            <a:r>
              <a:rPr lang="tr-TR" sz="2700" b="1" i="1" dirty="0">
                <a:latin typeface="+mn-lt"/>
                <a:ea typeface="Calibri" panose="020F0502020204030204" pitchFamily="34" charset="0"/>
                <a:cs typeface="Times New Roman" panose="02020603050405020304" pitchFamily="18" charset="0"/>
              </a:rPr>
              <a:t> ettirilir. Soğutma işlemi yavaşça başlatılır. Tereyağının sıcaklığı istenen dereceye eriştiğinde (kullanılan yağa göre 4-10 C), karıştırma tankına doğru olan sirkülasyon durdurulur, besleme pompasına doğru sirkülasyon başlatılır. Bu sirkülasyon, </a:t>
            </a:r>
            <a:r>
              <a:rPr lang="tr-TR" sz="2700" b="1" i="1" dirty="0" err="1">
                <a:latin typeface="+mn-lt"/>
                <a:ea typeface="Calibri" panose="020F0502020204030204" pitchFamily="34" charset="0"/>
                <a:cs typeface="Times New Roman" panose="02020603050405020304" pitchFamily="18" charset="0"/>
              </a:rPr>
              <a:t>kristalizasyon</a:t>
            </a:r>
            <a:r>
              <a:rPr lang="tr-TR" sz="2700" b="1" i="1" dirty="0">
                <a:latin typeface="+mn-lt"/>
                <a:ea typeface="Calibri" panose="020F0502020204030204" pitchFamily="34" charset="0"/>
                <a:cs typeface="Times New Roman" panose="02020603050405020304" pitchFamily="18" charset="0"/>
              </a:rPr>
              <a:t> için gerekli </a:t>
            </a:r>
            <a:r>
              <a:rPr lang="tr-TR" sz="2700" b="1" i="1" dirty="0" err="1">
                <a:latin typeface="+mn-lt"/>
                <a:ea typeface="Calibri" panose="020F0502020204030204" pitchFamily="34" charset="0"/>
                <a:cs typeface="Times New Roman" panose="02020603050405020304" pitchFamily="18" charset="0"/>
              </a:rPr>
              <a:t>çekirdeklenmeyi</a:t>
            </a:r>
            <a:r>
              <a:rPr lang="tr-TR" sz="2700" b="1" i="1" dirty="0">
                <a:latin typeface="+mn-lt"/>
                <a:ea typeface="Calibri" panose="020F0502020204030204" pitchFamily="34" charset="0"/>
                <a:cs typeface="Times New Roman" panose="02020603050405020304" pitchFamily="18" charset="0"/>
              </a:rPr>
              <a:t> sağlamak ve tereyağında kırılgan yapı oluşumunu önlemek bakımından gerekli olup, yüksek bir hızda yapılmalıdır.</a:t>
            </a:r>
          </a:p>
          <a:p>
            <a:pPr lvl="0">
              <a:lnSpc>
                <a:spcPct val="115000"/>
              </a:lnSpc>
              <a:buFont typeface="+mj-lt"/>
              <a:buAutoNum type="arabicPeriod"/>
            </a:pPr>
            <a:r>
              <a:rPr lang="tr-TR" sz="2700" b="1" i="1" dirty="0" err="1">
                <a:solidFill>
                  <a:srgbClr val="FF0000"/>
                </a:solidFill>
                <a:latin typeface="+mn-lt"/>
                <a:ea typeface="Calibri" panose="020F0502020204030204" pitchFamily="34" charset="0"/>
                <a:cs typeface="Times New Roman" panose="02020603050405020304" pitchFamily="18" charset="0"/>
              </a:rPr>
              <a:t>Malakse</a:t>
            </a:r>
            <a:r>
              <a:rPr lang="tr-TR" sz="2700" b="1" i="1" dirty="0">
                <a:solidFill>
                  <a:srgbClr val="FF0000"/>
                </a:solidFill>
                <a:latin typeface="+mn-lt"/>
                <a:ea typeface="Calibri" panose="020F0502020204030204" pitchFamily="34" charset="0"/>
                <a:cs typeface="Times New Roman" panose="02020603050405020304" pitchFamily="18" charset="0"/>
              </a:rPr>
              <a:t> işlemi : </a:t>
            </a:r>
            <a:r>
              <a:rPr lang="tr-TR" sz="2700" b="1" i="1" dirty="0">
                <a:latin typeface="+mn-lt"/>
                <a:ea typeface="Calibri" panose="020F0502020204030204" pitchFamily="34" charset="0"/>
                <a:cs typeface="Times New Roman" panose="02020603050405020304" pitchFamily="18" charset="0"/>
              </a:rPr>
              <a:t>Tereyağı, 10 C </a:t>
            </a:r>
            <a:r>
              <a:rPr lang="tr-TR" sz="2700" b="1" i="1" dirty="0" err="1">
                <a:latin typeface="+mn-lt"/>
                <a:ea typeface="Calibri" panose="020F0502020204030204" pitchFamily="34" charset="0"/>
                <a:cs typeface="Times New Roman" panose="02020603050405020304" pitchFamily="18" charset="0"/>
              </a:rPr>
              <a:t>nin</a:t>
            </a:r>
            <a:r>
              <a:rPr lang="tr-TR" sz="2700" b="1" i="1" dirty="0">
                <a:latin typeface="+mn-lt"/>
                <a:ea typeface="Calibri" panose="020F0502020204030204" pitchFamily="34" charset="0"/>
                <a:cs typeface="Times New Roman" panose="02020603050405020304" pitchFamily="18" charset="0"/>
              </a:rPr>
              <a:t> altında, yüzey sıyırmalı soğutucudan </a:t>
            </a:r>
            <a:r>
              <a:rPr lang="tr-TR" sz="2700" b="1" i="1" dirty="0" err="1">
                <a:latin typeface="+mn-lt"/>
                <a:ea typeface="Calibri" panose="020F0502020204030204" pitchFamily="34" charset="0"/>
                <a:cs typeface="Times New Roman" panose="02020603050405020304" pitchFamily="18" charset="0"/>
              </a:rPr>
              <a:t>malaksöre</a:t>
            </a:r>
            <a:r>
              <a:rPr lang="tr-TR" sz="2700" b="1" i="1" dirty="0">
                <a:latin typeface="+mn-lt"/>
                <a:ea typeface="Calibri" panose="020F0502020204030204" pitchFamily="34" charset="0"/>
                <a:cs typeface="Times New Roman" panose="02020603050405020304" pitchFamily="18" charset="0"/>
              </a:rPr>
              <a:t> gönderilir. Bu dereceden daha yüksek sıcaklıklarda </a:t>
            </a:r>
            <a:r>
              <a:rPr lang="tr-TR" sz="2700" b="1" i="1" dirty="0" err="1">
                <a:latin typeface="+mn-lt"/>
                <a:ea typeface="Calibri" panose="020F0502020204030204" pitchFamily="34" charset="0"/>
                <a:cs typeface="Times New Roman" panose="02020603050405020304" pitchFamily="18" charset="0"/>
              </a:rPr>
              <a:t>malakse</a:t>
            </a:r>
            <a:r>
              <a:rPr lang="tr-TR" sz="2700" b="1" i="1" dirty="0">
                <a:latin typeface="+mn-lt"/>
                <a:ea typeface="Calibri" panose="020F0502020204030204" pitchFamily="34" charset="0"/>
                <a:cs typeface="Times New Roman" panose="02020603050405020304" pitchFamily="18" charset="0"/>
              </a:rPr>
              <a:t> işlemi iyi yapılamayacağı için, kırılgan yapılı, su salan bir ürün elde edilir.</a:t>
            </a:r>
          </a:p>
          <a:p>
            <a:pPr lvl="0">
              <a:lnSpc>
                <a:spcPct val="115000"/>
              </a:lnSpc>
              <a:spcAft>
                <a:spcPts val="1000"/>
              </a:spcAft>
              <a:buFont typeface="+mj-lt"/>
              <a:buAutoNum type="arabicPeriod"/>
            </a:pPr>
            <a:r>
              <a:rPr lang="tr-TR" sz="2700" b="1" i="1" dirty="0">
                <a:solidFill>
                  <a:srgbClr val="FF0000"/>
                </a:solidFill>
                <a:latin typeface="+mn-lt"/>
                <a:ea typeface="Calibri" panose="020F0502020204030204" pitchFamily="34" charset="0"/>
                <a:cs typeface="Times New Roman" panose="02020603050405020304" pitchFamily="18" charset="0"/>
              </a:rPr>
              <a:t>Paketleme: </a:t>
            </a:r>
            <a:r>
              <a:rPr lang="tr-TR" sz="2700" b="1" i="1" dirty="0">
                <a:latin typeface="+mn-lt"/>
                <a:ea typeface="Calibri" panose="020F0502020204030204" pitchFamily="34" charset="0"/>
                <a:cs typeface="Times New Roman" panose="02020603050405020304" pitchFamily="18" charset="0"/>
              </a:rPr>
              <a:t>Son ürün parşömen varaklara sarılır ya da içi </a:t>
            </a:r>
            <a:r>
              <a:rPr lang="tr-TR" sz="2700" b="1" i="1" dirty="0" err="1">
                <a:latin typeface="+mn-lt"/>
                <a:ea typeface="Calibri" panose="020F0502020204030204" pitchFamily="34" charset="0"/>
                <a:cs typeface="Times New Roman" panose="02020603050405020304" pitchFamily="18" charset="0"/>
              </a:rPr>
              <a:t>laklı</a:t>
            </a:r>
            <a:r>
              <a:rPr lang="tr-TR" sz="2700" b="1" i="1" dirty="0">
                <a:latin typeface="+mn-lt"/>
                <a:ea typeface="Calibri" panose="020F0502020204030204" pitchFamily="34" charset="0"/>
                <a:cs typeface="Times New Roman" panose="02020603050405020304" pitchFamily="18" charset="0"/>
              </a:rPr>
              <a:t> kutuları doldurulur. </a:t>
            </a:r>
          </a:p>
          <a:p>
            <a:pPr marL="0" indent="0">
              <a:buNone/>
            </a:pPr>
            <a:endParaRPr lang="tr-TR" b="1" i="1" dirty="0">
              <a:solidFill>
                <a:srgbClr val="FF0000"/>
              </a:solidFill>
              <a:latin typeface="+mn-lt"/>
            </a:endParaRPr>
          </a:p>
        </p:txBody>
      </p:sp>
    </p:spTree>
    <p:extLst>
      <p:ext uri="{BB962C8B-B14F-4D97-AF65-F5344CB8AC3E}">
        <p14:creationId xmlns:p14="http://schemas.microsoft.com/office/powerpoint/2010/main" val="1099610191"/>
      </p:ext>
    </p:extLst>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5300" y="657226"/>
            <a:ext cx="11125200" cy="5762624"/>
          </a:xfrm>
        </p:spPr>
        <p:txBody>
          <a:bodyPr>
            <a:normAutofit fontScale="85000" lnSpcReduction="20000"/>
          </a:bodyPr>
          <a:lstStyle/>
          <a:p>
            <a:pPr marL="0" indent="0">
              <a:buNone/>
            </a:pPr>
            <a:r>
              <a:rPr lang="tr-TR" b="1" i="1" dirty="0" smtClean="0">
                <a:solidFill>
                  <a:srgbClr val="FF0000"/>
                </a:solidFill>
              </a:rPr>
              <a:t>1.3.4.Rekombine </a:t>
            </a:r>
            <a:r>
              <a:rPr lang="tr-TR" b="1" i="1" dirty="0">
                <a:solidFill>
                  <a:srgbClr val="FF0000"/>
                </a:solidFill>
              </a:rPr>
              <a:t>peynir</a:t>
            </a:r>
          </a:p>
          <a:p>
            <a:pPr marL="0" indent="0">
              <a:buNone/>
            </a:pPr>
            <a:r>
              <a:rPr lang="tr-TR" b="1" i="1" dirty="0" err="1"/>
              <a:t>Rekombine</a:t>
            </a:r>
            <a:r>
              <a:rPr lang="tr-TR" b="1" i="1" dirty="0"/>
              <a:t> peynir üretimi 3 yöntemle üretilebilir:</a:t>
            </a:r>
            <a:endParaRPr lang="tr-TR" dirty="0"/>
          </a:p>
          <a:p>
            <a:pPr lvl="0"/>
            <a:r>
              <a:rPr lang="tr-TR" b="1" i="1" dirty="0"/>
              <a:t>Geleneksel yöntem </a:t>
            </a:r>
            <a:endParaRPr lang="tr-TR" dirty="0"/>
          </a:p>
          <a:p>
            <a:pPr lvl="0"/>
            <a:r>
              <a:rPr lang="tr-TR" b="1" i="1" dirty="0" err="1"/>
              <a:t>Ultrafiltrasyon</a:t>
            </a:r>
            <a:r>
              <a:rPr lang="tr-TR" b="1" i="1" dirty="0"/>
              <a:t> tekniğinin uygulandığı üretim yöntemi </a:t>
            </a:r>
            <a:endParaRPr lang="tr-TR" dirty="0"/>
          </a:p>
          <a:p>
            <a:pPr lvl="0"/>
            <a:r>
              <a:rPr lang="tr-TR" b="1" i="1" dirty="0" err="1"/>
              <a:t>Retentat</a:t>
            </a:r>
            <a:r>
              <a:rPr lang="tr-TR" b="1" i="1" dirty="0"/>
              <a:t> tozunun kullanıldığı üretim yöntemi</a:t>
            </a:r>
            <a:endParaRPr lang="tr-TR" dirty="0"/>
          </a:p>
          <a:p>
            <a:pPr marL="0" indent="0">
              <a:buNone/>
            </a:pPr>
            <a:r>
              <a:rPr lang="tr-TR" b="1" i="1" dirty="0"/>
              <a:t> </a:t>
            </a:r>
            <a:endParaRPr lang="tr-TR" dirty="0"/>
          </a:p>
          <a:p>
            <a:r>
              <a:rPr lang="tr-TR" b="1" i="1" dirty="0"/>
              <a:t>Geleneksel </a:t>
            </a:r>
            <a:r>
              <a:rPr lang="tr-TR" b="1" i="1" dirty="0" err="1"/>
              <a:t>yöntemlerekombine</a:t>
            </a:r>
            <a:r>
              <a:rPr lang="tr-TR" b="1" i="1" dirty="0"/>
              <a:t> peynir yapımında, </a:t>
            </a:r>
            <a:r>
              <a:rPr lang="tr-TR" b="1" i="1" dirty="0" err="1"/>
              <a:t>rekombinasyon</a:t>
            </a:r>
            <a:r>
              <a:rPr lang="tr-TR" b="1" i="1" dirty="0"/>
              <a:t>, </a:t>
            </a:r>
            <a:r>
              <a:rPr lang="tr-TR" b="1" i="1" dirty="0" err="1"/>
              <a:t>homojenizasyon</a:t>
            </a:r>
            <a:r>
              <a:rPr lang="tr-TR" b="1" i="1" dirty="0"/>
              <a:t>, pastörizasyon ve soğutma aşamalarından sonra </a:t>
            </a:r>
            <a:r>
              <a:rPr lang="tr-TR" b="1" i="1" dirty="0" err="1"/>
              <a:t>rekombine</a:t>
            </a:r>
            <a:r>
              <a:rPr lang="tr-TR" b="1" i="1" dirty="0"/>
              <a:t> süt depolama tanklarına alınıp burada 24 saat bekletilmekte, daha sonra olasılıkla taze sütle karıştırılarak peynir işletmesine verilmektedir.</a:t>
            </a:r>
            <a:endParaRPr lang="tr-TR" dirty="0"/>
          </a:p>
          <a:p>
            <a:pPr marL="0" indent="0">
              <a:buNone/>
            </a:pPr>
            <a:r>
              <a:rPr lang="tr-TR" b="1" i="1" dirty="0"/>
              <a:t> </a:t>
            </a:r>
            <a:endParaRPr lang="tr-TR" dirty="0"/>
          </a:p>
          <a:p>
            <a:r>
              <a:rPr lang="tr-TR" b="1" i="1" dirty="0" err="1"/>
              <a:t>Ultrafiltrasyon</a:t>
            </a:r>
            <a:r>
              <a:rPr lang="tr-TR" b="1" i="1" dirty="0"/>
              <a:t> tekniğinin uygulandığı yapım yönteminde; yağsız süttozu, susuz süt yağı ve su kullanılarak hazırlanan </a:t>
            </a:r>
            <a:r>
              <a:rPr lang="tr-TR" b="1" i="1" dirty="0" err="1"/>
              <a:t>rekombine</a:t>
            </a:r>
            <a:r>
              <a:rPr lang="tr-TR" b="1" i="1" dirty="0"/>
              <a:t> süt, üretilecek peynirin </a:t>
            </a:r>
            <a:r>
              <a:rPr lang="tr-TR" b="1" i="1" dirty="0" err="1"/>
              <a:t>kurumadde</a:t>
            </a:r>
            <a:r>
              <a:rPr lang="tr-TR" b="1" i="1" dirty="0"/>
              <a:t> içeriğine yakın bir </a:t>
            </a:r>
            <a:r>
              <a:rPr lang="tr-TR" b="1" i="1" dirty="0" err="1"/>
              <a:t>kurumadde</a:t>
            </a:r>
            <a:r>
              <a:rPr lang="tr-TR" b="1" i="1" dirty="0"/>
              <a:t> oranı sağlanacak şekilde </a:t>
            </a:r>
            <a:r>
              <a:rPr lang="tr-TR" b="1" i="1" dirty="0" err="1"/>
              <a:t>ultrafiltrasyona</a:t>
            </a:r>
            <a:r>
              <a:rPr lang="tr-TR" b="1" i="1" dirty="0"/>
              <a:t> tabi tutulur. Elde edilen </a:t>
            </a:r>
            <a:r>
              <a:rPr lang="tr-TR" b="1" i="1" dirty="0" err="1"/>
              <a:t>retentat</a:t>
            </a:r>
            <a:r>
              <a:rPr lang="tr-TR" b="1" i="1" dirty="0"/>
              <a:t>, mikrobiyolojik kalite sağlamak üzere pastörize edilir,  25˚C ‘ ye soğutulup </a:t>
            </a:r>
            <a:r>
              <a:rPr lang="tr-TR" b="1" i="1" dirty="0" err="1"/>
              <a:t>startere</a:t>
            </a:r>
            <a:r>
              <a:rPr lang="tr-TR" b="1" i="1" dirty="0"/>
              <a:t> </a:t>
            </a:r>
            <a:r>
              <a:rPr lang="tr-TR" b="1" i="1" dirty="0" err="1"/>
              <a:t>karıştırılır.Bu</a:t>
            </a:r>
            <a:r>
              <a:rPr lang="tr-TR" b="1" i="1" dirty="0"/>
              <a:t> yöntemin avantajı randımanda artış </a:t>
            </a:r>
            <a:r>
              <a:rPr lang="tr-TR" b="1" i="1" dirty="0" smtClean="0"/>
              <a:t>sağlamaktır.</a:t>
            </a:r>
            <a:endParaRPr lang="tr-TR" dirty="0"/>
          </a:p>
          <a:p>
            <a:pPr marL="0" indent="0">
              <a:buNone/>
            </a:pPr>
            <a:r>
              <a:rPr lang="tr-TR" b="1" i="1" dirty="0"/>
              <a:t> </a:t>
            </a:r>
            <a:endParaRPr lang="tr-TR" dirty="0"/>
          </a:p>
          <a:p>
            <a:r>
              <a:rPr lang="tr-TR" b="1" i="1" dirty="0"/>
              <a:t>Süttozu yerine </a:t>
            </a:r>
            <a:r>
              <a:rPr lang="tr-TR" b="1" i="1" dirty="0" err="1"/>
              <a:t>retentat</a:t>
            </a:r>
            <a:r>
              <a:rPr lang="tr-TR" b="1" i="1" dirty="0"/>
              <a:t> tozunun kullanılmasıyla yapım yöntemi basitleştirilebilir. Bu yönteme göre peynir yapımında, </a:t>
            </a:r>
            <a:r>
              <a:rPr lang="tr-TR" b="1" i="1" dirty="0" err="1"/>
              <a:t>retentat</a:t>
            </a:r>
            <a:r>
              <a:rPr lang="tr-TR" b="1" i="1" dirty="0"/>
              <a:t> tozu, saf süt yağı ve su karışımı kullanılarak, üretilecek peynirdekinden biraz daha düşük oranda </a:t>
            </a:r>
            <a:r>
              <a:rPr lang="tr-TR" b="1" i="1" dirty="0" err="1"/>
              <a:t>kurumadde</a:t>
            </a:r>
            <a:r>
              <a:rPr lang="tr-TR" b="1" i="1" dirty="0"/>
              <a:t> içeren </a:t>
            </a:r>
            <a:r>
              <a:rPr lang="tr-TR" b="1" i="1" dirty="0" err="1"/>
              <a:t>rekombine</a:t>
            </a:r>
            <a:r>
              <a:rPr lang="tr-TR" b="1" i="1" dirty="0"/>
              <a:t> süt hazırlanır. </a:t>
            </a:r>
            <a:r>
              <a:rPr lang="tr-TR" b="1" i="1" dirty="0" err="1"/>
              <a:t>Rekombine</a:t>
            </a:r>
            <a:r>
              <a:rPr lang="tr-TR" b="1" i="1" dirty="0"/>
              <a:t> süte pastörizasyon ve </a:t>
            </a:r>
            <a:r>
              <a:rPr lang="tr-TR" b="1" i="1" dirty="0" err="1"/>
              <a:t>homojenizasyon</a:t>
            </a:r>
            <a:r>
              <a:rPr lang="tr-TR" b="1" i="1" dirty="0"/>
              <a:t> uygulanır. Bundan sonraki aşamalar UF tekniğiyle peynir üretiminde olduğu gibidir.</a:t>
            </a:r>
            <a:endParaRPr lang="tr-TR" dirty="0"/>
          </a:p>
          <a:p>
            <a:endParaRPr lang="tr-TR" dirty="0"/>
          </a:p>
        </p:txBody>
      </p:sp>
    </p:spTree>
    <p:extLst>
      <p:ext uri="{BB962C8B-B14F-4D97-AF65-F5344CB8AC3E}">
        <p14:creationId xmlns:p14="http://schemas.microsoft.com/office/powerpoint/2010/main" val="4091122292"/>
      </p:ext>
    </p:extLst>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0861" y="262218"/>
            <a:ext cx="10955339" cy="842682"/>
          </a:xfrm>
        </p:spPr>
        <p:txBody>
          <a:bodyPr/>
          <a:lstStyle/>
          <a:p>
            <a:r>
              <a:rPr lang="tr-TR" sz="1800" b="1" i="1" dirty="0" err="1" smtClean="0">
                <a:solidFill>
                  <a:srgbClr val="FF0000"/>
                </a:solidFill>
              </a:rPr>
              <a:t>Rekombine</a:t>
            </a:r>
            <a:r>
              <a:rPr lang="tr-TR" sz="1800" b="1" i="1" dirty="0" smtClean="0">
                <a:solidFill>
                  <a:srgbClr val="FF0000"/>
                </a:solidFill>
              </a:rPr>
              <a:t> Peynir</a:t>
            </a:r>
            <a:endParaRPr lang="tr-TR" sz="1800" b="1" i="1" dirty="0">
              <a:solidFill>
                <a:srgbClr val="FF0000"/>
              </a:solidFill>
            </a:endParaRPr>
          </a:p>
        </p:txBody>
      </p:sp>
      <p:sp>
        <p:nvSpPr>
          <p:cNvPr id="3" name="İçerik Yer Tutucusu 2"/>
          <p:cNvSpPr>
            <a:spLocks noGrp="1"/>
          </p:cNvSpPr>
          <p:nvPr>
            <p:ph idx="1"/>
          </p:nvPr>
        </p:nvSpPr>
        <p:spPr>
          <a:xfrm>
            <a:off x="238125" y="685800"/>
            <a:ext cx="7867650" cy="419100"/>
          </a:xfrm>
        </p:spPr>
        <p:txBody>
          <a:bodyPr>
            <a:normAutofit/>
          </a:bodyPr>
          <a:lstStyle/>
          <a:p>
            <a:pPr marL="0" indent="0">
              <a:buNone/>
            </a:pPr>
            <a:r>
              <a:rPr lang="tr-TR" sz="1600" b="1" i="1" u="sng" dirty="0" smtClean="0"/>
              <a:t>Geleneksel yöntemle </a:t>
            </a:r>
            <a:r>
              <a:rPr lang="tr-TR" sz="1600" b="1" i="1" u="sng" dirty="0" err="1" smtClean="0"/>
              <a:t>rekombine</a:t>
            </a:r>
            <a:r>
              <a:rPr lang="tr-TR" sz="1600" b="1" i="1" u="sng" dirty="0" smtClean="0"/>
              <a:t> peynir üretimi (Bjerre,1990)</a:t>
            </a:r>
            <a:endParaRPr lang="tr-TR" sz="1600" b="1" i="1" u="sng" dirty="0"/>
          </a:p>
        </p:txBody>
      </p:sp>
      <p:sp>
        <p:nvSpPr>
          <p:cNvPr id="4" name="Metin kutusu 3"/>
          <p:cNvSpPr txBox="1"/>
          <p:nvPr/>
        </p:nvSpPr>
        <p:spPr>
          <a:xfrm>
            <a:off x="1885951" y="1259581"/>
            <a:ext cx="1447799" cy="307777"/>
          </a:xfrm>
          <a:prstGeom prst="rect">
            <a:avLst/>
          </a:prstGeom>
          <a:noFill/>
          <a:ln>
            <a:solidFill>
              <a:schemeClr val="accent1"/>
            </a:solidFill>
          </a:ln>
        </p:spPr>
        <p:txBody>
          <a:bodyPr wrap="square" rtlCol="0">
            <a:spAutoFit/>
          </a:bodyPr>
          <a:lstStyle/>
          <a:p>
            <a:r>
              <a:rPr lang="tr-TR" sz="1400" dirty="0" smtClean="0"/>
              <a:t>Yağsız süttozu</a:t>
            </a:r>
            <a:endParaRPr lang="tr-TR" sz="1400" dirty="0"/>
          </a:p>
        </p:txBody>
      </p:sp>
      <p:sp>
        <p:nvSpPr>
          <p:cNvPr id="6" name="Metin kutusu 5"/>
          <p:cNvSpPr txBox="1"/>
          <p:nvPr/>
        </p:nvSpPr>
        <p:spPr>
          <a:xfrm>
            <a:off x="5000625" y="1259775"/>
            <a:ext cx="457200" cy="307777"/>
          </a:xfrm>
          <a:prstGeom prst="rect">
            <a:avLst/>
          </a:prstGeom>
          <a:noFill/>
          <a:ln>
            <a:solidFill>
              <a:schemeClr val="accent1"/>
            </a:solidFill>
          </a:ln>
        </p:spPr>
        <p:txBody>
          <a:bodyPr wrap="square" rtlCol="0">
            <a:spAutoFit/>
          </a:bodyPr>
          <a:lstStyle/>
          <a:p>
            <a:r>
              <a:rPr lang="tr-TR" sz="1400" dirty="0" smtClean="0"/>
              <a:t> Su</a:t>
            </a:r>
            <a:endParaRPr lang="tr-TR" sz="1400" dirty="0"/>
          </a:p>
        </p:txBody>
      </p:sp>
      <p:sp>
        <p:nvSpPr>
          <p:cNvPr id="7" name="Metin kutusu 6"/>
          <p:cNvSpPr txBox="1"/>
          <p:nvPr/>
        </p:nvSpPr>
        <p:spPr>
          <a:xfrm>
            <a:off x="7581900" y="1266825"/>
            <a:ext cx="1485900" cy="307777"/>
          </a:xfrm>
          <a:prstGeom prst="rect">
            <a:avLst/>
          </a:prstGeom>
          <a:noFill/>
          <a:ln>
            <a:solidFill>
              <a:schemeClr val="accent1"/>
            </a:solidFill>
          </a:ln>
        </p:spPr>
        <p:txBody>
          <a:bodyPr wrap="square" rtlCol="0">
            <a:spAutoFit/>
          </a:bodyPr>
          <a:lstStyle/>
          <a:p>
            <a:r>
              <a:rPr lang="tr-TR" sz="1400" dirty="0" smtClean="0"/>
              <a:t>Susuz süt yağı</a:t>
            </a:r>
            <a:endParaRPr lang="tr-TR" sz="1400" dirty="0"/>
          </a:p>
        </p:txBody>
      </p:sp>
      <p:sp>
        <p:nvSpPr>
          <p:cNvPr id="8" name="Metin kutusu 7"/>
          <p:cNvSpPr txBox="1"/>
          <p:nvPr/>
        </p:nvSpPr>
        <p:spPr>
          <a:xfrm>
            <a:off x="4291012" y="1869490"/>
            <a:ext cx="1688313" cy="307777"/>
          </a:xfrm>
          <a:prstGeom prst="rect">
            <a:avLst/>
          </a:prstGeom>
          <a:noFill/>
          <a:ln>
            <a:solidFill>
              <a:schemeClr val="accent1"/>
            </a:solidFill>
          </a:ln>
        </p:spPr>
        <p:txBody>
          <a:bodyPr wrap="square" rtlCol="0">
            <a:spAutoFit/>
          </a:bodyPr>
          <a:lstStyle/>
          <a:p>
            <a:r>
              <a:rPr lang="tr-TR" sz="1400" dirty="0" err="1" smtClean="0"/>
              <a:t>Rekombinasyon</a:t>
            </a:r>
            <a:endParaRPr lang="tr-TR" sz="1400" dirty="0"/>
          </a:p>
        </p:txBody>
      </p:sp>
      <p:sp>
        <p:nvSpPr>
          <p:cNvPr id="9" name="Metin kutusu 8"/>
          <p:cNvSpPr txBox="1"/>
          <p:nvPr/>
        </p:nvSpPr>
        <p:spPr>
          <a:xfrm>
            <a:off x="4310060" y="2427241"/>
            <a:ext cx="1812133" cy="584775"/>
          </a:xfrm>
          <a:prstGeom prst="rect">
            <a:avLst/>
          </a:prstGeom>
          <a:noFill/>
          <a:ln>
            <a:solidFill>
              <a:schemeClr val="accent1"/>
            </a:solidFill>
          </a:ln>
        </p:spPr>
        <p:txBody>
          <a:bodyPr wrap="square" rtlCol="0">
            <a:spAutoFit/>
          </a:bodyPr>
          <a:lstStyle/>
          <a:p>
            <a:r>
              <a:rPr lang="tr-TR" dirty="0" smtClean="0"/>
              <a:t>    </a:t>
            </a:r>
            <a:r>
              <a:rPr lang="tr-TR" sz="1400" dirty="0" smtClean="0"/>
              <a:t>Pastörizasyon</a:t>
            </a:r>
          </a:p>
          <a:p>
            <a:r>
              <a:rPr lang="tr-TR" sz="1400" dirty="0" smtClean="0"/>
              <a:t>  </a:t>
            </a:r>
            <a:r>
              <a:rPr lang="tr-TR" sz="1400" dirty="0" err="1" smtClean="0"/>
              <a:t>Homojenizasyon</a:t>
            </a:r>
            <a:endParaRPr lang="tr-TR" sz="1400" dirty="0"/>
          </a:p>
        </p:txBody>
      </p:sp>
      <p:sp>
        <p:nvSpPr>
          <p:cNvPr id="10" name="Metin kutusu 9"/>
          <p:cNvSpPr txBox="1"/>
          <p:nvPr/>
        </p:nvSpPr>
        <p:spPr>
          <a:xfrm>
            <a:off x="4611287" y="3322016"/>
            <a:ext cx="1235876" cy="307777"/>
          </a:xfrm>
          <a:prstGeom prst="rect">
            <a:avLst/>
          </a:prstGeom>
          <a:noFill/>
          <a:ln>
            <a:solidFill>
              <a:schemeClr val="accent1"/>
            </a:solidFill>
          </a:ln>
        </p:spPr>
        <p:txBody>
          <a:bodyPr wrap="square" rtlCol="0">
            <a:spAutoFit/>
          </a:bodyPr>
          <a:lstStyle/>
          <a:p>
            <a:r>
              <a:rPr lang="tr-TR" sz="1400" dirty="0" smtClean="0"/>
              <a:t>Depolama</a:t>
            </a:r>
            <a:endParaRPr lang="tr-TR" sz="1400" dirty="0"/>
          </a:p>
        </p:txBody>
      </p:sp>
      <p:sp>
        <p:nvSpPr>
          <p:cNvPr id="11" name="Metin kutusu 10"/>
          <p:cNvSpPr txBox="1"/>
          <p:nvPr/>
        </p:nvSpPr>
        <p:spPr>
          <a:xfrm>
            <a:off x="4600565" y="3923264"/>
            <a:ext cx="1304933" cy="307777"/>
          </a:xfrm>
          <a:prstGeom prst="rect">
            <a:avLst/>
          </a:prstGeom>
          <a:noFill/>
          <a:ln>
            <a:solidFill>
              <a:schemeClr val="accent1"/>
            </a:solidFill>
          </a:ln>
        </p:spPr>
        <p:txBody>
          <a:bodyPr wrap="square" rtlCol="0">
            <a:spAutoFit/>
          </a:bodyPr>
          <a:lstStyle/>
          <a:p>
            <a:r>
              <a:rPr lang="tr-TR" sz="1400" dirty="0" smtClean="0"/>
              <a:t>Peynir sütü</a:t>
            </a:r>
            <a:endParaRPr lang="tr-TR" sz="1400" dirty="0"/>
          </a:p>
        </p:txBody>
      </p:sp>
      <p:sp>
        <p:nvSpPr>
          <p:cNvPr id="12" name="Metin kutusu 11"/>
          <p:cNvSpPr txBox="1"/>
          <p:nvPr/>
        </p:nvSpPr>
        <p:spPr>
          <a:xfrm>
            <a:off x="2257425" y="3629793"/>
            <a:ext cx="896550" cy="307777"/>
          </a:xfrm>
          <a:prstGeom prst="rect">
            <a:avLst/>
          </a:prstGeom>
          <a:noFill/>
          <a:ln>
            <a:solidFill>
              <a:schemeClr val="accent1"/>
            </a:solidFill>
            <a:prstDash val="lgDashDotDot"/>
          </a:ln>
        </p:spPr>
        <p:txBody>
          <a:bodyPr wrap="square" rtlCol="0">
            <a:spAutoFit/>
          </a:bodyPr>
          <a:lstStyle/>
          <a:p>
            <a:r>
              <a:rPr lang="tr-TR" sz="1400" dirty="0" smtClean="0"/>
              <a:t>Taze süt</a:t>
            </a:r>
            <a:endParaRPr lang="tr-TR" sz="1400" dirty="0"/>
          </a:p>
        </p:txBody>
      </p:sp>
      <p:sp>
        <p:nvSpPr>
          <p:cNvPr id="13" name="Metin kutusu 12"/>
          <p:cNvSpPr txBox="1"/>
          <p:nvPr/>
        </p:nvSpPr>
        <p:spPr>
          <a:xfrm>
            <a:off x="2099092" y="4503939"/>
            <a:ext cx="781049" cy="369332"/>
          </a:xfrm>
          <a:prstGeom prst="rect">
            <a:avLst/>
          </a:prstGeom>
          <a:noFill/>
          <a:ln>
            <a:solidFill>
              <a:schemeClr val="accent1"/>
            </a:solidFill>
          </a:ln>
        </p:spPr>
        <p:txBody>
          <a:bodyPr wrap="square" rtlCol="0">
            <a:spAutoFit/>
          </a:bodyPr>
          <a:lstStyle/>
          <a:p>
            <a:r>
              <a:rPr lang="tr-TR" sz="1400" dirty="0" smtClean="0"/>
              <a:t>Starter</a:t>
            </a:r>
            <a:r>
              <a:rPr lang="tr-TR" dirty="0" smtClean="0"/>
              <a:t> </a:t>
            </a:r>
            <a:endParaRPr lang="tr-TR" dirty="0"/>
          </a:p>
        </p:txBody>
      </p:sp>
      <p:sp>
        <p:nvSpPr>
          <p:cNvPr id="14" name="Metin kutusu 13"/>
          <p:cNvSpPr txBox="1"/>
          <p:nvPr/>
        </p:nvSpPr>
        <p:spPr>
          <a:xfrm>
            <a:off x="2099092" y="5150496"/>
            <a:ext cx="948319" cy="307777"/>
          </a:xfrm>
          <a:prstGeom prst="rect">
            <a:avLst/>
          </a:prstGeom>
          <a:noFill/>
          <a:ln>
            <a:solidFill>
              <a:schemeClr val="accent1"/>
            </a:solidFill>
          </a:ln>
        </p:spPr>
        <p:txBody>
          <a:bodyPr wrap="square" rtlCol="0">
            <a:spAutoFit/>
          </a:bodyPr>
          <a:lstStyle/>
          <a:p>
            <a:r>
              <a:rPr lang="tr-TR" sz="1400" dirty="0" err="1" smtClean="0"/>
              <a:t>Rennet</a:t>
            </a:r>
            <a:endParaRPr lang="tr-TR" sz="1400" dirty="0"/>
          </a:p>
        </p:txBody>
      </p:sp>
      <p:sp>
        <p:nvSpPr>
          <p:cNvPr id="15" name="Metin kutusu 14"/>
          <p:cNvSpPr txBox="1"/>
          <p:nvPr/>
        </p:nvSpPr>
        <p:spPr>
          <a:xfrm>
            <a:off x="4542230" y="4492388"/>
            <a:ext cx="1304933" cy="307777"/>
          </a:xfrm>
          <a:prstGeom prst="rect">
            <a:avLst/>
          </a:prstGeom>
          <a:noFill/>
          <a:ln>
            <a:solidFill>
              <a:schemeClr val="accent1"/>
            </a:solidFill>
          </a:ln>
        </p:spPr>
        <p:txBody>
          <a:bodyPr wrap="square" rtlCol="0">
            <a:spAutoFit/>
          </a:bodyPr>
          <a:lstStyle/>
          <a:p>
            <a:r>
              <a:rPr lang="tr-TR" sz="1400" dirty="0" smtClean="0"/>
              <a:t>Ön ısıtma </a:t>
            </a:r>
            <a:endParaRPr lang="tr-TR" sz="1400" dirty="0"/>
          </a:p>
        </p:txBody>
      </p:sp>
      <p:sp>
        <p:nvSpPr>
          <p:cNvPr id="16" name="Metin kutusu 15"/>
          <p:cNvSpPr txBox="1"/>
          <p:nvPr/>
        </p:nvSpPr>
        <p:spPr>
          <a:xfrm>
            <a:off x="4436267" y="4956276"/>
            <a:ext cx="1452563" cy="307777"/>
          </a:xfrm>
          <a:prstGeom prst="rect">
            <a:avLst/>
          </a:prstGeom>
          <a:noFill/>
          <a:ln>
            <a:solidFill>
              <a:schemeClr val="accent1"/>
            </a:solidFill>
          </a:ln>
        </p:spPr>
        <p:txBody>
          <a:bodyPr wrap="square" rtlCol="0">
            <a:spAutoFit/>
          </a:bodyPr>
          <a:lstStyle/>
          <a:p>
            <a:r>
              <a:rPr lang="tr-TR" sz="1400" dirty="0" smtClean="0"/>
              <a:t>Peynir teknesi </a:t>
            </a:r>
            <a:endParaRPr lang="tr-TR" sz="1400" dirty="0"/>
          </a:p>
        </p:txBody>
      </p:sp>
      <p:sp>
        <p:nvSpPr>
          <p:cNvPr id="17" name="Metin kutusu 16"/>
          <p:cNvSpPr txBox="1"/>
          <p:nvPr/>
        </p:nvSpPr>
        <p:spPr>
          <a:xfrm>
            <a:off x="6941335" y="4966356"/>
            <a:ext cx="1593065" cy="307777"/>
          </a:xfrm>
          <a:prstGeom prst="rect">
            <a:avLst/>
          </a:prstGeom>
          <a:noFill/>
          <a:ln>
            <a:solidFill>
              <a:schemeClr val="accent1"/>
            </a:solidFill>
          </a:ln>
        </p:spPr>
        <p:txBody>
          <a:bodyPr wrap="square" rtlCol="0">
            <a:spAutoFit/>
          </a:bodyPr>
          <a:lstStyle/>
          <a:p>
            <a:r>
              <a:rPr lang="tr-TR" sz="1400" dirty="0" err="1" smtClean="0"/>
              <a:t>Peyniraltı</a:t>
            </a:r>
            <a:r>
              <a:rPr lang="tr-TR" sz="1400" dirty="0" smtClean="0"/>
              <a:t> suyu</a:t>
            </a:r>
            <a:endParaRPr lang="tr-TR" sz="1400" dirty="0"/>
          </a:p>
        </p:txBody>
      </p:sp>
      <p:sp>
        <p:nvSpPr>
          <p:cNvPr id="18" name="Metin kutusu 17"/>
          <p:cNvSpPr txBox="1"/>
          <p:nvPr/>
        </p:nvSpPr>
        <p:spPr>
          <a:xfrm>
            <a:off x="4436268" y="5420190"/>
            <a:ext cx="1410896" cy="307777"/>
          </a:xfrm>
          <a:prstGeom prst="rect">
            <a:avLst/>
          </a:prstGeom>
          <a:noFill/>
          <a:ln>
            <a:solidFill>
              <a:schemeClr val="accent1"/>
            </a:solidFill>
          </a:ln>
        </p:spPr>
        <p:txBody>
          <a:bodyPr wrap="square" rtlCol="0">
            <a:spAutoFit/>
          </a:bodyPr>
          <a:lstStyle/>
          <a:p>
            <a:r>
              <a:rPr lang="tr-TR" sz="1400" dirty="0" smtClean="0"/>
              <a:t>Peynir pıhtısı</a:t>
            </a:r>
            <a:endParaRPr lang="tr-TR" sz="1400" dirty="0"/>
          </a:p>
        </p:txBody>
      </p:sp>
      <p:sp>
        <p:nvSpPr>
          <p:cNvPr id="19" name="Metin kutusu 18"/>
          <p:cNvSpPr txBox="1"/>
          <p:nvPr/>
        </p:nvSpPr>
        <p:spPr>
          <a:xfrm>
            <a:off x="4426735" y="5978503"/>
            <a:ext cx="1552589" cy="738664"/>
          </a:xfrm>
          <a:prstGeom prst="rect">
            <a:avLst/>
          </a:prstGeom>
          <a:noFill/>
          <a:ln>
            <a:solidFill>
              <a:schemeClr val="accent1"/>
            </a:solidFill>
          </a:ln>
        </p:spPr>
        <p:txBody>
          <a:bodyPr wrap="square" rtlCol="0">
            <a:spAutoFit/>
          </a:bodyPr>
          <a:lstStyle/>
          <a:p>
            <a:r>
              <a:rPr lang="tr-TR" sz="1400" dirty="0" smtClean="0"/>
              <a:t>Kalıba aktarma</a:t>
            </a:r>
          </a:p>
          <a:p>
            <a:r>
              <a:rPr lang="tr-TR" sz="1400" dirty="0" smtClean="0"/>
              <a:t>Baskıya alma</a:t>
            </a:r>
          </a:p>
          <a:p>
            <a:r>
              <a:rPr lang="tr-TR" sz="1400" dirty="0" smtClean="0"/>
              <a:t>Tuzlama</a:t>
            </a:r>
            <a:endParaRPr lang="tr-TR" sz="1400" dirty="0"/>
          </a:p>
        </p:txBody>
      </p:sp>
      <p:sp>
        <p:nvSpPr>
          <p:cNvPr id="20" name="Metin kutusu 19"/>
          <p:cNvSpPr txBox="1"/>
          <p:nvPr/>
        </p:nvSpPr>
        <p:spPr>
          <a:xfrm>
            <a:off x="2371137" y="6150818"/>
            <a:ext cx="871538" cy="369332"/>
          </a:xfrm>
          <a:prstGeom prst="rect">
            <a:avLst/>
          </a:prstGeom>
          <a:noFill/>
          <a:ln>
            <a:solidFill>
              <a:schemeClr val="accent1"/>
            </a:solidFill>
          </a:ln>
        </p:spPr>
        <p:txBody>
          <a:bodyPr wrap="square" rtlCol="0">
            <a:spAutoFit/>
          </a:bodyPr>
          <a:lstStyle/>
          <a:p>
            <a:r>
              <a:rPr lang="tr-TR" dirty="0" smtClean="0"/>
              <a:t>Tuz</a:t>
            </a:r>
            <a:endParaRPr lang="tr-TR" dirty="0"/>
          </a:p>
        </p:txBody>
      </p:sp>
      <p:sp>
        <p:nvSpPr>
          <p:cNvPr id="21" name="Metin kutusu 20"/>
          <p:cNvSpPr txBox="1"/>
          <p:nvPr/>
        </p:nvSpPr>
        <p:spPr>
          <a:xfrm>
            <a:off x="6557962" y="6270140"/>
            <a:ext cx="1076324" cy="369332"/>
          </a:xfrm>
          <a:prstGeom prst="rect">
            <a:avLst/>
          </a:prstGeom>
          <a:noFill/>
          <a:ln>
            <a:solidFill>
              <a:schemeClr val="accent1"/>
            </a:solidFill>
          </a:ln>
        </p:spPr>
        <p:txBody>
          <a:bodyPr wrap="square" rtlCol="0">
            <a:spAutoFit/>
          </a:bodyPr>
          <a:lstStyle/>
          <a:p>
            <a:r>
              <a:rPr lang="tr-TR" dirty="0" smtClean="0"/>
              <a:t>PEYNİR</a:t>
            </a:r>
            <a:endParaRPr lang="tr-TR" dirty="0"/>
          </a:p>
        </p:txBody>
      </p:sp>
      <p:cxnSp>
        <p:nvCxnSpPr>
          <p:cNvPr id="24" name="Düz Bağlayıcı 23"/>
          <p:cNvCxnSpPr>
            <a:endCxn id="6" idx="1"/>
          </p:cNvCxnSpPr>
          <p:nvPr/>
        </p:nvCxnSpPr>
        <p:spPr>
          <a:xfrm>
            <a:off x="3486150" y="1406838"/>
            <a:ext cx="1514475" cy="6826"/>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Düz Bağlayıcı 26"/>
          <p:cNvCxnSpPr>
            <a:endCxn id="7" idx="1"/>
          </p:cNvCxnSpPr>
          <p:nvPr/>
        </p:nvCxnSpPr>
        <p:spPr>
          <a:xfrm>
            <a:off x="5610225" y="1406838"/>
            <a:ext cx="1971675" cy="13876"/>
          </a:xfrm>
          <a:prstGeom prst="line">
            <a:avLst/>
          </a:prstGeom>
        </p:spPr>
        <p:style>
          <a:lnRef idx="3">
            <a:schemeClr val="accent1"/>
          </a:lnRef>
          <a:fillRef idx="0">
            <a:schemeClr val="accent1"/>
          </a:fillRef>
          <a:effectRef idx="2">
            <a:schemeClr val="accent1"/>
          </a:effectRef>
          <a:fontRef idx="minor">
            <a:schemeClr val="tx1"/>
          </a:fontRef>
        </p:style>
      </p:cxnSp>
      <p:sp>
        <p:nvSpPr>
          <p:cNvPr id="32" name="Aşağı Ok 31"/>
          <p:cNvSpPr/>
          <p:nvPr/>
        </p:nvSpPr>
        <p:spPr>
          <a:xfrm>
            <a:off x="5148262" y="1629107"/>
            <a:ext cx="219075" cy="2329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Aşağı Ok 34"/>
          <p:cNvSpPr/>
          <p:nvPr/>
        </p:nvSpPr>
        <p:spPr>
          <a:xfrm>
            <a:off x="5143495" y="2207935"/>
            <a:ext cx="219075" cy="2329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Aşağı Ok 35"/>
          <p:cNvSpPr/>
          <p:nvPr/>
        </p:nvSpPr>
        <p:spPr>
          <a:xfrm>
            <a:off x="5148261" y="3085597"/>
            <a:ext cx="219075" cy="2329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Aşağı Ok 36"/>
          <p:cNvSpPr/>
          <p:nvPr/>
        </p:nvSpPr>
        <p:spPr>
          <a:xfrm>
            <a:off x="5148260" y="3696020"/>
            <a:ext cx="219075" cy="2329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Aşağı Ok 37"/>
          <p:cNvSpPr/>
          <p:nvPr/>
        </p:nvSpPr>
        <p:spPr>
          <a:xfrm>
            <a:off x="5148260" y="4270510"/>
            <a:ext cx="219075" cy="2329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Aşağı Ok 38"/>
          <p:cNvSpPr/>
          <p:nvPr/>
        </p:nvSpPr>
        <p:spPr>
          <a:xfrm>
            <a:off x="5106588" y="5281686"/>
            <a:ext cx="219075" cy="2329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Aşağı Ok 39"/>
          <p:cNvSpPr/>
          <p:nvPr/>
        </p:nvSpPr>
        <p:spPr>
          <a:xfrm>
            <a:off x="5143495" y="4756820"/>
            <a:ext cx="219075" cy="2329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Aşağı Ok 40"/>
          <p:cNvSpPr/>
          <p:nvPr/>
        </p:nvSpPr>
        <p:spPr>
          <a:xfrm>
            <a:off x="5072058" y="5713885"/>
            <a:ext cx="219075" cy="2329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Aşağı Ok 41"/>
          <p:cNvSpPr/>
          <p:nvPr/>
        </p:nvSpPr>
        <p:spPr>
          <a:xfrm rot="16200000">
            <a:off x="6081736" y="6248831"/>
            <a:ext cx="305540" cy="4119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3" name="Düz Ok Bağlayıcısı 52"/>
          <p:cNvCxnSpPr/>
          <p:nvPr/>
        </p:nvCxnSpPr>
        <p:spPr>
          <a:xfrm>
            <a:off x="3242675" y="3819080"/>
            <a:ext cx="1269189" cy="264682"/>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57" name="Düz Ok Bağlayıcısı 56"/>
          <p:cNvCxnSpPr/>
          <p:nvPr/>
        </p:nvCxnSpPr>
        <p:spPr>
          <a:xfrm>
            <a:off x="2992040" y="4800165"/>
            <a:ext cx="1339452" cy="217116"/>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58" name="Düz Ok Bağlayıcısı 57"/>
          <p:cNvCxnSpPr/>
          <p:nvPr/>
        </p:nvCxnSpPr>
        <p:spPr>
          <a:xfrm flipV="1">
            <a:off x="3152186" y="5186052"/>
            <a:ext cx="1167985" cy="95634"/>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62" name="Düz Ok Bağlayıcısı 61"/>
          <p:cNvCxnSpPr/>
          <p:nvPr/>
        </p:nvCxnSpPr>
        <p:spPr>
          <a:xfrm>
            <a:off x="3360155" y="6347835"/>
            <a:ext cx="1017374" cy="46761"/>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65" name="Düz Ok Bağlayıcısı 64"/>
          <p:cNvCxnSpPr/>
          <p:nvPr/>
        </p:nvCxnSpPr>
        <p:spPr>
          <a:xfrm>
            <a:off x="5948371" y="5120245"/>
            <a:ext cx="833429" cy="23509"/>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7644100"/>
      </p:ext>
    </p:extLst>
  </p:cSld>
  <p:clrMapOvr>
    <a:masterClrMapping/>
  </p:clrMapOvr>
  <p:transition spd="slow">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Bağlayıcı 4"/>
          <p:cNvCxnSpPr/>
          <p:nvPr/>
        </p:nvCxnSpPr>
        <p:spPr>
          <a:xfrm>
            <a:off x="7834313" y="7048500"/>
            <a:ext cx="952500" cy="9525"/>
          </a:xfrm>
          <a:prstGeom prst="line">
            <a:avLst/>
          </a:prstGeom>
        </p:spPr>
        <p:style>
          <a:lnRef idx="1">
            <a:schemeClr val="dk1"/>
          </a:lnRef>
          <a:fillRef idx="0">
            <a:schemeClr val="dk1"/>
          </a:fillRef>
          <a:effectRef idx="0">
            <a:schemeClr val="dk1"/>
          </a:effectRef>
          <a:fontRef idx="minor">
            <a:schemeClr val="tx1"/>
          </a:fontRef>
        </p:style>
      </p:cxnSp>
      <p:sp>
        <p:nvSpPr>
          <p:cNvPr id="8" name="Rectangle 4"/>
          <p:cNvSpPr>
            <a:spLocks noChangeArrowheads="1"/>
          </p:cNvSpPr>
          <p:nvPr/>
        </p:nvSpPr>
        <p:spPr bwMode="auto">
          <a:xfrm>
            <a:off x="211088" y="208899"/>
            <a:ext cx="51069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Ultrafiltrasyon</a:t>
            </a:r>
            <a:r>
              <a:rPr kumimoji="0" lang="tr-TR" altLang="tr-TR"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tekniği ile </a:t>
            </a:r>
            <a:r>
              <a:rPr kumimoji="0" lang="tr-TR" altLang="tr-TR" sz="12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rekombine</a:t>
            </a:r>
            <a:r>
              <a:rPr kumimoji="0" lang="tr-TR" altLang="tr-TR"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peynir üretimi (</a:t>
            </a:r>
            <a:r>
              <a:rPr kumimoji="0" lang="tr-TR" altLang="tr-TR" sz="12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Bjerre</a:t>
            </a:r>
            <a:r>
              <a:rPr kumimoji="0" lang="tr-TR" altLang="tr-TR"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1990)</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cxnSp>
        <p:nvCxnSpPr>
          <p:cNvPr id="17" name="Düz Bağlayıcı 16"/>
          <p:cNvCxnSpPr/>
          <p:nvPr/>
        </p:nvCxnSpPr>
        <p:spPr>
          <a:xfrm>
            <a:off x="8102600" y="8135938"/>
            <a:ext cx="952500" cy="9525"/>
          </a:xfrm>
          <a:prstGeom prst="line">
            <a:avLst/>
          </a:prstGeom>
        </p:spPr>
        <p:style>
          <a:lnRef idx="1">
            <a:schemeClr val="dk1"/>
          </a:lnRef>
          <a:fillRef idx="0">
            <a:schemeClr val="dk1"/>
          </a:fillRef>
          <a:effectRef idx="0">
            <a:schemeClr val="dk1"/>
          </a:effectRef>
          <a:fontRef idx="minor">
            <a:schemeClr val="tx1"/>
          </a:fontRef>
        </p:style>
      </p:cxnSp>
      <p:sp>
        <p:nvSpPr>
          <p:cNvPr id="6" name="Metin kutusu 3"/>
          <p:cNvSpPr txBox="1"/>
          <p:nvPr/>
        </p:nvSpPr>
        <p:spPr>
          <a:xfrm>
            <a:off x="2443694" y="735432"/>
            <a:ext cx="1689040" cy="24622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1" i="1" u="none" strike="noStrike" kern="1200" cap="none" spc="0" normalizeH="0" baseline="0" noProof="0" dirty="0" smtClean="0">
                <a:ln>
                  <a:noFill/>
                </a:ln>
                <a:effectLst/>
                <a:uLnTx/>
                <a:uFillTx/>
                <a:ea typeface="+mn-ea"/>
                <a:cs typeface="+mn-cs"/>
              </a:rPr>
              <a:t>Yağsız</a:t>
            </a:r>
            <a:r>
              <a:rPr kumimoji="0" lang="tr-TR" sz="1000" b="1" i="1" u="none" strike="noStrike" kern="1200" cap="none" spc="0" normalizeH="0" noProof="0" dirty="0" smtClean="0">
                <a:ln>
                  <a:noFill/>
                </a:ln>
                <a:effectLst/>
                <a:uLnTx/>
                <a:uFillTx/>
                <a:ea typeface="+mn-ea"/>
                <a:cs typeface="+mn-cs"/>
              </a:rPr>
              <a:t> </a:t>
            </a:r>
            <a:r>
              <a:rPr kumimoji="0" lang="tr-TR" sz="1000" b="1" i="1" u="none" strike="noStrike" kern="1200" cap="none" spc="0" normalizeH="0" baseline="0" noProof="0" dirty="0" smtClean="0">
                <a:ln>
                  <a:noFill/>
                </a:ln>
                <a:effectLst/>
                <a:uLnTx/>
                <a:uFillTx/>
                <a:ea typeface="+mn-ea"/>
                <a:cs typeface="+mn-cs"/>
              </a:rPr>
              <a:t>süttozu</a:t>
            </a:r>
            <a:endParaRPr kumimoji="0" lang="tr-TR" sz="1000" b="1" i="1" u="none" strike="noStrike" kern="1200" cap="none" spc="0" normalizeH="0" baseline="0" noProof="0" dirty="0">
              <a:ln>
                <a:noFill/>
              </a:ln>
              <a:effectLst/>
              <a:uLnTx/>
              <a:uFillTx/>
              <a:ea typeface="+mn-ea"/>
              <a:cs typeface="+mn-cs"/>
            </a:endParaRPr>
          </a:p>
        </p:txBody>
      </p:sp>
      <p:sp>
        <p:nvSpPr>
          <p:cNvPr id="7" name="Metin kutusu 3"/>
          <p:cNvSpPr txBox="1"/>
          <p:nvPr/>
        </p:nvSpPr>
        <p:spPr>
          <a:xfrm>
            <a:off x="7032006" y="735431"/>
            <a:ext cx="1925264" cy="24622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b="1" i="1" dirty="0" smtClean="0"/>
              <a:t>Susuz Süt yağı</a:t>
            </a:r>
            <a:r>
              <a:rPr kumimoji="0" lang="tr-TR" sz="1000" b="1" i="1" u="none" strike="noStrike" kern="1200" cap="none" spc="0" normalizeH="0" baseline="0" noProof="0" dirty="0" smtClean="0">
                <a:ln>
                  <a:noFill/>
                </a:ln>
                <a:solidFill>
                  <a:sysClr val="window" lastClr="FFFFFF"/>
                </a:solidFill>
                <a:effectLst/>
                <a:uLnTx/>
                <a:uFillTx/>
              </a:rPr>
              <a:t>u</a:t>
            </a:r>
            <a:endParaRPr kumimoji="0" lang="tr-TR" sz="1000" b="1" i="1" u="none" strike="noStrike" kern="1200" cap="none" spc="0" normalizeH="0" baseline="0" noProof="0" dirty="0">
              <a:ln>
                <a:noFill/>
              </a:ln>
              <a:solidFill>
                <a:sysClr val="window" lastClr="FFFFFF"/>
              </a:solidFill>
              <a:effectLst/>
              <a:uLnTx/>
              <a:uFillTx/>
            </a:endParaRPr>
          </a:p>
        </p:txBody>
      </p:sp>
      <p:sp>
        <p:nvSpPr>
          <p:cNvPr id="9" name="Metin kutusu 3"/>
          <p:cNvSpPr txBox="1"/>
          <p:nvPr/>
        </p:nvSpPr>
        <p:spPr>
          <a:xfrm>
            <a:off x="4708796" y="735432"/>
            <a:ext cx="1728193" cy="24622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b="1" i="1" dirty="0" smtClean="0"/>
              <a:t>Su</a:t>
            </a:r>
            <a:endParaRPr kumimoji="0" lang="tr-TR" sz="1000" b="1" i="1" u="none" strike="noStrike" kern="1200" cap="none" spc="0" normalizeH="0" baseline="0" noProof="0" dirty="0">
              <a:ln>
                <a:noFill/>
              </a:ln>
              <a:effectLst/>
              <a:uLnTx/>
              <a:uFillTx/>
            </a:endParaRPr>
          </a:p>
        </p:txBody>
      </p:sp>
      <p:sp>
        <p:nvSpPr>
          <p:cNvPr id="10" name="Metin kutusu 3"/>
          <p:cNvSpPr txBox="1"/>
          <p:nvPr/>
        </p:nvSpPr>
        <p:spPr>
          <a:xfrm>
            <a:off x="4498064" y="1196821"/>
            <a:ext cx="2232247" cy="24622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1" i="1" u="none" strike="noStrike" kern="1200" cap="none" spc="0" normalizeH="0" baseline="0" noProof="0" dirty="0" err="1" smtClean="0">
                <a:ln>
                  <a:noFill/>
                </a:ln>
                <a:effectLst/>
                <a:uLnTx/>
                <a:uFillTx/>
                <a:ea typeface="+mn-ea"/>
                <a:cs typeface="+mn-cs"/>
              </a:rPr>
              <a:t>Rekombinasyon</a:t>
            </a:r>
            <a:endParaRPr kumimoji="0" lang="tr-TR" sz="1000" b="1" i="1" u="none" strike="noStrike" kern="1200" cap="none" spc="0" normalizeH="0" baseline="0" noProof="0" dirty="0">
              <a:ln>
                <a:noFill/>
              </a:ln>
              <a:effectLst/>
              <a:uLnTx/>
              <a:uFillTx/>
              <a:ea typeface="+mn-ea"/>
              <a:cs typeface="+mn-cs"/>
            </a:endParaRPr>
          </a:p>
        </p:txBody>
      </p:sp>
      <p:sp>
        <p:nvSpPr>
          <p:cNvPr id="11" name="Metin kutusu 3"/>
          <p:cNvSpPr txBox="1"/>
          <p:nvPr/>
        </p:nvSpPr>
        <p:spPr>
          <a:xfrm>
            <a:off x="4514829" y="1661060"/>
            <a:ext cx="2232247" cy="40011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b="1" i="1" dirty="0" smtClean="0"/>
              <a:t>Pastörizasyon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1" i="1" u="none" strike="noStrike" kern="1200" cap="none" spc="0" normalizeH="0" baseline="0" noProof="0" dirty="0" err="1" smtClean="0">
                <a:ln>
                  <a:noFill/>
                </a:ln>
                <a:effectLst/>
                <a:uLnTx/>
                <a:uFillTx/>
              </a:rPr>
              <a:t>Homojenizasyon</a:t>
            </a:r>
            <a:endParaRPr kumimoji="0" lang="tr-TR" sz="1000" b="1" i="1" u="none" strike="noStrike" kern="1200" cap="none" spc="0" normalizeH="0" baseline="0" noProof="0" dirty="0">
              <a:ln>
                <a:noFill/>
              </a:ln>
              <a:effectLst/>
              <a:uLnTx/>
              <a:uFillTx/>
            </a:endParaRPr>
          </a:p>
        </p:txBody>
      </p:sp>
      <p:sp>
        <p:nvSpPr>
          <p:cNvPr id="12" name="Metin kutusu 3"/>
          <p:cNvSpPr txBox="1"/>
          <p:nvPr/>
        </p:nvSpPr>
        <p:spPr>
          <a:xfrm>
            <a:off x="4496602" y="2294073"/>
            <a:ext cx="2232246" cy="24622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1" i="1" u="none" strike="noStrike" kern="1200" cap="none" spc="0" normalizeH="0" baseline="0" noProof="0" dirty="0" smtClean="0">
                <a:ln>
                  <a:noFill/>
                </a:ln>
                <a:effectLst/>
                <a:uLnTx/>
                <a:uFillTx/>
                <a:ea typeface="+mn-ea"/>
                <a:cs typeface="+mn-cs"/>
              </a:rPr>
              <a:t> Depolama</a:t>
            </a:r>
            <a:endParaRPr kumimoji="0" lang="tr-TR" sz="1000" b="1" i="1" u="none" strike="noStrike" kern="1200" cap="none" spc="0" normalizeH="0" baseline="0" noProof="0" dirty="0">
              <a:ln>
                <a:noFill/>
              </a:ln>
              <a:effectLst/>
              <a:uLnTx/>
              <a:uFillTx/>
              <a:ea typeface="+mn-ea"/>
              <a:cs typeface="+mn-cs"/>
            </a:endParaRPr>
          </a:p>
        </p:txBody>
      </p:sp>
      <p:sp>
        <p:nvSpPr>
          <p:cNvPr id="13" name="Metin kutusu 3"/>
          <p:cNvSpPr txBox="1"/>
          <p:nvPr/>
        </p:nvSpPr>
        <p:spPr>
          <a:xfrm>
            <a:off x="4478914" y="2773197"/>
            <a:ext cx="2232247" cy="24622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b="1" i="1" noProof="0" dirty="0" smtClean="0"/>
              <a:t>Peynir sütü</a:t>
            </a:r>
            <a:endParaRPr kumimoji="0" lang="tr-TR" sz="1000" b="1" i="1" u="none" strike="noStrike" kern="1200" cap="none" spc="0" normalizeH="0" baseline="0" noProof="0" dirty="0">
              <a:ln>
                <a:noFill/>
              </a:ln>
              <a:effectLst/>
              <a:uLnTx/>
              <a:uFillTx/>
            </a:endParaRPr>
          </a:p>
        </p:txBody>
      </p:sp>
      <p:sp>
        <p:nvSpPr>
          <p:cNvPr id="14" name="Metin kutusu 3"/>
          <p:cNvSpPr txBox="1"/>
          <p:nvPr/>
        </p:nvSpPr>
        <p:spPr>
          <a:xfrm>
            <a:off x="4482177" y="3182782"/>
            <a:ext cx="2232247" cy="24622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1" i="1" u="none" strike="noStrike" kern="1200" cap="none" spc="0" normalizeH="0" baseline="0" noProof="0" dirty="0" smtClean="0">
                <a:ln>
                  <a:noFill/>
                </a:ln>
                <a:effectLst/>
                <a:uLnTx/>
                <a:uFillTx/>
                <a:ea typeface="+mn-ea"/>
                <a:cs typeface="+mn-cs"/>
              </a:rPr>
              <a:t>Ön ısıtma</a:t>
            </a:r>
            <a:endParaRPr kumimoji="0" lang="tr-TR" sz="1000" b="1" i="1" u="none" strike="noStrike" kern="1200" cap="none" spc="0" normalizeH="0" baseline="0" noProof="0" dirty="0">
              <a:ln>
                <a:noFill/>
              </a:ln>
              <a:effectLst/>
              <a:uLnTx/>
              <a:uFillTx/>
              <a:ea typeface="+mn-ea"/>
              <a:cs typeface="+mn-cs"/>
            </a:endParaRPr>
          </a:p>
        </p:txBody>
      </p:sp>
      <p:sp>
        <p:nvSpPr>
          <p:cNvPr id="15" name="Metin kutusu 3"/>
          <p:cNvSpPr txBox="1"/>
          <p:nvPr/>
        </p:nvSpPr>
        <p:spPr>
          <a:xfrm>
            <a:off x="4487386" y="3693807"/>
            <a:ext cx="2215301" cy="24622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1" i="1" u="none" strike="noStrike" kern="1200" cap="none" spc="0" normalizeH="0" baseline="0" noProof="0" dirty="0" smtClean="0">
                <a:ln>
                  <a:noFill/>
                </a:ln>
                <a:solidFill>
                  <a:sysClr val="window" lastClr="FFFFFF"/>
                </a:solidFill>
                <a:effectLst/>
                <a:uLnTx/>
                <a:uFillTx/>
              </a:rPr>
              <a:t>Y</a:t>
            </a:r>
            <a:r>
              <a:rPr lang="tr-TR" sz="1000" b="1" i="1" dirty="0" err="1" smtClean="0"/>
              <a:t>Ultrafiltrasyon</a:t>
            </a:r>
            <a:endParaRPr kumimoji="0" lang="tr-TR" sz="1000" b="1" i="1" u="none" strike="noStrike" kern="1200" cap="none" spc="0" normalizeH="0" baseline="0" noProof="0" dirty="0">
              <a:ln>
                <a:noFill/>
              </a:ln>
              <a:effectLst/>
              <a:uLnTx/>
              <a:uFillTx/>
            </a:endParaRPr>
          </a:p>
        </p:txBody>
      </p:sp>
      <p:sp>
        <p:nvSpPr>
          <p:cNvPr id="16" name="Metin kutusu 3"/>
          <p:cNvSpPr txBox="1"/>
          <p:nvPr/>
        </p:nvSpPr>
        <p:spPr>
          <a:xfrm>
            <a:off x="4490651" y="4172931"/>
            <a:ext cx="2215301" cy="24622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1" i="1" u="none" strike="noStrike" kern="1200" cap="none" spc="0" normalizeH="0" baseline="0" noProof="0" dirty="0" err="1" smtClean="0">
                <a:ln>
                  <a:noFill/>
                </a:ln>
                <a:effectLst/>
                <a:uLnTx/>
                <a:uFillTx/>
              </a:rPr>
              <a:t>Retentat</a:t>
            </a:r>
            <a:endParaRPr kumimoji="0" lang="tr-TR" sz="1000" b="1" i="1" u="none" strike="noStrike" kern="1200" cap="none" spc="0" normalizeH="0" baseline="0" noProof="0" dirty="0">
              <a:ln>
                <a:noFill/>
              </a:ln>
              <a:effectLst/>
              <a:uLnTx/>
              <a:uFillTx/>
            </a:endParaRPr>
          </a:p>
        </p:txBody>
      </p:sp>
      <p:sp>
        <p:nvSpPr>
          <p:cNvPr id="18" name="Metin kutusu 3"/>
          <p:cNvSpPr txBox="1"/>
          <p:nvPr/>
        </p:nvSpPr>
        <p:spPr>
          <a:xfrm>
            <a:off x="4473705" y="5779327"/>
            <a:ext cx="2240719" cy="55652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1" i="1" u="none" strike="noStrike" kern="1200" cap="none" spc="0" normalizeH="0" baseline="0" noProof="0" dirty="0" smtClean="0">
                <a:ln>
                  <a:noFill/>
                </a:ln>
                <a:effectLst/>
                <a:uLnTx/>
                <a:uFillTx/>
              </a:rPr>
              <a:t>Kalıba</a:t>
            </a:r>
            <a:r>
              <a:rPr kumimoji="0" lang="tr-TR" sz="1000" b="1" i="1" u="none" strike="noStrike" kern="1200" cap="none" spc="0" normalizeH="0" noProof="0" dirty="0" smtClean="0">
                <a:ln>
                  <a:noFill/>
                </a:ln>
                <a:effectLst/>
                <a:uLnTx/>
                <a:uFillTx/>
              </a:rPr>
              <a:t> </a:t>
            </a:r>
            <a:r>
              <a:rPr kumimoji="0" lang="tr-TR" sz="1000" b="1" i="1" u="none" strike="noStrike" kern="1200" cap="none" spc="0" normalizeH="0" baseline="0" noProof="0" dirty="0" smtClean="0">
                <a:ln>
                  <a:noFill/>
                </a:ln>
                <a:effectLst/>
                <a:uLnTx/>
                <a:uFillTx/>
              </a:rPr>
              <a:t>aktarma</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b="1" i="1" dirty="0" smtClean="0"/>
              <a:t>Baskıya alma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1" i="1" u="none" strike="noStrike" kern="1200" cap="none" spc="0" normalizeH="0" baseline="0" noProof="0" dirty="0" smtClean="0">
                <a:ln>
                  <a:noFill/>
                </a:ln>
                <a:effectLst/>
                <a:uLnTx/>
                <a:uFillTx/>
              </a:rPr>
              <a:t>Tuzlama</a:t>
            </a:r>
            <a:endParaRPr kumimoji="0" lang="tr-TR" sz="1000" b="1" i="1" u="none" strike="noStrike" kern="1200" cap="none" spc="0" normalizeH="0" baseline="0" noProof="0" dirty="0">
              <a:ln>
                <a:noFill/>
              </a:ln>
              <a:effectLst/>
              <a:uLnTx/>
              <a:uFillTx/>
            </a:endParaRPr>
          </a:p>
        </p:txBody>
      </p:sp>
      <p:sp>
        <p:nvSpPr>
          <p:cNvPr id="19" name="Metin kutusu 3"/>
          <p:cNvSpPr txBox="1"/>
          <p:nvPr/>
        </p:nvSpPr>
        <p:spPr>
          <a:xfrm>
            <a:off x="4467024" y="6472372"/>
            <a:ext cx="2211069" cy="24622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b="1" i="1" dirty="0"/>
              <a:t> </a:t>
            </a:r>
            <a:r>
              <a:rPr lang="tr-TR" sz="1000" b="1" i="1" dirty="0" smtClean="0"/>
              <a:t>              </a:t>
            </a:r>
            <a:r>
              <a:rPr kumimoji="0" lang="tr-TR" sz="1000" b="1" i="1" u="none" strike="noStrike" kern="1200" cap="none" spc="0" normalizeH="0" baseline="0" noProof="0" dirty="0" smtClean="0">
                <a:ln>
                  <a:noFill/>
                </a:ln>
                <a:effectLst/>
                <a:uLnTx/>
                <a:uFillTx/>
              </a:rPr>
              <a:t>PEYNİR</a:t>
            </a:r>
            <a:endParaRPr kumimoji="0" lang="tr-TR" sz="1000" b="1" i="1" u="none" strike="noStrike" kern="1200" cap="none" spc="0" normalizeH="0" baseline="0" noProof="0" dirty="0">
              <a:ln>
                <a:noFill/>
              </a:ln>
              <a:effectLst/>
              <a:uLnTx/>
              <a:uFillTx/>
            </a:endParaRPr>
          </a:p>
        </p:txBody>
      </p:sp>
      <p:cxnSp>
        <p:nvCxnSpPr>
          <p:cNvPr id="21" name="Düz Bağlayıcı 20"/>
          <p:cNvCxnSpPr>
            <a:stCxn id="6" idx="3"/>
            <a:endCxn id="9" idx="1"/>
          </p:cNvCxnSpPr>
          <p:nvPr/>
        </p:nvCxnSpPr>
        <p:spPr>
          <a:xfrm>
            <a:off x="4132734" y="858543"/>
            <a:ext cx="576062" cy="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22" name="Düz Bağlayıcı 21"/>
          <p:cNvCxnSpPr>
            <a:stCxn id="9" idx="3"/>
            <a:endCxn id="7" idx="1"/>
          </p:cNvCxnSpPr>
          <p:nvPr/>
        </p:nvCxnSpPr>
        <p:spPr>
          <a:xfrm flipV="1">
            <a:off x="6436989" y="858542"/>
            <a:ext cx="595017" cy="1"/>
          </a:xfrm>
          <a:prstGeom prst="line">
            <a:avLst/>
          </a:prstGeom>
        </p:spPr>
        <p:style>
          <a:lnRef idx="2">
            <a:schemeClr val="accent1">
              <a:shade val="50000"/>
            </a:schemeClr>
          </a:lnRef>
          <a:fillRef idx="1">
            <a:schemeClr val="accent1"/>
          </a:fillRef>
          <a:effectRef idx="0">
            <a:schemeClr val="accent1"/>
          </a:effectRef>
          <a:fontRef idx="minor">
            <a:schemeClr val="lt1"/>
          </a:fontRef>
        </p:style>
      </p:cxnSp>
      <p:sp>
        <p:nvSpPr>
          <p:cNvPr id="23" name="Aşağı Ok 22"/>
          <p:cNvSpPr/>
          <p:nvPr/>
        </p:nvSpPr>
        <p:spPr>
          <a:xfrm flipH="1">
            <a:off x="5493120" y="981653"/>
            <a:ext cx="187784" cy="215168"/>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000" b="1" i="1" u="none" strike="noStrike" kern="1200" cap="none" spc="0" normalizeH="0" baseline="0" noProof="0">
              <a:ln>
                <a:noFill/>
              </a:ln>
              <a:solidFill>
                <a:sysClr val="window" lastClr="FFFFFF"/>
              </a:solidFill>
              <a:effectLst/>
              <a:uLnTx/>
              <a:uFillTx/>
              <a:ea typeface="+mn-ea"/>
              <a:cs typeface="+mn-cs"/>
            </a:endParaRPr>
          </a:p>
        </p:txBody>
      </p:sp>
      <p:sp>
        <p:nvSpPr>
          <p:cNvPr id="24" name="Aşağı Ok 23"/>
          <p:cNvSpPr/>
          <p:nvPr/>
        </p:nvSpPr>
        <p:spPr>
          <a:xfrm>
            <a:off x="5504650" y="1445930"/>
            <a:ext cx="219075" cy="232903"/>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1" i="1" u="none" strike="noStrike" kern="1200" cap="none" spc="0" normalizeH="0" baseline="0" noProof="0" dirty="0">
              <a:ln>
                <a:noFill/>
              </a:ln>
              <a:solidFill>
                <a:sysClr val="window" lastClr="FFFFFF"/>
              </a:solidFill>
              <a:effectLst/>
              <a:uLnTx/>
              <a:uFillTx/>
              <a:ea typeface="+mn-ea"/>
              <a:cs typeface="+mn-cs"/>
            </a:endParaRPr>
          </a:p>
        </p:txBody>
      </p:sp>
      <p:sp>
        <p:nvSpPr>
          <p:cNvPr id="25" name="Aşağı Ok 24"/>
          <p:cNvSpPr/>
          <p:nvPr/>
        </p:nvSpPr>
        <p:spPr>
          <a:xfrm>
            <a:off x="5513122" y="2061170"/>
            <a:ext cx="219075" cy="232903"/>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000" b="1" i="1" u="none" strike="noStrike" kern="1200" cap="none" spc="0" normalizeH="0" baseline="0" noProof="0">
              <a:ln>
                <a:noFill/>
              </a:ln>
              <a:solidFill>
                <a:sysClr val="window" lastClr="FFFFFF"/>
              </a:solidFill>
              <a:effectLst/>
              <a:uLnTx/>
              <a:uFillTx/>
              <a:ea typeface="+mn-ea"/>
              <a:cs typeface="+mn-cs"/>
            </a:endParaRPr>
          </a:p>
        </p:txBody>
      </p:sp>
      <p:sp>
        <p:nvSpPr>
          <p:cNvPr id="26" name="Aşağı Ok 25"/>
          <p:cNvSpPr/>
          <p:nvPr/>
        </p:nvSpPr>
        <p:spPr>
          <a:xfrm>
            <a:off x="5521415" y="2540294"/>
            <a:ext cx="219075" cy="232903"/>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000" b="1" i="1" u="none" strike="noStrike" kern="1200" cap="none" spc="0" normalizeH="0" baseline="0" noProof="0">
              <a:ln>
                <a:noFill/>
              </a:ln>
              <a:solidFill>
                <a:sysClr val="window" lastClr="FFFFFF"/>
              </a:solidFill>
              <a:effectLst/>
              <a:uLnTx/>
              <a:uFillTx/>
              <a:ea typeface="+mn-ea"/>
              <a:cs typeface="+mn-cs"/>
            </a:endParaRPr>
          </a:p>
        </p:txBody>
      </p:sp>
      <p:sp>
        <p:nvSpPr>
          <p:cNvPr id="27" name="Aşağı Ok 26"/>
          <p:cNvSpPr/>
          <p:nvPr/>
        </p:nvSpPr>
        <p:spPr>
          <a:xfrm>
            <a:off x="5516173" y="3019418"/>
            <a:ext cx="216024" cy="163364"/>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000" b="1" i="1" u="none" strike="noStrike" kern="1200" cap="none" spc="0" normalizeH="0" baseline="0" noProof="0">
              <a:ln>
                <a:noFill/>
              </a:ln>
              <a:solidFill>
                <a:sysClr val="window" lastClr="FFFFFF"/>
              </a:solidFill>
              <a:effectLst/>
              <a:uLnTx/>
              <a:uFillTx/>
              <a:ea typeface="+mn-ea"/>
              <a:cs typeface="+mn-cs"/>
            </a:endParaRPr>
          </a:p>
        </p:txBody>
      </p:sp>
      <p:sp>
        <p:nvSpPr>
          <p:cNvPr id="28" name="Aşağı Ok 27"/>
          <p:cNvSpPr/>
          <p:nvPr/>
        </p:nvSpPr>
        <p:spPr>
          <a:xfrm>
            <a:off x="5516173" y="3456000"/>
            <a:ext cx="219075" cy="232903"/>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000" b="1" i="1" u="none" strike="noStrike" kern="1200" cap="none" spc="0" normalizeH="0" baseline="0" noProof="0">
              <a:ln>
                <a:noFill/>
              </a:ln>
              <a:solidFill>
                <a:sysClr val="window" lastClr="FFFFFF"/>
              </a:solidFill>
              <a:effectLst/>
              <a:uLnTx/>
              <a:uFillTx/>
              <a:ea typeface="+mn-ea"/>
              <a:cs typeface="+mn-cs"/>
            </a:endParaRPr>
          </a:p>
        </p:txBody>
      </p:sp>
      <p:sp>
        <p:nvSpPr>
          <p:cNvPr id="29" name="Aşağı Ok 28"/>
          <p:cNvSpPr/>
          <p:nvPr/>
        </p:nvSpPr>
        <p:spPr>
          <a:xfrm>
            <a:off x="5516173" y="3940028"/>
            <a:ext cx="219075" cy="232903"/>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000" b="1" i="1" u="none" strike="noStrike" kern="1200" cap="none" spc="0" normalizeH="0" baseline="0" noProof="0">
              <a:ln>
                <a:noFill/>
              </a:ln>
              <a:solidFill>
                <a:sysClr val="window" lastClr="FFFFFF"/>
              </a:solidFill>
              <a:effectLst/>
              <a:uLnTx/>
              <a:uFillTx/>
              <a:ea typeface="+mn-ea"/>
              <a:cs typeface="+mn-cs"/>
            </a:endParaRPr>
          </a:p>
        </p:txBody>
      </p:sp>
      <p:sp>
        <p:nvSpPr>
          <p:cNvPr id="30" name="Aşağı Ok 29"/>
          <p:cNvSpPr/>
          <p:nvPr/>
        </p:nvSpPr>
        <p:spPr>
          <a:xfrm>
            <a:off x="5534119" y="4435822"/>
            <a:ext cx="219075" cy="232903"/>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000" b="1" i="1" u="none" strike="noStrike" kern="1200" cap="none" spc="0" normalizeH="0" baseline="0" noProof="0">
              <a:ln>
                <a:noFill/>
              </a:ln>
              <a:solidFill>
                <a:sysClr val="window" lastClr="FFFFFF"/>
              </a:solidFill>
              <a:effectLst/>
              <a:uLnTx/>
              <a:uFillTx/>
              <a:ea typeface="+mn-ea"/>
              <a:cs typeface="+mn-cs"/>
            </a:endParaRPr>
          </a:p>
        </p:txBody>
      </p:sp>
      <p:sp>
        <p:nvSpPr>
          <p:cNvPr id="31" name="Aşağı Ok 30"/>
          <p:cNvSpPr/>
          <p:nvPr/>
        </p:nvSpPr>
        <p:spPr>
          <a:xfrm>
            <a:off x="5534118" y="5043721"/>
            <a:ext cx="219075" cy="232903"/>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000" b="1" i="1" u="none" strike="noStrike" kern="1200" cap="none" spc="0" normalizeH="0" baseline="0" noProof="0">
              <a:ln>
                <a:noFill/>
              </a:ln>
              <a:solidFill>
                <a:sysClr val="window" lastClr="FFFFFF"/>
              </a:solidFill>
              <a:effectLst/>
              <a:uLnTx/>
              <a:uFillTx/>
              <a:ea typeface="+mn-ea"/>
              <a:cs typeface="+mn-cs"/>
            </a:endParaRPr>
          </a:p>
        </p:txBody>
      </p:sp>
      <p:sp>
        <p:nvSpPr>
          <p:cNvPr id="32" name="Metin kutusu 3"/>
          <p:cNvSpPr txBox="1"/>
          <p:nvPr/>
        </p:nvSpPr>
        <p:spPr>
          <a:xfrm>
            <a:off x="4473705" y="4643611"/>
            <a:ext cx="2232247" cy="40011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b="1" i="1" dirty="0" smtClean="0"/>
              <a:t>Pastörizasyon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1" i="1" u="none" strike="noStrike" kern="1200" cap="none" spc="0" normalizeH="0" baseline="0" noProof="0" dirty="0" err="1" smtClean="0">
                <a:ln>
                  <a:noFill/>
                </a:ln>
                <a:effectLst/>
                <a:uLnTx/>
                <a:uFillTx/>
              </a:rPr>
              <a:t>Homojenizasyon</a:t>
            </a:r>
            <a:endParaRPr kumimoji="0" lang="tr-TR" sz="1000" b="1" i="1" u="none" strike="noStrike" kern="1200" cap="none" spc="0" normalizeH="0" baseline="0" noProof="0" dirty="0">
              <a:ln>
                <a:noFill/>
              </a:ln>
              <a:effectLst/>
              <a:uLnTx/>
              <a:uFillTx/>
            </a:endParaRPr>
          </a:p>
        </p:txBody>
      </p:sp>
      <p:sp>
        <p:nvSpPr>
          <p:cNvPr id="33" name="Metin kutusu 3"/>
          <p:cNvSpPr txBox="1"/>
          <p:nvPr/>
        </p:nvSpPr>
        <p:spPr>
          <a:xfrm>
            <a:off x="4473706" y="5276624"/>
            <a:ext cx="2228982" cy="24622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b="1" i="1" noProof="0" dirty="0" smtClean="0"/>
              <a:t>Depolama tankı</a:t>
            </a:r>
            <a:endParaRPr kumimoji="0" lang="tr-TR" sz="1000" b="1" i="1" u="none" strike="noStrike" kern="1200" cap="none" spc="0" normalizeH="0" baseline="0" noProof="0" dirty="0">
              <a:ln>
                <a:noFill/>
              </a:ln>
              <a:effectLst/>
              <a:uLnTx/>
              <a:uFillTx/>
            </a:endParaRPr>
          </a:p>
        </p:txBody>
      </p:sp>
      <p:sp>
        <p:nvSpPr>
          <p:cNvPr id="35" name="Metin kutusu 3"/>
          <p:cNvSpPr txBox="1"/>
          <p:nvPr/>
        </p:nvSpPr>
        <p:spPr>
          <a:xfrm>
            <a:off x="2764582" y="5291910"/>
            <a:ext cx="1231775" cy="24622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b="1" i="1" dirty="0"/>
              <a:t> </a:t>
            </a:r>
            <a:r>
              <a:rPr lang="tr-TR" sz="1000" b="1" i="1" dirty="0" smtClean="0"/>
              <a:t>        </a:t>
            </a:r>
            <a:r>
              <a:rPr kumimoji="0" lang="tr-TR" sz="1000" b="1" i="1" u="none" strike="noStrike" kern="1200" cap="none" spc="0" normalizeH="0" baseline="0" noProof="0" dirty="0" smtClean="0">
                <a:ln>
                  <a:noFill/>
                </a:ln>
                <a:effectLst/>
                <a:uLnTx/>
                <a:uFillTx/>
              </a:rPr>
              <a:t>Starter</a:t>
            </a:r>
            <a:endParaRPr kumimoji="0" lang="tr-TR" sz="1000" b="1" i="1" u="none" strike="noStrike" kern="1200" cap="none" spc="0" normalizeH="0" baseline="0" noProof="0" dirty="0">
              <a:ln>
                <a:noFill/>
              </a:ln>
              <a:effectLst/>
              <a:uLnTx/>
              <a:uFillTx/>
            </a:endParaRPr>
          </a:p>
        </p:txBody>
      </p:sp>
      <p:sp>
        <p:nvSpPr>
          <p:cNvPr id="36" name="Metin kutusu 3"/>
          <p:cNvSpPr txBox="1"/>
          <p:nvPr/>
        </p:nvSpPr>
        <p:spPr>
          <a:xfrm>
            <a:off x="2764582" y="5776084"/>
            <a:ext cx="1231776" cy="25391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50" b="1" i="1" u="none" strike="noStrike" kern="1200" cap="none" spc="0" normalizeH="0" baseline="0" noProof="0" dirty="0" err="1" smtClean="0">
                <a:ln>
                  <a:noFill/>
                </a:ln>
                <a:effectLst/>
                <a:uLnTx/>
                <a:uFillTx/>
                <a:ea typeface="+mn-ea"/>
                <a:cs typeface="+mn-cs"/>
              </a:rPr>
              <a:t>Rennet</a:t>
            </a:r>
            <a:endParaRPr kumimoji="0" lang="tr-TR" sz="1050" b="1" i="1" u="none" strike="noStrike" kern="1200" cap="none" spc="0" normalizeH="0" baseline="0" noProof="0" dirty="0">
              <a:ln>
                <a:noFill/>
              </a:ln>
              <a:effectLst/>
              <a:uLnTx/>
              <a:uFillTx/>
              <a:ea typeface="+mn-ea"/>
              <a:cs typeface="+mn-cs"/>
            </a:endParaRPr>
          </a:p>
        </p:txBody>
      </p:sp>
      <p:sp>
        <p:nvSpPr>
          <p:cNvPr id="37" name="Metin kutusu 3"/>
          <p:cNvSpPr txBox="1"/>
          <p:nvPr/>
        </p:nvSpPr>
        <p:spPr>
          <a:xfrm>
            <a:off x="2764583" y="6077956"/>
            <a:ext cx="1231775" cy="25391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50" b="1" i="1" dirty="0" smtClean="0"/>
              <a:t>Tuz</a:t>
            </a:r>
            <a:endParaRPr kumimoji="0" lang="tr-TR" sz="1400" b="1" i="1" u="none" strike="noStrike" kern="1200" cap="none" spc="0" normalizeH="0" baseline="0" noProof="0" dirty="0">
              <a:ln>
                <a:noFill/>
              </a:ln>
              <a:solidFill>
                <a:sysClr val="window" lastClr="FFFFFF"/>
              </a:solidFill>
              <a:effectLst/>
              <a:uLnTx/>
              <a:uFillTx/>
            </a:endParaRPr>
          </a:p>
        </p:txBody>
      </p:sp>
      <p:sp>
        <p:nvSpPr>
          <p:cNvPr id="42" name="Aşağı Ok 41"/>
          <p:cNvSpPr/>
          <p:nvPr/>
        </p:nvSpPr>
        <p:spPr>
          <a:xfrm>
            <a:off x="5521415" y="5546121"/>
            <a:ext cx="219075" cy="232903"/>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000" b="1" i="1" u="none" strike="noStrike" kern="1200" cap="none" spc="0" normalizeH="0" baseline="0" noProof="0">
              <a:ln>
                <a:noFill/>
              </a:ln>
              <a:solidFill>
                <a:sysClr val="window" lastClr="FFFFFF"/>
              </a:solidFill>
              <a:effectLst/>
              <a:uLnTx/>
              <a:uFillTx/>
              <a:ea typeface="+mn-ea"/>
              <a:cs typeface="+mn-cs"/>
            </a:endParaRPr>
          </a:p>
        </p:txBody>
      </p:sp>
      <p:sp>
        <p:nvSpPr>
          <p:cNvPr id="43" name="Aşağı Ok 42"/>
          <p:cNvSpPr/>
          <p:nvPr/>
        </p:nvSpPr>
        <p:spPr>
          <a:xfrm rot="16200000">
            <a:off x="4108989" y="5270225"/>
            <a:ext cx="252085" cy="299707"/>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000" b="1" i="1" u="none" strike="noStrike" kern="1200" cap="none" spc="0" normalizeH="0" baseline="0" noProof="0">
              <a:ln>
                <a:noFill/>
              </a:ln>
              <a:solidFill>
                <a:sysClr val="window" lastClr="FFFFFF"/>
              </a:solidFill>
              <a:effectLst/>
              <a:uLnTx/>
              <a:uFillTx/>
              <a:ea typeface="+mn-ea"/>
              <a:cs typeface="+mn-cs"/>
            </a:endParaRPr>
          </a:p>
        </p:txBody>
      </p:sp>
      <p:sp>
        <p:nvSpPr>
          <p:cNvPr id="44" name="Aşağı Ok 43"/>
          <p:cNvSpPr/>
          <p:nvPr/>
        </p:nvSpPr>
        <p:spPr>
          <a:xfrm rot="16200000">
            <a:off x="4108989" y="5781695"/>
            <a:ext cx="252085" cy="299707"/>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000" b="1" i="1" u="none" strike="noStrike" kern="1200" cap="none" spc="0" normalizeH="0" baseline="0" noProof="0">
              <a:ln>
                <a:noFill/>
              </a:ln>
              <a:solidFill>
                <a:sysClr val="window" lastClr="FFFFFF"/>
              </a:solidFill>
              <a:effectLst/>
              <a:uLnTx/>
              <a:uFillTx/>
              <a:ea typeface="+mn-ea"/>
              <a:cs typeface="+mn-cs"/>
            </a:endParaRPr>
          </a:p>
        </p:txBody>
      </p:sp>
      <p:sp>
        <p:nvSpPr>
          <p:cNvPr id="45" name="Aşağı Ok 44"/>
          <p:cNvSpPr/>
          <p:nvPr/>
        </p:nvSpPr>
        <p:spPr>
          <a:xfrm rot="16200000">
            <a:off x="4102849" y="6057597"/>
            <a:ext cx="252085" cy="299707"/>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000" b="1" i="1" u="none" strike="noStrike" kern="1200" cap="none" spc="0" normalizeH="0" baseline="0" noProof="0">
              <a:ln>
                <a:noFill/>
              </a:ln>
              <a:solidFill>
                <a:sysClr val="window" lastClr="FFFFFF"/>
              </a:solidFill>
              <a:effectLst/>
              <a:uLnTx/>
              <a:uFillTx/>
              <a:ea typeface="+mn-ea"/>
              <a:cs typeface="+mn-cs"/>
            </a:endParaRPr>
          </a:p>
        </p:txBody>
      </p:sp>
    </p:spTree>
    <p:extLst>
      <p:ext uri="{BB962C8B-B14F-4D97-AF65-F5344CB8AC3E}">
        <p14:creationId xmlns:p14="http://schemas.microsoft.com/office/powerpoint/2010/main" val="2099011274"/>
      </p:ext>
    </p:extLst>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6010" y="295610"/>
            <a:ext cx="10953750" cy="430184"/>
          </a:xfrm>
        </p:spPr>
        <p:txBody>
          <a:bodyPr>
            <a:normAutofit fontScale="85000" lnSpcReduction="20000"/>
          </a:bodyPr>
          <a:lstStyle/>
          <a:p>
            <a:pPr>
              <a:lnSpc>
                <a:spcPct val="115000"/>
              </a:lnSpc>
              <a:spcAft>
                <a:spcPts val="1000"/>
              </a:spcAft>
            </a:pPr>
            <a:r>
              <a:rPr lang="tr-TR" sz="1600" b="1" i="1" dirty="0" err="1">
                <a:solidFill>
                  <a:srgbClr val="FF0000"/>
                </a:solidFill>
                <a:latin typeface="+mn-lt"/>
                <a:ea typeface="Calibri" panose="020F0502020204030204" pitchFamily="34" charset="0"/>
                <a:cs typeface="Times New Roman" panose="02020603050405020304" pitchFamily="18" charset="0"/>
              </a:rPr>
              <a:t>Retantat</a:t>
            </a:r>
            <a:r>
              <a:rPr lang="tr-TR" sz="1600" b="1" i="1" dirty="0">
                <a:solidFill>
                  <a:srgbClr val="FF0000"/>
                </a:solidFill>
                <a:latin typeface="+mn-lt"/>
                <a:ea typeface="Calibri" panose="020F0502020204030204" pitchFamily="34" charset="0"/>
                <a:cs typeface="Times New Roman" panose="02020603050405020304" pitchFamily="18" charset="0"/>
              </a:rPr>
              <a:t> tozu kullanılarak </a:t>
            </a:r>
            <a:r>
              <a:rPr lang="tr-TR" sz="1600" b="1" i="1" dirty="0" err="1">
                <a:solidFill>
                  <a:srgbClr val="FF0000"/>
                </a:solidFill>
                <a:latin typeface="+mn-lt"/>
                <a:ea typeface="Calibri" panose="020F0502020204030204" pitchFamily="34" charset="0"/>
                <a:cs typeface="Times New Roman" panose="02020603050405020304" pitchFamily="18" charset="0"/>
              </a:rPr>
              <a:t>rekombine</a:t>
            </a:r>
            <a:r>
              <a:rPr lang="tr-TR" sz="1600" b="1" i="1" dirty="0">
                <a:solidFill>
                  <a:srgbClr val="FF0000"/>
                </a:solidFill>
                <a:latin typeface="+mn-lt"/>
                <a:ea typeface="Calibri" panose="020F0502020204030204" pitchFamily="34" charset="0"/>
                <a:cs typeface="Times New Roman" panose="02020603050405020304" pitchFamily="18" charset="0"/>
              </a:rPr>
              <a:t> peynir üretimi (</a:t>
            </a:r>
            <a:r>
              <a:rPr lang="tr-TR" sz="1600" b="1" i="1" dirty="0" err="1">
                <a:solidFill>
                  <a:srgbClr val="FF0000"/>
                </a:solidFill>
                <a:latin typeface="+mn-lt"/>
                <a:ea typeface="Calibri" panose="020F0502020204030204" pitchFamily="34" charset="0"/>
                <a:cs typeface="Times New Roman" panose="02020603050405020304" pitchFamily="18" charset="0"/>
              </a:rPr>
              <a:t>Bjerre</a:t>
            </a:r>
            <a:r>
              <a:rPr lang="tr-TR" sz="1600" b="1" i="1" dirty="0">
                <a:solidFill>
                  <a:srgbClr val="FF0000"/>
                </a:solidFill>
                <a:latin typeface="+mn-lt"/>
                <a:ea typeface="Calibri" panose="020F0502020204030204" pitchFamily="34" charset="0"/>
                <a:cs typeface="Times New Roman" panose="02020603050405020304" pitchFamily="18" charset="0"/>
              </a:rPr>
              <a:t>, 1990</a:t>
            </a:r>
            <a:r>
              <a:rPr lang="tr-TR" sz="1600" b="1" i="1" dirty="0" smtClean="0">
                <a:solidFill>
                  <a:srgbClr val="FF0000"/>
                </a:solidFill>
                <a:latin typeface="+mn-lt"/>
                <a:ea typeface="Calibri" panose="020F0502020204030204" pitchFamily="34" charset="0"/>
                <a:cs typeface="Times New Roman" panose="02020603050405020304" pitchFamily="18" charset="0"/>
              </a:rPr>
              <a:t>)</a:t>
            </a:r>
          </a:p>
          <a:p>
            <a:pPr>
              <a:lnSpc>
                <a:spcPct val="115000"/>
              </a:lnSpc>
              <a:spcAft>
                <a:spcPts val="1000"/>
              </a:spcAft>
            </a:pPr>
            <a:endParaRPr lang="tr-TR" sz="1600" b="1" i="1" dirty="0">
              <a:latin typeface="+mn-lt"/>
              <a:ea typeface="Calibri" panose="020F0502020204030204" pitchFamily="34" charset="0"/>
              <a:cs typeface="Times New Roman" panose="02020603050405020304" pitchFamily="18" charset="0"/>
            </a:endParaRPr>
          </a:p>
          <a:p>
            <a:endParaRPr lang="tr-TR" dirty="0"/>
          </a:p>
        </p:txBody>
      </p:sp>
      <p:sp>
        <p:nvSpPr>
          <p:cNvPr id="4" name="Metin kutusu 3"/>
          <p:cNvSpPr txBox="1"/>
          <p:nvPr/>
        </p:nvSpPr>
        <p:spPr>
          <a:xfrm>
            <a:off x="7337713" y="990358"/>
            <a:ext cx="1403798" cy="30777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t>Saf süt yağı</a:t>
            </a:r>
            <a:endParaRPr kumimoji="0" lang="tr-TR" sz="1400" b="1" i="1" u="none" strike="noStrike" kern="1200" cap="none" spc="0" normalizeH="0" baseline="0" noProof="0" dirty="0">
              <a:ln>
                <a:noFill/>
              </a:ln>
              <a:solidFill>
                <a:sysClr val="window" lastClr="FFFFFF"/>
              </a:solidFill>
              <a:effectLst/>
              <a:uLnTx/>
              <a:uFillTx/>
            </a:endParaRPr>
          </a:p>
        </p:txBody>
      </p:sp>
      <p:sp>
        <p:nvSpPr>
          <p:cNvPr id="5" name="Metin kutusu 3"/>
          <p:cNvSpPr txBox="1"/>
          <p:nvPr/>
        </p:nvSpPr>
        <p:spPr>
          <a:xfrm>
            <a:off x="4835677" y="2306323"/>
            <a:ext cx="2127102" cy="5232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1" u="none" strike="noStrike" kern="1200" cap="none" spc="0" normalizeH="0" baseline="0" noProof="0" dirty="0" smtClean="0">
                <a:ln>
                  <a:noFill/>
                </a:ln>
                <a:effectLst/>
                <a:uLnTx/>
                <a:uFillTx/>
              </a:rPr>
              <a:t>Pastörizasyon</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i="1" dirty="0" err="1" smtClean="0"/>
              <a:t>Homojenizasyon</a:t>
            </a:r>
            <a:endParaRPr kumimoji="0" lang="tr-TR" sz="1400" b="1" i="1" u="none" strike="noStrike" kern="1200" cap="none" spc="0" normalizeH="0" baseline="0" noProof="0" dirty="0">
              <a:ln>
                <a:noFill/>
              </a:ln>
              <a:effectLst/>
              <a:uLnTx/>
              <a:uFillTx/>
            </a:endParaRPr>
          </a:p>
        </p:txBody>
      </p:sp>
      <p:sp>
        <p:nvSpPr>
          <p:cNvPr id="6" name="Metin kutusu 3"/>
          <p:cNvSpPr txBox="1"/>
          <p:nvPr/>
        </p:nvSpPr>
        <p:spPr>
          <a:xfrm>
            <a:off x="4835675" y="1632992"/>
            <a:ext cx="2127102" cy="30777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1" u="none" strike="noStrike" kern="1200" cap="none" spc="0" normalizeH="0" baseline="0" noProof="0" dirty="0" err="1" smtClean="0">
                <a:ln>
                  <a:noFill/>
                </a:ln>
                <a:effectLst/>
                <a:uLnTx/>
                <a:uFillTx/>
                <a:ea typeface="+mn-ea"/>
                <a:cs typeface="+mn-cs"/>
              </a:rPr>
              <a:t>Rekombinasyon</a:t>
            </a:r>
            <a:endParaRPr kumimoji="0" lang="tr-TR" sz="1400" b="1" i="1" u="none" strike="noStrike" kern="1200" cap="none" spc="0" normalizeH="0" baseline="0" noProof="0" dirty="0">
              <a:ln>
                <a:noFill/>
              </a:ln>
              <a:effectLst/>
              <a:uLnTx/>
              <a:uFillTx/>
              <a:ea typeface="+mn-ea"/>
              <a:cs typeface="+mn-cs"/>
            </a:endParaRPr>
          </a:p>
        </p:txBody>
      </p:sp>
      <p:sp>
        <p:nvSpPr>
          <p:cNvPr id="7" name="Metin kutusu 3"/>
          <p:cNvSpPr txBox="1"/>
          <p:nvPr/>
        </p:nvSpPr>
        <p:spPr>
          <a:xfrm>
            <a:off x="5120987" y="990358"/>
            <a:ext cx="1403798" cy="30777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t>Su</a:t>
            </a:r>
            <a:endParaRPr kumimoji="0" lang="tr-TR" sz="1400" b="1" i="1" u="none" strike="noStrike" kern="1200" cap="none" spc="0" normalizeH="0" baseline="0" noProof="0" dirty="0">
              <a:ln>
                <a:noFill/>
              </a:ln>
              <a:solidFill>
                <a:sysClr val="window" lastClr="FFFFFF"/>
              </a:solidFill>
              <a:effectLst/>
              <a:uLnTx/>
              <a:uFillTx/>
            </a:endParaRPr>
          </a:p>
        </p:txBody>
      </p:sp>
      <p:sp>
        <p:nvSpPr>
          <p:cNvPr id="8" name="Metin kutusu 3"/>
          <p:cNvSpPr txBox="1"/>
          <p:nvPr/>
        </p:nvSpPr>
        <p:spPr>
          <a:xfrm>
            <a:off x="4835675" y="3217168"/>
            <a:ext cx="2127100" cy="30777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1" u="none" strike="noStrike" kern="1200" cap="none" spc="0" normalizeH="0" baseline="0" noProof="0" dirty="0" err="1" smtClean="0">
                <a:ln>
                  <a:noFill/>
                </a:ln>
                <a:effectLst/>
                <a:uLnTx/>
                <a:uFillTx/>
                <a:ea typeface="+mn-ea"/>
                <a:cs typeface="+mn-cs"/>
              </a:rPr>
              <a:t>Rekombine</a:t>
            </a:r>
            <a:r>
              <a:rPr kumimoji="0" lang="tr-TR" sz="1400" b="1" i="1" u="none" strike="noStrike" kern="1200" cap="none" spc="0" normalizeH="0" baseline="0" noProof="0" dirty="0" smtClean="0">
                <a:ln>
                  <a:noFill/>
                </a:ln>
                <a:effectLst/>
                <a:uLnTx/>
                <a:uFillTx/>
                <a:ea typeface="+mn-ea"/>
                <a:cs typeface="+mn-cs"/>
              </a:rPr>
              <a:t> süt</a:t>
            </a:r>
            <a:endParaRPr kumimoji="0" lang="tr-TR" sz="1400" b="1" i="1" u="none" strike="noStrike" kern="1200" cap="none" spc="0" normalizeH="0" baseline="0" noProof="0" dirty="0">
              <a:ln>
                <a:noFill/>
              </a:ln>
              <a:solidFill>
                <a:sysClr val="window" lastClr="FFFFFF"/>
              </a:solidFill>
              <a:effectLst/>
              <a:uLnTx/>
              <a:uFillTx/>
              <a:ea typeface="+mn-ea"/>
              <a:cs typeface="+mn-cs"/>
            </a:endParaRPr>
          </a:p>
        </p:txBody>
      </p:sp>
      <p:sp>
        <p:nvSpPr>
          <p:cNvPr id="9" name="Metin kutusu 3"/>
          <p:cNvSpPr txBox="1"/>
          <p:nvPr/>
        </p:nvSpPr>
        <p:spPr>
          <a:xfrm>
            <a:off x="3035474" y="990358"/>
            <a:ext cx="1536030" cy="2769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200" b="1" i="1" noProof="0" dirty="0" err="1" smtClean="0"/>
              <a:t>Retentat</a:t>
            </a:r>
            <a:r>
              <a:rPr lang="tr-TR" sz="1200" b="1" i="1" noProof="0" dirty="0" smtClean="0"/>
              <a:t> tozu</a:t>
            </a:r>
            <a:endParaRPr kumimoji="0" lang="tr-TR" sz="1200" b="1" i="1" u="none" strike="noStrike" kern="1200" cap="none" spc="0" normalizeH="0" baseline="0" noProof="0" dirty="0">
              <a:ln>
                <a:noFill/>
              </a:ln>
              <a:solidFill>
                <a:sysClr val="window" lastClr="FFFFFF"/>
              </a:solidFill>
              <a:effectLst/>
              <a:uLnTx/>
              <a:uFillTx/>
            </a:endParaRPr>
          </a:p>
        </p:txBody>
      </p:sp>
      <p:sp>
        <p:nvSpPr>
          <p:cNvPr id="10" name="Metin kutusu 3"/>
          <p:cNvSpPr txBox="1"/>
          <p:nvPr/>
        </p:nvSpPr>
        <p:spPr>
          <a:xfrm>
            <a:off x="4851182" y="3951833"/>
            <a:ext cx="2127101" cy="30777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1" u="none" strike="noStrike" kern="1200" cap="none" spc="0" normalizeH="0" baseline="0" noProof="0" dirty="0" smtClean="0">
                <a:ln>
                  <a:noFill/>
                </a:ln>
                <a:effectLst/>
                <a:uLnTx/>
                <a:uFillTx/>
                <a:ea typeface="+mn-ea"/>
                <a:cs typeface="+mn-cs"/>
              </a:rPr>
              <a:t>Depolama tankı</a:t>
            </a:r>
            <a:endParaRPr kumimoji="0" lang="tr-TR" sz="1400" b="1" i="1" u="none" strike="noStrike" kern="1200" cap="none" spc="0" normalizeH="0" baseline="0" noProof="0" dirty="0">
              <a:ln>
                <a:noFill/>
              </a:ln>
              <a:effectLst/>
              <a:uLnTx/>
              <a:uFillTx/>
              <a:ea typeface="+mn-ea"/>
              <a:cs typeface="+mn-cs"/>
            </a:endParaRPr>
          </a:p>
        </p:txBody>
      </p:sp>
      <p:sp>
        <p:nvSpPr>
          <p:cNvPr id="11" name="Metin kutusu 3"/>
          <p:cNvSpPr txBox="1"/>
          <p:nvPr/>
        </p:nvSpPr>
        <p:spPr>
          <a:xfrm>
            <a:off x="4927675" y="5794747"/>
            <a:ext cx="2127099" cy="30777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1" u="none" strike="noStrike" kern="1200" cap="none" spc="0" normalizeH="0" baseline="0" noProof="0" dirty="0" smtClean="0">
                <a:ln>
                  <a:noFill/>
                </a:ln>
                <a:effectLst/>
                <a:uLnTx/>
                <a:uFillTx/>
                <a:ea typeface="+mn-ea"/>
                <a:cs typeface="+mn-cs"/>
              </a:rPr>
              <a:t>PEYNİR</a:t>
            </a:r>
            <a:endParaRPr kumimoji="0" lang="tr-TR" sz="1400" b="1" i="1" u="none" strike="noStrike" kern="1200" cap="none" spc="0" normalizeH="0" baseline="0" noProof="0" dirty="0">
              <a:ln>
                <a:noFill/>
              </a:ln>
              <a:effectLst/>
              <a:uLnTx/>
              <a:uFillTx/>
              <a:ea typeface="+mn-ea"/>
              <a:cs typeface="+mn-cs"/>
            </a:endParaRPr>
          </a:p>
        </p:txBody>
      </p:sp>
      <p:sp>
        <p:nvSpPr>
          <p:cNvPr id="12" name="Metin kutusu 3"/>
          <p:cNvSpPr txBox="1"/>
          <p:nvPr/>
        </p:nvSpPr>
        <p:spPr>
          <a:xfrm>
            <a:off x="3029210" y="3950879"/>
            <a:ext cx="1403798" cy="30777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1" u="none" strike="noStrike" kern="1200" cap="none" spc="0" normalizeH="0" baseline="0" noProof="0" dirty="0" smtClean="0">
                <a:ln>
                  <a:noFill/>
                </a:ln>
                <a:effectLst/>
                <a:uLnTx/>
                <a:uFillTx/>
                <a:ea typeface="+mn-ea"/>
                <a:cs typeface="+mn-cs"/>
              </a:rPr>
              <a:t>Starter</a:t>
            </a:r>
            <a:endParaRPr kumimoji="0" lang="tr-TR" sz="1400" b="1" i="1" u="none" strike="noStrike" kern="1200" cap="none" spc="0" normalizeH="0" baseline="0" noProof="0" dirty="0">
              <a:ln>
                <a:noFill/>
              </a:ln>
              <a:effectLst/>
              <a:uLnTx/>
              <a:uFillTx/>
              <a:ea typeface="+mn-ea"/>
              <a:cs typeface="+mn-cs"/>
            </a:endParaRPr>
          </a:p>
        </p:txBody>
      </p:sp>
      <p:sp>
        <p:nvSpPr>
          <p:cNvPr id="13" name="Metin kutusu 3"/>
          <p:cNvSpPr txBox="1"/>
          <p:nvPr/>
        </p:nvSpPr>
        <p:spPr>
          <a:xfrm>
            <a:off x="4856007" y="4613432"/>
            <a:ext cx="2127099" cy="73866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1" u="none" strike="noStrike" kern="1200" cap="none" spc="0" normalizeH="0" baseline="0" noProof="0" dirty="0" smtClean="0">
                <a:ln>
                  <a:noFill/>
                </a:ln>
                <a:effectLst/>
                <a:uLnTx/>
                <a:uFillTx/>
              </a:rPr>
              <a:t>Karıştırma</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t>Pıhtılaştırma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1" u="none" strike="noStrike" kern="1200" cap="none" spc="0" normalizeH="0" baseline="0" noProof="0" dirty="0" smtClean="0">
                <a:ln>
                  <a:noFill/>
                </a:ln>
                <a:effectLst/>
                <a:uLnTx/>
                <a:uFillTx/>
              </a:rPr>
              <a:t>Tuzlama</a:t>
            </a:r>
            <a:endParaRPr kumimoji="0" lang="tr-TR" sz="1400" b="1" i="1" u="none" strike="noStrike" kern="1200" cap="none" spc="0" normalizeH="0" baseline="0" noProof="0" dirty="0">
              <a:ln>
                <a:noFill/>
              </a:ln>
              <a:effectLst/>
              <a:uLnTx/>
              <a:uFillTx/>
            </a:endParaRPr>
          </a:p>
        </p:txBody>
      </p:sp>
      <p:sp>
        <p:nvSpPr>
          <p:cNvPr id="14" name="Metin kutusu 3"/>
          <p:cNvSpPr txBox="1"/>
          <p:nvPr/>
        </p:nvSpPr>
        <p:spPr>
          <a:xfrm>
            <a:off x="3035475" y="4532635"/>
            <a:ext cx="1403798" cy="30777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1" u="none" strike="noStrike" kern="1200" cap="none" spc="0" normalizeH="0" baseline="0" noProof="0" dirty="0" err="1" smtClean="0">
                <a:ln>
                  <a:noFill/>
                </a:ln>
                <a:effectLst/>
                <a:uLnTx/>
                <a:uFillTx/>
                <a:ea typeface="+mn-ea"/>
                <a:cs typeface="+mn-cs"/>
              </a:rPr>
              <a:t>Rennet</a:t>
            </a:r>
            <a:endParaRPr kumimoji="0" lang="tr-TR" sz="1400" b="1" i="1" u="none" strike="noStrike" kern="1200" cap="none" spc="0" normalizeH="0" baseline="0" noProof="0" dirty="0">
              <a:ln>
                <a:noFill/>
              </a:ln>
              <a:effectLst/>
              <a:uLnTx/>
              <a:uFillTx/>
              <a:ea typeface="+mn-ea"/>
              <a:cs typeface="+mn-cs"/>
            </a:endParaRPr>
          </a:p>
        </p:txBody>
      </p:sp>
      <p:sp>
        <p:nvSpPr>
          <p:cNvPr id="15" name="Metin kutusu 3"/>
          <p:cNvSpPr txBox="1"/>
          <p:nvPr/>
        </p:nvSpPr>
        <p:spPr>
          <a:xfrm>
            <a:off x="3040055" y="4963522"/>
            <a:ext cx="1403798" cy="30777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1" i="1" dirty="0">
                <a:solidFill>
                  <a:sysClr val="window" lastClr="FFFFFF"/>
                </a:solidFill>
              </a:rPr>
              <a:t> </a:t>
            </a:r>
            <a:r>
              <a:rPr lang="tr-TR" sz="1400" b="1" i="1" dirty="0" smtClean="0">
                <a:solidFill>
                  <a:sysClr val="window" lastClr="FFFFFF"/>
                </a:solidFill>
              </a:rPr>
              <a:t>        </a:t>
            </a:r>
            <a:r>
              <a:rPr lang="tr-TR" sz="1400" b="1" i="1" dirty="0" smtClean="0"/>
              <a:t>Tuz</a:t>
            </a:r>
            <a:endParaRPr kumimoji="0" lang="tr-TR" sz="1400" b="1" i="1" u="none" strike="noStrike" kern="1200" cap="none" spc="0" normalizeH="0" baseline="0" noProof="0" dirty="0">
              <a:ln>
                <a:noFill/>
              </a:ln>
              <a:effectLst/>
              <a:uLnTx/>
              <a:uFillTx/>
            </a:endParaRPr>
          </a:p>
        </p:txBody>
      </p:sp>
      <p:pic>
        <p:nvPicPr>
          <p:cNvPr id="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015" y="2004243"/>
            <a:ext cx="381741" cy="299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015" y="2895158"/>
            <a:ext cx="381741" cy="299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3853" y="3613838"/>
            <a:ext cx="381741" cy="299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3853" y="4273269"/>
            <a:ext cx="381741" cy="299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309" y="5392320"/>
            <a:ext cx="381741" cy="299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227" y="4643778"/>
            <a:ext cx="305780" cy="231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621" y="5022953"/>
            <a:ext cx="305780" cy="231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957" y="4019648"/>
            <a:ext cx="305780" cy="20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015" y="1337510"/>
            <a:ext cx="381741" cy="299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771904" y="1036967"/>
            <a:ext cx="381741" cy="299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642093" y="1001512"/>
            <a:ext cx="381741" cy="299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786863"/>
      </p:ext>
    </p:extLst>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9075" y="276225"/>
            <a:ext cx="11696699" cy="6581775"/>
          </a:xfrm>
        </p:spPr>
        <p:txBody>
          <a:bodyPr>
            <a:normAutofit fontScale="55000" lnSpcReduction="20000"/>
          </a:bodyPr>
          <a:lstStyle/>
          <a:p>
            <a:pPr marL="0" indent="0">
              <a:lnSpc>
                <a:spcPct val="115000"/>
              </a:lnSpc>
              <a:spcAft>
                <a:spcPts val="1000"/>
              </a:spcAft>
              <a:buNone/>
            </a:pPr>
            <a:r>
              <a:rPr lang="tr-TR" b="1" i="1" dirty="0" smtClean="0">
                <a:solidFill>
                  <a:srgbClr val="FF0000"/>
                </a:solidFill>
                <a:latin typeface="+mn-lt"/>
                <a:ea typeface="Calibri" panose="020F0502020204030204" pitchFamily="34" charset="0"/>
                <a:cs typeface="Times New Roman" panose="02020603050405020304" pitchFamily="18" charset="0"/>
              </a:rPr>
              <a:t>1.3.4.1.Rekombine </a:t>
            </a:r>
            <a:r>
              <a:rPr lang="tr-TR" b="1" i="1" dirty="0">
                <a:solidFill>
                  <a:srgbClr val="FF0000"/>
                </a:solidFill>
                <a:latin typeface="+mn-lt"/>
                <a:ea typeface="Calibri" panose="020F0502020204030204" pitchFamily="34" charset="0"/>
                <a:cs typeface="Times New Roman" panose="02020603050405020304" pitchFamily="18" charset="0"/>
              </a:rPr>
              <a:t>peynir üretiminde göz önüne alınacak noktalar</a:t>
            </a:r>
            <a:endParaRPr lang="tr-TR" sz="1800" b="1" i="1" dirty="0">
              <a:latin typeface="+mn-lt"/>
              <a:ea typeface="Calibri" panose="020F0502020204030204" pitchFamily="34" charset="0"/>
              <a:cs typeface="Times New Roman" panose="02020603050405020304" pitchFamily="18" charset="0"/>
            </a:endParaRPr>
          </a:p>
          <a:p>
            <a:pPr lvl="0">
              <a:lnSpc>
                <a:spcPct val="115000"/>
              </a:lnSpc>
              <a:spcAft>
                <a:spcPts val="1000"/>
              </a:spcAft>
              <a:buClr>
                <a:srgbClr val="FF0000"/>
              </a:buClr>
              <a:buFont typeface="Symbol" panose="05050102010706020507" pitchFamily="18" charset="2"/>
              <a:buChar char=""/>
            </a:pPr>
            <a:r>
              <a:rPr lang="tr-TR" b="1" i="1" dirty="0">
                <a:solidFill>
                  <a:srgbClr val="FF0000"/>
                </a:solidFill>
                <a:latin typeface="+mn-lt"/>
                <a:ea typeface="Calibri" panose="020F0502020204030204" pitchFamily="34" charset="0"/>
                <a:cs typeface="Times New Roman" panose="02020603050405020304" pitchFamily="18" charset="0"/>
              </a:rPr>
              <a:t>Süttozunun niteliği</a:t>
            </a:r>
            <a:endParaRPr lang="tr-TR" sz="1800" b="1" i="1" dirty="0">
              <a:latin typeface="+mn-lt"/>
              <a:ea typeface="Calibri" panose="020F0502020204030204" pitchFamily="34" charset="0"/>
              <a:cs typeface="Times New Roman" panose="02020603050405020304" pitchFamily="18" charset="0"/>
            </a:endParaRPr>
          </a:p>
          <a:p>
            <a:pPr>
              <a:lnSpc>
                <a:spcPct val="115000"/>
              </a:lnSpc>
              <a:spcAft>
                <a:spcPts val="1000"/>
              </a:spcAft>
            </a:pPr>
            <a:r>
              <a:rPr lang="tr-TR" b="1" i="1" dirty="0" err="1">
                <a:latin typeface="+mn-lt"/>
                <a:ea typeface="Calibri" panose="020F0502020204030204" pitchFamily="34" charset="0"/>
                <a:cs typeface="Times New Roman" panose="02020603050405020304" pitchFamily="18" charset="0"/>
              </a:rPr>
              <a:t>Rekombine</a:t>
            </a:r>
            <a:r>
              <a:rPr lang="tr-TR" b="1" i="1" dirty="0">
                <a:latin typeface="+mn-lt"/>
                <a:ea typeface="Calibri" panose="020F0502020204030204" pitchFamily="34" charset="0"/>
                <a:cs typeface="Times New Roman" panose="02020603050405020304" pitchFamily="18" charset="0"/>
              </a:rPr>
              <a:t> peynir yapımında, serum proteini azotu indeksi en az 6 mg/g olan düşük sıcaklık ürünü yağsız süttozu kullanılmalıdır. Bu tip süttozlarında </a:t>
            </a:r>
            <a:r>
              <a:rPr lang="tr-TR" b="1" i="1" dirty="0" err="1">
                <a:latin typeface="+mn-lt"/>
                <a:ea typeface="Calibri" panose="020F0502020204030204" pitchFamily="34" charset="0"/>
                <a:cs typeface="Times New Roman" panose="02020603050405020304" pitchFamily="18" charset="0"/>
              </a:rPr>
              <a:t>denatüre</a:t>
            </a:r>
            <a:r>
              <a:rPr lang="tr-TR" b="1" i="1" dirty="0">
                <a:latin typeface="+mn-lt"/>
                <a:ea typeface="Calibri" panose="020F0502020204030204" pitchFamily="34" charset="0"/>
                <a:cs typeface="Times New Roman" panose="02020603050405020304" pitchFamily="18" charset="0"/>
              </a:rPr>
              <a:t> serum proteinlerinin miktarı az ve iyon halindeki kalsiyum miktarı fazla olduğu için </a:t>
            </a:r>
            <a:r>
              <a:rPr lang="tr-TR" b="1" i="1" dirty="0" err="1">
                <a:latin typeface="+mn-lt"/>
                <a:ea typeface="Calibri" panose="020F0502020204030204" pitchFamily="34" charset="0"/>
                <a:cs typeface="Times New Roman" panose="02020603050405020304" pitchFamily="18" charset="0"/>
              </a:rPr>
              <a:t>rekombine</a:t>
            </a:r>
            <a:r>
              <a:rPr lang="tr-TR" b="1" i="1" dirty="0">
                <a:latin typeface="+mn-lt"/>
                <a:ea typeface="Calibri" panose="020F0502020204030204" pitchFamily="34" charset="0"/>
                <a:cs typeface="Times New Roman" panose="02020603050405020304" pitchFamily="18" charset="0"/>
              </a:rPr>
              <a:t> süt kullanımının maya ile pıhtılaşma süresi, pıhtı sıkılığı ve </a:t>
            </a:r>
            <a:r>
              <a:rPr lang="tr-TR" b="1" i="1" dirty="0" err="1">
                <a:latin typeface="+mn-lt"/>
                <a:ea typeface="Calibri" panose="020F0502020204030204" pitchFamily="34" charset="0"/>
                <a:cs typeface="Times New Roman" panose="02020603050405020304" pitchFamily="18" charset="0"/>
              </a:rPr>
              <a:t>sinerez</a:t>
            </a:r>
            <a:r>
              <a:rPr lang="tr-TR" b="1" i="1" dirty="0">
                <a:latin typeface="+mn-lt"/>
                <a:ea typeface="Calibri" panose="020F0502020204030204" pitchFamily="34" charset="0"/>
                <a:cs typeface="Times New Roman" panose="02020603050405020304" pitchFamily="18" charset="0"/>
              </a:rPr>
              <a:t> üzerinde yaratabileceği olumsuz etkiler azaltılabilir</a:t>
            </a:r>
            <a:r>
              <a:rPr lang="tr-TR" b="1" i="1" dirty="0" smtClean="0">
                <a:latin typeface="+mn-lt"/>
                <a:ea typeface="Calibri" panose="020F0502020204030204" pitchFamily="34" charset="0"/>
                <a:cs typeface="Times New Roman" panose="02020603050405020304" pitchFamily="18" charset="0"/>
              </a:rPr>
              <a:t>.</a:t>
            </a:r>
            <a:endParaRPr lang="tr-TR" sz="1800" b="1" i="1" dirty="0">
              <a:latin typeface="+mn-lt"/>
              <a:ea typeface="Calibri" panose="020F0502020204030204" pitchFamily="34" charset="0"/>
              <a:cs typeface="Times New Roman" panose="02020603050405020304" pitchFamily="18" charset="0"/>
            </a:endParaRPr>
          </a:p>
          <a:p>
            <a:pPr lvl="0">
              <a:lnSpc>
                <a:spcPct val="115000"/>
              </a:lnSpc>
              <a:spcAft>
                <a:spcPts val="1000"/>
              </a:spcAft>
              <a:buClr>
                <a:srgbClr val="FF0000"/>
              </a:buClr>
              <a:buFont typeface="Symbol" panose="05050102010706020507" pitchFamily="18" charset="2"/>
              <a:buChar char=""/>
            </a:pPr>
            <a:r>
              <a:rPr lang="tr-TR" b="1" i="1" dirty="0">
                <a:solidFill>
                  <a:srgbClr val="FF0000"/>
                </a:solidFill>
                <a:latin typeface="+mn-lt"/>
                <a:ea typeface="Calibri" panose="020F0502020204030204" pitchFamily="34" charset="0"/>
                <a:cs typeface="Times New Roman" panose="02020603050405020304" pitchFamily="18" charset="0"/>
              </a:rPr>
              <a:t>Kullanılan suyun niteliği</a:t>
            </a:r>
            <a:endParaRPr lang="tr-TR" sz="1800" b="1" i="1" dirty="0">
              <a:latin typeface="+mn-lt"/>
              <a:ea typeface="Calibri" panose="020F0502020204030204" pitchFamily="34" charset="0"/>
              <a:cs typeface="Times New Roman" panose="02020603050405020304" pitchFamily="18" charset="0"/>
            </a:endParaRPr>
          </a:p>
          <a:p>
            <a:pPr>
              <a:lnSpc>
                <a:spcPct val="115000"/>
              </a:lnSpc>
              <a:spcAft>
                <a:spcPts val="1000"/>
              </a:spcAft>
            </a:pPr>
            <a:r>
              <a:rPr lang="tr-TR" b="1" i="1" dirty="0" err="1">
                <a:latin typeface="+mn-lt"/>
                <a:ea typeface="Calibri" panose="020F0502020204030204" pitchFamily="34" charset="0"/>
                <a:cs typeface="Times New Roman" panose="02020603050405020304" pitchFamily="18" charset="0"/>
              </a:rPr>
              <a:t>Rekombinasyonda</a:t>
            </a:r>
            <a:r>
              <a:rPr lang="tr-TR" b="1" i="1" dirty="0">
                <a:latin typeface="+mn-lt"/>
                <a:ea typeface="Calibri" panose="020F0502020204030204" pitchFamily="34" charset="0"/>
                <a:cs typeface="Times New Roman" panose="02020603050405020304" pitchFamily="18" charset="0"/>
              </a:rPr>
              <a:t> kullanılan suyun niteliği de peynir yapımında etkilidir. Sudaki klor düzeyi 25 </a:t>
            </a:r>
            <a:r>
              <a:rPr lang="tr-TR" b="1" i="1" dirty="0" err="1">
                <a:latin typeface="+mn-lt"/>
                <a:ea typeface="Calibri" panose="020F0502020204030204" pitchFamily="34" charset="0"/>
                <a:cs typeface="Times New Roman" panose="02020603050405020304" pitchFamily="18" charset="0"/>
              </a:rPr>
              <a:t>ppm’den</a:t>
            </a:r>
            <a:r>
              <a:rPr lang="tr-TR" b="1" i="1" dirty="0">
                <a:latin typeface="+mn-lt"/>
                <a:ea typeface="Calibri" panose="020F0502020204030204" pitchFamily="34" charset="0"/>
                <a:cs typeface="Times New Roman" panose="02020603050405020304" pitchFamily="18" charset="0"/>
              </a:rPr>
              <a:t> fazla ise iyot tadı oluşabilir. Suyun niteliği CaCo</a:t>
            </a:r>
            <a:r>
              <a:rPr lang="tr-TR" b="1" i="1" baseline="-25000" dirty="0">
                <a:latin typeface="+mn-lt"/>
                <a:ea typeface="Calibri" panose="020F0502020204030204" pitchFamily="34" charset="0"/>
                <a:cs typeface="Times New Roman" panose="02020603050405020304" pitchFamily="18" charset="0"/>
              </a:rPr>
              <a:t>3 </a:t>
            </a:r>
            <a:r>
              <a:rPr lang="tr-TR" b="1" i="1" dirty="0">
                <a:latin typeface="+mn-lt"/>
                <a:ea typeface="Calibri" panose="020F0502020204030204" pitchFamily="34" charset="0"/>
                <a:cs typeface="Times New Roman" panose="02020603050405020304" pitchFamily="18" charset="0"/>
              </a:rPr>
              <a:t> cinsinden 500 </a:t>
            </a:r>
            <a:r>
              <a:rPr lang="tr-TR" b="1" i="1" dirty="0" err="1">
                <a:latin typeface="+mn-lt"/>
                <a:ea typeface="Calibri" panose="020F0502020204030204" pitchFamily="34" charset="0"/>
                <a:cs typeface="Times New Roman" panose="02020603050405020304" pitchFamily="18" charset="0"/>
              </a:rPr>
              <a:t>ppm’den</a:t>
            </a:r>
            <a:r>
              <a:rPr lang="tr-TR" b="1" i="1" dirty="0">
                <a:latin typeface="+mn-lt"/>
                <a:ea typeface="Calibri" panose="020F0502020204030204" pitchFamily="34" charset="0"/>
                <a:cs typeface="Times New Roman" panose="02020603050405020304" pitchFamily="18" charset="0"/>
              </a:rPr>
              <a:t> fazla ise, sütteki proteinler daha sonraki ısıtma aşamasında pıhtılaşabilir. Buda randımanı azaltabilir. </a:t>
            </a:r>
            <a:endParaRPr lang="tr-TR" sz="1800" b="1" i="1" dirty="0">
              <a:latin typeface="+mn-lt"/>
              <a:ea typeface="Calibri" panose="020F0502020204030204" pitchFamily="34" charset="0"/>
              <a:cs typeface="Times New Roman" panose="02020603050405020304" pitchFamily="18" charset="0"/>
            </a:endParaRPr>
          </a:p>
          <a:p>
            <a:pPr marL="0" lvl="0" indent="0">
              <a:lnSpc>
                <a:spcPct val="115000"/>
              </a:lnSpc>
              <a:spcAft>
                <a:spcPts val="1000"/>
              </a:spcAft>
              <a:buClr>
                <a:srgbClr val="FF0000"/>
              </a:buClr>
              <a:buNone/>
            </a:pPr>
            <a:r>
              <a:rPr lang="tr-TR" b="1" i="1" dirty="0" err="1">
                <a:solidFill>
                  <a:srgbClr val="FF0000"/>
                </a:solidFill>
                <a:latin typeface="+mn-lt"/>
                <a:ea typeface="Calibri" panose="020F0502020204030204" pitchFamily="34" charset="0"/>
                <a:cs typeface="Times New Roman" panose="02020603050405020304" pitchFamily="18" charset="0"/>
              </a:rPr>
              <a:t>Homojenizasyon</a:t>
            </a:r>
            <a:r>
              <a:rPr lang="tr-TR" b="1" i="1" dirty="0">
                <a:solidFill>
                  <a:srgbClr val="FF0000"/>
                </a:solidFill>
                <a:latin typeface="+mn-lt"/>
                <a:ea typeface="Calibri" panose="020F0502020204030204" pitchFamily="34" charset="0"/>
                <a:cs typeface="Times New Roman" panose="02020603050405020304" pitchFamily="18" charset="0"/>
              </a:rPr>
              <a:t> </a:t>
            </a:r>
            <a:r>
              <a:rPr lang="tr-TR" b="1" i="1" dirty="0" smtClean="0">
                <a:solidFill>
                  <a:srgbClr val="FF0000"/>
                </a:solidFill>
                <a:latin typeface="+mn-lt"/>
                <a:ea typeface="Calibri" panose="020F0502020204030204" pitchFamily="34" charset="0"/>
                <a:cs typeface="Times New Roman" panose="02020603050405020304" pitchFamily="18" charset="0"/>
              </a:rPr>
              <a:t>basıncı</a:t>
            </a:r>
            <a:endParaRPr lang="tr-TR" sz="1800" b="1" i="1" dirty="0" smtClean="0">
              <a:latin typeface="+mn-lt"/>
              <a:ea typeface="Calibri" panose="020F0502020204030204" pitchFamily="34" charset="0"/>
              <a:cs typeface="Times New Roman" panose="02020603050405020304" pitchFamily="18" charset="0"/>
            </a:endParaRPr>
          </a:p>
          <a:p>
            <a:pPr>
              <a:lnSpc>
                <a:spcPct val="115000"/>
              </a:lnSpc>
              <a:spcAft>
                <a:spcPts val="1000"/>
              </a:spcAft>
            </a:pPr>
            <a:r>
              <a:rPr lang="tr-TR" b="1" i="1" dirty="0" err="1" smtClean="0">
                <a:latin typeface="+mn-lt"/>
                <a:ea typeface="Calibri" panose="020F0502020204030204" pitchFamily="34" charset="0"/>
                <a:cs typeface="Times New Roman" panose="02020603050405020304" pitchFamily="18" charset="0"/>
              </a:rPr>
              <a:t>Rekombine</a:t>
            </a:r>
            <a:r>
              <a:rPr lang="tr-TR" b="1" i="1" dirty="0" smtClean="0">
                <a:latin typeface="+mn-lt"/>
                <a:ea typeface="Calibri" panose="020F0502020204030204" pitchFamily="34" charset="0"/>
                <a:cs typeface="Times New Roman" panose="02020603050405020304" pitchFamily="18" charset="0"/>
              </a:rPr>
              <a:t> </a:t>
            </a:r>
            <a:r>
              <a:rPr lang="tr-TR" b="1" i="1" dirty="0">
                <a:latin typeface="+mn-lt"/>
                <a:ea typeface="Calibri" panose="020F0502020204030204" pitchFamily="34" charset="0"/>
                <a:cs typeface="Times New Roman" panose="02020603050405020304" pitchFamily="18" charset="0"/>
              </a:rPr>
              <a:t>sütten peynir yapımında çoğunlukla düşük basınçta </a:t>
            </a:r>
            <a:r>
              <a:rPr lang="tr-TR" b="1" i="1" dirty="0" err="1">
                <a:latin typeface="+mn-lt"/>
                <a:ea typeface="Calibri" panose="020F0502020204030204" pitchFamily="34" charset="0"/>
                <a:cs typeface="Times New Roman" panose="02020603050405020304" pitchFamily="18" charset="0"/>
              </a:rPr>
              <a:t>homojenizasyon</a:t>
            </a:r>
            <a:r>
              <a:rPr lang="tr-TR" b="1" i="1" dirty="0">
                <a:latin typeface="+mn-lt"/>
                <a:ea typeface="Calibri" panose="020F0502020204030204" pitchFamily="34" charset="0"/>
                <a:cs typeface="Times New Roman" panose="02020603050405020304" pitchFamily="18" charset="0"/>
              </a:rPr>
              <a:t> uygulaması istenir, böylece </a:t>
            </a:r>
            <a:r>
              <a:rPr lang="tr-TR" b="1" i="1" dirty="0" err="1">
                <a:latin typeface="+mn-lt"/>
                <a:ea typeface="Calibri" panose="020F0502020204030204" pitchFamily="34" charset="0"/>
                <a:cs typeface="Times New Roman" panose="02020603050405020304" pitchFamily="18" charset="0"/>
              </a:rPr>
              <a:t>homojenizasyonun</a:t>
            </a:r>
            <a:r>
              <a:rPr lang="tr-TR" b="1" i="1" dirty="0">
                <a:latin typeface="+mn-lt"/>
                <a:ea typeface="Calibri" panose="020F0502020204030204" pitchFamily="34" charset="0"/>
                <a:cs typeface="Times New Roman" panose="02020603050405020304" pitchFamily="18" charset="0"/>
              </a:rPr>
              <a:t> protein yapısı üzerindeki olumsuz etkisi en az düzeyde tutulmaya çalışılır</a:t>
            </a:r>
            <a:r>
              <a:rPr lang="tr-TR" b="1" i="1" dirty="0" smtClean="0">
                <a:latin typeface="+mn-lt"/>
                <a:ea typeface="Calibri" panose="020F0502020204030204" pitchFamily="34" charset="0"/>
                <a:cs typeface="Times New Roman" panose="02020603050405020304" pitchFamily="18" charset="0"/>
              </a:rPr>
              <a:t>.</a:t>
            </a:r>
            <a:endParaRPr lang="tr-TR" sz="1800" b="1" i="1" dirty="0">
              <a:latin typeface="+mn-lt"/>
              <a:ea typeface="Calibri" panose="020F0502020204030204" pitchFamily="34" charset="0"/>
              <a:cs typeface="Times New Roman" panose="02020603050405020304" pitchFamily="18" charset="0"/>
            </a:endParaRPr>
          </a:p>
          <a:p>
            <a:pPr>
              <a:lnSpc>
                <a:spcPct val="115000"/>
              </a:lnSpc>
              <a:spcAft>
                <a:spcPts val="1000"/>
              </a:spcAft>
            </a:pPr>
            <a:r>
              <a:rPr lang="tr-TR" b="1" i="1" dirty="0" err="1" smtClean="0">
                <a:latin typeface="+mn-lt"/>
                <a:ea typeface="Calibri" panose="020F0502020204030204" pitchFamily="34" charset="0"/>
                <a:cs typeface="Times New Roman" panose="02020603050405020304" pitchFamily="18" charset="0"/>
              </a:rPr>
              <a:t>Cheddar</a:t>
            </a:r>
            <a:r>
              <a:rPr lang="tr-TR" b="1" i="1" dirty="0" smtClean="0">
                <a:latin typeface="+mn-lt"/>
                <a:ea typeface="Calibri" panose="020F0502020204030204" pitchFamily="34" charset="0"/>
                <a:cs typeface="Times New Roman" panose="02020603050405020304" pitchFamily="18" charset="0"/>
              </a:rPr>
              <a:t> </a:t>
            </a:r>
            <a:r>
              <a:rPr lang="tr-TR" b="1" i="1" dirty="0">
                <a:latin typeface="+mn-lt"/>
                <a:ea typeface="Calibri" panose="020F0502020204030204" pitchFamily="34" charset="0"/>
                <a:cs typeface="Times New Roman" panose="02020603050405020304" pitchFamily="18" charset="0"/>
              </a:rPr>
              <a:t>gibi sert peynirlerde 70 kg/cm</a:t>
            </a:r>
            <a:r>
              <a:rPr lang="tr-TR" b="1" i="1" baseline="30000" dirty="0">
                <a:latin typeface="+mn-lt"/>
                <a:ea typeface="Calibri" panose="020F0502020204030204" pitchFamily="34" charset="0"/>
                <a:cs typeface="Times New Roman" panose="02020603050405020304" pitchFamily="18" charset="0"/>
              </a:rPr>
              <a:t>2 </a:t>
            </a:r>
            <a:r>
              <a:rPr lang="tr-TR" b="1" i="1" dirty="0" err="1">
                <a:latin typeface="+mn-lt"/>
                <a:ea typeface="Calibri" panose="020F0502020204030204" pitchFamily="34" charset="0"/>
                <a:cs typeface="Times New Roman" panose="02020603050405020304" pitchFamily="18" charset="0"/>
              </a:rPr>
              <a:t>yi</a:t>
            </a:r>
            <a:r>
              <a:rPr lang="tr-TR" b="1" i="1" dirty="0">
                <a:latin typeface="+mn-lt"/>
                <a:ea typeface="Calibri" panose="020F0502020204030204" pitchFamily="34" charset="0"/>
                <a:cs typeface="Times New Roman" panose="02020603050405020304" pitchFamily="18" charset="0"/>
              </a:rPr>
              <a:t> geçmemesi önerilir. Beyaz peynir gibi yarı-sert peynirlerde ise pürüzsüz bir yapı oluşturabilmek için, daha yüksek </a:t>
            </a:r>
            <a:r>
              <a:rPr lang="tr-TR" b="1" i="1" dirty="0" err="1">
                <a:latin typeface="+mn-lt"/>
                <a:ea typeface="Calibri" panose="020F0502020204030204" pitchFamily="34" charset="0"/>
                <a:cs typeface="Times New Roman" panose="02020603050405020304" pitchFamily="18" charset="0"/>
              </a:rPr>
              <a:t>homojenizasyon</a:t>
            </a:r>
            <a:r>
              <a:rPr lang="tr-TR" b="1" i="1" dirty="0">
                <a:latin typeface="+mn-lt"/>
                <a:ea typeface="Calibri" panose="020F0502020204030204" pitchFamily="34" charset="0"/>
                <a:cs typeface="Times New Roman" panose="02020603050405020304" pitchFamily="18" charset="0"/>
              </a:rPr>
              <a:t> basıncı uygulanır. </a:t>
            </a:r>
            <a:endParaRPr lang="tr-TR" sz="1800" b="1" i="1" dirty="0">
              <a:latin typeface="+mn-lt"/>
              <a:ea typeface="Calibri" panose="020F0502020204030204" pitchFamily="34" charset="0"/>
              <a:cs typeface="Times New Roman" panose="02020603050405020304" pitchFamily="18" charset="0"/>
            </a:endParaRPr>
          </a:p>
          <a:p>
            <a:pPr lvl="0">
              <a:lnSpc>
                <a:spcPct val="115000"/>
              </a:lnSpc>
              <a:spcAft>
                <a:spcPts val="1000"/>
              </a:spcAft>
              <a:buClr>
                <a:srgbClr val="FF0000"/>
              </a:buClr>
              <a:buFont typeface="Symbol" panose="05050102010706020507" pitchFamily="18" charset="2"/>
              <a:buChar char=""/>
            </a:pPr>
            <a:r>
              <a:rPr lang="tr-TR" b="1" i="1" dirty="0">
                <a:solidFill>
                  <a:srgbClr val="FF0000"/>
                </a:solidFill>
                <a:latin typeface="+mn-lt"/>
                <a:ea typeface="Calibri" panose="020F0502020204030204" pitchFamily="34" charset="0"/>
                <a:cs typeface="Times New Roman" panose="02020603050405020304" pitchFamily="18" charset="0"/>
              </a:rPr>
              <a:t>Peynirin olgunlaşma hızı</a:t>
            </a:r>
            <a:endParaRPr lang="tr-TR" sz="1800" b="1" i="1" dirty="0">
              <a:latin typeface="+mn-lt"/>
              <a:ea typeface="Calibri" panose="020F0502020204030204" pitchFamily="34" charset="0"/>
              <a:cs typeface="Times New Roman" panose="02020603050405020304" pitchFamily="18" charset="0"/>
            </a:endParaRPr>
          </a:p>
          <a:p>
            <a:pPr marL="0" indent="0">
              <a:lnSpc>
                <a:spcPct val="115000"/>
              </a:lnSpc>
              <a:spcAft>
                <a:spcPts val="1000"/>
              </a:spcAft>
              <a:buNone/>
            </a:pPr>
            <a:r>
              <a:rPr lang="tr-TR" b="1" i="1" dirty="0">
                <a:latin typeface="+mn-lt"/>
                <a:ea typeface="Calibri" panose="020F0502020204030204" pitchFamily="34" charset="0"/>
                <a:cs typeface="Times New Roman" panose="02020603050405020304" pitchFamily="18" charset="0"/>
              </a:rPr>
              <a:t>Olgunlaşmayı hızlandırmak ve yeterli tat gelişimini sağlamak amacıyla uygulanabilecek yollar </a:t>
            </a:r>
            <a:r>
              <a:rPr lang="tr-TR" b="1" i="1" dirty="0" smtClean="0">
                <a:latin typeface="+mn-lt"/>
                <a:ea typeface="Calibri" panose="020F0502020204030204" pitchFamily="34" charset="0"/>
                <a:cs typeface="Times New Roman" panose="02020603050405020304" pitchFamily="18" charset="0"/>
              </a:rPr>
              <a:t>şunlardır;</a:t>
            </a:r>
            <a:endParaRPr lang="tr-TR" sz="1800" b="1" i="1" dirty="0">
              <a:latin typeface="+mn-lt"/>
              <a:ea typeface="Calibri" panose="020F0502020204030204" pitchFamily="34" charset="0"/>
              <a:cs typeface="Times New Roman" panose="02020603050405020304" pitchFamily="18" charset="0"/>
            </a:endParaRPr>
          </a:p>
          <a:p>
            <a:pPr lvl="0">
              <a:lnSpc>
                <a:spcPct val="115000"/>
              </a:lnSpc>
              <a:buFont typeface="Calibri" panose="020F0502020204030204" pitchFamily="34" charset="0"/>
              <a:buChar char="-"/>
            </a:pPr>
            <a:r>
              <a:rPr lang="tr-TR" b="1" i="1" dirty="0">
                <a:latin typeface="+mn-lt"/>
                <a:ea typeface="Calibri" panose="020F0502020204030204" pitchFamily="34" charset="0"/>
                <a:cs typeface="Times New Roman" panose="02020603050405020304" pitchFamily="18" charset="0"/>
              </a:rPr>
              <a:t>Genellikle sert peynirlerde normal </a:t>
            </a:r>
            <a:r>
              <a:rPr lang="tr-TR" b="1" i="1" dirty="0" err="1">
                <a:latin typeface="+mn-lt"/>
                <a:ea typeface="Calibri" panose="020F0502020204030204" pitchFamily="34" charset="0"/>
                <a:cs typeface="Times New Roman" panose="02020603050405020304" pitchFamily="18" charset="0"/>
              </a:rPr>
              <a:t>starter</a:t>
            </a:r>
            <a:r>
              <a:rPr lang="tr-TR" b="1" i="1" dirty="0">
                <a:latin typeface="+mn-lt"/>
                <a:ea typeface="Calibri" panose="020F0502020204030204" pitchFamily="34" charset="0"/>
                <a:cs typeface="Times New Roman" panose="02020603050405020304" pitchFamily="18" charset="0"/>
              </a:rPr>
              <a:t> kültürler ile beraber </a:t>
            </a:r>
            <a:r>
              <a:rPr lang="tr-TR" b="1" i="1" dirty="0" err="1">
                <a:latin typeface="+mn-lt"/>
                <a:ea typeface="Calibri" panose="020F0502020204030204" pitchFamily="34" charset="0"/>
                <a:cs typeface="Times New Roman" panose="02020603050405020304" pitchFamily="18" charset="0"/>
              </a:rPr>
              <a:t>Streptococcus</a:t>
            </a:r>
            <a:r>
              <a:rPr lang="tr-TR" b="1" i="1" dirty="0">
                <a:latin typeface="+mn-lt"/>
                <a:ea typeface="Calibri" panose="020F0502020204030204" pitchFamily="34" charset="0"/>
                <a:cs typeface="Times New Roman" panose="02020603050405020304" pitchFamily="18" charset="0"/>
              </a:rPr>
              <a:t> </a:t>
            </a:r>
            <a:r>
              <a:rPr lang="tr-TR" b="1" i="1" dirty="0" err="1">
                <a:latin typeface="+mn-lt"/>
                <a:ea typeface="Calibri" panose="020F0502020204030204" pitchFamily="34" charset="0"/>
                <a:cs typeface="Times New Roman" panose="02020603050405020304" pitchFamily="18" charset="0"/>
              </a:rPr>
              <a:t>thermophilus</a:t>
            </a:r>
            <a:r>
              <a:rPr lang="tr-TR" b="1" i="1" dirty="0">
                <a:latin typeface="+mn-lt"/>
                <a:ea typeface="Calibri" panose="020F0502020204030204" pitchFamily="34" charset="0"/>
                <a:cs typeface="Times New Roman" panose="02020603050405020304" pitchFamily="18" charset="0"/>
              </a:rPr>
              <a:t>, </a:t>
            </a:r>
            <a:r>
              <a:rPr lang="tr-TR" b="1" i="1" dirty="0" err="1">
                <a:latin typeface="+mn-lt"/>
                <a:ea typeface="Calibri" panose="020F0502020204030204" pitchFamily="34" charset="0"/>
                <a:cs typeface="Times New Roman" panose="02020603050405020304" pitchFamily="18" charset="0"/>
              </a:rPr>
              <a:t>Lactobacillus</a:t>
            </a:r>
            <a:r>
              <a:rPr lang="tr-TR" b="1" i="1" dirty="0">
                <a:latin typeface="+mn-lt"/>
                <a:ea typeface="Calibri" panose="020F0502020204030204" pitchFamily="34" charset="0"/>
                <a:cs typeface="Times New Roman" panose="02020603050405020304" pitchFamily="18" charset="0"/>
              </a:rPr>
              <a:t> </a:t>
            </a:r>
            <a:r>
              <a:rPr lang="tr-TR" b="1" i="1" dirty="0" err="1">
                <a:latin typeface="+mn-lt"/>
                <a:ea typeface="Calibri" panose="020F0502020204030204" pitchFamily="34" charset="0"/>
                <a:cs typeface="Times New Roman" panose="02020603050405020304" pitchFamily="18" charset="0"/>
              </a:rPr>
              <a:t>acidophilus</a:t>
            </a:r>
            <a:r>
              <a:rPr lang="tr-TR" b="1" i="1" dirty="0">
                <a:latin typeface="+mn-lt"/>
                <a:ea typeface="Calibri" panose="020F0502020204030204" pitchFamily="34" charset="0"/>
                <a:cs typeface="Times New Roman" panose="02020603050405020304" pitchFamily="18" charset="0"/>
              </a:rPr>
              <a:t> veya </a:t>
            </a:r>
            <a:r>
              <a:rPr lang="tr-TR" b="1" i="1" dirty="0" err="1">
                <a:latin typeface="+mn-lt"/>
                <a:ea typeface="Calibri" panose="020F0502020204030204" pitchFamily="34" charset="0"/>
                <a:cs typeface="Times New Roman" panose="02020603050405020304" pitchFamily="18" charset="0"/>
              </a:rPr>
              <a:t>Lactobacillus</a:t>
            </a:r>
            <a:r>
              <a:rPr lang="tr-TR" b="1" i="1" dirty="0">
                <a:latin typeface="+mn-lt"/>
                <a:ea typeface="Calibri" panose="020F0502020204030204" pitchFamily="34" charset="0"/>
                <a:cs typeface="Times New Roman" panose="02020603050405020304" pitchFamily="18" charset="0"/>
              </a:rPr>
              <a:t> </a:t>
            </a:r>
            <a:r>
              <a:rPr lang="tr-TR" b="1" i="1" dirty="0" err="1">
                <a:latin typeface="+mn-lt"/>
                <a:ea typeface="Calibri" panose="020F0502020204030204" pitchFamily="34" charset="0"/>
                <a:cs typeface="Times New Roman" panose="02020603050405020304" pitchFamily="18" charset="0"/>
              </a:rPr>
              <a:t>casei</a:t>
            </a:r>
            <a:r>
              <a:rPr lang="tr-TR" b="1" i="1" dirty="0">
                <a:latin typeface="+mn-lt"/>
                <a:ea typeface="Calibri" panose="020F0502020204030204" pitchFamily="34" charset="0"/>
                <a:cs typeface="Times New Roman" panose="02020603050405020304" pitchFamily="18" charset="0"/>
              </a:rPr>
              <a:t> mikroorganizmaları bulunan kültürler kullanılabilir.</a:t>
            </a:r>
            <a:endParaRPr lang="tr-TR" sz="1800" b="1" i="1" dirty="0">
              <a:latin typeface="+mn-lt"/>
              <a:ea typeface="Calibri" panose="020F0502020204030204" pitchFamily="34" charset="0"/>
              <a:cs typeface="Times New Roman" panose="02020603050405020304" pitchFamily="18" charset="0"/>
            </a:endParaRPr>
          </a:p>
          <a:p>
            <a:pPr lvl="0">
              <a:lnSpc>
                <a:spcPct val="115000"/>
              </a:lnSpc>
              <a:buFont typeface="Calibri" panose="020F0502020204030204" pitchFamily="34" charset="0"/>
              <a:buChar char="-"/>
            </a:pPr>
            <a:r>
              <a:rPr lang="tr-TR" b="1" i="1" dirty="0">
                <a:latin typeface="+mn-lt"/>
                <a:ea typeface="Calibri" panose="020F0502020204030204" pitchFamily="34" charset="0"/>
                <a:cs typeface="Times New Roman" panose="02020603050405020304" pitchFamily="18" charset="0"/>
              </a:rPr>
              <a:t>Sert ve yarı-sert peynirlerde, mayalamadan önce </a:t>
            </a:r>
            <a:r>
              <a:rPr lang="tr-TR" b="1" i="1" dirty="0" err="1">
                <a:latin typeface="+mn-lt"/>
                <a:ea typeface="Calibri" panose="020F0502020204030204" pitchFamily="34" charset="0"/>
                <a:cs typeface="Times New Roman" panose="02020603050405020304" pitchFamily="18" charset="0"/>
              </a:rPr>
              <a:t>rekombine</a:t>
            </a:r>
            <a:r>
              <a:rPr lang="tr-TR" b="1" i="1" dirty="0">
                <a:latin typeface="+mn-lt"/>
                <a:ea typeface="Calibri" panose="020F0502020204030204" pitchFamily="34" charset="0"/>
                <a:cs typeface="Times New Roman" panose="02020603050405020304" pitchFamily="18" charset="0"/>
              </a:rPr>
              <a:t> süte amino asitler katılabilir.</a:t>
            </a:r>
            <a:endParaRPr lang="tr-TR" sz="1800" b="1" i="1" dirty="0">
              <a:latin typeface="+mn-lt"/>
              <a:ea typeface="Calibri" panose="020F0502020204030204" pitchFamily="34" charset="0"/>
              <a:cs typeface="Times New Roman" panose="02020603050405020304" pitchFamily="18" charset="0"/>
            </a:endParaRPr>
          </a:p>
          <a:p>
            <a:pPr lvl="0">
              <a:lnSpc>
                <a:spcPct val="115000"/>
              </a:lnSpc>
              <a:buFont typeface="Calibri" panose="020F0502020204030204" pitchFamily="34" charset="0"/>
              <a:buChar char="-"/>
            </a:pPr>
            <a:r>
              <a:rPr lang="tr-TR" b="1" i="1" dirty="0" err="1">
                <a:latin typeface="+mn-lt"/>
                <a:ea typeface="Calibri" panose="020F0502020204030204" pitchFamily="34" charset="0"/>
                <a:cs typeface="Times New Roman" panose="02020603050405020304" pitchFamily="18" charset="0"/>
              </a:rPr>
              <a:t>Rekombine</a:t>
            </a:r>
            <a:r>
              <a:rPr lang="tr-TR" b="1" i="1" dirty="0">
                <a:latin typeface="+mn-lt"/>
                <a:ea typeface="Calibri" panose="020F0502020204030204" pitchFamily="34" charset="0"/>
                <a:cs typeface="Times New Roman" panose="02020603050405020304" pitchFamily="18" charset="0"/>
              </a:rPr>
              <a:t> süte </a:t>
            </a:r>
            <a:r>
              <a:rPr lang="tr-TR" b="1" i="1" dirty="0" err="1">
                <a:latin typeface="+mn-lt"/>
                <a:ea typeface="Calibri" panose="020F0502020204030204" pitchFamily="34" charset="0"/>
                <a:cs typeface="Times New Roman" panose="02020603050405020304" pitchFamily="18" charset="0"/>
              </a:rPr>
              <a:t>lipolitik</a:t>
            </a:r>
            <a:r>
              <a:rPr lang="tr-TR" b="1" i="1" dirty="0">
                <a:latin typeface="+mn-lt"/>
                <a:ea typeface="Calibri" panose="020F0502020204030204" pitchFamily="34" charset="0"/>
                <a:cs typeface="Times New Roman" panose="02020603050405020304" pitchFamily="18" charset="0"/>
              </a:rPr>
              <a:t> ve </a:t>
            </a:r>
            <a:r>
              <a:rPr lang="tr-TR" b="1" i="1" dirty="0" err="1">
                <a:latin typeface="+mn-lt"/>
                <a:ea typeface="Calibri" panose="020F0502020204030204" pitchFamily="34" charset="0"/>
                <a:cs typeface="Times New Roman" panose="02020603050405020304" pitchFamily="18" charset="0"/>
              </a:rPr>
              <a:t>proteolitik</a:t>
            </a:r>
            <a:r>
              <a:rPr lang="tr-TR" b="1" i="1" dirty="0">
                <a:latin typeface="+mn-lt"/>
                <a:ea typeface="Calibri" panose="020F0502020204030204" pitchFamily="34" charset="0"/>
                <a:cs typeface="Times New Roman" panose="02020603050405020304" pitchFamily="18" charset="0"/>
              </a:rPr>
              <a:t> enzimler katılabilir.</a:t>
            </a:r>
            <a:endParaRPr lang="tr-TR" sz="1800" b="1" i="1" dirty="0">
              <a:latin typeface="+mn-lt"/>
              <a:ea typeface="Calibri" panose="020F0502020204030204" pitchFamily="34" charset="0"/>
              <a:cs typeface="Times New Roman" panose="02020603050405020304" pitchFamily="18" charset="0"/>
            </a:endParaRPr>
          </a:p>
          <a:p>
            <a:pPr lvl="0">
              <a:lnSpc>
                <a:spcPct val="115000"/>
              </a:lnSpc>
              <a:spcAft>
                <a:spcPts val="1000"/>
              </a:spcAft>
              <a:buFont typeface="Calibri" panose="020F0502020204030204" pitchFamily="34" charset="0"/>
              <a:buChar char="-"/>
            </a:pPr>
            <a:r>
              <a:rPr lang="tr-TR" b="1" i="1" dirty="0" err="1">
                <a:latin typeface="+mn-lt"/>
                <a:ea typeface="Calibri" panose="020F0502020204030204" pitchFamily="34" charset="0"/>
                <a:cs typeface="Times New Roman" panose="02020603050405020304" pitchFamily="18" charset="0"/>
              </a:rPr>
              <a:t>Ultrafiltre</a:t>
            </a:r>
            <a:r>
              <a:rPr lang="tr-TR" b="1" i="1" dirty="0">
                <a:latin typeface="+mn-lt"/>
                <a:ea typeface="Calibri" panose="020F0502020204030204" pitchFamily="34" charset="0"/>
                <a:cs typeface="Times New Roman" panose="02020603050405020304" pitchFamily="18" charset="0"/>
              </a:rPr>
              <a:t> </a:t>
            </a:r>
            <a:r>
              <a:rPr lang="tr-TR" b="1" i="1" dirty="0" err="1">
                <a:latin typeface="+mn-lt"/>
                <a:ea typeface="Calibri" panose="020F0502020204030204" pitchFamily="34" charset="0"/>
                <a:cs typeface="Times New Roman" panose="02020603050405020304" pitchFamily="18" charset="0"/>
              </a:rPr>
              <a:t>rekonstitüe</a:t>
            </a:r>
            <a:r>
              <a:rPr lang="tr-TR" b="1" i="1" dirty="0">
                <a:latin typeface="+mn-lt"/>
                <a:ea typeface="Calibri" panose="020F0502020204030204" pitchFamily="34" charset="0"/>
                <a:cs typeface="Times New Roman" panose="02020603050405020304" pitchFamily="18" charset="0"/>
              </a:rPr>
              <a:t> süt </a:t>
            </a:r>
            <a:r>
              <a:rPr lang="tr-TR" b="1" i="1" dirty="0" err="1">
                <a:latin typeface="+mn-lt"/>
                <a:ea typeface="Calibri" panose="020F0502020204030204" pitchFamily="34" charset="0"/>
                <a:cs typeface="Times New Roman" panose="02020603050405020304" pitchFamily="18" charset="0"/>
              </a:rPr>
              <a:t>lipolize</a:t>
            </a:r>
            <a:r>
              <a:rPr lang="tr-TR" b="1" i="1" dirty="0">
                <a:latin typeface="+mn-lt"/>
                <a:ea typeface="Calibri" panose="020F0502020204030204" pitchFamily="34" charset="0"/>
                <a:cs typeface="Times New Roman" panose="02020603050405020304" pitchFamily="18" charset="0"/>
              </a:rPr>
              <a:t> uğratılmış kremayla karıştırılabilir.</a:t>
            </a:r>
            <a:endParaRPr lang="tr-TR" sz="1800" b="1" i="1" dirty="0">
              <a:latin typeface="+mn-lt"/>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269698269"/>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7700" y="160338"/>
            <a:ext cx="10515600" cy="668338"/>
          </a:xfrm>
        </p:spPr>
        <p:txBody>
          <a:bodyPr>
            <a:normAutofit fontScale="90000"/>
          </a:bodyPr>
          <a:lstStyle/>
          <a:p>
            <a:r>
              <a:rPr lang="tr-TR" sz="2400" b="1" i="1" dirty="0" smtClean="0">
                <a:solidFill>
                  <a:srgbClr val="FF0000"/>
                </a:solidFill>
              </a:rPr>
              <a:t>1.1.1.1.1.Kurutulmuş Ürünlerin Üretimi ve Depolanması </a:t>
            </a:r>
            <a:br>
              <a:rPr lang="tr-TR" sz="2400" b="1" i="1" dirty="0" smtClean="0">
                <a:solidFill>
                  <a:srgbClr val="FF0000"/>
                </a:solidFill>
              </a:rPr>
            </a:br>
            <a:r>
              <a:rPr lang="tr-TR" sz="2400" b="1" i="1" dirty="0" smtClean="0">
                <a:solidFill>
                  <a:srgbClr val="FF0000"/>
                </a:solidFill>
              </a:rPr>
              <a:t>(a) Yağsız Süttozu</a:t>
            </a:r>
            <a:endParaRPr lang="tr-TR" sz="2400" b="1" i="1" dirty="0">
              <a:solidFill>
                <a:srgbClr val="FF0000"/>
              </a:solidFill>
            </a:endParaRPr>
          </a:p>
        </p:txBody>
      </p:sp>
      <p:graphicFrame>
        <p:nvGraphicFramePr>
          <p:cNvPr id="14" name="İçerik Yer Tutucusu 13"/>
          <p:cNvGraphicFramePr>
            <a:graphicFrameLocks noGrp="1"/>
          </p:cNvGraphicFramePr>
          <p:nvPr>
            <p:ph idx="1"/>
            <p:extLst>
              <p:ext uri="{D42A27DB-BD31-4B8C-83A1-F6EECF244321}">
                <p14:modId xmlns:p14="http://schemas.microsoft.com/office/powerpoint/2010/main" val="26624105"/>
              </p:ext>
            </p:extLst>
          </p:nvPr>
        </p:nvGraphicFramePr>
        <p:xfrm>
          <a:off x="2133600" y="981076"/>
          <a:ext cx="9096375" cy="5667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6078877"/>
      </p:ext>
    </p:extLst>
  </p:cSld>
  <p:clrMapOvr>
    <a:masterClrMapping/>
  </p:clrMapOvr>
  <p:transition spd="slow">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7"/>
            <a:ext cx="9404723" cy="604557"/>
          </a:xfrm>
        </p:spPr>
        <p:txBody>
          <a:bodyPr/>
          <a:lstStyle/>
          <a:p>
            <a:r>
              <a:rPr lang="tr-TR" sz="2400" b="1" i="1" dirty="0" smtClean="0">
                <a:solidFill>
                  <a:srgbClr val="FF0000"/>
                </a:solidFill>
              </a:rPr>
              <a:t>1.3.5.Rekombine Krema</a:t>
            </a:r>
            <a:endParaRPr lang="tr-TR" sz="2400" b="1" i="1" dirty="0">
              <a:solidFill>
                <a:srgbClr val="FF0000"/>
              </a:solidFill>
            </a:endParaRPr>
          </a:p>
        </p:txBody>
      </p:sp>
      <p:sp>
        <p:nvSpPr>
          <p:cNvPr id="3" name="İçerik Yer Tutucusu 2"/>
          <p:cNvSpPr>
            <a:spLocks noGrp="1"/>
          </p:cNvSpPr>
          <p:nvPr>
            <p:ph idx="1"/>
          </p:nvPr>
        </p:nvSpPr>
        <p:spPr>
          <a:xfrm>
            <a:off x="485775" y="1123950"/>
            <a:ext cx="10725149" cy="5534025"/>
          </a:xfrm>
        </p:spPr>
        <p:txBody>
          <a:bodyPr>
            <a:normAutofit/>
          </a:bodyPr>
          <a:lstStyle/>
          <a:p>
            <a:pPr>
              <a:lnSpc>
                <a:spcPct val="115000"/>
              </a:lnSpc>
              <a:spcAft>
                <a:spcPts val="1000"/>
              </a:spcAft>
            </a:pPr>
            <a:r>
              <a:rPr lang="tr-TR" b="1" i="1" dirty="0" smtClean="0">
                <a:latin typeface="+mn-lt"/>
                <a:ea typeface="Calibri" panose="020F0502020204030204" pitchFamily="34" charset="0"/>
                <a:cs typeface="Times New Roman" panose="02020603050405020304" pitchFamily="18" charset="0"/>
              </a:rPr>
              <a:t> </a:t>
            </a:r>
            <a:r>
              <a:rPr lang="tr-TR" b="1" i="1" dirty="0" err="1">
                <a:latin typeface="+mn-lt"/>
                <a:ea typeface="Calibri" panose="020F0502020204030204" pitchFamily="34" charset="0"/>
                <a:cs typeface="Times New Roman" panose="02020603050405020304" pitchFamily="18" charset="0"/>
              </a:rPr>
              <a:t>Rekombine</a:t>
            </a:r>
            <a:r>
              <a:rPr lang="tr-TR" b="1" i="1" dirty="0">
                <a:latin typeface="+mn-lt"/>
                <a:ea typeface="Calibri" panose="020F0502020204030204" pitchFamily="34" charset="0"/>
                <a:cs typeface="Times New Roman" panose="02020603050405020304" pitchFamily="18" charset="0"/>
              </a:rPr>
              <a:t> krema yapımında yağsız süttozu, </a:t>
            </a:r>
            <a:r>
              <a:rPr lang="tr-TR" b="1" i="1" dirty="0" err="1">
                <a:latin typeface="+mn-lt"/>
                <a:ea typeface="Calibri" panose="020F0502020204030204" pitchFamily="34" charset="0"/>
                <a:cs typeface="Times New Roman" panose="02020603050405020304" pitchFamily="18" charset="0"/>
              </a:rPr>
              <a:t>yayıkaltı</a:t>
            </a:r>
            <a:r>
              <a:rPr lang="tr-TR" b="1" i="1" dirty="0">
                <a:latin typeface="+mn-lt"/>
                <a:ea typeface="Calibri" panose="020F0502020204030204" pitchFamily="34" charset="0"/>
                <a:cs typeface="Times New Roman" panose="02020603050405020304" pitchFamily="18" charset="0"/>
              </a:rPr>
              <a:t> tozu ve susuz süt yağı karışımından yararlanılabilir. Yağ oranı krem </a:t>
            </a:r>
            <a:r>
              <a:rPr lang="tr-TR" b="1" i="1" dirty="0" err="1">
                <a:latin typeface="+mn-lt"/>
                <a:ea typeface="Calibri" panose="020F0502020204030204" pitchFamily="34" charset="0"/>
                <a:cs typeface="Times New Roman" panose="02020603050405020304" pitchFamily="18" charset="0"/>
              </a:rPr>
              <a:t>şantide</a:t>
            </a:r>
            <a:r>
              <a:rPr lang="tr-TR" b="1" i="1" dirty="0">
                <a:latin typeface="+mn-lt"/>
                <a:ea typeface="Calibri" panose="020F0502020204030204" pitchFamily="34" charset="0"/>
                <a:cs typeface="Times New Roman" panose="02020603050405020304" pitchFamily="18" charset="0"/>
              </a:rPr>
              <a:t> %35-40, kahve kremasında ise genellikle %20-25 arasında değişim gösterir. Son üründe pişmiş tat gelişimine yol açmamak için düşük yada orta ısılı süttozu kullanımı önerilmektedir. </a:t>
            </a:r>
            <a:r>
              <a:rPr lang="tr-TR" b="1" i="1" dirty="0" err="1">
                <a:latin typeface="+mn-lt"/>
                <a:ea typeface="Calibri" panose="020F0502020204030204" pitchFamily="34" charset="0"/>
                <a:cs typeface="Times New Roman" panose="02020603050405020304" pitchFamily="18" charset="0"/>
              </a:rPr>
              <a:t>Rekombine</a:t>
            </a:r>
            <a:r>
              <a:rPr lang="tr-TR" b="1" i="1" dirty="0">
                <a:latin typeface="+mn-lt"/>
                <a:ea typeface="Calibri" panose="020F0502020204030204" pitchFamily="34" charset="0"/>
                <a:cs typeface="Times New Roman" panose="02020603050405020304" pitchFamily="18" charset="0"/>
              </a:rPr>
              <a:t> krema sterilize edilecek yada dondurulacak ise, </a:t>
            </a:r>
            <a:r>
              <a:rPr lang="tr-TR" b="1" i="1" dirty="0" err="1">
                <a:latin typeface="+mn-lt"/>
                <a:ea typeface="Calibri" panose="020F0502020204030204" pitchFamily="34" charset="0"/>
                <a:cs typeface="Times New Roman" panose="02020603050405020304" pitchFamily="18" charset="0"/>
              </a:rPr>
              <a:t>emülsifiyer</a:t>
            </a:r>
            <a:r>
              <a:rPr lang="tr-TR" b="1" i="1" dirty="0">
                <a:latin typeface="+mn-lt"/>
                <a:ea typeface="Calibri" panose="020F0502020204030204" pitchFamily="34" charset="0"/>
                <a:cs typeface="Times New Roman" panose="02020603050405020304" pitchFamily="18" charset="0"/>
              </a:rPr>
              <a:t> ve </a:t>
            </a:r>
            <a:r>
              <a:rPr lang="tr-TR" b="1" i="1" dirty="0" err="1">
                <a:latin typeface="+mn-lt"/>
                <a:ea typeface="Calibri" panose="020F0502020204030204" pitchFamily="34" charset="0"/>
                <a:cs typeface="Times New Roman" panose="02020603050405020304" pitchFamily="18" charset="0"/>
              </a:rPr>
              <a:t>stabilizer</a:t>
            </a:r>
            <a:r>
              <a:rPr lang="tr-TR" b="1" i="1" dirty="0">
                <a:latin typeface="+mn-lt"/>
                <a:ea typeface="Calibri" panose="020F0502020204030204" pitchFamily="34" charset="0"/>
                <a:cs typeface="Times New Roman" panose="02020603050405020304" pitchFamily="18" charset="0"/>
              </a:rPr>
              <a:t> kullanılarak emülsiyon </a:t>
            </a:r>
            <a:r>
              <a:rPr lang="tr-TR" b="1" i="1" dirty="0" err="1">
                <a:latin typeface="+mn-lt"/>
                <a:ea typeface="Calibri" panose="020F0502020204030204" pitchFamily="34" charset="0"/>
                <a:cs typeface="Times New Roman" panose="02020603050405020304" pitchFamily="18" charset="0"/>
              </a:rPr>
              <a:t>stabilitesinin</a:t>
            </a:r>
            <a:r>
              <a:rPr lang="tr-TR" b="1" i="1" dirty="0">
                <a:latin typeface="+mn-lt"/>
                <a:ea typeface="Calibri" panose="020F0502020204030204" pitchFamily="34" charset="0"/>
                <a:cs typeface="Times New Roman" panose="02020603050405020304" pitchFamily="18" charset="0"/>
              </a:rPr>
              <a:t> artırılması gerekir.</a:t>
            </a:r>
            <a:endParaRPr lang="tr-TR" sz="1800" b="1" i="1" dirty="0">
              <a:latin typeface="+mn-lt"/>
              <a:ea typeface="Calibri" panose="020F0502020204030204" pitchFamily="34" charset="0"/>
              <a:cs typeface="Times New Roman" panose="02020603050405020304" pitchFamily="18" charset="0"/>
            </a:endParaRPr>
          </a:p>
          <a:p>
            <a:pPr marL="0" indent="0">
              <a:lnSpc>
                <a:spcPct val="115000"/>
              </a:lnSpc>
              <a:spcAft>
                <a:spcPts val="1000"/>
              </a:spcAft>
              <a:buNone/>
            </a:pPr>
            <a:endParaRPr lang="tr-TR" b="1" i="1" dirty="0" smtClean="0">
              <a:latin typeface="+mn-lt"/>
              <a:ea typeface="Calibri" panose="020F0502020204030204" pitchFamily="34" charset="0"/>
              <a:cs typeface="Times New Roman" panose="02020603050405020304" pitchFamily="18" charset="0"/>
            </a:endParaRPr>
          </a:p>
          <a:p>
            <a:pPr marL="0" indent="0">
              <a:lnSpc>
                <a:spcPct val="115000"/>
              </a:lnSpc>
              <a:spcAft>
                <a:spcPts val="1000"/>
              </a:spcAft>
              <a:buNone/>
            </a:pPr>
            <a:r>
              <a:rPr lang="tr-TR" b="1" i="1" dirty="0" err="1" smtClean="0">
                <a:latin typeface="+mn-lt"/>
                <a:ea typeface="Calibri" panose="020F0502020204030204" pitchFamily="34" charset="0"/>
                <a:cs typeface="Times New Roman" panose="02020603050405020304" pitchFamily="18" charset="0"/>
              </a:rPr>
              <a:t>Rekombine</a:t>
            </a:r>
            <a:r>
              <a:rPr lang="tr-TR" b="1" i="1" dirty="0" smtClean="0">
                <a:latin typeface="+mn-lt"/>
                <a:ea typeface="Calibri" panose="020F0502020204030204" pitchFamily="34" charset="0"/>
                <a:cs typeface="Times New Roman" panose="02020603050405020304" pitchFamily="18" charset="0"/>
              </a:rPr>
              <a:t> krema </a:t>
            </a:r>
            <a:r>
              <a:rPr lang="tr-TR" b="1" i="1" dirty="0">
                <a:latin typeface="+mn-lt"/>
                <a:ea typeface="Calibri" panose="020F0502020204030204" pitchFamily="34" charset="0"/>
                <a:cs typeface="Times New Roman" panose="02020603050405020304" pitchFamily="18" charset="0"/>
              </a:rPr>
              <a:t>çeşitli amaçlarla </a:t>
            </a:r>
            <a:r>
              <a:rPr lang="tr-TR" b="1" i="1" dirty="0" err="1">
                <a:latin typeface="+mn-lt"/>
                <a:ea typeface="Calibri" panose="020F0502020204030204" pitchFamily="34" charset="0"/>
                <a:cs typeface="Times New Roman" panose="02020603050405020304" pitchFamily="18" charset="0"/>
              </a:rPr>
              <a:t>kullanılabilir.Kullanım</a:t>
            </a:r>
            <a:r>
              <a:rPr lang="tr-TR" b="1" i="1" dirty="0">
                <a:latin typeface="+mn-lt"/>
                <a:ea typeface="Calibri" panose="020F0502020204030204" pitchFamily="34" charset="0"/>
                <a:cs typeface="Times New Roman" panose="02020603050405020304" pitchFamily="18" charset="0"/>
              </a:rPr>
              <a:t> alanları şunlardır : </a:t>
            </a:r>
          </a:p>
          <a:p>
            <a:pPr>
              <a:lnSpc>
                <a:spcPct val="115000"/>
              </a:lnSpc>
              <a:spcAft>
                <a:spcPts val="1000"/>
              </a:spcAft>
            </a:pPr>
            <a:r>
              <a:rPr lang="tr-TR" b="1" i="1" dirty="0">
                <a:latin typeface="+mn-lt"/>
                <a:ea typeface="Calibri" panose="020F0502020204030204" pitchFamily="34" charset="0"/>
                <a:cs typeface="Times New Roman" panose="02020603050405020304" pitchFamily="18" charset="0"/>
              </a:rPr>
              <a:t>Tatlı süslemelerinde</a:t>
            </a:r>
          </a:p>
          <a:p>
            <a:pPr>
              <a:lnSpc>
                <a:spcPct val="115000"/>
              </a:lnSpc>
              <a:spcAft>
                <a:spcPts val="1000"/>
              </a:spcAft>
            </a:pPr>
            <a:r>
              <a:rPr lang="tr-TR" b="1" i="1" dirty="0">
                <a:latin typeface="+mn-lt"/>
                <a:ea typeface="Calibri" panose="020F0502020204030204" pitchFamily="34" charset="0"/>
                <a:cs typeface="Times New Roman" panose="02020603050405020304" pitchFamily="18" charset="0"/>
              </a:rPr>
              <a:t>Kahve kreması olarak </a:t>
            </a:r>
          </a:p>
          <a:p>
            <a:pPr>
              <a:lnSpc>
                <a:spcPct val="115000"/>
              </a:lnSpc>
              <a:spcAft>
                <a:spcPts val="1000"/>
              </a:spcAft>
            </a:pPr>
            <a:r>
              <a:rPr lang="tr-TR" b="1" i="1" dirty="0">
                <a:latin typeface="+mn-lt"/>
                <a:ea typeface="Calibri" panose="020F0502020204030204" pitchFamily="34" charset="0"/>
                <a:cs typeface="Times New Roman" panose="02020603050405020304" pitchFamily="18" charset="0"/>
              </a:rPr>
              <a:t>Krem </a:t>
            </a:r>
            <a:r>
              <a:rPr lang="tr-TR" b="1" i="1" dirty="0" err="1">
                <a:latin typeface="+mn-lt"/>
                <a:ea typeface="Calibri" panose="020F0502020204030204" pitchFamily="34" charset="0"/>
                <a:cs typeface="Times New Roman" panose="02020603050405020304" pitchFamily="18" charset="0"/>
              </a:rPr>
              <a:t>şanti</a:t>
            </a:r>
            <a:r>
              <a:rPr lang="tr-TR" b="1" i="1" dirty="0">
                <a:latin typeface="+mn-lt"/>
                <a:ea typeface="Calibri" panose="020F0502020204030204" pitchFamily="34" charset="0"/>
                <a:cs typeface="Times New Roman" panose="02020603050405020304" pitchFamily="18" charset="0"/>
              </a:rPr>
              <a:t> olarak</a:t>
            </a:r>
          </a:p>
          <a:p>
            <a:pPr marL="0" indent="0">
              <a:buNone/>
            </a:pPr>
            <a:endParaRPr lang="tr-TR" dirty="0"/>
          </a:p>
        </p:txBody>
      </p:sp>
    </p:spTree>
    <p:extLst>
      <p:ext uri="{BB962C8B-B14F-4D97-AF65-F5344CB8AC3E}">
        <p14:creationId xmlns:p14="http://schemas.microsoft.com/office/powerpoint/2010/main" val="3083194918"/>
      </p:ext>
    </p:extLst>
  </p:cSld>
  <p:clrMapOvr>
    <a:masterClrMapping/>
  </p:clrMapOvr>
  <p:transition spd="slow">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9"/>
            <a:ext cx="9404723" cy="385482"/>
          </a:xfrm>
        </p:spPr>
        <p:txBody>
          <a:bodyPr/>
          <a:lstStyle/>
          <a:p>
            <a:r>
              <a:rPr lang="tr-TR" sz="1600" b="1" i="1" dirty="0" smtClean="0">
                <a:solidFill>
                  <a:srgbClr val="FF0000"/>
                </a:solidFill>
                <a:latin typeface="+mn-lt"/>
              </a:rPr>
              <a:t>1.3.5.1.Kahve Kreması</a:t>
            </a:r>
            <a:endParaRPr lang="tr-TR" sz="1600" b="1" i="1" dirty="0">
              <a:solidFill>
                <a:srgbClr val="FF0000"/>
              </a:solidFill>
              <a:latin typeface="+mn-lt"/>
            </a:endParaRPr>
          </a:p>
        </p:txBody>
      </p:sp>
      <p:sp>
        <p:nvSpPr>
          <p:cNvPr id="3" name="İçerik Yer Tutucusu 2"/>
          <p:cNvSpPr>
            <a:spLocks noGrp="1"/>
          </p:cNvSpPr>
          <p:nvPr>
            <p:ph idx="1"/>
          </p:nvPr>
        </p:nvSpPr>
        <p:spPr>
          <a:xfrm>
            <a:off x="409576" y="3860964"/>
            <a:ext cx="11306174" cy="2739860"/>
          </a:xfrm>
        </p:spPr>
        <p:txBody>
          <a:bodyPr>
            <a:normAutofit fontScale="62500" lnSpcReduction="20000"/>
          </a:bodyPr>
          <a:lstStyle/>
          <a:p>
            <a:pPr marL="0" indent="0">
              <a:lnSpc>
                <a:spcPct val="115000"/>
              </a:lnSpc>
              <a:spcAft>
                <a:spcPts val="1000"/>
              </a:spcAft>
              <a:buNone/>
            </a:pPr>
            <a:r>
              <a:rPr lang="tr-TR" b="1" i="1" dirty="0" smtClean="0">
                <a:latin typeface="+mn-lt"/>
                <a:ea typeface="Calibri" panose="020F0502020204030204" pitchFamily="34" charset="0"/>
                <a:cs typeface="Times New Roman" panose="02020603050405020304" pitchFamily="18" charset="0"/>
              </a:rPr>
              <a:t> </a:t>
            </a:r>
            <a:r>
              <a:rPr lang="tr-TR" b="1" i="1" dirty="0" err="1" smtClean="0">
                <a:latin typeface="+mn-lt"/>
                <a:ea typeface="Calibri" panose="020F0502020204030204" pitchFamily="34" charset="0"/>
                <a:cs typeface="Times New Roman" panose="02020603050405020304" pitchFamily="18" charset="0"/>
              </a:rPr>
              <a:t>Rekombinasyon</a:t>
            </a:r>
            <a:r>
              <a:rPr lang="tr-TR" b="1" i="1" dirty="0" smtClean="0">
                <a:latin typeface="+mn-lt"/>
                <a:ea typeface="Calibri" panose="020F0502020204030204" pitchFamily="34" charset="0"/>
                <a:cs typeface="Times New Roman" panose="02020603050405020304" pitchFamily="18" charset="0"/>
              </a:rPr>
              <a:t> </a:t>
            </a:r>
            <a:r>
              <a:rPr lang="tr-TR" b="1" i="1" dirty="0">
                <a:latin typeface="+mn-lt"/>
                <a:ea typeface="Calibri" panose="020F0502020204030204" pitchFamily="34" charset="0"/>
                <a:cs typeface="Times New Roman" panose="02020603050405020304" pitchFamily="18" charset="0"/>
              </a:rPr>
              <a:t>işlemi </a:t>
            </a:r>
            <a:r>
              <a:rPr lang="tr-TR" b="1" i="1" dirty="0" err="1">
                <a:latin typeface="+mn-lt"/>
                <a:ea typeface="Calibri" panose="020F0502020204030204" pitchFamily="34" charset="0"/>
                <a:cs typeface="Times New Roman" panose="02020603050405020304" pitchFamily="18" charset="0"/>
              </a:rPr>
              <a:t>rekombine</a:t>
            </a:r>
            <a:r>
              <a:rPr lang="tr-TR" b="1" i="1" dirty="0">
                <a:latin typeface="+mn-lt"/>
                <a:ea typeface="Calibri" panose="020F0502020204030204" pitchFamily="34" charset="0"/>
                <a:cs typeface="Times New Roman" panose="02020603050405020304" pitchFamily="18" charset="0"/>
              </a:rPr>
              <a:t> sütlerde olduğu şekildedir . </a:t>
            </a:r>
          </a:p>
          <a:p>
            <a:pPr lvl="0">
              <a:lnSpc>
                <a:spcPct val="115000"/>
              </a:lnSpc>
              <a:buFont typeface="Symbol" panose="05050102010706020507" pitchFamily="18" charset="2"/>
              <a:buChar char=""/>
            </a:pPr>
            <a:r>
              <a:rPr lang="tr-TR" b="1" i="1" dirty="0">
                <a:latin typeface="+mn-lt"/>
                <a:ea typeface="Calibri" panose="020F0502020204030204" pitchFamily="34" charset="0"/>
                <a:cs typeface="Times New Roman" panose="02020603050405020304" pitchFamily="18" charset="0"/>
              </a:rPr>
              <a:t>Kremaya birinci aşamada yaklaşık 180 </a:t>
            </a:r>
            <a:r>
              <a:rPr lang="tr-TR" b="1" i="1" dirty="0" smtClean="0">
                <a:latin typeface="+mn-lt"/>
                <a:ea typeface="Calibri" panose="020F0502020204030204" pitchFamily="34" charset="0"/>
                <a:cs typeface="Times New Roman" panose="02020603050405020304" pitchFamily="18" charset="0"/>
              </a:rPr>
              <a:t>kg/cm² ; ikinci </a:t>
            </a:r>
            <a:r>
              <a:rPr lang="tr-TR" b="1" i="1" dirty="0">
                <a:latin typeface="+mn-lt"/>
                <a:ea typeface="Calibri" panose="020F0502020204030204" pitchFamily="34" charset="0"/>
                <a:cs typeface="Times New Roman" panose="02020603050405020304" pitchFamily="18" charset="0"/>
              </a:rPr>
              <a:t>kademede 30-40 kg/cm² basınç altında iki kademeli </a:t>
            </a:r>
            <a:r>
              <a:rPr lang="tr-TR" b="1" i="1" dirty="0" err="1" smtClean="0">
                <a:latin typeface="+mn-lt"/>
                <a:ea typeface="Calibri" panose="020F0502020204030204" pitchFamily="34" charset="0"/>
                <a:cs typeface="Times New Roman" panose="02020603050405020304" pitchFamily="18" charset="0"/>
              </a:rPr>
              <a:t>homojenizasyon</a:t>
            </a:r>
            <a:r>
              <a:rPr lang="tr-TR" b="1" i="1" dirty="0" smtClean="0">
                <a:latin typeface="+mn-lt"/>
                <a:ea typeface="Calibri" panose="020F0502020204030204" pitchFamily="34" charset="0"/>
                <a:cs typeface="Times New Roman" panose="02020603050405020304" pitchFamily="18" charset="0"/>
              </a:rPr>
              <a:t> </a:t>
            </a:r>
            <a:r>
              <a:rPr lang="tr-TR" b="1" i="1" dirty="0">
                <a:latin typeface="+mn-lt"/>
                <a:ea typeface="Calibri" panose="020F0502020204030204" pitchFamily="34" charset="0"/>
                <a:cs typeface="Times New Roman" panose="02020603050405020304" pitchFamily="18" charset="0"/>
              </a:rPr>
              <a:t>uygulaması gerekir .</a:t>
            </a:r>
          </a:p>
          <a:p>
            <a:pPr lvl="0">
              <a:lnSpc>
                <a:spcPct val="115000"/>
              </a:lnSpc>
              <a:buFont typeface="Symbol" panose="05050102010706020507" pitchFamily="18" charset="2"/>
              <a:buChar char=""/>
            </a:pPr>
            <a:r>
              <a:rPr lang="tr-TR" b="1" i="1" dirty="0" err="1">
                <a:latin typeface="+mn-lt"/>
                <a:ea typeface="Calibri" panose="020F0502020204030204" pitchFamily="34" charset="0"/>
                <a:cs typeface="Times New Roman" panose="02020603050405020304" pitchFamily="18" charset="0"/>
              </a:rPr>
              <a:t>Emülsifiyer</a:t>
            </a:r>
            <a:r>
              <a:rPr lang="tr-TR" b="1" i="1" dirty="0">
                <a:latin typeface="+mn-lt"/>
                <a:ea typeface="Calibri" panose="020F0502020204030204" pitchFamily="34" charset="0"/>
                <a:cs typeface="Times New Roman" panose="02020603050405020304" pitchFamily="18" charset="0"/>
              </a:rPr>
              <a:t> ve </a:t>
            </a:r>
            <a:r>
              <a:rPr lang="tr-TR" b="1" i="1" dirty="0" err="1">
                <a:latin typeface="+mn-lt"/>
                <a:ea typeface="Calibri" panose="020F0502020204030204" pitchFamily="34" charset="0"/>
                <a:cs typeface="Times New Roman" panose="02020603050405020304" pitchFamily="18" charset="0"/>
              </a:rPr>
              <a:t>stabilizer</a:t>
            </a:r>
            <a:r>
              <a:rPr lang="tr-TR" b="1" i="1" dirty="0">
                <a:latin typeface="+mn-lt"/>
                <a:ea typeface="Calibri" panose="020F0502020204030204" pitchFamily="34" charset="0"/>
                <a:cs typeface="Times New Roman" panose="02020603050405020304" pitchFamily="18" charset="0"/>
              </a:rPr>
              <a:t> kullanılmadan hazırlanan </a:t>
            </a:r>
            <a:r>
              <a:rPr lang="tr-TR" b="1" i="1" dirty="0" err="1">
                <a:latin typeface="+mn-lt"/>
                <a:ea typeface="Calibri" panose="020F0502020204030204" pitchFamily="34" charset="0"/>
                <a:cs typeface="Times New Roman" panose="02020603050405020304" pitchFamily="18" charset="0"/>
              </a:rPr>
              <a:t>rekombine</a:t>
            </a:r>
            <a:r>
              <a:rPr lang="tr-TR" b="1" i="1" dirty="0">
                <a:latin typeface="+mn-lt"/>
                <a:ea typeface="Calibri" panose="020F0502020204030204" pitchFamily="34" charset="0"/>
                <a:cs typeface="Times New Roman" panose="02020603050405020304" pitchFamily="18" charset="0"/>
              </a:rPr>
              <a:t> kremalar direkt buhar </a:t>
            </a:r>
            <a:r>
              <a:rPr lang="tr-TR" b="1" i="1" dirty="0" smtClean="0">
                <a:latin typeface="+mn-lt"/>
                <a:ea typeface="Calibri" panose="020F0502020204030204" pitchFamily="34" charset="0"/>
                <a:cs typeface="Times New Roman" panose="02020603050405020304" pitchFamily="18" charset="0"/>
              </a:rPr>
              <a:t>enjeksiyonu yoluyla </a:t>
            </a:r>
            <a:r>
              <a:rPr lang="tr-TR" b="1" i="1" dirty="0">
                <a:latin typeface="+mn-lt"/>
                <a:ea typeface="Calibri" panose="020F0502020204030204" pitchFamily="34" charset="0"/>
                <a:cs typeface="Times New Roman" panose="02020603050405020304" pitchFamily="18" charset="0"/>
              </a:rPr>
              <a:t>pastörizasyona ya da direkt UHT sterilizasyona tabi </a:t>
            </a:r>
            <a:r>
              <a:rPr lang="tr-TR" b="1" i="1" dirty="0" smtClean="0">
                <a:latin typeface="+mn-lt"/>
                <a:ea typeface="Calibri" panose="020F0502020204030204" pitchFamily="34" charset="0"/>
                <a:cs typeface="Times New Roman" panose="02020603050405020304" pitchFamily="18" charset="0"/>
              </a:rPr>
              <a:t>tutulmamalıdır </a:t>
            </a:r>
            <a:r>
              <a:rPr lang="tr-TR" b="1" i="1" dirty="0">
                <a:latin typeface="+mn-lt"/>
                <a:ea typeface="Calibri" panose="020F0502020204030204" pitchFamily="34" charset="0"/>
                <a:cs typeface="Times New Roman" panose="02020603050405020304" pitchFamily="18" charset="0"/>
              </a:rPr>
              <a:t>. </a:t>
            </a:r>
          </a:p>
          <a:p>
            <a:pPr lvl="0">
              <a:lnSpc>
                <a:spcPct val="115000"/>
              </a:lnSpc>
              <a:buFont typeface="Symbol" panose="05050102010706020507" pitchFamily="18" charset="2"/>
              <a:buChar char=""/>
            </a:pPr>
            <a:r>
              <a:rPr lang="tr-TR" b="1" i="1" dirty="0">
                <a:latin typeface="+mn-lt"/>
                <a:ea typeface="Calibri" panose="020F0502020204030204" pitchFamily="34" charset="0"/>
                <a:cs typeface="Times New Roman" panose="02020603050405020304" pitchFamily="18" charset="0"/>
              </a:rPr>
              <a:t>İçerisinde </a:t>
            </a:r>
            <a:r>
              <a:rPr lang="tr-TR" b="1" i="1" dirty="0" err="1">
                <a:latin typeface="+mn-lt"/>
                <a:ea typeface="Calibri" panose="020F0502020204030204" pitchFamily="34" charset="0"/>
                <a:cs typeface="Times New Roman" panose="02020603050405020304" pitchFamily="18" charset="0"/>
              </a:rPr>
              <a:t>emülsifiyer</a:t>
            </a:r>
            <a:r>
              <a:rPr lang="tr-TR" b="1" i="1" dirty="0">
                <a:latin typeface="+mn-lt"/>
                <a:ea typeface="Calibri" panose="020F0502020204030204" pitchFamily="34" charset="0"/>
                <a:cs typeface="Times New Roman" panose="02020603050405020304" pitchFamily="18" charset="0"/>
              </a:rPr>
              <a:t> </a:t>
            </a:r>
            <a:r>
              <a:rPr lang="tr-TR" b="1" i="1" dirty="0" err="1">
                <a:latin typeface="+mn-lt"/>
                <a:ea typeface="Calibri" panose="020F0502020204030204" pitchFamily="34" charset="0"/>
                <a:cs typeface="Times New Roman" panose="02020603050405020304" pitchFamily="18" charset="0"/>
              </a:rPr>
              <a:t>emülsifiyer</a:t>
            </a:r>
            <a:r>
              <a:rPr lang="tr-TR" b="1" i="1" dirty="0">
                <a:latin typeface="+mn-lt"/>
                <a:ea typeface="Calibri" panose="020F0502020204030204" pitchFamily="34" charset="0"/>
                <a:cs typeface="Times New Roman" panose="02020603050405020304" pitchFamily="18" charset="0"/>
              </a:rPr>
              <a:t> ve </a:t>
            </a:r>
            <a:r>
              <a:rPr lang="tr-TR" b="1" i="1" dirty="0" err="1">
                <a:latin typeface="+mn-lt"/>
                <a:ea typeface="Calibri" panose="020F0502020204030204" pitchFamily="34" charset="0"/>
                <a:cs typeface="Times New Roman" panose="02020603050405020304" pitchFamily="18" charset="0"/>
              </a:rPr>
              <a:t>stabilizerin</a:t>
            </a:r>
            <a:r>
              <a:rPr lang="tr-TR" b="1" i="1" dirty="0">
                <a:latin typeface="+mn-lt"/>
                <a:ea typeface="Calibri" panose="020F0502020204030204" pitchFamily="34" charset="0"/>
                <a:cs typeface="Times New Roman" panose="02020603050405020304" pitchFamily="18" charset="0"/>
              </a:rPr>
              <a:t> yer aldığı kremalar ise UHT yöntemiyle ya da klasik yöntemle </a:t>
            </a:r>
            <a:r>
              <a:rPr lang="tr-TR" b="1" i="1" dirty="0" smtClean="0">
                <a:latin typeface="+mn-lt"/>
                <a:ea typeface="Calibri" panose="020F0502020204030204" pitchFamily="34" charset="0"/>
                <a:cs typeface="Times New Roman" panose="02020603050405020304" pitchFamily="18" charset="0"/>
              </a:rPr>
              <a:t>sterilize </a:t>
            </a:r>
            <a:r>
              <a:rPr lang="tr-TR" b="1" i="1" dirty="0">
                <a:latin typeface="+mn-lt"/>
                <a:ea typeface="Calibri" panose="020F0502020204030204" pitchFamily="34" charset="0"/>
                <a:cs typeface="Times New Roman" panose="02020603050405020304" pitchFamily="18" charset="0"/>
              </a:rPr>
              <a:t>edilebilir . </a:t>
            </a:r>
          </a:p>
          <a:p>
            <a:pPr lvl="0">
              <a:lnSpc>
                <a:spcPct val="115000"/>
              </a:lnSpc>
              <a:buFont typeface="Symbol" panose="05050102010706020507" pitchFamily="18" charset="2"/>
              <a:buChar char=""/>
            </a:pPr>
            <a:r>
              <a:rPr lang="tr-TR" b="1" i="1" dirty="0">
                <a:latin typeface="+mn-lt"/>
                <a:ea typeface="Calibri" panose="020F0502020204030204" pitchFamily="34" charset="0"/>
                <a:cs typeface="Times New Roman" panose="02020603050405020304" pitchFamily="18" charset="0"/>
              </a:rPr>
              <a:t>Son ürün , cam şişeye , teneke kutuya ya da üflenerek şekil verilen plastik kaplara aseptik olarak doldurulabilir . </a:t>
            </a:r>
          </a:p>
          <a:p>
            <a:pPr lvl="0">
              <a:lnSpc>
                <a:spcPct val="115000"/>
              </a:lnSpc>
              <a:spcAft>
                <a:spcPts val="1000"/>
              </a:spcAft>
              <a:buFont typeface="Symbol" panose="05050102010706020507" pitchFamily="18" charset="2"/>
              <a:buChar char=""/>
            </a:pPr>
            <a:r>
              <a:rPr lang="tr-TR" b="1" i="1" dirty="0">
                <a:latin typeface="+mn-lt"/>
                <a:ea typeface="Calibri" panose="020F0502020204030204" pitchFamily="34" charset="0"/>
                <a:cs typeface="Times New Roman" panose="02020603050405020304" pitchFamily="18" charset="0"/>
              </a:rPr>
              <a:t>Kahve kreması 15 gramlık plastik kaplara aseptik olarak paketlenebilir . </a:t>
            </a:r>
          </a:p>
          <a:p>
            <a:pPr marL="0" indent="0">
              <a:buNone/>
            </a:pP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3391144464"/>
              </p:ext>
            </p:extLst>
          </p:nvPr>
        </p:nvGraphicFramePr>
        <p:xfrm>
          <a:off x="2609849" y="947738"/>
          <a:ext cx="5996624" cy="2803689"/>
        </p:xfrm>
        <a:graphic>
          <a:graphicData uri="http://schemas.openxmlformats.org/drawingml/2006/table">
            <a:tbl>
              <a:tblPr firstRow="1" firstCol="1" bandRow="1"/>
              <a:tblGrid>
                <a:gridCol w="2998312">
                  <a:extLst>
                    <a:ext uri="{9D8B030D-6E8A-4147-A177-3AD203B41FA5}">
                      <a16:colId xmlns:a16="http://schemas.microsoft.com/office/drawing/2014/main" xmlns="" val="3777347456"/>
                    </a:ext>
                  </a:extLst>
                </a:gridCol>
                <a:gridCol w="2998312">
                  <a:extLst>
                    <a:ext uri="{9D8B030D-6E8A-4147-A177-3AD203B41FA5}">
                      <a16:colId xmlns:a16="http://schemas.microsoft.com/office/drawing/2014/main" xmlns="" val="2795908254"/>
                    </a:ext>
                  </a:extLst>
                </a:gridCol>
              </a:tblGrid>
              <a:tr h="254881">
                <a:tc>
                  <a:txBody>
                    <a:bodyPr/>
                    <a:lstStyle/>
                    <a:p>
                      <a:pPr algn="ctr">
                        <a:lnSpc>
                          <a:spcPct val="115000"/>
                        </a:lnSpc>
                        <a:spcAft>
                          <a:spcPts val="0"/>
                        </a:spcAft>
                      </a:pPr>
                      <a:r>
                        <a:rPr lang="tr-TR" sz="12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Formülasyon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Miktar, kg/ton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40453342"/>
                  </a:ext>
                </a:extLst>
              </a:tr>
              <a:tr h="2548808">
                <a:tc>
                  <a:txBody>
                    <a:bodyPr/>
                    <a:lstStyle/>
                    <a:p>
                      <a:pPr>
                        <a:lnSpc>
                          <a:spcPct val="115000"/>
                        </a:lnSpc>
                        <a:spcAft>
                          <a:spcPts val="0"/>
                        </a:spcAft>
                      </a:pPr>
                      <a:r>
                        <a:rPr lang="tr-T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Yağsız süttozu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Yayıkaltı tozu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Susuz süt yağı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Karragenan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Gliserol monostearat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Tween 60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Şeker (istenirse %5 oranında kullanılabilir)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733.2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04568255"/>
                  </a:ext>
                </a:extLst>
              </a:tr>
            </a:tbl>
          </a:graphicData>
        </a:graphic>
      </p:graphicFrame>
    </p:spTree>
    <p:extLst>
      <p:ext uri="{BB962C8B-B14F-4D97-AF65-F5344CB8AC3E}">
        <p14:creationId xmlns:p14="http://schemas.microsoft.com/office/powerpoint/2010/main" val="3364102604"/>
      </p:ext>
    </p:extLst>
  </p:cSld>
  <p:clrMapOvr>
    <a:masterClrMapping/>
  </p:clrMapOvr>
  <p:transition spd="slow">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7536" y="452718"/>
            <a:ext cx="9404723" cy="728382"/>
          </a:xfrm>
        </p:spPr>
        <p:txBody>
          <a:bodyPr/>
          <a:lstStyle/>
          <a:p>
            <a:r>
              <a:rPr lang="tr-TR" sz="1800" b="1" i="1" dirty="0" smtClean="0">
                <a:solidFill>
                  <a:srgbClr val="FF0000"/>
                </a:solidFill>
              </a:rPr>
              <a:t>1.3.5.2.Krem </a:t>
            </a:r>
            <a:r>
              <a:rPr lang="tr-TR" sz="1800" b="1" i="1" dirty="0" err="1" smtClean="0">
                <a:solidFill>
                  <a:srgbClr val="FF0000"/>
                </a:solidFill>
              </a:rPr>
              <a:t>Şanti</a:t>
            </a:r>
            <a:endParaRPr lang="tr-TR" sz="1800" b="1" i="1" dirty="0">
              <a:solidFill>
                <a:srgbClr val="FF0000"/>
              </a:solidFill>
            </a:endParaRPr>
          </a:p>
        </p:txBody>
      </p:sp>
      <p:sp>
        <p:nvSpPr>
          <p:cNvPr id="3" name="İçerik Yer Tutucusu 2"/>
          <p:cNvSpPr>
            <a:spLocks noGrp="1"/>
          </p:cNvSpPr>
          <p:nvPr>
            <p:ph idx="1"/>
          </p:nvPr>
        </p:nvSpPr>
        <p:spPr>
          <a:xfrm>
            <a:off x="298449" y="933450"/>
            <a:ext cx="11125199" cy="4791074"/>
          </a:xfrm>
        </p:spPr>
        <p:txBody>
          <a:bodyPr/>
          <a:lstStyle/>
          <a:p>
            <a:pPr marL="0" indent="0">
              <a:lnSpc>
                <a:spcPct val="115000"/>
              </a:lnSpc>
              <a:spcAft>
                <a:spcPts val="1000"/>
              </a:spcAft>
              <a:buNone/>
            </a:pPr>
            <a:r>
              <a:rPr lang="tr-TR" sz="1600" b="1" i="1" dirty="0">
                <a:solidFill>
                  <a:srgbClr val="FF0000"/>
                </a:solidFill>
                <a:latin typeface="+mn-lt"/>
                <a:ea typeface="Calibri" panose="020F0502020204030204" pitchFamily="34" charset="0"/>
                <a:cs typeface="Times New Roman" panose="02020603050405020304" pitchFamily="18" charset="0"/>
              </a:rPr>
              <a:t>Üretim </a:t>
            </a:r>
            <a:endParaRPr lang="tr-TR" sz="1600" b="1" i="1" dirty="0">
              <a:latin typeface="+mn-lt"/>
              <a:ea typeface="Calibri" panose="020F0502020204030204" pitchFamily="34" charset="0"/>
              <a:cs typeface="Times New Roman" panose="02020603050405020304" pitchFamily="18" charset="0"/>
            </a:endParaRPr>
          </a:p>
          <a:p>
            <a:pPr marL="0" indent="0">
              <a:lnSpc>
                <a:spcPct val="115000"/>
              </a:lnSpc>
              <a:spcAft>
                <a:spcPts val="1000"/>
              </a:spcAft>
              <a:buNone/>
            </a:pPr>
            <a:r>
              <a:rPr lang="tr-TR" sz="1600" b="1" i="1" dirty="0" smtClean="0">
                <a:latin typeface="+mn-lt"/>
                <a:ea typeface="Calibri" panose="020F0502020204030204" pitchFamily="34" charset="0"/>
                <a:cs typeface="Times New Roman" panose="02020603050405020304" pitchFamily="18" charset="0"/>
              </a:rPr>
              <a:t>  Yapım  </a:t>
            </a:r>
            <a:r>
              <a:rPr lang="tr-TR" sz="1600" b="1" i="1" dirty="0">
                <a:latin typeface="+mn-lt"/>
                <a:ea typeface="Calibri" panose="020F0502020204030204" pitchFamily="34" charset="0"/>
                <a:cs typeface="Times New Roman" panose="02020603050405020304" pitchFamily="18" charset="0"/>
              </a:rPr>
              <a:t>işlemi kahve kremasında olduğu şekildedir , yalnızca uygulanan </a:t>
            </a:r>
            <a:r>
              <a:rPr lang="tr-TR" sz="1600" b="1" i="1" dirty="0" err="1">
                <a:latin typeface="+mn-lt"/>
                <a:ea typeface="Calibri" panose="020F0502020204030204" pitchFamily="34" charset="0"/>
                <a:cs typeface="Times New Roman" panose="02020603050405020304" pitchFamily="18" charset="0"/>
              </a:rPr>
              <a:t>homojenizasyon</a:t>
            </a:r>
            <a:r>
              <a:rPr lang="tr-TR" sz="1600" b="1" i="1" dirty="0">
                <a:latin typeface="+mn-lt"/>
                <a:ea typeface="Calibri" panose="020F0502020204030204" pitchFamily="34" charset="0"/>
                <a:cs typeface="Times New Roman" panose="02020603050405020304" pitchFamily="18" charset="0"/>
              </a:rPr>
              <a:t> basıncı daha düşüktür  .  Krem </a:t>
            </a:r>
            <a:r>
              <a:rPr lang="tr-TR" sz="1600" b="1" i="1" dirty="0" err="1">
                <a:latin typeface="+mn-lt"/>
                <a:ea typeface="Calibri" panose="020F0502020204030204" pitchFamily="34" charset="0"/>
                <a:cs typeface="Times New Roman" panose="02020603050405020304" pitchFamily="18" charset="0"/>
              </a:rPr>
              <a:t>şanti</a:t>
            </a:r>
            <a:r>
              <a:rPr lang="tr-TR" sz="1600" b="1" i="1" dirty="0">
                <a:latin typeface="+mn-lt"/>
                <a:ea typeface="Calibri" panose="020F0502020204030204" pitchFamily="34" charset="0"/>
                <a:cs typeface="Times New Roman" panose="02020603050405020304" pitchFamily="18" charset="0"/>
              </a:rPr>
              <a:t> </a:t>
            </a:r>
            <a:r>
              <a:rPr lang="tr-TR" sz="1600" b="1" i="1" dirty="0" err="1">
                <a:latin typeface="+mn-lt"/>
                <a:ea typeface="Calibri" panose="020F0502020204030204" pitchFamily="34" charset="0"/>
                <a:cs typeface="Times New Roman" panose="02020603050405020304" pitchFamily="18" charset="0"/>
              </a:rPr>
              <a:t>formülasyonlarında</a:t>
            </a:r>
            <a:r>
              <a:rPr lang="tr-TR" sz="1600" b="1" i="1" dirty="0">
                <a:latin typeface="+mn-lt"/>
                <a:ea typeface="Calibri" panose="020F0502020204030204" pitchFamily="34" charset="0"/>
                <a:cs typeface="Times New Roman" panose="02020603050405020304" pitchFamily="18" charset="0"/>
              </a:rPr>
              <a:t> olabildiğince düşük </a:t>
            </a:r>
            <a:r>
              <a:rPr lang="tr-TR" sz="1600" b="1" i="1" dirty="0" err="1">
                <a:latin typeface="+mn-lt"/>
                <a:ea typeface="Calibri" panose="020F0502020204030204" pitchFamily="34" charset="0"/>
                <a:cs typeface="Times New Roman" panose="02020603050405020304" pitchFamily="18" charset="0"/>
              </a:rPr>
              <a:t>homojenizasyon</a:t>
            </a:r>
            <a:r>
              <a:rPr lang="tr-TR" sz="1600" b="1" i="1" dirty="0">
                <a:latin typeface="+mn-lt"/>
                <a:ea typeface="Calibri" panose="020F0502020204030204" pitchFamily="34" charset="0"/>
                <a:cs typeface="Times New Roman" panose="02020603050405020304" pitchFamily="18" charset="0"/>
              </a:rPr>
              <a:t> basıncı uygulaması önerilmektedir .</a:t>
            </a:r>
          </a:p>
          <a:p>
            <a:pPr marL="0" indent="0">
              <a:lnSpc>
                <a:spcPct val="115000"/>
              </a:lnSpc>
              <a:spcAft>
                <a:spcPts val="1000"/>
              </a:spcAft>
              <a:buNone/>
            </a:pPr>
            <a:r>
              <a:rPr lang="tr-TR" sz="1600" b="1" i="1" dirty="0" smtClean="0">
                <a:latin typeface="+mn-lt"/>
                <a:ea typeface="Calibri" panose="020F0502020204030204" pitchFamily="34" charset="0"/>
                <a:cs typeface="Times New Roman" panose="02020603050405020304" pitchFamily="18" charset="0"/>
              </a:rPr>
              <a:t> </a:t>
            </a:r>
            <a:r>
              <a:rPr lang="tr-TR" sz="1600" b="1" i="1" dirty="0" err="1" smtClean="0">
                <a:latin typeface="+mn-lt"/>
                <a:ea typeface="Calibri" panose="020F0502020204030204" pitchFamily="34" charset="0"/>
                <a:cs typeface="Times New Roman" panose="02020603050405020304" pitchFamily="18" charset="0"/>
              </a:rPr>
              <a:t>Rekombine</a:t>
            </a:r>
            <a:r>
              <a:rPr lang="tr-TR" sz="1600" b="1" i="1" dirty="0" smtClean="0">
                <a:latin typeface="+mn-lt"/>
                <a:ea typeface="Calibri" panose="020F0502020204030204" pitchFamily="34" charset="0"/>
                <a:cs typeface="Times New Roman" panose="02020603050405020304" pitchFamily="18" charset="0"/>
              </a:rPr>
              <a:t> </a:t>
            </a:r>
            <a:r>
              <a:rPr lang="tr-TR" sz="1600" b="1" i="1" dirty="0">
                <a:latin typeface="+mn-lt"/>
                <a:ea typeface="Calibri" panose="020F0502020204030204" pitchFamily="34" charset="0"/>
                <a:cs typeface="Times New Roman" panose="02020603050405020304" pitchFamily="18" charset="0"/>
              </a:rPr>
              <a:t>krem </a:t>
            </a:r>
            <a:r>
              <a:rPr lang="tr-TR" sz="1600" b="1" i="1" dirty="0" err="1">
                <a:latin typeface="+mn-lt"/>
                <a:ea typeface="Calibri" panose="020F0502020204030204" pitchFamily="34" charset="0"/>
                <a:cs typeface="Times New Roman" panose="02020603050405020304" pitchFamily="18" charset="0"/>
              </a:rPr>
              <a:t>şanti</a:t>
            </a:r>
            <a:r>
              <a:rPr lang="tr-TR" sz="1600" b="1" i="1" dirty="0">
                <a:latin typeface="+mn-lt"/>
                <a:ea typeface="Calibri" panose="020F0502020204030204" pitchFamily="34" charset="0"/>
                <a:cs typeface="Times New Roman" panose="02020603050405020304" pitchFamily="18" charset="0"/>
              </a:rPr>
              <a:t>  pastörize  edilebilir veya klasik ya da UHT yöntemiyle sterilizasyona tabi tutulabilir . Dondurma ve çözündürme işlemlerine karşı dayanıklıdır </a:t>
            </a:r>
            <a:r>
              <a:rPr lang="tr-TR" b="1" i="1" dirty="0" smtClean="0">
                <a:latin typeface="+mn-lt"/>
                <a:ea typeface="Calibri" panose="020F0502020204030204" pitchFamily="34" charset="0"/>
                <a:cs typeface="Times New Roman" panose="02020603050405020304" pitchFamily="18" charset="0"/>
              </a:rPr>
              <a:t>.</a:t>
            </a:r>
          </a:p>
          <a:p>
            <a:pPr marL="0" indent="0">
              <a:lnSpc>
                <a:spcPct val="115000"/>
              </a:lnSpc>
              <a:spcAft>
                <a:spcPts val="1000"/>
              </a:spcAft>
              <a:buNone/>
            </a:pPr>
            <a:r>
              <a:rPr lang="tr-TR" b="1" i="1" dirty="0" smtClean="0">
                <a:latin typeface="+mn-lt"/>
                <a:ea typeface="Calibri" panose="020F0502020204030204" pitchFamily="34" charset="0"/>
                <a:cs typeface="Times New Roman" panose="02020603050405020304" pitchFamily="18" charset="0"/>
              </a:rPr>
              <a:t> </a:t>
            </a:r>
            <a:endParaRPr lang="tr-TR" b="1" i="1" dirty="0">
              <a:latin typeface="+mn-lt"/>
              <a:ea typeface="Calibri" panose="020F0502020204030204" pitchFamily="34" charset="0"/>
              <a:cs typeface="Times New Roman" panose="02020603050405020304" pitchFamily="18" charset="0"/>
            </a:endParaRPr>
          </a:p>
          <a:p>
            <a:pPr marL="0" indent="0">
              <a:buNone/>
            </a:pP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786539372"/>
              </p:ext>
            </p:extLst>
          </p:nvPr>
        </p:nvGraphicFramePr>
        <p:xfrm>
          <a:off x="2276472" y="3981449"/>
          <a:ext cx="6096002" cy="2543175"/>
        </p:xfrm>
        <a:graphic>
          <a:graphicData uri="http://schemas.openxmlformats.org/drawingml/2006/table">
            <a:tbl>
              <a:tblPr firstRow="1" firstCol="1" bandRow="1"/>
              <a:tblGrid>
                <a:gridCol w="3048001">
                  <a:extLst>
                    <a:ext uri="{9D8B030D-6E8A-4147-A177-3AD203B41FA5}">
                      <a16:colId xmlns:a16="http://schemas.microsoft.com/office/drawing/2014/main" xmlns="" val="3895321041"/>
                    </a:ext>
                  </a:extLst>
                </a:gridCol>
                <a:gridCol w="3048001">
                  <a:extLst>
                    <a:ext uri="{9D8B030D-6E8A-4147-A177-3AD203B41FA5}">
                      <a16:colId xmlns:a16="http://schemas.microsoft.com/office/drawing/2014/main" xmlns="" val="1373182307"/>
                    </a:ext>
                  </a:extLst>
                </a:gridCol>
              </a:tblGrid>
              <a:tr h="231198">
                <a:tc>
                  <a:txBody>
                    <a:bodyPr/>
                    <a:lstStyle/>
                    <a:p>
                      <a:pPr algn="ctr">
                        <a:lnSpc>
                          <a:spcPct val="115000"/>
                        </a:lnSpc>
                        <a:spcAft>
                          <a:spcPts val="0"/>
                        </a:spcAft>
                      </a:pPr>
                      <a:r>
                        <a:rPr lang="tr-TR"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Formülasyon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Miktar, kg/ton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77507720"/>
                  </a:ext>
                </a:extLst>
              </a:tr>
              <a:tr h="2311977">
                <a:tc>
                  <a:txBody>
                    <a:bodyPr/>
                    <a:lstStyle/>
                    <a:p>
                      <a:pPr>
                        <a:lnSpc>
                          <a:spcPct val="115000"/>
                        </a:lnSpc>
                        <a:spcAft>
                          <a:spcPts val="0"/>
                        </a:spcAft>
                      </a:pPr>
                      <a:r>
                        <a:rPr lang="tr-T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Yağsız süttozu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Yayıkaltı tozu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Susuz süt yağı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Karragenan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Gliserol monostearat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Tween 60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Şeker (istenirse %5 oranında kullanılabilir)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498.0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41806321"/>
                  </a:ext>
                </a:extLst>
              </a:tr>
            </a:tbl>
          </a:graphicData>
        </a:graphic>
      </p:graphicFrame>
      <p:sp>
        <p:nvSpPr>
          <p:cNvPr id="5" name="Rectangle 1"/>
          <p:cNvSpPr>
            <a:spLocks noChangeArrowheads="1"/>
          </p:cNvSpPr>
          <p:nvPr/>
        </p:nvSpPr>
        <p:spPr bwMode="auto">
          <a:xfrm>
            <a:off x="465136" y="3492370"/>
            <a:ext cx="37353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b="1" i="1" u="none" strike="noStrike" cap="none" normalizeH="0" baseline="0" dirty="0" smtClean="0">
                <a:ln>
                  <a:noFill/>
                </a:ln>
                <a:solidFill>
                  <a:srgbClr val="FF0000"/>
                </a:solidFill>
                <a:effectLst/>
                <a:ea typeface="Calibri" panose="020F0502020204030204" pitchFamily="34" charset="0"/>
                <a:cs typeface="Times New Roman" panose="02020603050405020304" pitchFamily="18" charset="0"/>
              </a:rPr>
              <a:t>Krem </a:t>
            </a:r>
            <a:r>
              <a:rPr kumimoji="0" lang="tr-TR" altLang="tr-TR" b="1" i="1" u="none" strike="noStrike" cap="none" normalizeH="0" baseline="0" dirty="0" err="1" smtClean="0">
                <a:ln>
                  <a:noFill/>
                </a:ln>
                <a:solidFill>
                  <a:srgbClr val="FF0000"/>
                </a:solidFill>
                <a:effectLst/>
                <a:ea typeface="Calibri" panose="020F0502020204030204" pitchFamily="34" charset="0"/>
                <a:cs typeface="Times New Roman" panose="02020603050405020304" pitchFamily="18" charset="0"/>
              </a:rPr>
              <a:t>şanti</a:t>
            </a:r>
            <a:r>
              <a:rPr kumimoji="0" lang="tr-TR" altLang="tr-TR" b="1" i="1" u="none" strike="noStrike" cap="none" normalizeH="0" baseline="0" dirty="0" smtClean="0">
                <a:ln>
                  <a:noFill/>
                </a:ln>
                <a:solidFill>
                  <a:srgbClr val="FF0000"/>
                </a:solidFill>
                <a:effectLst/>
                <a:ea typeface="Calibri" panose="020F0502020204030204" pitchFamily="34" charset="0"/>
                <a:cs typeface="Times New Roman" panose="02020603050405020304" pitchFamily="18" charset="0"/>
              </a:rPr>
              <a:t> </a:t>
            </a:r>
            <a:r>
              <a:rPr kumimoji="0" lang="tr-TR" altLang="tr-TR" b="1" i="1" u="none" strike="noStrike" cap="none" normalizeH="0" baseline="0" dirty="0" err="1" smtClean="0">
                <a:ln>
                  <a:noFill/>
                </a:ln>
                <a:solidFill>
                  <a:srgbClr val="FF0000"/>
                </a:solidFill>
                <a:effectLst/>
                <a:ea typeface="Calibri" panose="020F0502020204030204" pitchFamily="34" charset="0"/>
                <a:cs typeface="Times New Roman" panose="02020603050405020304" pitchFamily="18" charset="0"/>
              </a:rPr>
              <a:t>formülasyonu</a:t>
            </a:r>
            <a:endParaRPr kumimoji="0" lang="tr-TR" altLang="tr-TR" b="0" i="1"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018285576"/>
      </p:ext>
    </p:extLst>
  </p:cSld>
  <p:clrMapOvr>
    <a:masterClrMapping/>
  </p:clrMapOvr>
  <p:transition spd="slow">
    <p:cov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9576" y="457200"/>
            <a:ext cx="11268074" cy="6000750"/>
          </a:xfrm>
        </p:spPr>
        <p:txBody>
          <a:bodyPr>
            <a:normAutofit fontScale="85000" lnSpcReduction="10000"/>
          </a:bodyPr>
          <a:lstStyle/>
          <a:p>
            <a:pPr marL="0" indent="0">
              <a:lnSpc>
                <a:spcPct val="115000"/>
              </a:lnSpc>
              <a:spcAft>
                <a:spcPts val="1000"/>
              </a:spcAft>
              <a:buNone/>
            </a:pPr>
            <a:r>
              <a:rPr lang="tr-TR" b="1" i="1" dirty="0">
                <a:solidFill>
                  <a:srgbClr val="FF0000"/>
                </a:solidFill>
                <a:latin typeface="+mn-lt"/>
                <a:ea typeface="Calibri" panose="020F0502020204030204" pitchFamily="34" charset="0"/>
                <a:cs typeface="Times New Roman" panose="02020603050405020304" pitchFamily="18" charset="0"/>
              </a:rPr>
              <a:t> </a:t>
            </a:r>
            <a:r>
              <a:rPr lang="tr-TR" b="1" i="1" dirty="0" smtClean="0">
                <a:solidFill>
                  <a:srgbClr val="FF0000"/>
                </a:solidFill>
                <a:latin typeface="+mn-lt"/>
                <a:ea typeface="Calibri" panose="020F0502020204030204" pitchFamily="34" charset="0"/>
                <a:cs typeface="Times New Roman" panose="02020603050405020304" pitchFamily="18" charset="0"/>
              </a:rPr>
              <a:t>1.3.6.Ticari </a:t>
            </a:r>
            <a:r>
              <a:rPr lang="tr-TR" b="1" i="1" dirty="0">
                <a:solidFill>
                  <a:srgbClr val="FF0000"/>
                </a:solidFill>
                <a:latin typeface="+mn-lt"/>
                <a:ea typeface="Calibri" panose="020F0502020204030204" pitchFamily="34" charset="0"/>
                <a:cs typeface="Times New Roman" panose="02020603050405020304" pitchFamily="18" charset="0"/>
              </a:rPr>
              <a:t>Kolostrum Preparatları İle </a:t>
            </a:r>
            <a:r>
              <a:rPr lang="tr-TR" b="1" i="1" dirty="0" err="1">
                <a:solidFill>
                  <a:srgbClr val="FF0000"/>
                </a:solidFill>
                <a:latin typeface="+mn-lt"/>
                <a:ea typeface="Calibri" panose="020F0502020204030204" pitchFamily="34" charset="0"/>
                <a:cs typeface="Times New Roman" panose="02020603050405020304" pitchFamily="18" charset="0"/>
              </a:rPr>
              <a:t>Rekombinasyon</a:t>
            </a:r>
            <a:endParaRPr lang="tr-TR" sz="1800" b="1" i="1" dirty="0">
              <a:latin typeface="+mn-lt"/>
              <a:ea typeface="Calibri" panose="020F0502020204030204" pitchFamily="34" charset="0"/>
              <a:cs typeface="Times New Roman" panose="02020603050405020304" pitchFamily="18" charset="0"/>
            </a:endParaRPr>
          </a:p>
          <a:p>
            <a:pPr>
              <a:lnSpc>
                <a:spcPct val="115000"/>
              </a:lnSpc>
              <a:spcAft>
                <a:spcPts val="1000"/>
              </a:spcAft>
            </a:pPr>
            <a:r>
              <a:rPr lang="tr-TR" b="1" i="1" dirty="0">
                <a:latin typeface="+mn-lt"/>
                <a:ea typeface="Calibri" panose="020F0502020204030204" pitchFamily="34" charset="0"/>
                <a:cs typeface="Times New Roman" panose="02020603050405020304" pitchFamily="18" charset="0"/>
              </a:rPr>
              <a:t>Kolostrum (ağız sütü) ineğin doğumundan hemen sonra salgılanan süttür. Serum proteinlerinden </a:t>
            </a:r>
            <a:r>
              <a:rPr lang="tr-TR" b="1" i="1" dirty="0" err="1">
                <a:latin typeface="+mn-lt"/>
                <a:ea typeface="Calibri" panose="020F0502020204030204" pitchFamily="34" charset="0"/>
                <a:cs typeface="Times New Roman" panose="02020603050405020304" pitchFamily="18" charset="0"/>
              </a:rPr>
              <a:t>immünoglobülinler</a:t>
            </a:r>
            <a:r>
              <a:rPr lang="tr-TR" b="1" i="1" dirty="0">
                <a:latin typeface="+mn-lt"/>
                <a:ea typeface="Calibri" panose="020F0502020204030204" pitchFamily="34" charset="0"/>
                <a:cs typeface="Times New Roman" panose="02020603050405020304" pitchFamily="18" charset="0"/>
              </a:rPr>
              <a:t> başta olmak üzere, gelişme faktörlerini, </a:t>
            </a:r>
            <a:r>
              <a:rPr lang="tr-TR" b="1" i="1" dirty="0" err="1">
                <a:latin typeface="+mn-lt"/>
                <a:ea typeface="Calibri" panose="020F0502020204030204" pitchFamily="34" charset="0"/>
                <a:cs typeface="Times New Roman" panose="02020603050405020304" pitchFamily="18" charset="0"/>
              </a:rPr>
              <a:t>oligosakkaritleri</a:t>
            </a:r>
            <a:r>
              <a:rPr lang="tr-TR" b="1" i="1" dirty="0">
                <a:latin typeface="+mn-lt"/>
                <a:ea typeface="Calibri" panose="020F0502020204030204" pitchFamily="34" charset="0"/>
                <a:cs typeface="Times New Roman" panose="02020603050405020304" pitchFamily="18" charset="0"/>
              </a:rPr>
              <a:t> ve diğer </a:t>
            </a:r>
            <a:r>
              <a:rPr lang="tr-TR" b="1" i="1" dirty="0" err="1">
                <a:latin typeface="+mn-lt"/>
                <a:ea typeface="Calibri" panose="020F0502020204030204" pitchFamily="34" charset="0"/>
                <a:cs typeface="Times New Roman" panose="02020603050405020304" pitchFamily="18" charset="0"/>
              </a:rPr>
              <a:t>biyoaktif</a:t>
            </a:r>
            <a:r>
              <a:rPr lang="tr-TR" b="1" i="1" dirty="0">
                <a:latin typeface="+mn-lt"/>
                <a:ea typeface="Calibri" panose="020F0502020204030204" pitchFamily="34" charset="0"/>
                <a:cs typeface="Times New Roman" panose="02020603050405020304" pitchFamily="18" charset="0"/>
              </a:rPr>
              <a:t> maddeleri bileşiminde yüksek </a:t>
            </a:r>
            <a:r>
              <a:rPr lang="tr-TR" b="1" i="1" dirty="0" err="1">
                <a:latin typeface="+mn-lt"/>
                <a:ea typeface="Calibri" panose="020F0502020204030204" pitchFamily="34" charset="0"/>
                <a:cs typeface="Times New Roman" panose="02020603050405020304" pitchFamily="18" charset="0"/>
              </a:rPr>
              <a:t>maiktarda</a:t>
            </a:r>
            <a:r>
              <a:rPr lang="tr-TR" b="1" i="1" dirty="0">
                <a:latin typeface="+mn-lt"/>
                <a:ea typeface="Calibri" panose="020F0502020204030204" pitchFamily="34" charset="0"/>
                <a:cs typeface="Times New Roman" panose="02020603050405020304" pitchFamily="18" charset="0"/>
              </a:rPr>
              <a:t> bulundurur. </a:t>
            </a:r>
            <a:endParaRPr lang="tr-TR" sz="1800" b="1" i="1" dirty="0">
              <a:latin typeface="+mn-lt"/>
              <a:ea typeface="Calibri" panose="020F0502020204030204" pitchFamily="34" charset="0"/>
              <a:cs typeface="Times New Roman" panose="02020603050405020304" pitchFamily="18" charset="0"/>
            </a:endParaRPr>
          </a:p>
          <a:p>
            <a:pPr>
              <a:lnSpc>
                <a:spcPct val="115000"/>
              </a:lnSpc>
              <a:spcAft>
                <a:spcPts val="1000"/>
              </a:spcAft>
            </a:pPr>
            <a:r>
              <a:rPr lang="tr-TR" b="1" i="1" dirty="0">
                <a:latin typeface="+mn-lt"/>
                <a:ea typeface="Calibri" panose="020F0502020204030204" pitchFamily="34" charset="0"/>
                <a:cs typeface="Times New Roman" panose="02020603050405020304" pitchFamily="18" charset="0"/>
              </a:rPr>
              <a:t>Fakat bileşimi birkaç gün içerisinde hızla değişir. </a:t>
            </a:r>
            <a:r>
              <a:rPr lang="tr-TR" b="1" i="1" dirty="0" err="1">
                <a:latin typeface="+mn-lt"/>
                <a:ea typeface="Calibri" panose="020F0502020204030204" pitchFamily="34" charset="0"/>
                <a:cs typeface="Times New Roman" panose="02020603050405020304" pitchFamily="18" charset="0"/>
              </a:rPr>
              <a:t>İmmünoglobülinler</a:t>
            </a:r>
            <a:r>
              <a:rPr lang="tr-TR" b="1" i="1" dirty="0">
                <a:latin typeface="+mn-lt"/>
                <a:ea typeface="Calibri" panose="020F0502020204030204" pitchFamily="34" charset="0"/>
                <a:cs typeface="Times New Roman" panose="02020603050405020304" pitchFamily="18" charset="0"/>
              </a:rPr>
              <a:t> ve insülin benzeri gelişme faktörleri doğumdan sonraki ilk 24 saatte toplanan kolostrumda yüksek miktarda bulunurlar.</a:t>
            </a:r>
            <a:endParaRPr lang="tr-TR" sz="1800" b="1" i="1" dirty="0">
              <a:latin typeface="+mn-lt"/>
              <a:ea typeface="Calibri" panose="020F0502020204030204" pitchFamily="34" charset="0"/>
              <a:cs typeface="Times New Roman" panose="02020603050405020304" pitchFamily="18" charset="0"/>
            </a:endParaRPr>
          </a:p>
          <a:p>
            <a:pPr>
              <a:lnSpc>
                <a:spcPct val="115000"/>
              </a:lnSpc>
              <a:spcAft>
                <a:spcPts val="1000"/>
              </a:spcAft>
            </a:pPr>
            <a:r>
              <a:rPr lang="tr-TR" b="1" i="1" dirty="0">
                <a:latin typeface="+mn-lt"/>
                <a:ea typeface="Calibri" panose="020F0502020204030204" pitchFamily="34" charset="0"/>
                <a:cs typeface="Times New Roman" panose="02020603050405020304" pitchFamily="18" charset="0"/>
              </a:rPr>
              <a:t>Sığır kolostrumunda doğal olarak bulunan </a:t>
            </a:r>
            <a:r>
              <a:rPr lang="tr-TR" b="1" i="1" dirty="0" err="1">
                <a:latin typeface="+mn-lt"/>
                <a:ea typeface="Calibri" panose="020F0502020204030204" pitchFamily="34" charset="0"/>
                <a:cs typeface="Times New Roman" panose="02020603050405020304" pitchFamily="18" charset="0"/>
              </a:rPr>
              <a:t>antimikrobiyel</a:t>
            </a:r>
            <a:r>
              <a:rPr lang="tr-TR" b="1" i="1" dirty="0">
                <a:latin typeface="+mn-lt"/>
                <a:ea typeface="Calibri" panose="020F0502020204030204" pitchFamily="34" charset="0"/>
                <a:cs typeface="Times New Roman" panose="02020603050405020304" pitchFamily="18" charset="0"/>
              </a:rPr>
              <a:t> maddeler yeni doğan canlılık kendi bağışıklık sistemi gelişinceye kadar, mikroorganizmaların çoğuna karşı </a:t>
            </a:r>
            <a:r>
              <a:rPr lang="tr-TR" b="1" i="1" dirty="0" err="1">
                <a:latin typeface="+mn-lt"/>
                <a:ea typeface="Calibri" panose="020F0502020204030204" pitchFamily="34" charset="0"/>
                <a:cs typeface="Times New Roman" panose="02020603050405020304" pitchFamily="18" charset="0"/>
              </a:rPr>
              <a:t>antimikrobiyel</a:t>
            </a:r>
            <a:r>
              <a:rPr lang="tr-TR" b="1" i="1" dirty="0">
                <a:latin typeface="+mn-lt"/>
                <a:ea typeface="Calibri" panose="020F0502020204030204" pitchFamily="34" charset="0"/>
                <a:cs typeface="Times New Roman" panose="02020603050405020304" pitchFamily="18" charset="0"/>
              </a:rPr>
              <a:t> bir etki ortaya koyar ve pasif bağışıklık sağlar</a:t>
            </a:r>
            <a:r>
              <a:rPr lang="tr-TR" b="1" i="1" dirty="0" smtClean="0">
                <a:latin typeface="+mn-lt"/>
                <a:ea typeface="Calibri" panose="020F0502020204030204" pitchFamily="34" charset="0"/>
                <a:cs typeface="Times New Roman" panose="02020603050405020304" pitchFamily="18" charset="0"/>
              </a:rPr>
              <a:t>.</a:t>
            </a:r>
          </a:p>
          <a:p>
            <a:pPr>
              <a:lnSpc>
                <a:spcPct val="115000"/>
              </a:lnSpc>
              <a:spcAft>
                <a:spcPts val="1000"/>
              </a:spcAft>
            </a:pPr>
            <a:r>
              <a:rPr lang="tr-TR" b="1" i="1" dirty="0" smtClean="0">
                <a:latin typeface="+mn-lt"/>
                <a:ea typeface="Calibri" panose="020F0502020204030204" pitchFamily="34" charset="0"/>
                <a:cs typeface="Times New Roman" panose="02020603050405020304" pitchFamily="18" charset="0"/>
              </a:rPr>
              <a:t> </a:t>
            </a:r>
            <a:r>
              <a:rPr lang="tr-TR" b="1" i="1" dirty="0">
                <a:latin typeface="+mn-lt"/>
                <a:ea typeface="Calibri" panose="020F0502020204030204" pitchFamily="34" charset="0"/>
                <a:cs typeface="Times New Roman" panose="02020603050405020304" pitchFamily="18" charset="0"/>
              </a:rPr>
              <a:t>Kolostrumun </a:t>
            </a:r>
            <a:r>
              <a:rPr lang="tr-TR" b="1" i="1" dirty="0" err="1">
                <a:latin typeface="+mn-lt"/>
                <a:ea typeface="Calibri" panose="020F0502020204030204" pitchFamily="34" charset="0"/>
                <a:cs typeface="Times New Roman" panose="02020603050405020304" pitchFamily="18" charset="0"/>
              </a:rPr>
              <a:t>antimikrobiyel</a:t>
            </a:r>
            <a:r>
              <a:rPr lang="tr-TR" b="1" i="1" dirty="0">
                <a:latin typeface="+mn-lt"/>
                <a:ea typeface="Calibri" panose="020F0502020204030204" pitchFamily="34" charset="0"/>
                <a:cs typeface="Times New Roman" panose="02020603050405020304" pitchFamily="18" charset="0"/>
              </a:rPr>
              <a:t> aktiviteye sahip olmasını sağlayan bu maddelerden </a:t>
            </a:r>
            <a:r>
              <a:rPr lang="tr-TR" b="1" i="1" dirty="0" err="1">
                <a:latin typeface="+mn-lt"/>
                <a:ea typeface="Calibri" panose="020F0502020204030204" pitchFamily="34" charset="0"/>
                <a:cs typeface="Times New Roman" panose="02020603050405020304" pitchFamily="18" charset="0"/>
              </a:rPr>
              <a:t>başlıcası</a:t>
            </a:r>
            <a:r>
              <a:rPr lang="tr-TR" b="1" i="1" dirty="0">
                <a:latin typeface="+mn-lt"/>
                <a:ea typeface="Calibri" panose="020F0502020204030204" pitchFamily="34" charset="0"/>
                <a:cs typeface="Times New Roman" panose="02020603050405020304" pitchFamily="18" charset="0"/>
              </a:rPr>
              <a:t> antikor (</a:t>
            </a:r>
            <a:r>
              <a:rPr lang="tr-TR" b="1" i="1" dirty="0" err="1">
                <a:latin typeface="+mn-lt"/>
                <a:ea typeface="Calibri" panose="020F0502020204030204" pitchFamily="34" charset="0"/>
                <a:cs typeface="Times New Roman" panose="02020603050405020304" pitchFamily="18" charset="0"/>
              </a:rPr>
              <a:t>immünoglobülin</a:t>
            </a:r>
            <a:r>
              <a:rPr lang="tr-TR" b="1" i="1" dirty="0">
                <a:latin typeface="+mn-lt"/>
                <a:ea typeface="Calibri" panose="020F0502020204030204" pitchFamily="34" charset="0"/>
                <a:cs typeface="Times New Roman" panose="02020603050405020304" pitchFamily="18" charset="0"/>
              </a:rPr>
              <a:t>)- </a:t>
            </a:r>
            <a:r>
              <a:rPr lang="tr-TR" b="1" i="1" dirty="0" err="1">
                <a:latin typeface="+mn-lt"/>
                <a:ea typeface="Calibri" panose="020F0502020204030204" pitchFamily="34" charset="0"/>
                <a:cs typeface="Times New Roman" panose="02020603050405020304" pitchFamily="18" charset="0"/>
              </a:rPr>
              <a:t>komplement</a:t>
            </a:r>
            <a:r>
              <a:rPr lang="tr-TR" b="1" i="1" dirty="0">
                <a:latin typeface="+mn-lt"/>
                <a:ea typeface="Calibri" panose="020F0502020204030204" pitchFamily="34" charset="0"/>
                <a:cs typeface="Times New Roman" panose="02020603050405020304" pitchFamily="18" charset="0"/>
              </a:rPr>
              <a:t> sistemidir. </a:t>
            </a:r>
            <a:r>
              <a:rPr lang="tr-TR" b="1" i="1" dirty="0" err="1">
                <a:latin typeface="+mn-lt"/>
                <a:ea typeface="Calibri" panose="020F0502020204030204" pitchFamily="34" charset="0"/>
                <a:cs typeface="Times New Roman" panose="02020603050405020304" pitchFamily="18" charset="0"/>
              </a:rPr>
              <a:t>Komplement</a:t>
            </a:r>
            <a:r>
              <a:rPr lang="tr-TR" b="1" i="1" dirty="0">
                <a:latin typeface="+mn-lt"/>
                <a:ea typeface="Calibri" panose="020F0502020204030204" pitchFamily="34" charset="0"/>
                <a:cs typeface="Times New Roman" panose="02020603050405020304" pitchFamily="18" charset="0"/>
              </a:rPr>
              <a:t> sistem birbirinden farklı 20’den fazla protein molekülünden ibaret olan ve enfeksiyona yol açan maddelere karşı savunma yapan mekanizmalardan birisidir</a:t>
            </a:r>
            <a:r>
              <a:rPr lang="tr-TR" b="1" i="1" dirty="0" smtClean="0">
                <a:latin typeface="+mn-lt"/>
                <a:ea typeface="Calibri" panose="020F0502020204030204" pitchFamily="34" charset="0"/>
                <a:cs typeface="Times New Roman" panose="02020603050405020304" pitchFamily="18" charset="0"/>
              </a:rPr>
              <a:t>.</a:t>
            </a:r>
          </a:p>
          <a:p>
            <a:pPr>
              <a:lnSpc>
                <a:spcPct val="115000"/>
              </a:lnSpc>
              <a:spcAft>
                <a:spcPts val="1000"/>
              </a:spcAft>
            </a:pPr>
            <a:r>
              <a:rPr lang="tr-TR" b="1" i="1" dirty="0" smtClean="0">
                <a:latin typeface="+mn-lt"/>
                <a:ea typeface="Calibri" panose="020F0502020204030204" pitchFamily="34" charset="0"/>
                <a:cs typeface="Times New Roman" panose="02020603050405020304" pitchFamily="18" charset="0"/>
              </a:rPr>
              <a:t> </a:t>
            </a:r>
            <a:r>
              <a:rPr lang="tr-TR" b="1" i="1" dirty="0">
                <a:latin typeface="+mn-lt"/>
                <a:ea typeface="Calibri" panose="020F0502020204030204" pitchFamily="34" charset="0"/>
                <a:cs typeface="Times New Roman" panose="02020603050405020304" pitchFamily="18" charset="0"/>
              </a:rPr>
              <a:t>Kolostrumdaki antikorların, </a:t>
            </a:r>
            <a:r>
              <a:rPr lang="tr-TR" b="1" i="1" dirty="0" err="1">
                <a:latin typeface="+mn-lt"/>
                <a:ea typeface="Calibri" panose="020F0502020204030204" pitchFamily="34" charset="0"/>
                <a:cs typeface="Times New Roman" panose="02020603050405020304" pitchFamily="18" charset="0"/>
              </a:rPr>
              <a:t>komplement</a:t>
            </a:r>
            <a:r>
              <a:rPr lang="tr-TR" b="1" i="1" dirty="0">
                <a:latin typeface="+mn-lt"/>
                <a:ea typeface="Calibri" panose="020F0502020204030204" pitchFamily="34" charset="0"/>
                <a:cs typeface="Times New Roman" panose="02020603050405020304" pitchFamily="18" charset="0"/>
              </a:rPr>
              <a:t> sistem aracılığıyla </a:t>
            </a:r>
            <a:r>
              <a:rPr lang="tr-TR" b="1" i="1" dirty="0" err="1">
                <a:latin typeface="+mn-lt"/>
                <a:ea typeface="Calibri" panose="020F0502020204030204" pitchFamily="34" charset="0"/>
                <a:cs typeface="Times New Roman" panose="02020603050405020304" pitchFamily="18" charset="0"/>
              </a:rPr>
              <a:t>Aerobacter</a:t>
            </a:r>
            <a:r>
              <a:rPr lang="tr-TR" b="1" i="1" dirty="0">
                <a:latin typeface="+mn-lt"/>
                <a:ea typeface="Calibri" panose="020F0502020204030204" pitchFamily="34" charset="0"/>
                <a:cs typeface="Times New Roman" panose="02020603050405020304" pitchFamily="18" charset="0"/>
              </a:rPr>
              <a:t> </a:t>
            </a:r>
            <a:r>
              <a:rPr lang="tr-TR" b="1" i="1" dirty="0" err="1">
                <a:latin typeface="+mn-lt"/>
                <a:ea typeface="Calibri" panose="020F0502020204030204" pitchFamily="34" charset="0"/>
                <a:cs typeface="Times New Roman" panose="02020603050405020304" pitchFamily="18" charset="0"/>
              </a:rPr>
              <a:t>aerogenes</a:t>
            </a:r>
            <a:r>
              <a:rPr lang="tr-TR" b="1" i="1" dirty="0">
                <a:latin typeface="+mn-lt"/>
                <a:ea typeface="Calibri" panose="020F0502020204030204" pitchFamily="34" charset="0"/>
                <a:cs typeface="Times New Roman" panose="02020603050405020304" pitchFamily="18" charset="0"/>
              </a:rPr>
              <a:t>, </a:t>
            </a:r>
            <a:r>
              <a:rPr lang="tr-TR" b="1" i="1" dirty="0" err="1">
                <a:latin typeface="+mn-lt"/>
                <a:ea typeface="Calibri" panose="020F0502020204030204" pitchFamily="34" charset="0"/>
                <a:cs typeface="Times New Roman" panose="02020603050405020304" pitchFamily="18" charset="0"/>
              </a:rPr>
              <a:t>kliform</a:t>
            </a:r>
            <a:r>
              <a:rPr lang="tr-TR" b="1" i="1" dirty="0">
                <a:latin typeface="+mn-lt"/>
                <a:ea typeface="Calibri" panose="020F0502020204030204" pitchFamily="34" charset="0"/>
                <a:cs typeface="Times New Roman" panose="02020603050405020304" pitchFamily="18" charset="0"/>
              </a:rPr>
              <a:t> grubu bakteriler, </a:t>
            </a:r>
            <a:r>
              <a:rPr lang="tr-TR" b="1" i="1" dirty="0" err="1">
                <a:latin typeface="+mn-lt"/>
                <a:ea typeface="Calibri" panose="020F0502020204030204" pitchFamily="34" charset="0"/>
                <a:cs typeface="Times New Roman" panose="02020603050405020304" pitchFamily="18" charset="0"/>
              </a:rPr>
              <a:t>enteropatojenik</a:t>
            </a:r>
            <a:r>
              <a:rPr lang="tr-TR" b="1" i="1" dirty="0">
                <a:latin typeface="+mn-lt"/>
                <a:ea typeface="Calibri" panose="020F0502020204030204" pitchFamily="34" charset="0"/>
                <a:cs typeface="Times New Roman" panose="02020603050405020304" pitchFamily="18" charset="0"/>
              </a:rPr>
              <a:t> </a:t>
            </a:r>
            <a:r>
              <a:rPr lang="tr-TR" b="1" i="1" dirty="0" err="1">
                <a:latin typeface="+mn-lt"/>
                <a:ea typeface="Calibri" panose="020F0502020204030204" pitchFamily="34" charset="0"/>
                <a:cs typeface="Times New Roman" panose="02020603050405020304" pitchFamily="18" charset="0"/>
              </a:rPr>
              <a:t>Escherichia</a:t>
            </a:r>
            <a:r>
              <a:rPr lang="tr-TR" b="1" i="1" dirty="0">
                <a:latin typeface="+mn-lt"/>
                <a:ea typeface="Calibri" panose="020F0502020204030204" pitchFamily="34" charset="0"/>
                <a:cs typeface="Times New Roman" panose="02020603050405020304" pitchFamily="18" charset="0"/>
              </a:rPr>
              <a:t> </a:t>
            </a:r>
            <a:r>
              <a:rPr lang="tr-TR" b="1" i="1" dirty="0" err="1">
                <a:latin typeface="+mn-lt"/>
                <a:ea typeface="Calibri" panose="020F0502020204030204" pitchFamily="34" charset="0"/>
                <a:cs typeface="Times New Roman" panose="02020603050405020304" pitchFamily="18" charset="0"/>
              </a:rPr>
              <a:t>coli</a:t>
            </a:r>
            <a:r>
              <a:rPr lang="tr-TR" b="1" i="1" dirty="0">
                <a:latin typeface="+mn-lt"/>
                <a:ea typeface="Calibri" panose="020F0502020204030204" pitchFamily="34" charset="0"/>
                <a:cs typeface="Times New Roman" panose="02020603050405020304" pitchFamily="18" charset="0"/>
              </a:rPr>
              <a:t>, </a:t>
            </a:r>
            <a:r>
              <a:rPr lang="tr-TR" b="1" i="1" dirty="0" err="1">
                <a:latin typeface="+mn-lt"/>
                <a:ea typeface="Calibri" panose="020F0502020204030204" pitchFamily="34" charset="0"/>
                <a:cs typeface="Times New Roman" panose="02020603050405020304" pitchFamily="18" charset="0"/>
              </a:rPr>
              <a:t>Campylobacter</a:t>
            </a:r>
            <a:r>
              <a:rPr lang="tr-TR" b="1" i="1" dirty="0">
                <a:latin typeface="+mn-lt"/>
                <a:ea typeface="Calibri" panose="020F0502020204030204" pitchFamily="34" charset="0"/>
                <a:cs typeface="Times New Roman" panose="02020603050405020304" pitchFamily="18" charset="0"/>
              </a:rPr>
              <a:t> </a:t>
            </a:r>
            <a:r>
              <a:rPr lang="tr-TR" b="1" i="1" dirty="0" err="1">
                <a:latin typeface="+mn-lt"/>
                <a:ea typeface="Calibri" panose="020F0502020204030204" pitchFamily="34" charset="0"/>
                <a:cs typeface="Times New Roman" panose="02020603050405020304" pitchFamily="18" charset="0"/>
              </a:rPr>
              <a:t>jejuni</a:t>
            </a:r>
            <a:r>
              <a:rPr lang="tr-TR" b="1" i="1" dirty="0">
                <a:latin typeface="+mn-lt"/>
                <a:ea typeface="Calibri" panose="020F0502020204030204" pitchFamily="34" charset="0"/>
                <a:cs typeface="Times New Roman" panose="02020603050405020304" pitchFamily="18" charset="0"/>
              </a:rPr>
              <a:t> ve </a:t>
            </a:r>
            <a:r>
              <a:rPr lang="tr-TR" b="1" i="1" dirty="0" err="1">
                <a:latin typeface="+mn-lt"/>
                <a:ea typeface="Calibri" panose="020F0502020204030204" pitchFamily="34" charset="0"/>
                <a:cs typeface="Times New Roman" panose="02020603050405020304" pitchFamily="18" charset="0"/>
              </a:rPr>
              <a:t>Helicobacter</a:t>
            </a:r>
            <a:r>
              <a:rPr lang="tr-TR" b="1" i="1" dirty="0">
                <a:latin typeface="+mn-lt"/>
                <a:ea typeface="Calibri" panose="020F0502020204030204" pitchFamily="34" charset="0"/>
                <a:cs typeface="Times New Roman" panose="02020603050405020304" pitchFamily="18" charset="0"/>
              </a:rPr>
              <a:t> </a:t>
            </a:r>
            <a:r>
              <a:rPr lang="tr-TR" b="1" i="1" dirty="0" err="1">
                <a:latin typeface="+mn-lt"/>
                <a:ea typeface="Calibri" panose="020F0502020204030204" pitchFamily="34" charset="0"/>
                <a:cs typeface="Times New Roman" panose="02020603050405020304" pitchFamily="18" charset="0"/>
              </a:rPr>
              <a:t>pylori</a:t>
            </a:r>
            <a:r>
              <a:rPr lang="tr-TR" b="1" i="1" dirty="0">
                <a:latin typeface="+mn-lt"/>
                <a:ea typeface="Calibri" panose="020F0502020204030204" pitchFamily="34" charset="0"/>
                <a:cs typeface="Times New Roman" panose="02020603050405020304" pitchFamily="18" charset="0"/>
              </a:rPr>
              <a:t> gibi gram-negatif bakteriler üzerinde </a:t>
            </a:r>
            <a:r>
              <a:rPr lang="tr-TR" b="1" i="1" dirty="0" err="1">
                <a:latin typeface="+mn-lt"/>
                <a:ea typeface="Calibri" panose="020F0502020204030204" pitchFamily="34" charset="0"/>
                <a:cs typeface="Times New Roman" panose="02020603050405020304" pitchFamily="18" charset="0"/>
              </a:rPr>
              <a:t>antimikrobiyel</a:t>
            </a:r>
            <a:r>
              <a:rPr lang="tr-TR" b="1" i="1" dirty="0">
                <a:latin typeface="+mn-lt"/>
                <a:ea typeface="Calibri" panose="020F0502020204030204" pitchFamily="34" charset="0"/>
                <a:cs typeface="Times New Roman" panose="02020603050405020304" pitchFamily="18" charset="0"/>
              </a:rPr>
              <a:t> aktiviteye sahip olduğu saptanmıştır.</a:t>
            </a:r>
            <a:endParaRPr lang="tr-TR" sz="1800" b="1" i="1" dirty="0">
              <a:latin typeface="+mn-lt"/>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787099710"/>
      </p:ext>
    </p:extLst>
  </p:cSld>
  <p:clrMapOvr>
    <a:masterClrMapping/>
  </p:clrMapOvr>
  <p:transition spd="slow">
    <p:cove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355192586"/>
              </p:ext>
            </p:extLst>
          </p:nvPr>
        </p:nvGraphicFramePr>
        <p:xfrm>
          <a:off x="1779105" y="744191"/>
          <a:ext cx="8040755" cy="3717475"/>
        </p:xfrm>
        <a:graphic>
          <a:graphicData uri="http://schemas.openxmlformats.org/drawingml/2006/table">
            <a:tbl>
              <a:tblPr firstRow="1" firstCol="1" bandRow="1"/>
              <a:tblGrid>
                <a:gridCol w="2699383">
                  <a:extLst>
                    <a:ext uri="{9D8B030D-6E8A-4147-A177-3AD203B41FA5}">
                      <a16:colId xmlns:a16="http://schemas.microsoft.com/office/drawing/2014/main" xmlns="" val="430967827"/>
                    </a:ext>
                  </a:extLst>
                </a:gridCol>
                <a:gridCol w="2670686">
                  <a:extLst>
                    <a:ext uri="{9D8B030D-6E8A-4147-A177-3AD203B41FA5}">
                      <a16:colId xmlns:a16="http://schemas.microsoft.com/office/drawing/2014/main" xmlns="" val="1337046279"/>
                    </a:ext>
                  </a:extLst>
                </a:gridCol>
                <a:gridCol w="2670686">
                  <a:extLst>
                    <a:ext uri="{9D8B030D-6E8A-4147-A177-3AD203B41FA5}">
                      <a16:colId xmlns:a16="http://schemas.microsoft.com/office/drawing/2014/main" xmlns="" val="791438144"/>
                    </a:ext>
                  </a:extLst>
                </a:gridCol>
              </a:tblGrid>
              <a:tr h="161856">
                <a:tc>
                  <a:txBody>
                    <a:bodyPr/>
                    <a:lstStyle/>
                    <a:p>
                      <a:pPr algn="ctr">
                        <a:lnSpc>
                          <a:spcPct val="115000"/>
                        </a:lnSpc>
                        <a:spcAft>
                          <a:spcPts val="0"/>
                        </a:spcAft>
                      </a:pPr>
                      <a:r>
                        <a:rPr lang="tr-TR" sz="9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Unsurlar, litrede</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2457" marR="5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Kolostrum</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2457" marR="5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Süt</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2457" marR="5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55467706"/>
                  </a:ext>
                </a:extLst>
              </a:tr>
              <a:tr h="2751553">
                <a:tc>
                  <a:txBody>
                    <a:bodyPr/>
                    <a:lstStyle/>
                    <a:p>
                      <a:pPr>
                        <a:lnSpc>
                          <a:spcPct val="115000"/>
                        </a:lnSpc>
                        <a:spcAft>
                          <a:spcPts val="0"/>
                        </a:spcAft>
                      </a:pPr>
                      <a:r>
                        <a:rPr lang="tr-TR" sz="1200" b="1" i="1" dirty="0" err="1">
                          <a:solidFill>
                            <a:schemeClr val="tx1"/>
                          </a:solidFill>
                          <a:effectLst/>
                          <a:latin typeface="+mn-lt"/>
                          <a:ea typeface="Calibri" panose="020F0502020204030204" pitchFamily="34" charset="0"/>
                          <a:cs typeface="Times New Roman" panose="02020603050405020304" pitchFamily="18" charset="0"/>
                        </a:rPr>
                        <a:t>İmmünoglobülin</a:t>
                      </a:r>
                      <a:r>
                        <a:rPr lang="tr-TR" sz="1200" b="1" i="1" dirty="0">
                          <a:solidFill>
                            <a:schemeClr val="tx1"/>
                          </a:solidFill>
                          <a:effectLst/>
                          <a:latin typeface="+mn-lt"/>
                          <a:ea typeface="Calibri" panose="020F0502020204030204" pitchFamily="34" charset="0"/>
                          <a:cs typeface="Times New Roman" panose="02020603050405020304" pitchFamily="18" charset="0"/>
                        </a:rPr>
                        <a:t> A (</a:t>
                      </a:r>
                      <a:r>
                        <a:rPr lang="tr-TR" sz="1200" b="1" i="1" dirty="0" err="1">
                          <a:solidFill>
                            <a:schemeClr val="tx1"/>
                          </a:solidFill>
                          <a:effectLst/>
                          <a:latin typeface="+mn-lt"/>
                          <a:ea typeface="Calibri" panose="020F0502020204030204" pitchFamily="34" charset="0"/>
                          <a:cs typeface="Times New Roman" panose="02020603050405020304" pitchFamily="18" charset="0"/>
                        </a:rPr>
                        <a:t>lgA</a:t>
                      </a:r>
                      <a:r>
                        <a:rPr lang="tr-TR" sz="1200" b="1" i="1" dirty="0">
                          <a:solidFill>
                            <a:schemeClr val="tx1"/>
                          </a:solidFill>
                          <a:effectLst/>
                          <a:latin typeface="+mn-lt"/>
                          <a:ea typeface="Calibri" panose="020F0502020204030204" pitchFamily="34" charset="0"/>
                          <a:cs typeface="Times New Roman" panose="02020603050405020304" pitchFamily="18" charset="0"/>
                        </a:rPr>
                        <a:t>)</a:t>
                      </a:r>
                    </a:p>
                    <a:p>
                      <a:pPr>
                        <a:lnSpc>
                          <a:spcPct val="115000"/>
                        </a:lnSpc>
                        <a:spcAft>
                          <a:spcPts val="0"/>
                        </a:spcAft>
                      </a:pPr>
                      <a:r>
                        <a:rPr lang="tr-TR" sz="1200" b="1" i="1" dirty="0" err="1">
                          <a:solidFill>
                            <a:schemeClr val="tx1"/>
                          </a:solidFill>
                          <a:effectLst/>
                          <a:latin typeface="+mn-lt"/>
                          <a:ea typeface="Calibri" panose="020F0502020204030204" pitchFamily="34" charset="0"/>
                          <a:cs typeface="Times New Roman" panose="02020603050405020304" pitchFamily="18" charset="0"/>
                        </a:rPr>
                        <a:t>İmmünoglobülin</a:t>
                      </a:r>
                      <a:r>
                        <a:rPr lang="tr-TR" sz="1200" b="1" i="1" dirty="0">
                          <a:solidFill>
                            <a:schemeClr val="tx1"/>
                          </a:solidFill>
                          <a:effectLst/>
                          <a:latin typeface="+mn-lt"/>
                          <a:ea typeface="Calibri" panose="020F0502020204030204" pitchFamily="34" charset="0"/>
                          <a:cs typeface="Times New Roman" panose="02020603050405020304" pitchFamily="18" charset="0"/>
                        </a:rPr>
                        <a:t> G1 (lgG1)</a:t>
                      </a:r>
                    </a:p>
                    <a:p>
                      <a:pPr>
                        <a:lnSpc>
                          <a:spcPct val="115000"/>
                        </a:lnSpc>
                        <a:spcAft>
                          <a:spcPts val="0"/>
                        </a:spcAft>
                      </a:pPr>
                      <a:r>
                        <a:rPr lang="tr-TR" sz="1200" b="1" i="1" dirty="0" err="1">
                          <a:solidFill>
                            <a:schemeClr val="tx1"/>
                          </a:solidFill>
                          <a:effectLst/>
                          <a:latin typeface="+mn-lt"/>
                          <a:ea typeface="Calibri" panose="020F0502020204030204" pitchFamily="34" charset="0"/>
                          <a:cs typeface="Times New Roman" panose="02020603050405020304" pitchFamily="18" charset="0"/>
                        </a:rPr>
                        <a:t>İmmünoglobülin</a:t>
                      </a:r>
                      <a:r>
                        <a:rPr lang="tr-TR" sz="1200" b="1" i="1" dirty="0">
                          <a:solidFill>
                            <a:schemeClr val="tx1"/>
                          </a:solidFill>
                          <a:effectLst/>
                          <a:latin typeface="+mn-lt"/>
                          <a:ea typeface="Calibri" panose="020F0502020204030204" pitchFamily="34" charset="0"/>
                          <a:cs typeface="Times New Roman" panose="02020603050405020304" pitchFamily="18" charset="0"/>
                        </a:rPr>
                        <a:t> G2 (lgG2)</a:t>
                      </a:r>
                    </a:p>
                    <a:p>
                      <a:pPr>
                        <a:lnSpc>
                          <a:spcPct val="115000"/>
                        </a:lnSpc>
                        <a:spcAft>
                          <a:spcPts val="0"/>
                        </a:spcAft>
                      </a:pPr>
                      <a:r>
                        <a:rPr lang="tr-TR" sz="1200" b="1" i="1" dirty="0" err="1">
                          <a:solidFill>
                            <a:schemeClr val="tx1"/>
                          </a:solidFill>
                          <a:effectLst/>
                          <a:latin typeface="+mn-lt"/>
                          <a:ea typeface="Calibri" panose="020F0502020204030204" pitchFamily="34" charset="0"/>
                          <a:cs typeface="Times New Roman" panose="02020603050405020304" pitchFamily="18" charset="0"/>
                        </a:rPr>
                        <a:t>İmmünoglobülin</a:t>
                      </a:r>
                      <a:r>
                        <a:rPr lang="tr-TR" sz="1200" b="1" i="1" dirty="0">
                          <a:solidFill>
                            <a:schemeClr val="tx1"/>
                          </a:solidFill>
                          <a:effectLst/>
                          <a:latin typeface="+mn-lt"/>
                          <a:ea typeface="Calibri" panose="020F0502020204030204" pitchFamily="34" charset="0"/>
                          <a:cs typeface="Times New Roman" panose="02020603050405020304" pitchFamily="18" charset="0"/>
                        </a:rPr>
                        <a:t> M (</a:t>
                      </a:r>
                      <a:r>
                        <a:rPr lang="tr-TR" sz="1200" b="1" i="1" dirty="0" err="1">
                          <a:solidFill>
                            <a:schemeClr val="tx1"/>
                          </a:solidFill>
                          <a:effectLst/>
                          <a:latin typeface="+mn-lt"/>
                          <a:ea typeface="Calibri" panose="020F0502020204030204" pitchFamily="34" charset="0"/>
                          <a:cs typeface="Times New Roman" panose="02020603050405020304" pitchFamily="18" charset="0"/>
                        </a:rPr>
                        <a:t>lgM</a:t>
                      </a:r>
                      <a:r>
                        <a:rPr lang="tr-TR" sz="1200" b="1" i="1" dirty="0">
                          <a:solidFill>
                            <a:schemeClr val="tx1"/>
                          </a:solidFill>
                          <a:effectLst/>
                          <a:latin typeface="+mn-lt"/>
                          <a:ea typeface="Calibri" panose="020F0502020204030204" pitchFamily="34" charset="0"/>
                          <a:cs typeface="Times New Roman" panose="02020603050405020304" pitchFamily="18" charset="0"/>
                        </a:rPr>
                        <a:t>)</a:t>
                      </a:r>
                    </a:p>
                    <a:p>
                      <a:pP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İnsülin benzeri gelişme faktörü-1 (IGF-1)</a:t>
                      </a:r>
                    </a:p>
                    <a:p>
                      <a:pP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İnsülin benzeri gelişme faktörü-11 (IGF-11)</a:t>
                      </a:r>
                    </a:p>
                    <a:p>
                      <a:pPr>
                        <a:lnSpc>
                          <a:spcPct val="115000"/>
                        </a:lnSpc>
                        <a:spcAft>
                          <a:spcPts val="0"/>
                        </a:spcAft>
                      </a:pPr>
                      <a:r>
                        <a:rPr lang="tr-TR" sz="1200" b="1" i="1" dirty="0" err="1">
                          <a:solidFill>
                            <a:schemeClr val="tx1"/>
                          </a:solidFill>
                          <a:effectLst/>
                          <a:latin typeface="+mn-lt"/>
                          <a:ea typeface="Calibri" panose="020F0502020204030204" pitchFamily="34" charset="0"/>
                          <a:cs typeface="Times New Roman" panose="02020603050405020304" pitchFamily="18" charset="0"/>
                        </a:rPr>
                        <a:t>Transforming</a:t>
                      </a:r>
                      <a:r>
                        <a:rPr lang="tr-TR" sz="1200" b="1" i="1" dirty="0">
                          <a:solidFill>
                            <a:schemeClr val="tx1"/>
                          </a:solidFill>
                          <a:effectLst/>
                          <a:latin typeface="+mn-lt"/>
                          <a:ea typeface="Calibri" panose="020F0502020204030204" pitchFamily="34" charset="0"/>
                          <a:cs typeface="Times New Roman" panose="02020603050405020304" pitchFamily="18" charset="0"/>
                        </a:rPr>
                        <a:t> gelişme faktörü (TGF)</a:t>
                      </a:r>
                    </a:p>
                    <a:p>
                      <a:pPr>
                        <a:lnSpc>
                          <a:spcPct val="115000"/>
                        </a:lnSpc>
                        <a:spcAft>
                          <a:spcPts val="0"/>
                        </a:spcAft>
                      </a:pPr>
                      <a:r>
                        <a:rPr lang="tr-TR" sz="1200" b="1" i="1" dirty="0" err="1">
                          <a:solidFill>
                            <a:schemeClr val="tx1"/>
                          </a:solidFill>
                          <a:effectLst/>
                          <a:latin typeface="+mn-lt"/>
                          <a:ea typeface="Calibri" panose="020F0502020204030204" pitchFamily="34" charset="0"/>
                          <a:cs typeface="Times New Roman" panose="02020603050405020304" pitchFamily="18" charset="0"/>
                        </a:rPr>
                        <a:t>Epidermal</a:t>
                      </a:r>
                      <a:r>
                        <a:rPr lang="tr-TR" sz="1200" b="1" i="1" dirty="0">
                          <a:solidFill>
                            <a:schemeClr val="tx1"/>
                          </a:solidFill>
                          <a:effectLst/>
                          <a:latin typeface="+mn-lt"/>
                          <a:ea typeface="Calibri" panose="020F0502020204030204" pitchFamily="34" charset="0"/>
                          <a:cs typeface="Times New Roman" panose="02020603050405020304" pitchFamily="18" charset="0"/>
                        </a:rPr>
                        <a:t> gelişme faktörü (EGF)</a:t>
                      </a:r>
                    </a:p>
                    <a:p>
                      <a:pPr>
                        <a:lnSpc>
                          <a:spcPct val="115000"/>
                        </a:lnSpc>
                        <a:spcAft>
                          <a:spcPts val="0"/>
                        </a:spcAft>
                      </a:pPr>
                      <a:r>
                        <a:rPr lang="tr-TR" sz="1200" b="1" i="1" dirty="0" err="1">
                          <a:solidFill>
                            <a:schemeClr val="tx1"/>
                          </a:solidFill>
                          <a:effectLst/>
                          <a:latin typeface="+mn-lt"/>
                          <a:ea typeface="Calibri" panose="020F0502020204030204" pitchFamily="34" charset="0"/>
                          <a:cs typeface="Times New Roman" panose="02020603050405020304" pitchFamily="18" charset="0"/>
                        </a:rPr>
                        <a:t>Laktoferrin</a:t>
                      </a:r>
                      <a:endParaRPr lang="tr-TR" sz="1200" b="1" i="1" dirty="0">
                        <a:solidFill>
                          <a:schemeClr val="tx1"/>
                        </a:solidFill>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tr-TR" sz="1200" b="1" i="1" dirty="0" err="1">
                          <a:solidFill>
                            <a:schemeClr val="tx1"/>
                          </a:solidFill>
                          <a:effectLst/>
                          <a:latin typeface="+mn-lt"/>
                          <a:ea typeface="Calibri" panose="020F0502020204030204" pitchFamily="34" charset="0"/>
                          <a:cs typeface="Times New Roman" panose="02020603050405020304" pitchFamily="18" charset="0"/>
                        </a:rPr>
                        <a:t>Lizozim</a:t>
                      </a:r>
                      <a:endParaRPr lang="tr-TR" sz="1200" b="1" i="1" dirty="0">
                        <a:solidFill>
                          <a:schemeClr val="tx1"/>
                        </a:solidFill>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tr-TR" sz="1200" b="1" i="1" dirty="0" err="1">
                          <a:solidFill>
                            <a:schemeClr val="tx1"/>
                          </a:solidFill>
                          <a:effectLst/>
                          <a:latin typeface="+mn-lt"/>
                          <a:ea typeface="Calibri" panose="020F0502020204030204" pitchFamily="34" charset="0"/>
                          <a:cs typeface="Times New Roman" panose="02020603050405020304" pitchFamily="18" charset="0"/>
                        </a:rPr>
                        <a:t>Laktoperoksidaz</a:t>
                      </a:r>
                      <a:r>
                        <a:rPr lang="tr-TR" sz="1200" b="1" i="1" dirty="0">
                          <a:solidFill>
                            <a:schemeClr val="tx1"/>
                          </a:solidFill>
                          <a:effectLst/>
                          <a:latin typeface="+mn-lt"/>
                          <a:ea typeface="Calibri" panose="020F0502020204030204" pitchFamily="34" charset="0"/>
                          <a:cs typeface="Times New Roman" panose="02020603050405020304" pitchFamily="18" charset="0"/>
                        </a:rPr>
                        <a:t> </a:t>
                      </a:r>
                    </a:p>
                    <a:p>
                      <a:pP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Gelişme hormonu</a:t>
                      </a:r>
                    </a:p>
                    <a:p>
                      <a:pP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İnsülin </a:t>
                      </a:r>
                    </a:p>
                  </a:txBody>
                  <a:tcPr marL="52457" marR="5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3.2-6.2 g</a:t>
                      </a:r>
                    </a:p>
                    <a:p>
                      <a:pPr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48-87 g</a:t>
                      </a:r>
                    </a:p>
                    <a:p>
                      <a:pPr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1.6-2.9 g</a:t>
                      </a:r>
                    </a:p>
                    <a:p>
                      <a:pPr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3.7-6.1 g</a:t>
                      </a:r>
                    </a:p>
                    <a:p>
                      <a:pPr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 </a:t>
                      </a:r>
                    </a:p>
                    <a:p>
                      <a:pPr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0.1-2 mg</a:t>
                      </a:r>
                    </a:p>
                    <a:p>
                      <a:pPr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 </a:t>
                      </a:r>
                    </a:p>
                    <a:p>
                      <a:pPr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0.1-2 mg</a:t>
                      </a:r>
                    </a:p>
                    <a:p>
                      <a:pPr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 </a:t>
                      </a:r>
                    </a:p>
                    <a:p>
                      <a:pPr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20-40 mg</a:t>
                      </a:r>
                    </a:p>
                    <a:p>
                      <a:pPr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4-8 </a:t>
                      </a:r>
                      <a:r>
                        <a:rPr lang="tr-TR" sz="1200" b="1" i="1" dirty="0" err="1">
                          <a:solidFill>
                            <a:schemeClr val="tx1"/>
                          </a:solidFill>
                          <a:effectLst/>
                          <a:latin typeface="+mn-lt"/>
                          <a:ea typeface="Calibri" panose="020F0502020204030204" pitchFamily="34" charset="0"/>
                          <a:cs typeface="Times New Roman" panose="02020603050405020304" pitchFamily="18" charset="0"/>
                        </a:rPr>
                        <a:t>ug</a:t>
                      </a:r>
                      <a:endParaRPr lang="tr-TR" sz="1200" b="1" i="1" dirty="0">
                        <a:solidFill>
                          <a:schemeClr val="tx1"/>
                        </a:solidFill>
                        <a:effectLst/>
                        <a:latin typeface="+mn-lt"/>
                        <a:ea typeface="Calibri" panose="020F0502020204030204" pitchFamily="34" charset="0"/>
                        <a:cs typeface="Times New Roman" panose="02020603050405020304" pitchFamily="18" charset="0"/>
                      </a:endParaRPr>
                    </a:p>
                    <a:p>
                      <a:pPr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1.5-2 g</a:t>
                      </a:r>
                    </a:p>
                    <a:p>
                      <a:pPr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30 mg</a:t>
                      </a:r>
                    </a:p>
                    <a:p>
                      <a:pPr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0.1-0.7 mg</a:t>
                      </a:r>
                    </a:p>
                    <a:p>
                      <a:pPr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3-10 </a:t>
                      </a:r>
                      <a:r>
                        <a:rPr lang="tr-TR" sz="1200" b="1" i="1" dirty="0" err="1">
                          <a:solidFill>
                            <a:schemeClr val="tx1"/>
                          </a:solidFill>
                          <a:effectLst/>
                          <a:latin typeface="+mn-lt"/>
                          <a:ea typeface="Calibri" panose="020F0502020204030204" pitchFamily="34" charset="0"/>
                          <a:cs typeface="Times New Roman" panose="02020603050405020304" pitchFamily="18" charset="0"/>
                        </a:rPr>
                        <a:t>ng</a:t>
                      </a:r>
                      <a:endParaRPr lang="tr-TR" sz="1200" b="1" i="1" dirty="0">
                        <a:solidFill>
                          <a:schemeClr val="tx1"/>
                        </a:solidFill>
                        <a:effectLst/>
                        <a:latin typeface="+mn-lt"/>
                        <a:ea typeface="Calibri" panose="020F0502020204030204" pitchFamily="34" charset="0"/>
                        <a:cs typeface="Times New Roman" panose="02020603050405020304" pitchFamily="18" charset="0"/>
                      </a:endParaRPr>
                    </a:p>
                    <a:p>
                      <a:pPr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20-50 </a:t>
                      </a:r>
                      <a:r>
                        <a:rPr lang="tr-TR" sz="1200" b="1" i="1" dirty="0" err="1">
                          <a:solidFill>
                            <a:schemeClr val="tx1"/>
                          </a:solidFill>
                          <a:effectLst/>
                          <a:latin typeface="+mn-lt"/>
                          <a:ea typeface="Calibri" panose="020F0502020204030204" pitchFamily="34" charset="0"/>
                          <a:cs typeface="Times New Roman" panose="02020603050405020304" pitchFamily="18" charset="0"/>
                        </a:rPr>
                        <a:t>ug</a:t>
                      </a:r>
                      <a:endParaRPr lang="tr-TR" sz="1200" b="1" i="1" dirty="0">
                        <a:solidFill>
                          <a:schemeClr val="tx1"/>
                        </a:solidFill>
                        <a:effectLst/>
                        <a:latin typeface="+mn-lt"/>
                        <a:ea typeface="Calibri" panose="020F0502020204030204" pitchFamily="34" charset="0"/>
                        <a:cs typeface="Times New Roman" panose="02020603050405020304" pitchFamily="18" charset="0"/>
                      </a:endParaRPr>
                    </a:p>
                  </a:txBody>
                  <a:tcPr marL="52457" marR="5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0.2 g</a:t>
                      </a:r>
                    </a:p>
                    <a:p>
                      <a:pPr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0.4 g</a:t>
                      </a:r>
                    </a:p>
                    <a:p>
                      <a:pPr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0.05 g</a:t>
                      </a:r>
                    </a:p>
                    <a:p>
                      <a:pPr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0.05 g</a:t>
                      </a:r>
                    </a:p>
                    <a:p>
                      <a:pPr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 </a:t>
                      </a:r>
                    </a:p>
                    <a:p>
                      <a:pPr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25 </a:t>
                      </a:r>
                      <a:r>
                        <a:rPr lang="tr-TR" sz="1200" b="1" i="1" dirty="0" err="1">
                          <a:solidFill>
                            <a:schemeClr val="tx1"/>
                          </a:solidFill>
                          <a:effectLst/>
                          <a:latin typeface="+mn-lt"/>
                          <a:ea typeface="Calibri" panose="020F0502020204030204" pitchFamily="34" charset="0"/>
                          <a:cs typeface="Times New Roman" panose="02020603050405020304" pitchFamily="18" charset="0"/>
                        </a:rPr>
                        <a:t>ug</a:t>
                      </a:r>
                      <a:endParaRPr lang="tr-TR" sz="1200" b="1" i="1" dirty="0">
                        <a:solidFill>
                          <a:schemeClr val="tx1"/>
                        </a:solidFill>
                        <a:effectLst/>
                        <a:latin typeface="+mn-lt"/>
                        <a:ea typeface="Calibri" panose="020F0502020204030204" pitchFamily="34" charset="0"/>
                        <a:cs typeface="Times New Roman" panose="02020603050405020304" pitchFamily="18" charset="0"/>
                      </a:endParaRPr>
                    </a:p>
                    <a:p>
                      <a:pPr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 </a:t>
                      </a:r>
                    </a:p>
                    <a:p>
                      <a:pPr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2 </a:t>
                      </a:r>
                      <a:r>
                        <a:rPr lang="tr-TR" sz="1200" b="1" i="1" dirty="0" err="1">
                          <a:solidFill>
                            <a:schemeClr val="tx1"/>
                          </a:solidFill>
                          <a:effectLst/>
                          <a:latin typeface="+mn-lt"/>
                          <a:ea typeface="Calibri" panose="020F0502020204030204" pitchFamily="34" charset="0"/>
                          <a:cs typeface="Times New Roman" panose="02020603050405020304" pitchFamily="18" charset="0"/>
                        </a:rPr>
                        <a:t>ug</a:t>
                      </a:r>
                      <a:endParaRPr lang="tr-TR" sz="1200" b="1" i="1" dirty="0">
                        <a:solidFill>
                          <a:schemeClr val="tx1"/>
                        </a:solidFill>
                        <a:effectLst/>
                        <a:latin typeface="+mn-lt"/>
                        <a:ea typeface="Calibri" panose="020F0502020204030204" pitchFamily="34" charset="0"/>
                        <a:cs typeface="Times New Roman" panose="02020603050405020304" pitchFamily="18" charset="0"/>
                      </a:endParaRPr>
                    </a:p>
                    <a:p>
                      <a:pPr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 </a:t>
                      </a:r>
                    </a:p>
                    <a:p>
                      <a:pPr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1-2 </a:t>
                      </a:r>
                      <a:r>
                        <a:rPr lang="tr-TR" sz="1200" b="1" i="1" dirty="0" err="1">
                          <a:solidFill>
                            <a:schemeClr val="tx1"/>
                          </a:solidFill>
                          <a:effectLst/>
                          <a:latin typeface="+mn-lt"/>
                          <a:ea typeface="Calibri" panose="020F0502020204030204" pitchFamily="34" charset="0"/>
                          <a:cs typeface="Times New Roman" panose="02020603050405020304" pitchFamily="18" charset="0"/>
                        </a:rPr>
                        <a:t>ug</a:t>
                      </a:r>
                      <a:endParaRPr lang="tr-TR" sz="1200" b="1" i="1" dirty="0">
                        <a:solidFill>
                          <a:schemeClr val="tx1"/>
                        </a:solidFill>
                        <a:effectLst/>
                        <a:latin typeface="+mn-lt"/>
                        <a:ea typeface="Calibri" panose="020F0502020204030204" pitchFamily="34" charset="0"/>
                        <a:cs typeface="Times New Roman" panose="02020603050405020304" pitchFamily="18" charset="0"/>
                      </a:endParaRPr>
                    </a:p>
                    <a:p>
                      <a:pPr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2 </a:t>
                      </a:r>
                      <a:r>
                        <a:rPr lang="tr-TR" sz="1200" b="1" i="1" dirty="0" err="1">
                          <a:solidFill>
                            <a:schemeClr val="tx1"/>
                          </a:solidFill>
                          <a:effectLst/>
                          <a:latin typeface="+mn-lt"/>
                          <a:ea typeface="Calibri" panose="020F0502020204030204" pitchFamily="34" charset="0"/>
                          <a:cs typeface="Times New Roman" panose="02020603050405020304" pitchFamily="18" charset="0"/>
                        </a:rPr>
                        <a:t>ug</a:t>
                      </a:r>
                      <a:endParaRPr lang="tr-TR" sz="1200" b="1" i="1" dirty="0">
                        <a:solidFill>
                          <a:schemeClr val="tx1"/>
                        </a:solidFill>
                        <a:effectLst/>
                        <a:latin typeface="+mn-lt"/>
                        <a:ea typeface="Calibri" panose="020F0502020204030204" pitchFamily="34" charset="0"/>
                        <a:cs typeface="Times New Roman" panose="02020603050405020304" pitchFamily="18" charset="0"/>
                      </a:endParaRPr>
                    </a:p>
                    <a:p>
                      <a:pPr marL="742950" lvl="1" indent="-285750" algn="ctr">
                        <a:lnSpc>
                          <a:spcPct val="115000"/>
                        </a:lnSpc>
                        <a:spcAft>
                          <a:spcPts val="0"/>
                        </a:spcAft>
                        <a:buFont typeface="+mj-lt"/>
                        <a:buAutoNum type="arabicPeriod"/>
                      </a:pPr>
                      <a:r>
                        <a:rPr lang="tr-TR" sz="1200" b="1" i="1" dirty="0" err="1">
                          <a:solidFill>
                            <a:schemeClr val="tx1"/>
                          </a:solidFill>
                          <a:effectLst/>
                          <a:latin typeface="+mn-lt"/>
                          <a:ea typeface="Calibri" panose="020F0502020204030204" pitchFamily="34" charset="0"/>
                          <a:cs typeface="Times New Roman" panose="02020603050405020304" pitchFamily="18" charset="0"/>
                        </a:rPr>
                        <a:t>Ug</a:t>
                      </a:r>
                      <a:endParaRPr lang="tr-TR" sz="1200" b="1" i="1" dirty="0">
                        <a:solidFill>
                          <a:schemeClr val="tx1"/>
                        </a:solidFill>
                        <a:effectLst/>
                        <a:latin typeface="+mn-lt"/>
                        <a:ea typeface="Calibri" panose="020F0502020204030204" pitchFamily="34" charset="0"/>
                        <a:cs typeface="Times New Roman" panose="02020603050405020304" pitchFamily="18" charset="0"/>
                      </a:endParaRPr>
                    </a:p>
                    <a:p>
                      <a:pPr marL="228600"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0.1-0.3 mg</a:t>
                      </a:r>
                    </a:p>
                    <a:p>
                      <a:pPr marL="228600"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20 mg</a:t>
                      </a:r>
                    </a:p>
                    <a:p>
                      <a:pPr marL="228600"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Belirlenmemiş</a:t>
                      </a:r>
                    </a:p>
                    <a:p>
                      <a:pPr marL="228600" algn="ct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Belirlenmemiş</a:t>
                      </a:r>
                    </a:p>
                    <a:p>
                      <a:pPr>
                        <a:lnSpc>
                          <a:spcPct val="115000"/>
                        </a:lnSpc>
                        <a:spcAft>
                          <a:spcPts val="0"/>
                        </a:spcAft>
                      </a:pPr>
                      <a:r>
                        <a:rPr lang="tr-TR" sz="1200" b="1" i="1" dirty="0">
                          <a:solidFill>
                            <a:schemeClr val="tx1"/>
                          </a:solidFill>
                          <a:effectLst/>
                          <a:latin typeface="+mn-lt"/>
                          <a:ea typeface="Calibri" panose="020F0502020204030204" pitchFamily="34" charset="0"/>
                          <a:cs typeface="Times New Roman" panose="02020603050405020304" pitchFamily="18" charset="0"/>
                        </a:rPr>
                        <a:t> </a:t>
                      </a:r>
                    </a:p>
                  </a:txBody>
                  <a:tcPr marL="52457" marR="5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568844472"/>
                  </a:ext>
                </a:extLst>
              </a:tr>
            </a:tbl>
          </a:graphicData>
        </a:graphic>
      </p:graphicFrame>
      <p:sp>
        <p:nvSpPr>
          <p:cNvPr id="5" name="Rectangle 1"/>
          <p:cNvSpPr>
            <a:spLocks noChangeArrowheads="1"/>
          </p:cNvSpPr>
          <p:nvPr/>
        </p:nvSpPr>
        <p:spPr bwMode="auto">
          <a:xfrm>
            <a:off x="354565" y="271292"/>
            <a:ext cx="69308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b="1" i="1" u="none" strike="noStrike" cap="none" normalizeH="0" baseline="0" dirty="0" smtClean="0">
                <a:ln>
                  <a:noFill/>
                </a:ln>
                <a:solidFill>
                  <a:srgbClr val="FF0000"/>
                </a:solidFill>
                <a:effectLst/>
                <a:latin typeface="+mn-lt"/>
                <a:ea typeface="Calibri" panose="020F0502020204030204" pitchFamily="34" charset="0"/>
                <a:cs typeface="Times New Roman" panose="02020603050405020304" pitchFamily="18" charset="0"/>
              </a:rPr>
              <a:t>Kolostrumda ve sütte bulunan başlıca </a:t>
            </a:r>
            <a:r>
              <a:rPr kumimoji="0" lang="tr-TR" altLang="tr-TR" b="1" i="1" u="none" strike="noStrike" cap="none" normalizeH="0" baseline="0" dirty="0" err="1" smtClean="0">
                <a:ln>
                  <a:noFill/>
                </a:ln>
                <a:solidFill>
                  <a:srgbClr val="FF0000"/>
                </a:solidFill>
                <a:effectLst/>
                <a:latin typeface="+mn-lt"/>
                <a:ea typeface="Calibri" panose="020F0502020204030204" pitchFamily="34" charset="0"/>
                <a:cs typeface="Times New Roman" panose="02020603050405020304" pitchFamily="18" charset="0"/>
              </a:rPr>
              <a:t>biyoaktif</a:t>
            </a:r>
            <a:r>
              <a:rPr kumimoji="0" lang="tr-TR" altLang="tr-TR" b="1" i="1" u="none" strike="noStrike" cap="none" normalizeH="0" baseline="0" dirty="0" smtClean="0">
                <a:ln>
                  <a:noFill/>
                </a:ln>
                <a:solidFill>
                  <a:srgbClr val="FF0000"/>
                </a:solidFill>
                <a:effectLst/>
                <a:latin typeface="+mn-lt"/>
                <a:ea typeface="Calibri" panose="020F0502020204030204" pitchFamily="34" charset="0"/>
                <a:cs typeface="Times New Roman" panose="02020603050405020304" pitchFamily="18" charset="0"/>
              </a:rPr>
              <a:t> maddeler</a:t>
            </a:r>
            <a:endParaRPr kumimoji="0" lang="tr-TR" altLang="tr-TR" b="0" i="1" u="none" strike="noStrike" cap="none" normalizeH="0" baseline="0" dirty="0" smtClean="0">
              <a:ln>
                <a:noFill/>
              </a:ln>
              <a:solidFill>
                <a:schemeClr val="tx1"/>
              </a:solidFill>
              <a:effectLst/>
              <a:latin typeface="+mn-lt"/>
            </a:endParaRPr>
          </a:p>
        </p:txBody>
      </p:sp>
      <p:sp>
        <p:nvSpPr>
          <p:cNvPr id="6" name="Metin kutusu 5"/>
          <p:cNvSpPr txBox="1"/>
          <p:nvPr/>
        </p:nvSpPr>
        <p:spPr>
          <a:xfrm>
            <a:off x="665922" y="4539789"/>
            <a:ext cx="11052312" cy="1906163"/>
          </a:xfrm>
          <a:prstGeom prst="rect">
            <a:avLst/>
          </a:prstGeom>
          <a:noFill/>
        </p:spPr>
        <p:txBody>
          <a:bodyPr wrap="square" rtlCol="0">
            <a:spAutoFit/>
          </a:bodyPr>
          <a:lstStyle/>
          <a:p>
            <a:pPr>
              <a:lnSpc>
                <a:spcPct val="115000"/>
              </a:lnSpc>
              <a:spcAft>
                <a:spcPts val="1000"/>
              </a:spcAft>
            </a:pPr>
            <a:r>
              <a:rPr lang="tr-T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tr-TR" sz="1400" b="1" i="1" dirty="0">
              <a:ea typeface="Calibri" panose="020F0502020204030204" pitchFamily="34" charset="0"/>
              <a:cs typeface="Times New Roman" panose="02020603050405020304" pitchFamily="18" charset="0"/>
            </a:endParaRPr>
          </a:p>
          <a:p>
            <a:pPr>
              <a:lnSpc>
                <a:spcPct val="115000"/>
              </a:lnSpc>
              <a:spcAft>
                <a:spcPts val="1000"/>
              </a:spcAft>
            </a:pPr>
            <a:r>
              <a:rPr lang="tr-TR" sz="1400" b="1" i="1" dirty="0" err="1">
                <a:ea typeface="Calibri" panose="020F0502020204030204" pitchFamily="34" charset="0"/>
                <a:cs typeface="Times New Roman" panose="02020603050405020304" pitchFamily="18" charset="0"/>
              </a:rPr>
              <a:t>İmmünoglobülin</a:t>
            </a:r>
            <a:r>
              <a:rPr lang="tr-TR" sz="1400" b="1" i="1" dirty="0">
                <a:ea typeface="Calibri" panose="020F0502020204030204" pitchFamily="34" charset="0"/>
                <a:cs typeface="Times New Roman" panose="02020603050405020304" pitchFamily="18" charset="0"/>
              </a:rPr>
              <a:t> esaslı preparatların geliştirilmesinde temel olarak iki yol izlenmektedir;</a:t>
            </a:r>
          </a:p>
          <a:p>
            <a:pPr marL="342900" lvl="0" indent="-342900">
              <a:lnSpc>
                <a:spcPct val="115000"/>
              </a:lnSpc>
              <a:spcAft>
                <a:spcPts val="0"/>
              </a:spcAft>
              <a:buClr>
                <a:srgbClr val="FF0000"/>
              </a:buClr>
              <a:buFont typeface="+mj-lt"/>
              <a:buAutoNum type="arabicPeriod"/>
            </a:pPr>
            <a:r>
              <a:rPr lang="tr-TR" sz="1400" b="1" i="1" dirty="0">
                <a:ea typeface="Calibri" panose="020F0502020204030204" pitchFamily="34" charset="0"/>
                <a:cs typeface="Times New Roman" panose="02020603050405020304" pitchFamily="18" charset="0"/>
              </a:rPr>
              <a:t>Kolostrumda yada sütte doğal olarak bulunan </a:t>
            </a:r>
            <a:r>
              <a:rPr lang="tr-TR" sz="1400" b="1" i="1" dirty="0" err="1">
                <a:ea typeface="Calibri" panose="020F0502020204030204" pitchFamily="34" charset="0"/>
                <a:cs typeface="Times New Roman" panose="02020603050405020304" pitchFamily="18" charset="0"/>
              </a:rPr>
              <a:t>immünoglobülinler</a:t>
            </a:r>
            <a:r>
              <a:rPr lang="tr-TR" sz="1400" b="1" i="1" dirty="0">
                <a:ea typeface="Calibri" panose="020F0502020204030204" pitchFamily="34" charset="0"/>
                <a:cs typeface="Times New Roman" panose="02020603050405020304" pitchFamily="18" charset="0"/>
              </a:rPr>
              <a:t> konsantre hale getirilmekte veya izole edilmektedir.</a:t>
            </a:r>
          </a:p>
          <a:p>
            <a:pPr marL="342900" lvl="0" indent="-342900">
              <a:lnSpc>
                <a:spcPct val="115000"/>
              </a:lnSpc>
              <a:spcAft>
                <a:spcPts val="1000"/>
              </a:spcAft>
              <a:buClr>
                <a:srgbClr val="FF0000"/>
              </a:buClr>
              <a:buFont typeface="+mj-lt"/>
              <a:buAutoNum type="arabicPeriod"/>
            </a:pPr>
            <a:r>
              <a:rPr lang="tr-TR" sz="1400" b="1" i="1" dirty="0">
                <a:ea typeface="Calibri" panose="020F0502020204030204" pitchFamily="34" charset="0"/>
                <a:cs typeface="Times New Roman" panose="02020603050405020304" pitchFamily="18" charset="0"/>
              </a:rPr>
              <a:t>Gebe hayvan, kuruya bırakıldığı sırada (</a:t>
            </a:r>
            <a:r>
              <a:rPr lang="tr-TR" sz="1400" b="1" i="1" dirty="0" err="1">
                <a:ea typeface="Calibri" panose="020F0502020204030204" pitchFamily="34" charset="0"/>
                <a:cs typeface="Times New Roman" panose="02020603050405020304" pitchFamily="18" charset="0"/>
              </a:rPr>
              <a:t>laktasyon</a:t>
            </a:r>
            <a:r>
              <a:rPr lang="tr-TR" sz="1400" b="1" i="1" dirty="0">
                <a:ea typeface="Calibri" panose="020F0502020204030204" pitchFamily="34" charset="0"/>
                <a:cs typeface="Times New Roman" panose="02020603050405020304" pitchFamily="18" charset="0"/>
              </a:rPr>
              <a:t> döneminin sonunda), mikroorganizmalardan elde edilen antijenlerle aşılanarak kolostrumda veya sütte bulunan spesifik antikorlar teşvik edilmekte, böylece süt hayvanı </a:t>
            </a:r>
            <a:r>
              <a:rPr lang="tr-TR" sz="1400" b="1" i="1" dirty="0" err="1">
                <a:ea typeface="Calibri" panose="020F0502020204030204" pitchFamily="34" charset="0"/>
                <a:cs typeface="Times New Roman" panose="02020603050405020304" pitchFamily="18" charset="0"/>
              </a:rPr>
              <a:t>hiperimmünize</a:t>
            </a:r>
            <a:r>
              <a:rPr lang="tr-TR" sz="1400" b="1" i="1" dirty="0">
                <a:ea typeface="Calibri" panose="020F0502020204030204" pitchFamily="34" charset="0"/>
                <a:cs typeface="Times New Roman" panose="02020603050405020304" pitchFamily="18" charset="0"/>
              </a:rPr>
              <a:t> hale getirilmektedir.</a:t>
            </a:r>
            <a:endParaRPr lang="tr-TR" sz="1400" b="1" i="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6265560"/>
      </p:ext>
    </p:extLst>
  </p:cSld>
  <p:clrMapOvr>
    <a:masterClrMapping/>
  </p:clrMapOvr>
  <p:transition spd="slow">
    <p:cov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9100" y="400050"/>
            <a:ext cx="11268075" cy="5867400"/>
          </a:xfrm>
        </p:spPr>
        <p:txBody>
          <a:bodyPr>
            <a:normAutofit/>
          </a:bodyPr>
          <a:lstStyle/>
          <a:p>
            <a:pPr marL="0" indent="0">
              <a:buNone/>
            </a:pPr>
            <a:r>
              <a:rPr lang="tr-TR" b="1" dirty="0"/>
              <a:t> </a:t>
            </a:r>
            <a:endParaRPr lang="tr-TR" sz="1800" b="1" i="1" dirty="0"/>
          </a:p>
          <a:p>
            <a:pPr marL="0" lvl="0" indent="0">
              <a:buNone/>
            </a:pPr>
            <a:r>
              <a:rPr lang="tr-TR" sz="1800" b="1" i="1" dirty="0" smtClean="0"/>
              <a:t>   GASTROGARD-R </a:t>
            </a:r>
            <a:r>
              <a:rPr lang="tr-TR" sz="1800" b="1" i="1" dirty="0"/>
              <a:t>ve  INTACT isimli preparatların ticari ölçekte hazırlanmasında izlenen yöntemler;</a:t>
            </a:r>
          </a:p>
          <a:p>
            <a:pPr marL="0" indent="0">
              <a:buNone/>
            </a:pPr>
            <a:r>
              <a:rPr lang="tr-TR" sz="1800" b="1" i="1" dirty="0"/>
              <a:t> </a:t>
            </a:r>
          </a:p>
          <a:p>
            <a:pPr lvl="0"/>
            <a:r>
              <a:rPr lang="tr-TR" sz="1800" b="1" i="1" dirty="0"/>
              <a:t>Yağın </a:t>
            </a:r>
            <a:r>
              <a:rPr lang="tr-TR" sz="1800" b="1" i="1" dirty="0" err="1"/>
              <a:t>seperasyonu</a:t>
            </a:r>
            <a:endParaRPr lang="tr-TR" sz="1800" b="1" i="1" dirty="0"/>
          </a:p>
          <a:p>
            <a:pPr lvl="0"/>
            <a:r>
              <a:rPr lang="tr-TR" sz="1800" b="1" i="1" dirty="0"/>
              <a:t>Bakteri içeriğinin azaltılması ve belirli patojenlerin elemine edilmesi amacıyla düşük sıcaklıkta pastörizasyon ve bakteriyel </a:t>
            </a:r>
            <a:r>
              <a:rPr lang="tr-TR" sz="1800" b="1" i="1" dirty="0" err="1"/>
              <a:t>santrifügasyon</a:t>
            </a:r>
            <a:endParaRPr lang="tr-TR" sz="1800" b="1" i="1" dirty="0"/>
          </a:p>
          <a:p>
            <a:pPr lvl="0"/>
            <a:r>
              <a:rPr lang="tr-TR" sz="1800" b="1" i="1" dirty="0"/>
              <a:t>Laktoz ve tuzların ayrılması ve proteinin konsantre hale getirilmesi için </a:t>
            </a:r>
            <a:r>
              <a:rPr lang="tr-TR" sz="1800" b="1" i="1" dirty="0" err="1"/>
              <a:t>ultrafiltrasyon</a:t>
            </a:r>
            <a:endParaRPr lang="tr-TR" sz="1800" b="1" i="1" dirty="0"/>
          </a:p>
          <a:p>
            <a:pPr lvl="0"/>
            <a:r>
              <a:rPr lang="tr-TR" sz="1800" b="1" i="1" dirty="0"/>
              <a:t>Püskürterek kurutma</a:t>
            </a:r>
          </a:p>
          <a:p>
            <a:pPr marL="0" indent="0">
              <a:buNone/>
            </a:pPr>
            <a:r>
              <a:rPr lang="tr-TR" sz="1800" b="1" i="1" dirty="0"/>
              <a:t> </a:t>
            </a:r>
          </a:p>
          <a:p>
            <a:pPr marL="0" lvl="0" indent="0">
              <a:buNone/>
            </a:pPr>
            <a:r>
              <a:rPr lang="tr-TR" sz="1800" b="1" i="1" dirty="0" smtClean="0"/>
              <a:t>    Kolostrum </a:t>
            </a:r>
            <a:r>
              <a:rPr lang="tr-TR" sz="1800" b="1" i="1" dirty="0"/>
              <a:t>ürünlerinin ticari ölçekte kullanımı üzerinde bazı faktörler kısıtlayıcı rol oynamaktadır. Bunlar</a:t>
            </a:r>
            <a:r>
              <a:rPr lang="tr-TR" sz="1800" b="1" i="1" dirty="0" smtClean="0"/>
              <a:t>;</a:t>
            </a:r>
            <a:endParaRPr lang="tr-TR" sz="1800" b="1" i="1" dirty="0"/>
          </a:p>
          <a:p>
            <a:pPr lvl="0"/>
            <a:r>
              <a:rPr lang="tr-TR" sz="1800" b="1" i="1" dirty="0"/>
              <a:t>Kolostrumun yalnızca yavrulama dönemlerinde bulunabilmesi</a:t>
            </a:r>
          </a:p>
          <a:p>
            <a:pPr lvl="0"/>
            <a:r>
              <a:rPr lang="tr-TR" sz="1800" b="1" i="1" dirty="0"/>
              <a:t>Nispeten pahalı bir katkı maddesi olması</a:t>
            </a:r>
          </a:p>
          <a:p>
            <a:pPr lvl="0"/>
            <a:r>
              <a:rPr lang="tr-TR" sz="1800" b="1" i="1" dirty="0"/>
              <a:t>Olası </a:t>
            </a:r>
            <a:r>
              <a:rPr lang="tr-TR" sz="1800" b="1" i="1" dirty="0" err="1"/>
              <a:t>toksik</a:t>
            </a:r>
            <a:r>
              <a:rPr lang="tr-TR" sz="1800" b="1" i="1" dirty="0"/>
              <a:t>, alerjen ve </a:t>
            </a:r>
            <a:r>
              <a:rPr lang="tr-TR" sz="1800" b="1" i="1" dirty="0" err="1"/>
              <a:t>hormonal</a:t>
            </a:r>
            <a:r>
              <a:rPr lang="tr-TR" sz="1800" b="1" i="1" dirty="0"/>
              <a:t> etkilerinin yeterince bilinmemesi</a:t>
            </a:r>
          </a:p>
          <a:p>
            <a:endParaRPr lang="tr-TR" dirty="0"/>
          </a:p>
        </p:txBody>
      </p:sp>
    </p:spTree>
    <p:extLst>
      <p:ext uri="{BB962C8B-B14F-4D97-AF65-F5344CB8AC3E}">
        <p14:creationId xmlns:p14="http://schemas.microsoft.com/office/powerpoint/2010/main" val="323890490"/>
      </p:ext>
    </p:extLst>
  </p:cSld>
  <p:clrMapOvr>
    <a:masterClrMapping/>
  </p:clrMapOvr>
  <p:transition spd="slow">
    <p:cov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9100" y="1038226"/>
            <a:ext cx="11106150" cy="5591174"/>
          </a:xfrm>
        </p:spPr>
        <p:txBody>
          <a:bodyPr/>
          <a:lstStyle/>
          <a:p>
            <a:pPr marL="0" indent="0">
              <a:buNone/>
            </a:pPr>
            <a:endParaRPr lang="tr-TR" b="1" i="1" dirty="0">
              <a:latin typeface="+mn-lt"/>
            </a:endParaRPr>
          </a:p>
          <a:p>
            <a:pPr marL="0" indent="0">
              <a:buNone/>
            </a:pPr>
            <a:endParaRPr lang="tr-TR" b="1" i="1" dirty="0">
              <a:latin typeface="+mn-lt"/>
            </a:endParaRPr>
          </a:p>
        </p:txBody>
      </p:sp>
      <p:pic>
        <p:nvPicPr>
          <p:cNvPr id="5" name="Resim 4"/>
          <p:cNvPicPr>
            <a:picLocks noChangeAspect="1"/>
          </p:cNvPicPr>
          <p:nvPr/>
        </p:nvPicPr>
        <p:blipFill>
          <a:blip r:embed="rId2"/>
          <a:stretch>
            <a:fillRect/>
          </a:stretch>
        </p:blipFill>
        <p:spPr>
          <a:xfrm>
            <a:off x="783519" y="1238250"/>
            <a:ext cx="10377311" cy="5048249"/>
          </a:xfrm>
          <a:prstGeom prst="rect">
            <a:avLst/>
          </a:prstGeom>
        </p:spPr>
      </p:pic>
    </p:spTree>
    <p:extLst>
      <p:ext uri="{BB962C8B-B14F-4D97-AF65-F5344CB8AC3E}">
        <p14:creationId xmlns:p14="http://schemas.microsoft.com/office/powerpoint/2010/main" val="2306307281"/>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9100" y="447674"/>
            <a:ext cx="11315700" cy="6029325"/>
          </a:xfrm>
        </p:spPr>
        <p:txBody>
          <a:bodyPr/>
          <a:lstStyle/>
          <a:p>
            <a:r>
              <a:rPr lang="tr-TR" sz="1600" b="1" i="1" dirty="0" smtClean="0"/>
              <a:t>Yağsız süttozunun özellikleri ve </a:t>
            </a:r>
            <a:r>
              <a:rPr lang="tr-TR" sz="1600" b="1" i="1" dirty="0" err="1" smtClean="0"/>
              <a:t>rekombine</a:t>
            </a:r>
            <a:r>
              <a:rPr lang="tr-TR" sz="1600" b="1" i="1" dirty="0" smtClean="0"/>
              <a:t> ürün üretimine uygunluğu üzerinde aşağıda belirtilen işlem aşamaları  önemli etkiye sahiptir.</a:t>
            </a:r>
          </a:p>
          <a:p>
            <a:pPr marL="0" indent="0">
              <a:buNone/>
            </a:pPr>
            <a:r>
              <a:rPr lang="tr-TR" sz="1600" b="1" i="1" dirty="0" smtClean="0"/>
              <a:t>                                                                   </a:t>
            </a:r>
            <a:r>
              <a:rPr lang="tr-TR" b="1" i="1" dirty="0" smtClean="0"/>
              <a:t> YAĞSIZ SÜTTOZU</a:t>
            </a:r>
          </a:p>
          <a:p>
            <a:pPr marL="0" indent="0">
              <a:buNone/>
            </a:pPr>
            <a:endParaRPr lang="tr-TR" b="1" i="1" dirty="0" smtClean="0"/>
          </a:p>
          <a:p>
            <a:pPr marL="0" indent="0">
              <a:buNone/>
            </a:pPr>
            <a:endParaRPr lang="tr-TR" b="1" i="1" dirty="0"/>
          </a:p>
          <a:p>
            <a:pPr marL="0" indent="0">
              <a:buNone/>
            </a:pPr>
            <a:endParaRPr lang="tr-TR" b="1" i="1" dirty="0" smtClean="0"/>
          </a:p>
          <a:p>
            <a:pPr marL="0" indent="0">
              <a:buNone/>
            </a:pPr>
            <a:endParaRPr lang="tr-TR" b="1" i="1" dirty="0"/>
          </a:p>
          <a:p>
            <a:pPr marL="0" indent="0">
              <a:buNone/>
            </a:pPr>
            <a:endParaRPr lang="tr-TR" b="1" i="1" dirty="0" smtClean="0"/>
          </a:p>
          <a:p>
            <a:pPr marL="0" indent="0">
              <a:buNone/>
            </a:pPr>
            <a:endParaRPr lang="tr-TR" b="1" i="1" dirty="0"/>
          </a:p>
          <a:p>
            <a:pPr marL="0" indent="0">
              <a:buNone/>
            </a:pPr>
            <a:endParaRPr lang="tr-TR" b="1" i="1" dirty="0" smtClean="0"/>
          </a:p>
          <a:p>
            <a:r>
              <a:rPr lang="tr-TR" sz="1600" b="1" i="1" dirty="0" smtClean="0"/>
              <a:t>Yağsız süttozu üretiminde, süte uygulanan ön ısıtma işleminin şiddetine bağlı olarak, serum proteinleri değişik düzeylerde </a:t>
            </a:r>
            <a:r>
              <a:rPr lang="tr-TR" sz="1600" b="1" i="1" dirty="0" err="1" smtClean="0"/>
              <a:t>denatürasyona</a:t>
            </a:r>
            <a:r>
              <a:rPr lang="tr-TR" sz="1600" b="1" i="1" dirty="0" smtClean="0"/>
              <a:t> uğrar. Isıl işlemin şiddetindeki artışla birlikte </a:t>
            </a:r>
            <a:r>
              <a:rPr lang="tr-TR" sz="1600" b="1" i="1" dirty="0" err="1" smtClean="0"/>
              <a:t>denatürasyon</a:t>
            </a:r>
            <a:r>
              <a:rPr lang="tr-TR" sz="1600" b="1" i="1" dirty="0" smtClean="0"/>
              <a:t> düzeyi de artış gösterir.</a:t>
            </a:r>
            <a:r>
              <a:rPr lang="tr-TR" sz="1600" b="1" i="1" dirty="0"/>
              <a:t> </a:t>
            </a:r>
          </a:p>
          <a:p>
            <a:r>
              <a:rPr lang="tr-TR" sz="1600" b="1" i="1" dirty="0" smtClean="0"/>
              <a:t>Yağsız süttozu ısı sınıflarının oluşturulmasında, ‘‘serum proteini azotu indeksi’’ (WPNI) olarak adlandırılan bir değerden yararlanılmaktadır. Bu değer, </a:t>
            </a:r>
            <a:r>
              <a:rPr lang="tr-TR" sz="1600" b="1" i="1" dirty="0" err="1" smtClean="0"/>
              <a:t>denatüre</a:t>
            </a:r>
            <a:r>
              <a:rPr lang="tr-TR" sz="1600" b="1" i="1" dirty="0" smtClean="0"/>
              <a:t> olmayan serum proteini azotunun </a:t>
            </a:r>
            <a:r>
              <a:rPr lang="tr-TR" sz="1600" b="1" i="1" dirty="0" err="1" smtClean="0"/>
              <a:t>mktarını</a:t>
            </a:r>
            <a:r>
              <a:rPr lang="tr-TR" sz="1600" b="1" i="1" dirty="0" smtClean="0"/>
              <a:t> belirtmektedir. </a:t>
            </a:r>
          </a:p>
        </p:txBody>
      </p:sp>
      <p:graphicFrame>
        <p:nvGraphicFramePr>
          <p:cNvPr id="4" name="Diyagram 3"/>
          <p:cNvGraphicFramePr/>
          <p:nvPr>
            <p:extLst>
              <p:ext uri="{D42A27DB-BD31-4B8C-83A1-F6EECF244321}">
                <p14:modId xmlns:p14="http://schemas.microsoft.com/office/powerpoint/2010/main" val="2477793274"/>
              </p:ext>
            </p:extLst>
          </p:nvPr>
        </p:nvGraphicFramePr>
        <p:xfrm>
          <a:off x="1117600" y="1581151"/>
          <a:ext cx="9055100" cy="2619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6052234"/>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7675" y="476250"/>
            <a:ext cx="11220449" cy="5915025"/>
          </a:xfrm>
        </p:spPr>
        <p:txBody>
          <a:bodyPr>
            <a:normAutofit/>
          </a:bodyPr>
          <a:lstStyle/>
          <a:p>
            <a:r>
              <a:rPr lang="tr-TR" sz="1600" b="1" i="1" dirty="0" smtClean="0"/>
              <a:t>Yağsız süttozu, rutubet içeriği %4’ün altında olacak şekilde üretilir ve saklanırsa uzun süre niteliklerini koruyabilir. Depolama sırasında kolayca nem çekebilir. </a:t>
            </a:r>
          </a:p>
          <a:p>
            <a:r>
              <a:rPr lang="tr-TR" sz="1600" b="1" i="1" dirty="0" smtClean="0"/>
              <a:t>Rutubet içeriği arttıkça, çözünürlüğü azalır ve istenmeyen tatlar gelişebilir. Rutubet artışı, nem geçirmeyen uygun ambalaj materyali kullanılarak önlenebilir.</a:t>
            </a:r>
          </a:p>
          <a:p>
            <a:r>
              <a:rPr lang="tr-TR" sz="1600" b="1" i="1" dirty="0" smtClean="0"/>
              <a:t>Astar katmanı , karşı bir engel oluşturmakta, dış torba ise mekanik zararlara karşı korumakta sağlamaktadır. Torba elle veya otomatik paketleme sistemleri yardımıyla kapatılabilir.</a:t>
            </a:r>
          </a:p>
          <a:p>
            <a:endParaRPr lang="tr-TR" sz="1600" b="1" i="1" dirty="0" smtClean="0">
              <a:solidFill>
                <a:srgbClr val="FF0000"/>
              </a:solidFill>
            </a:endParaRPr>
          </a:p>
          <a:p>
            <a:pPr marL="0" indent="0">
              <a:buNone/>
            </a:pPr>
            <a:endParaRPr lang="tr-TR" sz="1600" b="1" i="1" dirty="0">
              <a:solidFill>
                <a:srgbClr val="FF0000"/>
              </a:solidFill>
            </a:endParaRPr>
          </a:p>
        </p:txBody>
      </p:sp>
      <p:graphicFrame>
        <p:nvGraphicFramePr>
          <p:cNvPr id="4" name="3 Tablo"/>
          <p:cNvGraphicFramePr>
            <a:graphicFrameLocks noGrp="1"/>
          </p:cNvGraphicFramePr>
          <p:nvPr>
            <p:extLst>
              <p:ext uri="{D42A27DB-BD31-4B8C-83A1-F6EECF244321}">
                <p14:modId xmlns:p14="http://schemas.microsoft.com/office/powerpoint/2010/main" val="877776306"/>
              </p:ext>
            </p:extLst>
          </p:nvPr>
        </p:nvGraphicFramePr>
        <p:xfrm>
          <a:off x="447675" y="3123752"/>
          <a:ext cx="11477626" cy="3612232"/>
        </p:xfrm>
        <a:graphic>
          <a:graphicData uri="http://schemas.openxmlformats.org/drawingml/2006/table">
            <a:tbl>
              <a:tblPr firstRow="1" bandRow="1">
                <a:tableStyleId>{5C22544A-7EE6-4342-B048-85BDC9FD1C3A}</a:tableStyleId>
              </a:tblPr>
              <a:tblGrid>
                <a:gridCol w="1960155">
                  <a:extLst>
                    <a:ext uri="{9D8B030D-6E8A-4147-A177-3AD203B41FA5}">
                      <a16:colId xmlns:a16="http://schemas.microsoft.com/office/drawing/2014/main" xmlns="" val="20000"/>
                    </a:ext>
                  </a:extLst>
                </a:gridCol>
                <a:gridCol w="1676851">
                  <a:extLst>
                    <a:ext uri="{9D8B030D-6E8A-4147-A177-3AD203B41FA5}">
                      <a16:colId xmlns:a16="http://schemas.microsoft.com/office/drawing/2014/main" xmlns="" val="20001"/>
                    </a:ext>
                  </a:extLst>
                </a:gridCol>
                <a:gridCol w="1960155">
                  <a:extLst>
                    <a:ext uri="{9D8B030D-6E8A-4147-A177-3AD203B41FA5}">
                      <a16:colId xmlns:a16="http://schemas.microsoft.com/office/drawing/2014/main" xmlns="" val="20002"/>
                    </a:ext>
                  </a:extLst>
                </a:gridCol>
                <a:gridCol w="1960155">
                  <a:extLst>
                    <a:ext uri="{9D8B030D-6E8A-4147-A177-3AD203B41FA5}">
                      <a16:colId xmlns:a16="http://schemas.microsoft.com/office/drawing/2014/main" xmlns="" val="20003"/>
                    </a:ext>
                  </a:extLst>
                </a:gridCol>
                <a:gridCol w="1960155">
                  <a:extLst>
                    <a:ext uri="{9D8B030D-6E8A-4147-A177-3AD203B41FA5}">
                      <a16:colId xmlns:a16="http://schemas.microsoft.com/office/drawing/2014/main" xmlns="" val="20004"/>
                    </a:ext>
                  </a:extLst>
                </a:gridCol>
                <a:gridCol w="1960155">
                  <a:extLst>
                    <a:ext uri="{9D8B030D-6E8A-4147-A177-3AD203B41FA5}">
                      <a16:colId xmlns:a16="http://schemas.microsoft.com/office/drawing/2014/main" xmlns="" val="20005"/>
                    </a:ext>
                  </a:extLst>
                </a:gridCol>
              </a:tblGrid>
              <a:tr h="686152">
                <a:tc>
                  <a:txBody>
                    <a:bodyPr/>
                    <a:lstStyle/>
                    <a:p>
                      <a:r>
                        <a:rPr lang="tr-TR" sz="1600" i="1" dirty="0" smtClean="0"/>
                        <a:t>Kriter</a:t>
                      </a:r>
                      <a:endParaRPr lang="tr-TR" sz="1600" i="1" dirty="0"/>
                    </a:p>
                  </a:txBody>
                  <a:tcPr/>
                </a:tc>
                <a:tc>
                  <a:txBody>
                    <a:bodyPr/>
                    <a:lstStyle/>
                    <a:p>
                      <a:r>
                        <a:rPr lang="tr-TR" dirty="0" smtClean="0"/>
                        <a:t>Ekstra</a:t>
                      </a:r>
                      <a:r>
                        <a:rPr lang="tr-TR" baseline="0" dirty="0" smtClean="0"/>
                        <a:t> düşük</a:t>
                      </a:r>
                      <a:endParaRPr lang="tr-TR" dirty="0"/>
                    </a:p>
                  </a:txBody>
                  <a:tcPr/>
                </a:tc>
                <a:tc>
                  <a:txBody>
                    <a:bodyPr/>
                    <a:lstStyle/>
                    <a:p>
                      <a:r>
                        <a:rPr lang="tr-TR" dirty="0" smtClean="0"/>
                        <a:t>Düşük</a:t>
                      </a:r>
                    </a:p>
                    <a:p>
                      <a:r>
                        <a:rPr lang="tr-TR" baseline="0" dirty="0" smtClean="0"/>
                        <a:t> </a:t>
                      </a:r>
                      <a:endParaRPr lang="tr-TR" dirty="0"/>
                    </a:p>
                  </a:txBody>
                  <a:tcPr/>
                </a:tc>
                <a:tc>
                  <a:txBody>
                    <a:bodyPr/>
                    <a:lstStyle/>
                    <a:p>
                      <a:r>
                        <a:rPr lang="tr-TR" dirty="0" smtClean="0"/>
                        <a:t>Orta</a:t>
                      </a:r>
                      <a:endParaRPr lang="tr-TR" dirty="0"/>
                    </a:p>
                  </a:txBody>
                  <a:tcPr/>
                </a:tc>
                <a:tc>
                  <a:txBody>
                    <a:bodyPr/>
                    <a:lstStyle/>
                    <a:p>
                      <a:r>
                        <a:rPr lang="tr-TR" dirty="0" smtClean="0"/>
                        <a:t>Orta</a:t>
                      </a:r>
                      <a:r>
                        <a:rPr lang="tr-TR" baseline="0" dirty="0" smtClean="0"/>
                        <a:t>-Yüksek</a:t>
                      </a:r>
                      <a:endParaRPr lang="tr-TR" dirty="0"/>
                    </a:p>
                  </a:txBody>
                  <a:tcPr/>
                </a:tc>
                <a:tc>
                  <a:txBody>
                    <a:bodyPr/>
                    <a:lstStyle/>
                    <a:p>
                      <a:r>
                        <a:rPr lang="tr-TR" dirty="0" smtClean="0"/>
                        <a:t>Yüksek</a:t>
                      </a:r>
                      <a:endParaRPr lang="tr-TR"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0"/>
                  </a:ext>
                </a:extLst>
              </a:tr>
              <a:tr h="537469">
                <a:tc>
                  <a:txBody>
                    <a:bodyPr/>
                    <a:lstStyle/>
                    <a:p>
                      <a:r>
                        <a:rPr lang="tr-TR" b="1" i="1" dirty="0" smtClean="0">
                          <a:solidFill>
                            <a:schemeClr val="bg1"/>
                          </a:solidFill>
                        </a:rPr>
                        <a:t>Isıl</a:t>
                      </a:r>
                      <a:r>
                        <a:rPr lang="tr-TR" b="1" i="1" baseline="0" dirty="0" smtClean="0">
                          <a:solidFill>
                            <a:schemeClr val="bg1"/>
                          </a:solidFill>
                        </a:rPr>
                        <a:t> işlem normu</a:t>
                      </a:r>
                      <a:endParaRPr lang="tr-TR" b="1" i="1" dirty="0">
                        <a:solidFill>
                          <a:schemeClr val="bg1"/>
                        </a:solidFill>
                      </a:endParaRPr>
                    </a:p>
                  </a:txBody>
                  <a:tcPr/>
                </a:tc>
                <a:tc>
                  <a:txBody>
                    <a:bodyPr/>
                    <a:lstStyle/>
                    <a:p>
                      <a:r>
                        <a:rPr lang="tr-TR" b="1" i="1" dirty="0" smtClean="0"/>
                        <a:t>&lt;70</a:t>
                      </a:r>
                      <a:r>
                        <a:rPr lang="tr-TR" b="1" i="1" baseline="0" dirty="0" smtClean="0"/>
                        <a:t> C /15 sn</a:t>
                      </a:r>
                      <a:endParaRPr lang="tr-TR" b="1" i="1" dirty="0"/>
                    </a:p>
                  </a:txBody>
                  <a:tcPr/>
                </a:tc>
                <a:tc>
                  <a:txBody>
                    <a:bodyPr/>
                    <a:lstStyle/>
                    <a:p>
                      <a:r>
                        <a:rPr lang="tr-TR" b="1" i="1" dirty="0" smtClean="0"/>
                        <a:t>70</a:t>
                      </a:r>
                      <a:r>
                        <a:rPr lang="tr-TR" b="1" i="1" baseline="0" dirty="0" smtClean="0"/>
                        <a:t> C/15 sn</a:t>
                      </a:r>
                      <a:endParaRPr lang="tr-TR" b="1" i="1" dirty="0"/>
                    </a:p>
                  </a:txBody>
                  <a:tcPr/>
                </a:tc>
                <a:tc>
                  <a:txBody>
                    <a:bodyPr/>
                    <a:lstStyle/>
                    <a:p>
                      <a:r>
                        <a:rPr lang="tr-TR" b="1" i="1" dirty="0" smtClean="0"/>
                        <a:t>85-90</a:t>
                      </a:r>
                      <a:r>
                        <a:rPr lang="tr-TR" b="1" i="1" baseline="0" dirty="0" smtClean="0"/>
                        <a:t> C/20-30sn</a:t>
                      </a:r>
                      <a:endParaRPr lang="tr-TR" b="1" i="1" dirty="0"/>
                    </a:p>
                  </a:txBody>
                  <a:tcPr/>
                </a:tc>
                <a:tc>
                  <a:txBody>
                    <a:bodyPr/>
                    <a:lstStyle/>
                    <a:p>
                      <a:r>
                        <a:rPr lang="tr-TR" b="1" i="1" dirty="0" smtClean="0"/>
                        <a:t>96-124</a:t>
                      </a:r>
                      <a:r>
                        <a:rPr lang="tr-TR" b="1" i="1" baseline="0" dirty="0" smtClean="0"/>
                        <a:t> C/30 sn</a:t>
                      </a:r>
                      <a:endParaRPr lang="tr-TR" b="1" i="1" dirty="0"/>
                    </a:p>
                  </a:txBody>
                  <a:tcPr/>
                </a:tc>
                <a:tc>
                  <a:txBody>
                    <a:bodyPr/>
                    <a:lstStyle/>
                    <a:p>
                      <a:r>
                        <a:rPr lang="tr-TR" b="1" i="1" dirty="0" smtClean="0"/>
                        <a:t>≈135 C/30 sn</a:t>
                      </a:r>
                      <a:endParaRPr lang="tr-TR" b="1" i="1" dirty="0"/>
                    </a:p>
                  </a:txBody>
                  <a:tcPr/>
                </a:tc>
                <a:extLst>
                  <a:ext uri="{0D108BD9-81ED-4DB2-BD59-A6C34878D82A}">
                    <a16:rowId xmlns:a16="http://schemas.microsoft.com/office/drawing/2014/main" xmlns="" val="10001"/>
                  </a:ext>
                </a:extLst>
              </a:tr>
              <a:tr h="998157">
                <a:tc>
                  <a:txBody>
                    <a:bodyPr/>
                    <a:lstStyle/>
                    <a:p>
                      <a:r>
                        <a:rPr lang="tr-TR" b="1" i="1" dirty="0" smtClean="0"/>
                        <a:t>Serum proteinin azotu indeksi,mg</a:t>
                      </a:r>
                      <a:r>
                        <a:rPr lang="tr-TR" b="1" i="1" baseline="0" dirty="0" smtClean="0"/>
                        <a:t> UDWPN/g</a:t>
                      </a:r>
                      <a:endParaRPr lang="tr-TR" b="1" i="1" dirty="0"/>
                    </a:p>
                  </a:txBody>
                  <a:tcPr/>
                </a:tc>
                <a:tc>
                  <a:txBody>
                    <a:bodyPr/>
                    <a:lstStyle/>
                    <a:p>
                      <a:r>
                        <a:rPr lang="tr-TR" b="1" i="1" dirty="0" smtClean="0"/>
                        <a:t>-</a:t>
                      </a:r>
                      <a:endParaRPr lang="tr-TR" b="1" i="1" dirty="0"/>
                    </a:p>
                  </a:txBody>
                  <a:tcPr/>
                </a:tc>
                <a:tc>
                  <a:txBody>
                    <a:bodyPr/>
                    <a:lstStyle/>
                    <a:p>
                      <a:r>
                        <a:rPr lang="tr-TR" b="1" i="1" dirty="0" smtClean="0"/>
                        <a:t>≥6</a:t>
                      </a:r>
                      <a:endParaRPr lang="tr-TR" b="1" i="1" dirty="0"/>
                    </a:p>
                  </a:txBody>
                  <a:tcPr/>
                </a:tc>
                <a:tc>
                  <a:txBody>
                    <a:bodyPr/>
                    <a:lstStyle/>
                    <a:p>
                      <a:r>
                        <a:rPr lang="tr-TR" b="1" i="1" dirty="0" smtClean="0"/>
                        <a:t>5,99-4,5</a:t>
                      </a:r>
                      <a:endParaRPr lang="tr-TR" b="1" i="1" dirty="0"/>
                    </a:p>
                  </a:txBody>
                  <a:tcPr/>
                </a:tc>
                <a:tc>
                  <a:txBody>
                    <a:bodyPr/>
                    <a:lstStyle/>
                    <a:p>
                      <a:r>
                        <a:rPr lang="tr-TR" b="1" i="1" dirty="0" smtClean="0"/>
                        <a:t>4,4-1,5</a:t>
                      </a:r>
                      <a:endParaRPr lang="tr-TR" b="1" i="1" dirty="0"/>
                    </a:p>
                  </a:txBody>
                  <a:tcPr/>
                </a:tc>
                <a:tc>
                  <a:txBody>
                    <a:bodyPr/>
                    <a:lstStyle/>
                    <a:p>
                      <a:r>
                        <a:rPr lang="tr-TR" b="1" i="1" dirty="0" smtClean="0"/>
                        <a:t>≤1,4</a:t>
                      </a:r>
                      <a:endParaRPr lang="tr-TR" dirty="0"/>
                    </a:p>
                  </a:txBody>
                  <a:tcPr/>
                </a:tc>
                <a:extLst>
                  <a:ext uri="{0D108BD9-81ED-4DB2-BD59-A6C34878D82A}">
                    <a16:rowId xmlns:a16="http://schemas.microsoft.com/office/drawing/2014/main" xmlns="" val="10002"/>
                  </a:ext>
                </a:extLst>
              </a:tr>
              <a:tr h="307125">
                <a:tc>
                  <a:txBody>
                    <a:bodyPr/>
                    <a:lstStyle/>
                    <a:p>
                      <a:r>
                        <a:rPr lang="tr-TR" b="1" i="1" dirty="0" smtClean="0"/>
                        <a:t>Isı</a:t>
                      </a:r>
                      <a:r>
                        <a:rPr lang="tr-TR" b="1" i="1" baseline="0" dirty="0" smtClean="0"/>
                        <a:t> sayısı, %</a:t>
                      </a:r>
                      <a:endParaRPr lang="tr-TR" b="1" i="1" dirty="0"/>
                    </a:p>
                  </a:txBody>
                  <a:tcPr/>
                </a:tc>
                <a:tc>
                  <a:txBody>
                    <a:bodyPr/>
                    <a:lstStyle/>
                    <a:p>
                      <a:r>
                        <a:rPr lang="tr-TR" b="1" i="1" dirty="0" smtClean="0"/>
                        <a:t>-</a:t>
                      </a:r>
                      <a:endParaRPr lang="tr-TR" b="1" i="1" dirty="0"/>
                    </a:p>
                  </a:txBody>
                  <a:tcPr/>
                </a:tc>
                <a:tc>
                  <a:txBody>
                    <a:bodyPr/>
                    <a:lstStyle/>
                    <a:p>
                      <a:r>
                        <a:rPr lang="tr-TR" b="1" i="1" dirty="0" smtClean="0"/>
                        <a:t>≤80</a:t>
                      </a:r>
                      <a:endParaRPr lang="tr-TR" b="1" i="1" dirty="0"/>
                    </a:p>
                  </a:txBody>
                  <a:tcPr/>
                </a:tc>
                <a:tc>
                  <a:txBody>
                    <a:bodyPr/>
                    <a:lstStyle/>
                    <a:p>
                      <a:r>
                        <a:rPr lang="tr-TR" b="1" i="1" dirty="0" smtClean="0"/>
                        <a:t>80,1-83,0</a:t>
                      </a:r>
                      <a:endParaRPr lang="tr-TR" b="1" i="1" dirty="0"/>
                    </a:p>
                  </a:txBody>
                  <a:tcPr/>
                </a:tc>
                <a:tc>
                  <a:txBody>
                    <a:bodyPr/>
                    <a:lstStyle/>
                    <a:p>
                      <a:r>
                        <a:rPr lang="tr-TR" b="1" i="1" dirty="0" smtClean="0"/>
                        <a:t>83,1-88,0</a:t>
                      </a:r>
                      <a:endParaRPr lang="tr-TR" b="1" i="1" dirty="0"/>
                    </a:p>
                  </a:txBody>
                  <a:tcPr/>
                </a:tc>
                <a:tc>
                  <a:txBody>
                    <a:bodyPr/>
                    <a:lstStyle/>
                    <a:p>
                      <a:r>
                        <a:rPr lang="tr-TR" b="1" i="1" dirty="0" smtClean="0"/>
                        <a:t>&gt;88,1</a:t>
                      </a:r>
                      <a:endParaRPr lang="tr-TR" b="1" i="1" dirty="0"/>
                    </a:p>
                  </a:txBody>
                  <a:tcPr/>
                </a:tc>
                <a:extLst>
                  <a:ext uri="{0D108BD9-81ED-4DB2-BD59-A6C34878D82A}">
                    <a16:rowId xmlns:a16="http://schemas.microsoft.com/office/drawing/2014/main" xmlns="" val="10003"/>
                  </a:ext>
                </a:extLst>
              </a:tr>
              <a:tr h="307125">
                <a:tc>
                  <a:txBody>
                    <a:bodyPr/>
                    <a:lstStyle/>
                    <a:p>
                      <a:r>
                        <a:rPr lang="tr-TR" b="1" i="1" dirty="0" err="1" smtClean="0"/>
                        <a:t>Sistein</a:t>
                      </a:r>
                      <a:r>
                        <a:rPr lang="tr-TR" b="1" i="1" dirty="0" smtClean="0"/>
                        <a:t> sayısı,%</a:t>
                      </a:r>
                      <a:endParaRPr lang="tr-TR" b="1" i="1" dirty="0"/>
                    </a:p>
                  </a:txBody>
                  <a:tcPr/>
                </a:tc>
                <a:tc>
                  <a:txBody>
                    <a:bodyPr/>
                    <a:lstStyle/>
                    <a:p>
                      <a:r>
                        <a:rPr lang="tr-TR" b="1" i="1" dirty="0" smtClean="0"/>
                        <a:t>24-31</a:t>
                      </a:r>
                      <a:endParaRPr lang="tr-TR" b="1" i="1" dirty="0"/>
                    </a:p>
                  </a:txBody>
                  <a:tcPr/>
                </a:tc>
                <a:tc>
                  <a:txBody>
                    <a:bodyPr/>
                    <a:lstStyle/>
                    <a:p>
                      <a:r>
                        <a:rPr lang="tr-TR" b="1" i="1" dirty="0" smtClean="0"/>
                        <a:t>31-38</a:t>
                      </a:r>
                      <a:endParaRPr lang="tr-TR" b="1" i="1" dirty="0"/>
                    </a:p>
                  </a:txBody>
                  <a:tcPr/>
                </a:tc>
                <a:tc>
                  <a:txBody>
                    <a:bodyPr/>
                    <a:lstStyle/>
                    <a:p>
                      <a:r>
                        <a:rPr lang="tr-TR" b="1" i="1" dirty="0" smtClean="0"/>
                        <a:t>38-48</a:t>
                      </a:r>
                      <a:endParaRPr lang="tr-TR" b="1" i="1" dirty="0"/>
                    </a:p>
                  </a:txBody>
                  <a:tcPr/>
                </a:tc>
                <a:tc>
                  <a:txBody>
                    <a:bodyPr/>
                    <a:lstStyle/>
                    <a:p>
                      <a:r>
                        <a:rPr lang="tr-TR" b="1" i="1" dirty="0" smtClean="0"/>
                        <a:t>48-62</a:t>
                      </a:r>
                      <a:endParaRPr lang="tr-TR" b="1" i="1" dirty="0"/>
                    </a:p>
                  </a:txBody>
                  <a:tcPr/>
                </a:tc>
                <a:tc>
                  <a:txBody>
                    <a:bodyPr/>
                    <a:lstStyle/>
                    <a:p>
                      <a:r>
                        <a:rPr lang="tr-TR" b="1" i="1" dirty="0" smtClean="0"/>
                        <a:t>&gt;62,0</a:t>
                      </a:r>
                      <a:endParaRPr lang="tr-TR" b="1" i="1" dirty="0"/>
                    </a:p>
                  </a:txBody>
                  <a:tcPr/>
                </a:tc>
                <a:extLst>
                  <a:ext uri="{0D108BD9-81ED-4DB2-BD59-A6C34878D82A}">
                    <a16:rowId xmlns:a16="http://schemas.microsoft.com/office/drawing/2014/main" xmlns="" val="10004"/>
                  </a:ext>
                </a:extLst>
              </a:tr>
              <a:tr h="307125">
                <a:tc>
                  <a:txBody>
                    <a:bodyPr/>
                    <a:lstStyle/>
                    <a:p>
                      <a:r>
                        <a:rPr lang="tr-TR" b="1" i="1" dirty="0" err="1" smtClean="0"/>
                        <a:t>Tiyol</a:t>
                      </a:r>
                      <a:r>
                        <a:rPr lang="tr-TR" b="1" i="1" baseline="0" dirty="0" smtClean="0"/>
                        <a:t> sayısı,%</a:t>
                      </a:r>
                      <a:endParaRPr lang="tr-TR" b="1" i="1" dirty="0"/>
                    </a:p>
                  </a:txBody>
                  <a:tcPr/>
                </a:tc>
                <a:tc>
                  <a:txBody>
                    <a:bodyPr/>
                    <a:lstStyle/>
                    <a:p>
                      <a:r>
                        <a:rPr lang="tr-TR" b="1" i="1" dirty="0" smtClean="0"/>
                        <a:t>&gt;5</a:t>
                      </a:r>
                      <a:endParaRPr lang="tr-TR" b="1" i="1" dirty="0"/>
                    </a:p>
                  </a:txBody>
                  <a:tcPr/>
                </a:tc>
                <a:tc>
                  <a:txBody>
                    <a:bodyPr/>
                    <a:lstStyle/>
                    <a:p>
                      <a:r>
                        <a:rPr lang="tr-TR" b="1" i="1" dirty="0" smtClean="0"/>
                        <a:t>&lt;7,5</a:t>
                      </a:r>
                      <a:endParaRPr lang="tr-TR" b="1" i="1" dirty="0"/>
                    </a:p>
                  </a:txBody>
                  <a:tcPr/>
                </a:tc>
                <a:tc>
                  <a:txBody>
                    <a:bodyPr/>
                    <a:lstStyle/>
                    <a:p>
                      <a:r>
                        <a:rPr lang="tr-TR" b="1" i="1" dirty="0" smtClean="0"/>
                        <a:t>7,5-9,4</a:t>
                      </a:r>
                      <a:endParaRPr lang="tr-TR" b="1" i="1" dirty="0"/>
                    </a:p>
                  </a:txBody>
                  <a:tcPr/>
                </a:tc>
                <a:tc>
                  <a:txBody>
                    <a:bodyPr/>
                    <a:lstStyle/>
                    <a:p>
                      <a:r>
                        <a:rPr lang="tr-TR" b="1" i="1" dirty="0" smtClean="0"/>
                        <a:t>9,4-13,3</a:t>
                      </a:r>
                      <a:endParaRPr lang="tr-TR" b="1" i="1" dirty="0"/>
                    </a:p>
                  </a:txBody>
                  <a:tcPr/>
                </a:tc>
                <a:tc>
                  <a:txBody>
                    <a:bodyPr/>
                    <a:lstStyle/>
                    <a:p>
                      <a:r>
                        <a:rPr lang="tr-TR" b="1" i="1" dirty="0" smtClean="0"/>
                        <a:t>&gt;13,3</a:t>
                      </a:r>
                      <a:endParaRPr lang="tr-TR" b="1" i="1" dirty="0"/>
                    </a:p>
                  </a:txBody>
                  <a:tcPr/>
                </a:tc>
                <a:extLst>
                  <a:ext uri="{0D108BD9-81ED-4DB2-BD59-A6C34878D82A}">
                    <a16:rowId xmlns:a16="http://schemas.microsoft.com/office/drawing/2014/main" xmlns="" val="10005"/>
                  </a:ext>
                </a:extLst>
              </a:tr>
            </a:tbl>
          </a:graphicData>
        </a:graphic>
      </p:graphicFrame>
      <p:sp>
        <p:nvSpPr>
          <p:cNvPr id="5" name="4 Dikdörtgen"/>
          <p:cNvSpPr/>
          <p:nvPr/>
        </p:nvSpPr>
        <p:spPr>
          <a:xfrm>
            <a:off x="2412075" y="2819400"/>
            <a:ext cx="9513226" cy="304352"/>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smtClean="0">
                <a:solidFill>
                  <a:schemeClr val="tx1"/>
                </a:solidFill>
              </a:rPr>
              <a:t>Isı sınıfları</a:t>
            </a:r>
            <a:endParaRPr lang="tr-TR" b="1" i="1" dirty="0">
              <a:solidFill>
                <a:schemeClr val="tx1"/>
              </a:solidFill>
            </a:endParaRPr>
          </a:p>
        </p:txBody>
      </p:sp>
    </p:spTree>
    <p:extLst>
      <p:ext uri="{BB962C8B-B14F-4D97-AF65-F5344CB8AC3E}">
        <p14:creationId xmlns:p14="http://schemas.microsoft.com/office/powerpoint/2010/main" val="2954932786"/>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4350" y="438150"/>
            <a:ext cx="11115675" cy="6105525"/>
          </a:xfrm>
        </p:spPr>
        <p:txBody>
          <a:bodyPr>
            <a:normAutofit/>
          </a:bodyPr>
          <a:lstStyle/>
          <a:p>
            <a:r>
              <a:rPr lang="tr-TR" sz="1800" b="1" i="1" dirty="0" smtClean="0"/>
              <a:t>Depolama sırasında süttozunda böceklenme olabilir. Dıştaki torbada yağsız süttozu kalıntılarının bulunması böceklenmeye yol açabilir. Süttozu paketi , rutubetli bir ortamda bırakılırsa , küf gelişimi de teşvik edilir.</a:t>
            </a:r>
          </a:p>
          <a:p>
            <a:r>
              <a:rPr lang="tr-TR" sz="1800" b="1" i="1" dirty="0" smtClean="0"/>
              <a:t>Süttozu paketleri , temiz ve kuru ortamlarda saklanmalı , düzenli olarak kontrol edilmeleri için , dikkatli bir şekilde istiflenmeli ve işletmeye ilk gelen ambalajın önce kullanılması şeklinde bir yol izlenmelidir. </a:t>
            </a:r>
          </a:p>
          <a:p>
            <a:endParaRPr lang="tr-TR" sz="1800" b="1" i="1" dirty="0"/>
          </a:p>
          <a:p>
            <a:pPr marL="0" indent="0">
              <a:buNone/>
            </a:pPr>
            <a:r>
              <a:rPr lang="tr-TR" sz="1800" b="1" i="1" dirty="0" smtClean="0">
                <a:solidFill>
                  <a:srgbClr val="FF0000"/>
                </a:solidFill>
              </a:rPr>
              <a:t>b)Yağlı Süttozu</a:t>
            </a:r>
            <a:r>
              <a:rPr lang="tr-TR" sz="1800" b="1" i="1" dirty="0" smtClean="0">
                <a:solidFill>
                  <a:schemeClr val="bg1"/>
                </a:solidFill>
              </a:rPr>
              <a:t> </a:t>
            </a:r>
            <a:endParaRPr lang="tr-TR" sz="1800" b="1" i="1" dirty="0" smtClean="0"/>
          </a:p>
          <a:p>
            <a:pPr marL="0" indent="0">
              <a:buNone/>
            </a:pPr>
            <a:r>
              <a:rPr lang="tr-TR" sz="1800" b="1" i="1" dirty="0" smtClean="0"/>
              <a:t>Depolama </a:t>
            </a:r>
            <a:r>
              <a:rPr lang="tr-TR" sz="1800" b="1" i="1" dirty="0" err="1" smtClean="0"/>
              <a:t>stabilitesi</a:t>
            </a:r>
            <a:r>
              <a:rPr lang="tr-TR" sz="1800" b="1" i="1" dirty="0" smtClean="0"/>
              <a:t> nispeten zayıf olduğu için , </a:t>
            </a:r>
            <a:r>
              <a:rPr lang="tr-TR" sz="1800" b="1" i="1" dirty="0" err="1" smtClean="0"/>
              <a:t>rekombine</a:t>
            </a:r>
            <a:r>
              <a:rPr lang="tr-TR" sz="1800" b="1" i="1" dirty="0" smtClean="0"/>
              <a:t> ve </a:t>
            </a:r>
            <a:r>
              <a:rPr lang="tr-TR" sz="1800" b="1" i="1" dirty="0" err="1" smtClean="0"/>
              <a:t>rekonstitüe</a:t>
            </a:r>
            <a:r>
              <a:rPr lang="tr-TR" sz="1800" b="1" i="1" dirty="0" smtClean="0"/>
              <a:t> ürünlerde kullanımı yaygın değildir. Ürünün depolama </a:t>
            </a:r>
            <a:r>
              <a:rPr lang="tr-TR" sz="1800" b="1" i="1" dirty="0" err="1" smtClean="0"/>
              <a:t>stabilitesi</a:t>
            </a:r>
            <a:r>
              <a:rPr lang="tr-TR" sz="1800" b="1" i="1" dirty="0" smtClean="0"/>
              <a:t> artırmak için , toz partikülleri yüzey aktif bir madde olan </a:t>
            </a:r>
            <a:r>
              <a:rPr lang="tr-TR" sz="1800" b="1" i="1" dirty="0" err="1" smtClean="0"/>
              <a:t>lesitinle</a:t>
            </a:r>
            <a:r>
              <a:rPr lang="tr-TR" sz="1800" b="1" i="1" dirty="0" smtClean="0"/>
              <a:t> kaplanmaktadır. </a:t>
            </a:r>
            <a:endParaRPr lang="tr-TR" sz="1800" b="1" i="1" dirty="0"/>
          </a:p>
          <a:p>
            <a:pPr marL="0" indent="0">
              <a:buNone/>
            </a:pPr>
            <a:r>
              <a:rPr lang="tr-TR" sz="1800" b="1" i="1" dirty="0" smtClean="0"/>
              <a:t>Saf süt yağı , yalnızca tereyağından ya da ekşi kremadan yapabilen ve susuz süt yağı özellikleri taşımayan bir süt yağı çeşididir. </a:t>
            </a:r>
          </a:p>
          <a:p>
            <a:pPr marL="0" indent="0">
              <a:buNone/>
            </a:pPr>
            <a:r>
              <a:rPr lang="tr-TR" sz="1800" b="1" i="1" dirty="0" smtClean="0"/>
              <a:t>Paketleme işleminde 25 kg’lık çok katlı kağıt torbalar kullanılmaktadır. Ayrıca, azot gazı ile kapatılan metal kutulardan da yararlanılmaktadır.</a:t>
            </a:r>
          </a:p>
        </p:txBody>
      </p:sp>
    </p:spTree>
    <p:extLst>
      <p:ext uri="{BB962C8B-B14F-4D97-AF65-F5344CB8AC3E}">
        <p14:creationId xmlns:p14="http://schemas.microsoft.com/office/powerpoint/2010/main" val="168799655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0050" y="542926"/>
            <a:ext cx="11315700" cy="5991224"/>
          </a:xfrm>
        </p:spPr>
        <p:txBody>
          <a:bodyPr/>
          <a:lstStyle/>
          <a:p>
            <a:pPr marL="0" indent="0">
              <a:buNone/>
            </a:pPr>
            <a:r>
              <a:rPr lang="tr-TR" b="1" i="1" dirty="0" smtClean="0">
                <a:solidFill>
                  <a:srgbClr val="FF0000"/>
                </a:solidFill>
              </a:rPr>
              <a:t>c)</a:t>
            </a:r>
            <a:r>
              <a:rPr lang="tr-TR" b="1" i="1" dirty="0" err="1" smtClean="0">
                <a:solidFill>
                  <a:srgbClr val="FF0000"/>
                </a:solidFill>
              </a:rPr>
              <a:t>Yayıkaltı</a:t>
            </a:r>
            <a:r>
              <a:rPr lang="tr-TR" b="1" i="1" dirty="0" smtClean="0">
                <a:solidFill>
                  <a:srgbClr val="FF0000"/>
                </a:solidFill>
              </a:rPr>
              <a:t> tozu</a:t>
            </a:r>
            <a:endParaRPr lang="tr-TR" b="1" i="1" dirty="0"/>
          </a:p>
          <a:p>
            <a:r>
              <a:rPr lang="tr-TR" b="1" i="1" dirty="0" smtClean="0"/>
              <a:t>Kremadan tereyağı veya susuz süt yağı üretimi sırasında, geride kalan </a:t>
            </a:r>
            <a:r>
              <a:rPr lang="tr-TR" b="1" i="1" dirty="0" err="1" smtClean="0"/>
              <a:t>yayıkaltının</a:t>
            </a:r>
            <a:r>
              <a:rPr lang="tr-TR" b="1" i="1" dirty="0" smtClean="0"/>
              <a:t> kurutulmasıyla elde edilir. </a:t>
            </a:r>
            <a:endParaRPr lang="tr-TR" b="1" i="1" dirty="0"/>
          </a:p>
          <a:p>
            <a:r>
              <a:rPr lang="tr-TR" b="1" i="1" dirty="0" err="1" smtClean="0"/>
              <a:t>Rekombine</a:t>
            </a:r>
            <a:r>
              <a:rPr lang="tr-TR" b="1" i="1" dirty="0" smtClean="0"/>
              <a:t> süt ürünlerinin yapımında genellikle, süt yağsız </a:t>
            </a:r>
            <a:r>
              <a:rPr lang="tr-TR" b="1" i="1" dirty="0" err="1" smtClean="0"/>
              <a:t>kurumaddesini</a:t>
            </a:r>
            <a:r>
              <a:rPr lang="tr-TR" b="1" i="1" dirty="0" smtClean="0"/>
              <a:t> %10-15 ‘</a:t>
            </a:r>
            <a:r>
              <a:rPr lang="tr-TR" b="1" i="1" dirty="0" err="1" smtClean="0"/>
              <a:t>ni</a:t>
            </a:r>
            <a:r>
              <a:rPr lang="tr-TR" b="1" i="1" dirty="0" smtClean="0"/>
              <a:t> sağlayacak oranda kullanılır.</a:t>
            </a:r>
          </a:p>
          <a:p>
            <a:r>
              <a:rPr lang="tr-TR" b="1" i="1" dirty="0" smtClean="0"/>
              <a:t>Kremanın doğrudan susuz süt yağına dönüştürülmesi sırasında tüm </a:t>
            </a:r>
            <a:r>
              <a:rPr lang="tr-TR" b="1" i="1" dirty="0" err="1" smtClean="0"/>
              <a:t>fosfolipid</a:t>
            </a:r>
            <a:r>
              <a:rPr lang="tr-TR" b="1" i="1" dirty="0" smtClean="0"/>
              <a:t> kompleksi seruma geçtiği için, geride kalan </a:t>
            </a:r>
            <a:r>
              <a:rPr lang="tr-TR" b="1" i="1" dirty="0" err="1" smtClean="0"/>
              <a:t>yayıkaltın</a:t>
            </a:r>
            <a:r>
              <a:rPr lang="tr-TR" b="1" i="1" dirty="0" smtClean="0"/>
              <a:t> da geleneksel </a:t>
            </a:r>
            <a:r>
              <a:rPr lang="tr-TR" b="1" i="1" dirty="0" err="1" smtClean="0"/>
              <a:t>yayıkaltındakinin</a:t>
            </a:r>
            <a:r>
              <a:rPr lang="tr-TR" b="1" i="1" dirty="0" smtClean="0"/>
              <a:t> 2 katı kadar </a:t>
            </a:r>
            <a:r>
              <a:rPr lang="tr-TR" b="1" i="1" dirty="0" err="1" smtClean="0"/>
              <a:t>fosfolipid</a:t>
            </a:r>
            <a:r>
              <a:rPr lang="tr-TR" b="1" i="1" dirty="0" smtClean="0"/>
              <a:t> bulunur. Dolayısıyla, susuz süt yağı üretiminden kalan </a:t>
            </a:r>
            <a:r>
              <a:rPr lang="tr-TR" b="1" i="1" dirty="0" err="1" smtClean="0"/>
              <a:t>yayıkaltının</a:t>
            </a:r>
            <a:r>
              <a:rPr lang="tr-TR" b="1" i="1" dirty="0" smtClean="0"/>
              <a:t> kurutulmasıyla elde edilen toz geleneksel </a:t>
            </a:r>
            <a:r>
              <a:rPr lang="tr-TR" b="1" i="1" dirty="0" err="1" smtClean="0"/>
              <a:t>yayıkaltı</a:t>
            </a:r>
            <a:r>
              <a:rPr lang="tr-TR" b="1" i="1" dirty="0" smtClean="0"/>
              <a:t> tozundan daha iyi işleve sahiptir.</a:t>
            </a:r>
          </a:p>
          <a:p>
            <a:r>
              <a:rPr lang="tr-TR" b="1" i="1" dirty="0" smtClean="0"/>
              <a:t>Yağ içeriği yüksek (%4.5-1) olduğu için </a:t>
            </a:r>
            <a:r>
              <a:rPr lang="tr-TR" b="1" i="1" dirty="0" err="1" smtClean="0"/>
              <a:t>oksidatif</a:t>
            </a:r>
            <a:r>
              <a:rPr lang="tr-TR" b="1" i="1" dirty="0" smtClean="0"/>
              <a:t> bozulmalara karşı duyarlıdır. </a:t>
            </a:r>
            <a:endParaRPr lang="tr-TR" b="1" i="1" dirty="0"/>
          </a:p>
          <a:p>
            <a:r>
              <a:rPr lang="tr-TR" b="1" i="1" dirty="0" smtClean="0"/>
              <a:t>Raf ömrü 3 ay kadardır.</a:t>
            </a:r>
          </a:p>
        </p:txBody>
      </p:sp>
    </p:spTree>
    <p:extLst>
      <p:ext uri="{BB962C8B-B14F-4D97-AF65-F5344CB8AC3E}">
        <p14:creationId xmlns:p14="http://schemas.microsoft.com/office/powerpoint/2010/main" val="3031086841"/>
      </p:ext>
    </p:extLst>
  </p:cSld>
  <p:clrMapOvr>
    <a:masterClrMapping/>
  </p:clrMapOvr>
  <p:transition spd="slow">
    <p:cove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1885</TotalTime>
  <Words>5446</Words>
  <Application>Microsoft Office PowerPoint</Application>
  <PresentationFormat>Geniş ekran</PresentationFormat>
  <Paragraphs>868</Paragraphs>
  <Slides>56</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56</vt:i4>
      </vt:variant>
    </vt:vector>
  </HeadingPairs>
  <TitlesOfParts>
    <vt:vector size="65" baseType="lpstr">
      <vt:lpstr>Arial</vt:lpstr>
      <vt:lpstr>Arial Black</vt:lpstr>
      <vt:lpstr>Calibri</vt:lpstr>
      <vt:lpstr>Century Gothic</vt:lpstr>
      <vt:lpstr>Symbol</vt:lpstr>
      <vt:lpstr>Times New Roman</vt:lpstr>
      <vt:lpstr>Wingdings</vt:lpstr>
      <vt:lpstr>Wingdings 3</vt:lpstr>
      <vt:lpstr>İyon</vt:lpstr>
      <vt:lpstr>REKOMBİNE SÜT ÜRÜNLERİ</vt:lpstr>
      <vt:lpstr>         Rekombine Süt Ürünleri</vt:lpstr>
      <vt:lpstr>PowerPoint Sunusu</vt:lpstr>
      <vt:lpstr>Bazı kurutulmuş süt ürünlerinin standart ve rekombinasyon için önerilen bileşim değerleri </vt:lpstr>
      <vt:lpstr>1.1.1.1.1.Kurutulmuş Ürünlerin Üretimi ve Depolanması  (a) Yağsız Süttozu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Mikrobiyolojik Nitelikler</vt:lpstr>
      <vt:lpstr>1.1.1.1.3.Kurutulmuş Süt Ürünlerinin Rekombinasyon İçin Seçiminde Dikkate Alınan Kriterler</vt:lpstr>
      <vt:lpstr>PowerPoint Sunusu</vt:lpstr>
      <vt:lpstr>PowerPoint Sunusu</vt:lpstr>
      <vt:lpstr>PowerPoint Sunusu</vt:lpstr>
      <vt:lpstr>1.1.1.2.Süt Yağı Ürünleri</vt:lpstr>
      <vt:lpstr>1.1.1.2.1Susuz Süt Yağı</vt:lpstr>
      <vt:lpstr>PowerPoint Sunusu</vt:lpstr>
      <vt:lpstr>1.1.1.2.2.Saf Süt Yağı (butter oil)</vt:lpstr>
      <vt:lpstr>PowerPoint Sunusu</vt:lpstr>
      <vt:lpstr>PowerPoint Sunusu</vt:lpstr>
      <vt:lpstr>PowerPoint Sunusu</vt:lpstr>
      <vt:lpstr>PowerPoint Sunusu</vt:lpstr>
      <vt:lpstr>PowerPoint Sunusu</vt:lpstr>
      <vt:lpstr>PowerPoint Sunusu</vt:lpstr>
      <vt:lpstr>1.2.Rekombinasyon İşlemi ve Kullanılan Ekipmanlar</vt:lpstr>
      <vt:lpstr>Rekombine süt formülasyonları ( Newstead,1990)</vt:lpstr>
      <vt:lpstr>PowerPoint Sunusu</vt:lpstr>
      <vt:lpstr>PowerPoint Sunusu</vt:lpstr>
      <vt:lpstr>PowerPoint Sunusu</vt:lpstr>
      <vt:lpstr>PowerPoint Sunusu</vt:lpstr>
      <vt:lpstr>PowerPoint Sunusu</vt:lpstr>
      <vt:lpstr>PowerPoint Sunusu</vt:lpstr>
      <vt:lpstr>1.3.Rekombine Ürün Çeşitleri </vt:lpstr>
      <vt:lpstr>PowerPoint Sunusu</vt:lpstr>
      <vt:lpstr>PowerPoint Sunusu</vt:lpstr>
      <vt:lpstr>1.3.1.2Rekombine Sterilize Süt (Şişede Sterilize Süt)</vt:lpstr>
      <vt:lpstr>1.3.1.3Rekombine UHT Sterilize Süt</vt:lpstr>
      <vt:lpstr>1.3.2.Rekombine Yoğurt</vt:lpstr>
      <vt:lpstr>1.3.3.Rekombine Tereyağ</vt:lpstr>
      <vt:lpstr>PowerPoint Sunusu</vt:lpstr>
      <vt:lpstr>Rekombine Peynir</vt:lpstr>
      <vt:lpstr>PowerPoint Sunusu</vt:lpstr>
      <vt:lpstr>PowerPoint Sunusu</vt:lpstr>
      <vt:lpstr>PowerPoint Sunusu</vt:lpstr>
      <vt:lpstr>1.3.5.Rekombine Krema</vt:lpstr>
      <vt:lpstr>1.3.5.1.Kahve Kreması</vt:lpstr>
      <vt:lpstr>1.3.5.2.Krem Şanti</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Dr.</cp:lastModifiedBy>
  <cp:revision>160</cp:revision>
  <dcterms:created xsi:type="dcterms:W3CDTF">2019-02-27T07:01:34Z</dcterms:created>
  <dcterms:modified xsi:type="dcterms:W3CDTF">2019-05-27T08:00:43Z</dcterms:modified>
</cp:coreProperties>
</file>