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65" r:id="rId5"/>
    <p:sldId id="266" r:id="rId6"/>
    <p:sldId id="267" r:id="rId7"/>
    <p:sldId id="268" r:id="rId8"/>
    <p:sldId id="269" r:id="rId9"/>
    <p:sldId id="270" r:id="rId10"/>
    <p:sldId id="271" r:id="rId11"/>
    <p:sldId id="257" r:id="rId12"/>
    <p:sldId id="258" r:id="rId13"/>
    <p:sldId id="259" r:id="rId14"/>
    <p:sldId id="260" r:id="rId15"/>
    <p:sldId id="261"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53"/>
  </p:normalViewPr>
  <p:slideViewPr>
    <p:cSldViewPr snapToGrid="0" snapToObjects="1">
      <p:cViewPr varScale="1">
        <p:scale>
          <a:sx n="90" d="100"/>
          <a:sy n="90" d="100"/>
        </p:scale>
        <p:origin x="232"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a:t>Asıl başlık stilini düzenlemek için tıklayın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7/5/20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41D2AC3-6A0B-4169-B1EA-E3AE8B351BDD}" type="datetimeFigureOut">
              <a:rPr lang="en-US" dirty="0"/>
              <a:t>7/5/20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D4B9363-8B87-41B7-9F8E-64519CBB8F34}" type="datetimeFigureOut">
              <a:rPr lang="en-US" dirty="0"/>
              <a:t>7/5/20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EF5746-5284-4951-9F37-7AE924EDBCB7}" type="datetimeFigureOut">
              <a:rPr lang="en-US" dirty="0"/>
              <a:t>7/5/20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2398B29-7265-4A65-A2A4-6703C057B7C1}" type="datetimeFigureOut">
              <a:rPr lang="en-US" dirty="0"/>
              <a:t>7/5/20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a:t>Asıl başlık stilini düzenlemek için tıklayın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28FBA082-94DF-4C4B-A041-6624924AB0A8}" type="datetimeFigureOut">
              <a:rPr lang="en-US" dirty="0"/>
              <a:t>7/5/20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a:t>Asıl başlık stilini düzenlemek için tıklayın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B27686C4-3AB5-4E0C-86CA-FB108C350AA9}" type="datetimeFigureOut">
              <a:rPr lang="en-US" dirty="0"/>
              <a:t>7/5/20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F7F47CF-67C9-420C-80A5-E2069FF0C2DF}" type="datetimeFigureOut">
              <a:rPr lang="en-US" dirty="0"/>
              <a:t>7/5/20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0C3BFE2-83B7-4B0A-B9D3-AB28331082B3}" type="datetimeFigureOut">
              <a:rPr lang="en-US" dirty="0"/>
              <a:t>7/5/20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2EF78E3-FDA3-4D28-AAA2-0B81F349A39D}" type="datetimeFigureOut">
              <a:rPr lang="en-US" dirty="0"/>
              <a:t>7/5/20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7/5/20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ilimvegelecek.com.tr/index.php/2017/12/01/jeofiziksel-degil-cevresel-bir-bariyer-anadolu-diyagonal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2CE825-2442-7C49-AFBB-AE293CB0E467}"/>
              </a:ext>
            </a:extLst>
          </p:cNvPr>
          <p:cNvSpPr>
            <a:spLocks noGrp="1"/>
          </p:cNvSpPr>
          <p:nvPr>
            <p:ph type="ctrTitle"/>
          </p:nvPr>
        </p:nvSpPr>
        <p:spPr/>
        <p:txBody>
          <a:bodyPr/>
          <a:lstStyle/>
          <a:p>
            <a:r>
              <a:rPr lang="tr-TR" dirty="0"/>
              <a:t>Anadolu’nun </a:t>
            </a:r>
            <a:r>
              <a:rPr lang="tr-TR" dirty="0" err="1"/>
              <a:t>etno</a:t>
            </a:r>
            <a:r>
              <a:rPr lang="tr-TR" dirty="0"/>
              <a:t>-kültürel yapısı</a:t>
            </a:r>
          </a:p>
        </p:txBody>
      </p:sp>
      <p:sp>
        <p:nvSpPr>
          <p:cNvPr id="3" name="Alt Başlık 2">
            <a:extLst>
              <a:ext uri="{FF2B5EF4-FFF2-40B4-BE49-F238E27FC236}">
                <a16:creationId xmlns:a16="http://schemas.microsoft.com/office/drawing/2014/main" id="{9F9710A4-353B-604E-9F54-EADD5166E7D4}"/>
              </a:ext>
            </a:extLst>
          </p:cNvPr>
          <p:cNvSpPr>
            <a:spLocks noGrp="1"/>
          </p:cNvSpPr>
          <p:nvPr>
            <p:ph type="subTitle" idx="1"/>
          </p:nvPr>
        </p:nvSpPr>
        <p:spPr/>
        <p:txBody>
          <a:bodyPr/>
          <a:lstStyle/>
          <a:p>
            <a:r>
              <a:rPr lang="tr-TR" dirty="0"/>
              <a:t>Ders kapsamı</a:t>
            </a:r>
          </a:p>
        </p:txBody>
      </p:sp>
    </p:spTree>
    <p:extLst>
      <p:ext uri="{BB962C8B-B14F-4D97-AF65-F5344CB8AC3E}">
        <p14:creationId xmlns:p14="http://schemas.microsoft.com/office/powerpoint/2010/main" val="136021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9B4C05-7957-B643-87CD-9C15A5BC91F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CB44A8E-1D23-B74A-B525-A36DC29412AF}"/>
              </a:ext>
            </a:extLst>
          </p:cNvPr>
          <p:cNvSpPr>
            <a:spLocks noGrp="1"/>
          </p:cNvSpPr>
          <p:nvPr>
            <p:ph sz="quarter" idx="13"/>
          </p:nvPr>
        </p:nvSpPr>
        <p:spPr/>
        <p:txBody>
          <a:bodyPr/>
          <a:lstStyle/>
          <a:p>
            <a:r>
              <a:rPr lang="tr-TR" dirty="0"/>
              <a:t>Anadolu kavramı aynı zamanda uluslaşma sürecinin bir parçası haline getirilmiştir. Etimolojik anlamından sıyrılarak özellikle savaş dönemine atfedilerek »anaların çok olduğu memleket» anlamında kullanılmıştır. Günümüzde de pek çok insan Anadolu kavramını bu anlamıyla bilmektedir.</a:t>
            </a:r>
          </a:p>
        </p:txBody>
      </p:sp>
    </p:spTree>
    <p:extLst>
      <p:ext uri="{BB962C8B-B14F-4D97-AF65-F5344CB8AC3E}">
        <p14:creationId xmlns:p14="http://schemas.microsoft.com/office/powerpoint/2010/main" val="400211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1197E4-6538-EB4B-B54C-21ABF8B614A6}"/>
              </a:ext>
            </a:extLst>
          </p:cNvPr>
          <p:cNvSpPr>
            <a:spLocks noGrp="1"/>
          </p:cNvSpPr>
          <p:nvPr>
            <p:ph type="title"/>
          </p:nvPr>
        </p:nvSpPr>
        <p:spPr/>
        <p:txBody>
          <a:bodyPr/>
          <a:lstStyle/>
          <a:p>
            <a:r>
              <a:rPr lang="tr-TR" dirty="0"/>
              <a:t>kavramlar</a:t>
            </a:r>
          </a:p>
        </p:txBody>
      </p:sp>
      <p:sp>
        <p:nvSpPr>
          <p:cNvPr id="3" name="İçerik Yer Tutucusu 2">
            <a:extLst>
              <a:ext uri="{FF2B5EF4-FFF2-40B4-BE49-F238E27FC236}">
                <a16:creationId xmlns:a16="http://schemas.microsoft.com/office/drawing/2014/main" id="{EC3FFA4C-519F-B04C-B10B-CC9BFC9E9B67}"/>
              </a:ext>
            </a:extLst>
          </p:cNvPr>
          <p:cNvSpPr>
            <a:spLocks noGrp="1"/>
          </p:cNvSpPr>
          <p:nvPr>
            <p:ph sz="quarter" idx="13"/>
          </p:nvPr>
        </p:nvSpPr>
        <p:spPr/>
        <p:txBody>
          <a:bodyPr/>
          <a:lstStyle/>
          <a:p>
            <a:r>
              <a:rPr lang="tr-TR" dirty="0"/>
              <a:t>Kimlik:</a:t>
            </a:r>
          </a:p>
        </p:txBody>
      </p:sp>
    </p:spTree>
    <p:extLst>
      <p:ext uri="{BB962C8B-B14F-4D97-AF65-F5344CB8AC3E}">
        <p14:creationId xmlns:p14="http://schemas.microsoft.com/office/powerpoint/2010/main" val="223231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A8F721-5E5C-574D-A14A-82549FA8ECD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BDDB3F6-58C0-634C-9B59-B0DBD764E683}"/>
              </a:ext>
            </a:extLst>
          </p:cNvPr>
          <p:cNvSpPr>
            <a:spLocks noGrp="1"/>
          </p:cNvSpPr>
          <p:nvPr>
            <p:ph sz="quarter" idx="13"/>
          </p:nvPr>
        </p:nvSpPr>
        <p:spPr/>
        <p:txBody>
          <a:bodyPr/>
          <a:lstStyle/>
          <a:p>
            <a:r>
              <a:rPr lang="tr-TR" dirty="0"/>
              <a:t>Kültürel kimlik</a:t>
            </a:r>
          </a:p>
        </p:txBody>
      </p:sp>
    </p:spTree>
    <p:extLst>
      <p:ext uri="{BB962C8B-B14F-4D97-AF65-F5344CB8AC3E}">
        <p14:creationId xmlns:p14="http://schemas.microsoft.com/office/powerpoint/2010/main" val="116711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34B284-013A-8F49-864C-428E2EECDB2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AB7FC1E-3AB6-2C4D-AD73-1DEE58C52374}"/>
              </a:ext>
            </a:extLst>
          </p:cNvPr>
          <p:cNvSpPr>
            <a:spLocks noGrp="1"/>
          </p:cNvSpPr>
          <p:nvPr>
            <p:ph sz="quarter" idx="13"/>
          </p:nvPr>
        </p:nvSpPr>
        <p:spPr/>
        <p:txBody>
          <a:bodyPr/>
          <a:lstStyle/>
          <a:p>
            <a:r>
              <a:rPr lang="tr-TR" dirty="0"/>
              <a:t>Etnik kimlik-</a:t>
            </a:r>
            <a:r>
              <a:rPr lang="tr-TR" dirty="0" err="1"/>
              <a:t>etnisite</a:t>
            </a:r>
            <a:endParaRPr lang="tr-TR" dirty="0"/>
          </a:p>
        </p:txBody>
      </p:sp>
    </p:spTree>
    <p:extLst>
      <p:ext uri="{BB962C8B-B14F-4D97-AF65-F5344CB8AC3E}">
        <p14:creationId xmlns:p14="http://schemas.microsoft.com/office/powerpoint/2010/main" val="47207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3E96BD-0292-984A-9862-C5FE254EF2D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641F9B5-E6DA-5241-B45C-C9823003DE24}"/>
              </a:ext>
            </a:extLst>
          </p:cNvPr>
          <p:cNvSpPr>
            <a:spLocks noGrp="1"/>
          </p:cNvSpPr>
          <p:nvPr>
            <p:ph sz="quarter" idx="13"/>
          </p:nvPr>
        </p:nvSpPr>
        <p:spPr/>
        <p:txBody>
          <a:bodyPr/>
          <a:lstStyle/>
          <a:p>
            <a:r>
              <a:rPr lang="tr-TR" dirty="0"/>
              <a:t>Ulusal kimlik</a:t>
            </a:r>
          </a:p>
        </p:txBody>
      </p:sp>
    </p:spTree>
    <p:extLst>
      <p:ext uri="{BB962C8B-B14F-4D97-AF65-F5344CB8AC3E}">
        <p14:creationId xmlns:p14="http://schemas.microsoft.com/office/powerpoint/2010/main" val="10236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B8E786-1A38-F345-9EB8-9839E1152FF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8AEB0BE-9121-3F4C-8A2F-DD49AFB5C3B9}"/>
              </a:ext>
            </a:extLst>
          </p:cNvPr>
          <p:cNvSpPr>
            <a:spLocks noGrp="1"/>
          </p:cNvSpPr>
          <p:nvPr>
            <p:ph sz="quarter" idx="13"/>
          </p:nvPr>
        </p:nvSpPr>
        <p:spPr/>
        <p:txBody>
          <a:bodyPr/>
          <a:lstStyle/>
          <a:p>
            <a:r>
              <a:rPr lang="tr-TR" dirty="0"/>
              <a:t>Irk: </a:t>
            </a:r>
          </a:p>
        </p:txBody>
      </p:sp>
    </p:spTree>
    <p:extLst>
      <p:ext uri="{BB962C8B-B14F-4D97-AF65-F5344CB8AC3E}">
        <p14:creationId xmlns:p14="http://schemas.microsoft.com/office/powerpoint/2010/main" val="103487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5986DB-F9CC-0F4C-B779-047756E381D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AE19873-BC91-5346-AA35-8419C6189EA4}"/>
              </a:ext>
            </a:extLst>
          </p:cNvPr>
          <p:cNvSpPr>
            <a:spLocks noGrp="1"/>
          </p:cNvSpPr>
          <p:nvPr>
            <p:ph sz="quarter" idx="13"/>
          </p:nvPr>
        </p:nvSpPr>
        <p:spPr/>
        <p:txBody>
          <a:bodyPr/>
          <a:lstStyle/>
          <a:p>
            <a:endParaRPr lang="tr-TR" dirty="0"/>
          </a:p>
        </p:txBody>
      </p:sp>
    </p:spTree>
    <p:extLst>
      <p:ext uri="{BB962C8B-B14F-4D97-AF65-F5344CB8AC3E}">
        <p14:creationId xmlns:p14="http://schemas.microsoft.com/office/powerpoint/2010/main" val="282086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C30DC0-271F-324C-AFDC-3EABDCBA432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123BAFB-672F-B748-B98B-CB60A39CFAAD}"/>
              </a:ext>
            </a:extLst>
          </p:cNvPr>
          <p:cNvSpPr>
            <a:spLocks noGrp="1"/>
          </p:cNvSpPr>
          <p:nvPr>
            <p:ph sz="quarter" idx="13"/>
          </p:nvPr>
        </p:nvSpPr>
        <p:spPr/>
        <p:txBody>
          <a:bodyPr/>
          <a:lstStyle/>
          <a:p>
            <a:r>
              <a:rPr lang="tr-TR" dirty="0"/>
              <a:t>Anadolu kavramsal olarak </a:t>
            </a:r>
            <a:r>
              <a:rPr lang="tr-TR" dirty="0" err="1"/>
              <a:t>türkiye’nin</a:t>
            </a:r>
            <a:r>
              <a:rPr lang="tr-TR" dirty="0"/>
              <a:t> siyasi sınırları içerisinde coğrafi olarak </a:t>
            </a:r>
            <a:r>
              <a:rPr lang="tr-TR" dirty="0" err="1"/>
              <a:t>asya</a:t>
            </a:r>
            <a:r>
              <a:rPr lang="tr-TR" dirty="0"/>
              <a:t> kısmının isimlendirilmesidir. </a:t>
            </a:r>
          </a:p>
          <a:p>
            <a:r>
              <a:rPr lang="tr-TR" dirty="0"/>
              <a:t>Anadolu kavramı «doğu» anlamına gelmektedir. </a:t>
            </a:r>
          </a:p>
        </p:txBody>
      </p:sp>
    </p:spTree>
    <p:extLst>
      <p:ext uri="{BB962C8B-B14F-4D97-AF65-F5344CB8AC3E}">
        <p14:creationId xmlns:p14="http://schemas.microsoft.com/office/powerpoint/2010/main" val="244879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FDAFD4-69F4-2242-9D5B-E4E45F09CC5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1069945-9898-6241-A073-9F9098D7091E}"/>
              </a:ext>
            </a:extLst>
          </p:cNvPr>
          <p:cNvSpPr>
            <a:spLocks noGrp="1"/>
          </p:cNvSpPr>
          <p:nvPr>
            <p:ph sz="quarter" idx="13"/>
          </p:nvPr>
        </p:nvSpPr>
        <p:spPr/>
        <p:txBody>
          <a:bodyPr/>
          <a:lstStyle/>
          <a:p>
            <a:r>
              <a:rPr lang="tr-TR" dirty="0"/>
              <a:t>Anadolu’nun kapsadığı alan tarihte farklılaşmıştır.</a:t>
            </a:r>
          </a:p>
          <a:p>
            <a:r>
              <a:rPr lang="tr-TR" dirty="0"/>
              <a:t>Bu konuda </a:t>
            </a:r>
            <a:r>
              <a:rPr lang="tr-TR" dirty="0" err="1"/>
              <a:t>suavi</a:t>
            </a:r>
            <a:r>
              <a:rPr lang="tr-TR" dirty="0"/>
              <a:t> </a:t>
            </a:r>
            <a:r>
              <a:rPr lang="tr-TR" dirty="0" err="1"/>
              <a:t>aydın’ın</a:t>
            </a:r>
            <a:r>
              <a:rPr lang="tr-TR" dirty="0"/>
              <a:t> «Anadolu </a:t>
            </a:r>
            <a:r>
              <a:rPr lang="tr-TR" dirty="0" err="1"/>
              <a:t>diagonali</a:t>
            </a:r>
            <a:r>
              <a:rPr lang="tr-TR" dirty="0"/>
              <a:t>: ekolojik kesinti tarihsel-kültürel bir farklılığa işaret edebilir mi» (</a:t>
            </a:r>
            <a:r>
              <a:rPr lang="tr-TR" dirty="0" err="1"/>
              <a:t>kebikeç</a:t>
            </a:r>
            <a:r>
              <a:rPr lang="tr-TR" dirty="0"/>
              <a:t> dergisi, 17. sayı, 2004) ve hakan </a:t>
            </a:r>
            <a:r>
              <a:rPr lang="tr-TR" dirty="0" err="1"/>
              <a:t>gür’ün</a:t>
            </a:r>
            <a:r>
              <a:rPr lang="tr-TR" dirty="0"/>
              <a:t> »Anadolu </a:t>
            </a:r>
            <a:r>
              <a:rPr lang="tr-TR" dirty="0" err="1"/>
              <a:t>diagonali</a:t>
            </a:r>
            <a:r>
              <a:rPr lang="tr-TR" dirty="0"/>
              <a:t>: </a:t>
            </a:r>
            <a:r>
              <a:rPr lang="tr-TR" dirty="0" err="1"/>
              <a:t>biocoğrafi</a:t>
            </a:r>
            <a:r>
              <a:rPr lang="tr-TR" dirty="0"/>
              <a:t> sınırın anatomisi» (</a:t>
            </a:r>
            <a:r>
              <a:rPr lang="tr-TR" dirty="0" err="1"/>
              <a:t>kebikeç</a:t>
            </a:r>
            <a:r>
              <a:rPr lang="tr-TR" dirty="0"/>
              <a:t> dergisi, 43. sayı: 2017) makalelerine bakılabilir.</a:t>
            </a:r>
          </a:p>
        </p:txBody>
      </p:sp>
    </p:spTree>
    <p:extLst>
      <p:ext uri="{BB962C8B-B14F-4D97-AF65-F5344CB8AC3E}">
        <p14:creationId xmlns:p14="http://schemas.microsoft.com/office/powerpoint/2010/main" val="36952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F2FAD6-2C10-CB4C-A356-D37D64B450C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6514C1A-D776-DA40-968B-E313ABAEC2FA}"/>
              </a:ext>
            </a:extLst>
          </p:cNvPr>
          <p:cNvSpPr>
            <a:spLocks noGrp="1"/>
          </p:cNvSpPr>
          <p:nvPr>
            <p:ph sz="quarter" idx="13"/>
          </p:nvPr>
        </p:nvSpPr>
        <p:spPr/>
        <p:txBody>
          <a:bodyPr/>
          <a:lstStyle/>
          <a:p>
            <a:r>
              <a:rPr lang="tr-TR" dirty="0"/>
              <a:t>Ayrıca hakan </a:t>
            </a:r>
            <a:r>
              <a:rPr lang="tr-TR" dirty="0" err="1"/>
              <a:t>gür’Ün</a:t>
            </a:r>
            <a:r>
              <a:rPr lang="tr-TR" dirty="0"/>
              <a:t> bilim ve gelecek dergisi 166. sayısında yayımlanan ve online olarak erişilebilen «Jeofiziksel değil, çevresel bir bariyer: Anadolu Diyagonali» başlıklı yazısı da önce belirtilen yazısının bir varyasyonudur.</a:t>
            </a:r>
          </a:p>
          <a:p>
            <a:r>
              <a:rPr lang="tr-TR" dirty="0"/>
              <a:t>Erişim adresi: </a:t>
            </a:r>
            <a:r>
              <a:rPr lang="tr-TR" dirty="0">
                <a:hlinkClick r:id="rId2"/>
              </a:rPr>
              <a:t>https://bilimvegelecek.com.tr/index.php/2017/12/01/jeofiziksel-degil-cevresel-bir-bariyer-anadolu-diyagonali/</a:t>
            </a:r>
            <a:r>
              <a:rPr lang="tr-TR" dirty="0"/>
              <a:t> </a:t>
            </a:r>
          </a:p>
          <a:p>
            <a:endParaRPr lang="tr-TR" dirty="0"/>
          </a:p>
        </p:txBody>
      </p:sp>
    </p:spTree>
    <p:extLst>
      <p:ext uri="{BB962C8B-B14F-4D97-AF65-F5344CB8AC3E}">
        <p14:creationId xmlns:p14="http://schemas.microsoft.com/office/powerpoint/2010/main" val="277086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29625A-11A0-EA45-A875-E4B4ECD875F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95EA6F8-22DE-DF44-85BB-BA89170609D6}"/>
              </a:ext>
            </a:extLst>
          </p:cNvPr>
          <p:cNvSpPr>
            <a:spLocks noGrp="1"/>
          </p:cNvSpPr>
          <p:nvPr>
            <p:ph sz="quarter" idx="13"/>
          </p:nvPr>
        </p:nvSpPr>
        <p:spPr/>
        <p:txBody>
          <a:bodyPr/>
          <a:lstStyle/>
          <a:p>
            <a:r>
              <a:rPr lang="tr-TR" dirty="0"/>
              <a:t>Coğrafi bölge isimlendirmeleri yalnızca fiziki özelliklerle değil, bunun etkilediği </a:t>
            </a:r>
            <a:r>
              <a:rPr lang="tr-TR" dirty="0" err="1"/>
              <a:t>biyo</a:t>
            </a:r>
            <a:r>
              <a:rPr lang="tr-TR" dirty="0"/>
              <a:t>-çeşitlilik ve kültürel olarak var olurlar. </a:t>
            </a:r>
          </a:p>
          <a:p>
            <a:r>
              <a:rPr lang="tr-TR" dirty="0"/>
              <a:t>Coğrafi isimlendirmenin (</a:t>
            </a:r>
            <a:r>
              <a:rPr lang="tr-TR" dirty="0" err="1"/>
              <a:t>toponimi</a:t>
            </a:r>
            <a:r>
              <a:rPr lang="tr-TR" dirty="0"/>
              <a:t>) toplumlar tarafından yapıldığını ve ardından bilim jargonuna da dahil olduğunu belirtmek gerekir</a:t>
            </a:r>
          </a:p>
        </p:txBody>
      </p:sp>
    </p:spTree>
    <p:extLst>
      <p:ext uri="{BB962C8B-B14F-4D97-AF65-F5344CB8AC3E}">
        <p14:creationId xmlns:p14="http://schemas.microsoft.com/office/powerpoint/2010/main" val="159535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612CDB-8B03-4C4D-83AE-5BCDF9C7B00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C9BDF8B-AB90-D543-AB54-8EE66EFD59F2}"/>
              </a:ext>
            </a:extLst>
          </p:cNvPr>
          <p:cNvSpPr>
            <a:spLocks noGrp="1"/>
          </p:cNvSpPr>
          <p:nvPr>
            <p:ph sz="quarter" idx="13"/>
          </p:nvPr>
        </p:nvSpPr>
        <p:spPr/>
        <p:txBody>
          <a:bodyPr/>
          <a:lstStyle/>
          <a:p>
            <a:r>
              <a:rPr lang="tr-TR" dirty="0"/>
              <a:t>Türkiye’de doğu Anadolu bölgesi, iç </a:t>
            </a:r>
            <a:r>
              <a:rPr lang="tr-TR" dirty="0" err="1"/>
              <a:t>anadolu</a:t>
            </a:r>
            <a:r>
              <a:rPr lang="tr-TR" dirty="0"/>
              <a:t> bölgesi gibi isimler dışında kültürel olarak verilen Kapadokya, </a:t>
            </a:r>
            <a:r>
              <a:rPr lang="tr-TR" dirty="0" err="1"/>
              <a:t>turabdin</a:t>
            </a:r>
            <a:r>
              <a:rPr lang="tr-TR" dirty="0"/>
              <a:t>, </a:t>
            </a:r>
            <a:r>
              <a:rPr lang="tr-TR" dirty="0" err="1"/>
              <a:t>mezopotamya</a:t>
            </a:r>
            <a:r>
              <a:rPr lang="tr-TR" dirty="0"/>
              <a:t> gibi isimler de vardır. Bunların sınırları bazen kesin değildir. Bazense birbirleriyle örtüşebilir.</a:t>
            </a:r>
          </a:p>
        </p:txBody>
      </p:sp>
    </p:spTree>
    <p:extLst>
      <p:ext uri="{BB962C8B-B14F-4D97-AF65-F5344CB8AC3E}">
        <p14:creationId xmlns:p14="http://schemas.microsoft.com/office/powerpoint/2010/main" val="2768091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D5CC5D-068B-6F49-B810-A33E1E14B6E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4551751-D26A-EE48-9938-AD32EB3CA293}"/>
              </a:ext>
            </a:extLst>
          </p:cNvPr>
          <p:cNvSpPr>
            <a:spLocks noGrp="1"/>
          </p:cNvSpPr>
          <p:nvPr>
            <p:ph sz="quarter" idx="13"/>
          </p:nvPr>
        </p:nvSpPr>
        <p:spPr/>
        <p:txBody>
          <a:bodyPr/>
          <a:lstStyle/>
          <a:p>
            <a:r>
              <a:rPr lang="tr-TR" dirty="0"/>
              <a:t>Günümüzde Anadolu olarak tanımlanan coğrafi bölgenin büyük bir bölümü tarihsel süreçte küçük </a:t>
            </a:r>
            <a:r>
              <a:rPr lang="tr-TR" dirty="0" err="1"/>
              <a:t>asya</a:t>
            </a:r>
            <a:r>
              <a:rPr lang="tr-TR" dirty="0"/>
              <a:t> olarak belirtilmektedir. Buna bağlı olarak Anadolu (</a:t>
            </a:r>
            <a:r>
              <a:rPr lang="tr-TR" dirty="0" err="1"/>
              <a:t>anatoli</a:t>
            </a:r>
            <a:r>
              <a:rPr lang="tr-TR" dirty="0"/>
              <a:t>) küçük </a:t>
            </a:r>
            <a:r>
              <a:rPr lang="tr-TR" dirty="0" err="1"/>
              <a:t>asya’nın</a:t>
            </a:r>
            <a:r>
              <a:rPr lang="tr-TR" dirty="0"/>
              <a:t> doğusunda kalan alanı kapsamaktaydı</a:t>
            </a:r>
          </a:p>
        </p:txBody>
      </p:sp>
    </p:spTree>
    <p:extLst>
      <p:ext uri="{BB962C8B-B14F-4D97-AF65-F5344CB8AC3E}">
        <p14:creationId xmlns:p14="http://schemas.microsoft.com/office/powerpoint/2010/main" val="183825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4FDF15-5AFC-C047-9565-2E03236150EF}"/>
              </a:ext>
            </a:extLst>
          </p:cNvPr>
          <p:cNvSpPr>
            <a:spLocks noGrp="1"/>
          </p:cNvSpPr>
          <p:nvPr>
            <p:ph type="title"/>
          </p:nvPr>
        </p:nvSpPr>
        <p:spPr>
          <a:xfrm>
            <a:off x="685802" y="685800"/>
            <a:ext cx="4951408" cy="1151965"/>
          </a:xfrm>
        </p:spPr>
        <p:txBody>
          <a:bodyPr>
            <a:normAutofit/>
          </a:bodyPr>
          <a:lstStyle/>
          <a:p>
            <a:endParaRPr lang="tr-TR" dirty="0"/>
          </a:p>
        </p:txBody>
      </p:sp>
      <p:sp>
        <p:nvSpPr>
          <p:cNvPr id="3" name="İçerik Yer Tutucusu 2">
            <a:extLst>
              <a:ext uri="{FF2B5EF4-FFF2-40B4-BE49-F238E27FC236}">
                <a16:creationId xmlns:a16="http://schemas.microsoft.com/office/drawing/2014/main" id="{CF662F75-45B8-9F45-9DDD-D23DC51ABF69}"/>
              </a:ext>
            </a:extLst>
          </p:cNvPr>
          <p:cNvSpPr>
            <a:spLocks noGrp="1"/>
          </p:cNvSpPr>
          <p:nvPr>
            <p:ph sz="quarter" idx="13"/>
          </p:nvPr>
        </p:nvSpPr>
        <p:spPr>
          <a:xfrm>
            <a:off x="685801" y="2076423"/>
            <a:ext cx="4951410" cy="3288739"/>
          </a:xfrm>
        </p:spPr>
        <p:txBody>
          <a:bodyPr>
            <a:normAutofit/>
          </a:bodyPr>
          <a:lstStyle/>
          <a:p>
            <a:r>
              <a:rPr lang="tr-TR" dirty="0"/>
              <a:t>Tarihi haritalarda bu tanımlama ve kapsam görülmektedir.</a:t>
            </a:r>
          </a:p>
          <a:p>
            <a:r>
              <a:rPr lang="tr-TR" dirty="0"/>
              <a:t>(17. yüzyıla ait bir </a:t>
            </a:r>
            <a:r>
              <a:rPr lang="tr-TR" dirty="0" err="1"/>
              <a:t>akdeniz</a:t>
            </a:r>
            <a:r>
              <a:rPr lang="tr-TR" dirty="0"/>
              <a:t> haritası</a:t>
            </a:r>
          </a:p>
        </p:txBody>
      </p:sp>
      <p:pic>
        <p:nvPicPr>
          <p:cNvPr id="5" name="Resim 4">
            <a:extLst>
              <a:ext uri="{FF2B5EF4-FFF2-40B4-BE49-F238E27FC236}">
                <a16:creationId xmlns:a16="http://schemas.microsoft.com/office/drawing/2014/main" id="{42D7EDA7-56AE-ED4C-A35B-31A74783E866}"/>
              </a:ext>
            </a:extLst>
          </p:cNvPr>
          <p:cNvPicPr>
            <a:picLocks noChangeAspect="1"/>
          </p:cNvPicPr>
          <p:nvPr/>
        </p:nvPicPr>
        <p:blipFill rotWithShape="1">
          <a:blip r:embed="rId3"/>
          <a:srcRect l="11562" r="11812" b="-3"/>
          <a:stretch/>
        </p:blipFill>
        <p:spPr>
          <a:xfrm>
            <a:off x="6094410" y="10"/>
            <a:ext cx="5310189"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2932385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02B685-4291-E343-A7E8-1B59B8D6C09E}"/>
              </a:ext>
            </a:extLst>
          </p:cNvPr>
          <p:cNvSpPr>
            <a:spLocks noGrp="1"/>
          </p:cNvSpPr>
          <p:nvPr>
            <p:ph type="title"/>
          </p:nvPr>
        </p:nvSpPr>
        <p:spPr>
          <a:xfrm>
            <a:off x="685802" y="685800"/>
            <a:ext cx="4951408" cy="1151965"/>
          </a:xfrm>
        </p:spPr>
        <p:txBody>
          <a:bodyPr>
            <a:normAutofit/>
          </a:bodyPr>
          <a:lstStyle/>
          <a:p>
            <a:endParaRPr lang="tr-TR" dirty="0"/>
          </a:p>
        </p:txBody>
      </p:sp>
      <p:sp>
        <p:nvSpPr>
          <p:cNvPr id="3" name="İçerik Yer Tutucusu 2">
            <a:extLst>
              <a:ext uri="{FF2B5EF4-FFF2-40B4-BE49-F238E27FC236}">
                <a16:creationId xmlns:a16="http://schemas.microsoft.com/office/drawing/2014/main" id="{22A60BBA-DBDA-CB43-9241-CA5FD44F0632}"/>
              </a:ext>
            </a:extLst>
          </p:cNvPr>
          <p:cNvSpPr>
            <a:spLocks noGrp="1"/>
          </p:cNvSpPr>
          <p:nvPr>
            <p:ph sz="quarter" idx="13"/>
          </p:nvPr>
        </p:nvSpPr>
        <p:spPr>
          <a:xfrm>
            <a:off x="685801" y="2076423"/>
            <a:ext cx="4951410" cy="3288739"/>
          </a:xfrm>
        </p:spPr>
        <p:txBody>
          <a:bodyPr>
            <a:normAutofit/>
          </a:bodyPr>
          <a:lstStyle/>
          <a:p>
            <a:r>
              <a:rPr lang="tr-TR" dirty="0" err="1"/>
              <a:t>https</a:t>
            </a:r>
            <a:r>
              <a:rPr lang="tr-TR" dirty="0"/>
              <a:t>://</a:t>
            </a:r>
            <a:r>
              <a:rPr lang="tr-TR" dirty="0" err="1"/>
              <a:t>digitised-collections.unimelb.edu.au</a:t>
            </a:r>
            <a:r>
              <a:rPr lang="tr-TR" dirty="0"/>
              <a:t>/</a:t>
            </a:r>
            <a:r>
              <a:rPr lang="tr-TR" dirty="0" err="1"/>
              <a:t>handle</a:t>
            </a:r>
            <a:r>
              <a:rPr lang="tr-TR" dirty="0"/>
              <a:t>/11343/23852</a:t>
            </a:r>
          </a:p>
        </p:txBody>
      </p:sp>
      <p:pic>
        <p:nvPicPr>
          <p:cNvPr id="7" name="Resim 6">
            <a:extLst>
              <a:ext uri="{FF2B5EF4-FFF2-40B4-BE49-F238E27FC236}">
                <a16:creationId xmlns:a16="http://schemas.microsoft.com/office/drawing/2014/main" id="{A5FA4752-A403-B74B-91EB-3D5514740A78}"/>
              </a:ext>
            </a:extLst>
          </p:cNvPr>
          <p:cNvPicPr>
            <a:picLocks noChangeAspect="1"/>
          </p:cNvPicPr>
          <p:nvPr/>
        </p:nvPicPr>
        <p:blipFill rotWithShape="1">
          <a:blip r:embed="rId3"/>
          <a:srcRect l="11596" r="14209" b="-1"/>
          <a:stretch/>
        </p:blipFill>
        <p:spPr>
          <a:xfrm>
            <a:off x="6094410" y="10"/>
            <a:ext cx="5310189" cy="5301586"/>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32724337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7325</TotalTime>
  <Words>312</Words>
  <Application>Microsoft Macintosh PowerPoint</Application>
  <PresentationFormat>Geniş ekran</PresentationFormat>
  <Paragraphs>22</Paragraphs>
  <Slides>16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16</vt:i4>
      </vt:variant>
    </vt:vector>
  </HeadingPairs>
  <TitlesOfParts>
    <vt:vector size="19" baseType="lpstr">
      <vt:lpstr>Arial</vt:lpstr>
      <vt:lpstr>Impact</vt:lpstr>
      <vt:lpstr>Ana Olay</vt:lpstr>
      <vt:lpstr>Anadolu’nun etno-kültürel yapısı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kavramlar</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Anadolu’nun etno-kültürel yapısı</dc:title>
  <dc:creator>Zehra Münüsoğlu</dc:creator>
  <cp:lastModifiedBy>Zehra Münüsoğlu</cp:lastModifiedBy>
  <cp:revision>2</cp:revision>
  <dcterms:created xsi:type="dcterms:W3CDTF">2020-07-07T03:46:46Z</dcterms:created>
  <dcterms:modified xsi:type="dcterms:W3CDTF">2020-07-12T05:52:35Z</dcterms:modified>
</cp:coreProperties>
</file>