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D16AD-3D24-4FC9-87A8-8288A1084195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BD961-FBF3-4696-8CD0-933CA714F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38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903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72010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86403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4655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47590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97017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92926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7017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43968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56990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217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91154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30931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05270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30989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D471-FA63-4829-9149-AF911E8ADC8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B2CF8ED-D0FA-476D-933F-7FC98783A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2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D471-FA63-4829-9149-AF911E8ADC8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8ED-D0FA-476D-933F-7FC98783A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4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D471-FA63-4829-9149-AF911E8ADC8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8ED-D0FA-476D-933F-7FC98783A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04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ts val="1400"/>
              <a:buFont typeface="Libre Baskerville"/>
              <a:buNone/>
              <a:defRPr sz="30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797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13208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marR="0" lvl="1" indent="77469" algn="l" rtl="0">
              <a:lnSpc>
                <a:spcPct val="90000"/>
              </a:lnSpc>
              <a:spcBef>
                <a:spcPts val="420"/>
              </a:spcBef>
              <a:buClr>
                <a:schemeClr val="accent1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101600" algn="l" rtl="0">
              <a:lnSpc>
                <a:spcPct val="90000"/>
              </a:lnSpc>
              <a:spcBef>
                <a:spcPts val="360"/>
              </a:spcBef>
              <a:buClr>
                <a:srgbClr val="DE7530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marR="0" lvl="3" indent="106680" algn="l" rtl="0">
              <a:lnSpc>
                <a:spcPct val="90000"/>
              </a:lnSpc>
              <a:spcBef>
                <a:spcPts val="360"/>
              </a:spcBef>
              <a:buClr>
                <a:srgbClr val="FEC2AC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marR="0" lvl="4" indent="73660" algn="l" rtl="0">
              <a:lnSpc>
                <a:spcPct val="90000"/>
              </a:lnSpc>
              <a:spcBef>
                <a:spcPts val="320"/>
              </a:spcBef>
              <a:buClr>
                <a:srgbClr val="BBC9E9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marR="0" lvl="5" indent="104139" algn="l" rtl="0">
              <a:lnSpc>
                <a:spcPct val="90000"/>
              </a:lnSpc>
              <a:spcBef>
                <a:spcPts val="320"/>
              </a:spcBef>
              <a:buClr>
                <a:schemeClr val="accent1"/>
              </a:buClr>
              <a:buSzPts val="16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marR="0" lvl="6" indent="45721" algn="l" rtl="0">
              <a:lnSpc>
                <a:spcPct val="90000"/>
              </a:lnSpc>
              <a:spcBef>
                <a:spcPts val="280"/>
              </a:spcBef>
              <a:buClr>
                <a:srgbClr val="FEC2AC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marR="0" lvl="7" indent="76200" algn="l" rtl="0">
              <a:lnSpc>
                <a:spcPct val="90000"/>
              </a:lnSpc>
              <a:spcBef>
                <a:spcPts val="280"/>
              </a:spcBef>
              <a:buClr>
                <a:schemeClr val="accent2"/>
              </a:buClr>
              <a:buSzPts val="14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marR="0" lvl="8" indent="81279" algn="l" rtl="0">
              <a:lnSpc>
                <a:spcPct val="90000"/>
              </a:lnSpc>
              <a:spcBef>
                <a:spcPts val="280"/>
              </a:spcBef>
              <a:buClr>
                <a:srgbClr val="DE7530"/>
              </a:buClr>
              <a:buSzPts val="14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797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13208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marR="0" lvl="1" indent="77469" algn="l" rtl="0">
              <a:lnSpc>
                <a:spcPct val="90000"/>
              </a:lnSpc>
              <a:spcBef>
                <a:spcPts val="420"/>
              </a:spcBef>
              <a:buClr>
                <a:schemeClr val="accent1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101600" algn="l" rtl="0">
              <a:lnSpc>
                <a:spcPct val="90000"/>
              </a:lnSpc>
              <a:spcBef>
                <a:spcPts val="360"/>
              </a:spcBef>
              <a:buClr>
                <a:srgbClr val="DE7530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marR="0" lvl="3" indent="106680" algn="l" rtl="0">
              <a:lnSpc>
                <a:spcPct val="90000"/>
              </a:lnSpc>
              <a:spcBef>
                <a:spcPts val="360"/>
              </a:spcBef>
              <a:buClr>
                <a:srgbClr val="FEC2AC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marR="0" lvl="4" indent="73660" algn="l" rtl="0">
              <a:lnSpc>
                <a:spcPct val="90000"/>
              </a:lnSpc>
              <a:spcBef>
                <a:spcPts val="320"/>
              </a:spcBef>
              <a:buClr>
                <a:srgbClr val="BBC9E9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marR="0" lvl="5" indent="104139" algn="l" rtl="0">
              <a:lnSpc>
                <a:spcPct val="90000"/>
              </a:lnSpc>
              <a:spcBef>
                <a:spcPts val="320"/>
              </a:spcBef>
              <a:buClr>
                <a:schemeClr val="accent1"/>
              </a:buClr>
              <a:buSzPts val="1600"/>
              <a:buFont typeface="Libre Baskerville"/>
              <a:buChar char="•"/>
              <a:defRPr sz="1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marR="0" lvl="6" indent="45721" algn="l" rtl="0">
              <a:lnSpc>
                <a:spcPct val="90000"/>
              </a:lnSpc>
              <a:spcBef>
                <a:spcPts val="280"/>
              </a:spcBef>
              <a:buClr>
                <a:srgbClr val="FEC2AC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marR="0" lvl="7" indent="76200" algn="l" rtl="0">
              <a:lnSpc>
                <a:spcPct val="90000"/>
              </a:lnSpc>
              <a:spcBef>
                <a:spcPts val="280"/>
              </a:spcBef>
              <a:buClr>
                <a:schemeClr val="accent2"/>
              </a:buClr>
              <a:buSzPts val="1400"/>
              <a:buFont typeface="Libre Baskerville"/>
              <a:buChar char="•"/>
              <a:defRPr sz="14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marR="0" lvl="8" indent="81279" algn="l" rtl="0">
              <a:lnSpc>
                <a:spcPct val="90000"/>
              </a:lnSpc>
              <a:spcBef>
                <a:spcPts val="280"/>
              </a:spcBef>
              <a:buClr>
                <a:srgbClr val="DE7530"/>
              </a:buClr>
              <a:buSzPts val="1400"/>
              <a:buFont typeface="Libre Baskerville"/>
              <a:buChar char="•"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09600" y="6245226"/>
            <a:ext cx="2844797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sz="12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4165600" y="6245226"/>
            <a:ext cx="38608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sz="12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737600" y="6245226"/>
            <a:ext cx="2844797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tr-TR" sz="1400" b="1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tr-TR" sz="1400" b="1" i="0" u="none" strike="noStrike" cap="none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403904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D471-FA63-4829-9149-AF911E8ADC8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8ED-D0FA-476D-933F-7FC98783A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1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649D471-FA63-4829-9149-AF911E8ADC8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B2CF8ED-D0FA-476D-933F-7FC98783A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0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D471-FA63-4829-9149-AF911E8ADC8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8ED-D0FA-476D-933F-7FC98783A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51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D471-FA63-4829-9149-AF911E8ADC8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8ED-D0FA-476D-933F-7FC98783A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D471-FA63-4829-9149-AF911E8ADC8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8ED-D0FA-476D-933F-7FC98783A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43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D471-FA63-4829-9149-AF911E8ADC8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8ED-D0FA-476D-933F-7FC98783A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4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D471-FA63-4829-9149-AF911E8ADC8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8ED-D0FA-476D-933F-7FC98783A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3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D471-FA63-4829-9149-AF911E8ADC8C}" type="datetimeFigureOut">
              <a:rPr lang="en-US" smtClean="0"/>
              <a:t>9/23/2019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8ED-D0FA-476D-933F-7FC98783A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2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649D471-FA63-4829-9149-AF911E8ADC8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B2CF8ED-D0FA-476D-933F-7FC98783A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1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6000" dirty="0" smtClean="0"/>
              <a:t>Öğretim Materyalleri Tasarımı</a:t>
            </a:r>
            <a:endParaRPr lang="en-US" sz="6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Calibri"/>
              <a:buNone/>
            </a:pPr>
            <a:endParaRPr sz="3000" b="0" i="0" u="none" strike="noStrike" cap="small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63" name="Shape 263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-171401"/>
            <a:ext cx="9372533" cy="7029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82605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1940767" y="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Libre Baskerville"/>
              <a:buNone/>
            </a:pPr>
            <a:r>
              <a:rPr lang="tr-TR" sz="30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BOYUT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idx="1"/>
          </p:nvPr>
        </p:nvSpPr>
        <p:spPr>
          <a:xfrm>
            <a:off x="1981200" y="1268759"/>
            <a:ext cx="8229600" cy="48574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rPr lang="tr-TR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Boyutu ve gölgelendirmeyi bir objede 3. boyut hissi vermek için kullanın. </a:t>
            </a:r>
          </a:p>
        </p:txBody>
      </p:sp>
      <p:sp>
        <p:nvSpPr>
          <p:cNvPr id="2" name="AutoShape 2" descr="data:image/png;base64,iVBORw0KGgoAAAANSUhEUgAAAeQAAADyCAYAAACcVrbLAAAKNUlEQVR4Xu3VQQ0AAAgDMfBvGhncoyhYOpLtOAIECBAgQOBdYN8TCECAAAECBAiMQfYEBAgQIEAgIGCQAyWIQIAAAQIEDLIfIECAAAECAQGDHChBBAIECBAgYJD9AAECBAgQCAgY5EAJIhAgQIAAAYPsBwgQIECAQEDAIAdKEIEAAQIECBhkP0CAAAECBAICBjlQgggECBAgQMAg+wECBAgQIBAQMMiBEkQgQIAAAQIG2Q8QIECAAIGAgEEOlCACAQIECBAwyH6AAAECBAgEBAxyoAQRCBAgQICAQfYDBAgQIEAgIGCQAyWIQIAAAQIEDLIfIECAAAECAQGDHChBBAIECBAgYJD9AAECBAgQCAgY5EAJIhAgQIAAAYPsBwgQIECAQEDAIAdKEIEAAQIECBhkP0CAAAECBAICBjlQgggECBAgQMAg+wECBAgQIBAQMMiBEkQgQIAAAQIG2Q8QIECAAIGAgEEOlCACAQIECBAwyH6AAAECBAgEBAxyoAQRCBAgQICAQfYDBAgQIEAgIGCQAyWIQIAAAQIEDLIfIECAAAECAQGDHChBBAIECBAgYJD9AAECBAgQCAgY5EAJIhAgQIAAAYPsBwgQIECAQEDAIAdKEIEAAQIECBhkP0CAAAECBAICBjlQgggECBAgQMAg+wECBAgQIBAQMMiBEkQgQIAAAQIG2Q8QIECAAIGAgEEOlCACAQIECBAwyH6AAAECBAgEBAxyoAQRCBAgQICAQfYDBAgQIEAgIGCQAyWIQIAAAQIEDLIfIECAAAECAQGDHChBBAIECBAgYJD9AAECBAgQCAgY5EAJIhAgQIAAAYPsBwgQIECAQEDAIAdKEIEAAQIECBhkP0CAAAECBAICBjlQgggECBAgQMAg+wECBAgQIBAQMMiBEkQgQIAAAQIG2Q8QIECAAIGAgEEOlCACAQIECBAwyH6AAAECBAgEBAxyoAQRCBAgQICAQfYDBAgQIEAgIGCQAyWIQIAAAQIEDLIfIECAAAECAQGDHChBBAIECBAgYJD9AAECBAgQCAgY5EAJIhAgQIAAAYPsBwgQIECAQEDAIAdKEIEAAQIECBhkP0CAAAECBAICBjlQgggECBAgQMAg+wECBAgQIBAQMMiBEkQgQIAAAQIG2Q8QIECAAIGAgEEOlCACAQIECBAwyH6AAAECBAgEBAxyoAQRCBAgQICAQfYDBAgQIEAgIGCQAyWIQIAAAQIEDLIfIECAAAECAQGDHChBBAIECBAgYJD9AAECBAgQCAgY5EAJIhAgQIAAAYPsBwgQIECAQEDAIAdKEIEAAQIECBhkP0CAAAECBAICBjlQgggECBAgQMAg+wECBAgQIBAQMMiBEkQgQIAAAQIG2Q8QIECAAIGAgEEOlCACAQIECBAwyH6AAAECBAgEBAxyoAQRCBAgQICAQfYDBAgQIEAgIGCQAyWIQIAAAQIEDLIfIECAAAECAQGDHChBBAIECBAgYJD9AAECBAgQCAgY5EAJIhAgQIAAAYPsBwgQIECAQEDAIAdKEIEAAQIECBhkP0CAAAECBAICBjlQgggECBAgQMAg+wECBAgQIBAQMMiBEkQgQIAAAQIG2Q8QIECAAIGAgEEOlCACAQIECBAwyH6AAAECBAgEBAxyoAQRCBAgQICAQfYDBAgQIEAgIGCQAyWIQIAAAQIEDLIfIECAAAECAQGDHChBBAIECBAgYJD9AAECBAgQCAgY5EAJIhAgQIAAAYPsBwgQIECAQEDAIAdKEIEAAQIECBhkP0CAAAECBAICBjlQgggECBAgQMAg+wECBAgQIBAQMMiBEkQgQIAAAQIG2Q8QIECAAIGAgEEOlCACAQIECBAwyH6AAAECBAgEBAxyoAQRCBAgQICAQfYDBAgQIEAgIGCQAyWIQIAAAQIEDLIfIECAAAECAQGDHChBBAIECBAgYJD9AAECBAgQCAgY5EAJIhAgQIAAAYPsBwgQIECAQEDAIAdKEIEAAQIECBhkP0CAAAECBAICBjlQgggECBAgQMAg+wECBAgQIBAQMMiBEkQgQIAAAQIG2Q8QIECAAIGAgEEOlCACAQIECBAwyH6AAAECBAgEBAxyoAQRCBAgQICAQfYDBAgQIEAgIGCQAyWIQIAAAQIEDLIfIECAAAECAQGDHChBBAIECBAgYJD9AAECBAgQCAgY5EAJIhAgQIAAAYPsBwgQIECAQEDAIAdKEIEAAQIECBhkP0CAAAECBAICBjlQgggECBAgQMAg+wECBAgQIBAQMMiBEkQgQIAAAQIG2Q8QIECAAIGAgEEOlCACAQIECBAwyH6AAAECBAgEBAxyoAQRCBAgQICAQfYDBAgQIEAgIGCQAyWIQIAAAQIEDLIfIECAAAECAQGDHChBBAIECBAgYJD9AAECBAgQCAgY5EAJIhAgQIAAAYPsBwgQIECAQEDAIAdKEIEAAQIECBhkP0CAAAECBAICBjlQgggECBAgQMAg+wECBAgQIBAQMMiBEkQgQIAAAQIG2Q8QIECAAIGAgEEOlCACAQIECBAwyH6AAAECBAgEBAxyoAQRCBAgQICAQfYDBAgQIEAgIGCQAyWIQIAAAQIEDLIfIECAAAECAQGDHChBBAIECBAgYJD9AAECBAgQCAgY5EAJIhAgQIAAAYPsBwgQIECAQEDAIAdKEIEAAQIECBhkP0CAAAECBAICBjlQgggECBAgQMAg+wECBAgQIBAQMMiBEkQgQIAAAQIG2Q8QIECAAIGAgEEOlCACAQIECBAwyH6AAAECBAgEBAxyoAQRCBAgQICAQfYDBAgQIEAgIGCQAyWIQIAAAQIEDLIfIECAAAECAQGDHChBBAIECBAgYJD9AAECBAgQCAgY5EAJIhAgQIAAAYPsBwgQIECAQEDAIAdKEIEAAQIECBhkP0CAAAECBAICBjlQgggECBAgQMAg+wECBAgQIBAQMMiBEkQgQIAAAQIG2Q8QIECAAIGAgEEOlCACAQIECBAwyH6AAAECBAgEBAxyoAQRCBAgQICAQfYDBAgQIEAgIGCQAyWIQIAAAQIEDLIfIECAAAECAQGDHChBBAIECBAgYJD9AAECBAgQCAgY5EAJIhAgQIAAAYPsBwgQIECAQEDAIAdKEIEAAQIECBhkP0CAAAECBAICBjlQgggECBAgQMAg+wECBAgQIBAQMMiBEkQgQIAAAQIG2Q8QIECAAIGAgEEOlCACAQIECBAwyH6AAAECBAgEBAxyoAQRCBAgQICAQfYDBAgQIEAgIGCQAyWIQIAAAQIEDLIfIECAAAECAQGDHChBBAIECBAgYJD9AAECBAgQCAgY5EAJIhAgQIAAAYPsBwgQIECAQEDAIAdKEIEAAQIECBhkP0CAAAECBAICBjlQgggECBAgQMAg+wECBAgQIBAQMMiBEkQgQIAAAQIG2Q8QIECAAIGAgEEOlCACAQIECBAwyH6AAAECBAgEBAxyoAQRCBAgQIDAAWVxAPMX6oivAAAAAElFTkSuQmCC"/>
          <p:cNvSpPr>
            <a:spLocks noChangeAspect="1" noChangeArrowheads="1"/>
          </p:cNvSpPr>
          <p:nvPr/>
        </p:nvSpPr>
        <p:spPr bwMode="auto">
          <a:xfrm>
            <a:off x="1319356" y="3790228"/>
            <a:ext cx="2541443" cy="94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90" y="2326386"/>
            <a:ext cx="4865977" cy="239631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658" y="4075311"/>
            <a:ext cx="5619750" cy="232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147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1934705" y="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Libre Baskerville"/>
              <a:buNone/>
            </a:pPr>
            <a:r>
              <a:rPr lang="tr-TR" sz="30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Alan</a:t>
            </a:r>
          </a:p>
        </p:txBody>
      </p:sp>
      <p:pic>
        <p:nvPicPr>
          <p:cNvPr id="284" name="Shape 284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92539" y="1916113"/>
            <a:ext cx="4429123" cy="199072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/>
          <p:nvPr/>
        </p:nvSpPr>
        <p:spPr>
          <a:xfrm>
            <a:off x="2424113" y="4005263"/>
            <a:ext cx="7775575" cy="283527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tr-TR" sz="20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3x3 kuralı eski ve basit bir tasarım kuralıdır. Ekran,  soldan sağa ve yukarıdan aşağıya 3 parçaya bölünerek 3x3 bir matris elde edilir.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tr-TR" sz="20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Anahtar öğeler veya nesneler bu 3 çizginin yakınında bulunmalıdır.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tr-TR" sz="20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3x3 kuralı öğrencilerin dikkatlerini bu çizgilerin kesişme noktalarında toplayacağını belirtir.</a:t>
            </a:r>
            <a:r>
              <a:rPr lang="tr-TR"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tr-TR"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En çok sol üst köşeye yerleştirilen nesneler hatırlanır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3712465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1934705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Libre Baskerville"/>
              <a:buNone/>
            </a:pPr>
            <a:r>
              <a:rPr lang="tr-TR" sz="30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BOŞLUK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960"/>
              <a:buFont typeface="Noto Sans Symbols"/>
              <a:buChar char="•"/>
            </a:pPr>
            <a:r>
              <a:rPr lang="tr-TR" sz="2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Boşluğu bir tasarım elemanı olarak düşünün. Beyaz alanlar bilginin gruplanması için kullanılır ve gözün önemli bilgiye yönelmesini sağlar.</a:t>
            </a:r>
          </a:p>
        </p:txBody>
      </p:sp>
      <p:pic>
        <p:nvPicPr>
          <p:cNvPr id="292" name="Shape 29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1695716"/>
            <a:ext cx="4038598" cy="4334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5369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Libre Baskerville"/>
              <a:buNone/>
            </a:pPr>
            <a:r>
              <a:rPr lang="tr-TR" sz="3000" b="0" i="0" u="none" strike="noStrike" cap="small" dirty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Bütünlük</a:t>
            </a:r>
          </a:p>
        </p:txBody>
      </p:sp>
      <p:pic>
        <p:nvPicPr>
          <p:cNvPr id="306" name="Shape 306"/>
          <p:cNvPicPr preferRelativeResize="0">
            <a:picLocks noGrp="1"/>
          </p:cNvPicPr>
          <p:nvPr>
            <p:ph sz="half" idx="1"/>
          </p:nvPr>
        </p:nvPicPr>
        <p:blipFill rotWithShape="1">
          <a:blip r:embed="rId3">
            <a:alphaModFix/>
          </a:blip>
          <a:srcRect l="24001" t="46001" r="26997" b="3333"/>
          <a:stretch/>
        </p:blipFill>
        <p:spPr>
          <a:xfrm>
            <a:off x="2470727" y="1484458"/>
            <a:ext cx="6710218" cy="4537652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Shape 303"/>
          <p:cNvSpPr txBox="1">
            <a:spLocks noGrp="1"/>
          </p:cNvSpPr>
          <p:nvPr>
            <p:ph type="sldNum" sz="quarter" idx="12"/>
          </p:nvPr>
        </p:nvSpPr>
        <p:spPr>
          <a:xfrm>
            <a:off x="9653015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tr-TR" sz="1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14</a:t>
            </a:fld>
            <a:endParaRPr lang="tr-TR" sz="1400" b="1" i="0" u="none" strike="noStrike" cap="non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4" name="Shape 304"/>
          <p:cNvSpPr txBox="1"/>
          <p:nvPr/>
        </p:nvSpPr>
        <p:spPr>
          <a:xfrm>
            <a:off x="2574926" y="879475"/>
            <a:ext cx="18414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559386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05526" y="365125"/>
            <a:ext cx="9848273" cy="1325563"/>
          </a:xfrm>
        </p:spPr>
        <p:txBody>
          <a:bodyPr/>
          <a:lstStyle/>
          <a:p>
            <a:pPr>
              <a:lnSpc>
                <a:spcPct val="100000"/>
              </a:lnSpc>
              <a:buClr>
                <a:schemeClr val="dk2"/>
              </a:buClr>
            </a:pPr>
            <a:r>
              <a:rPr lang="tr-TR" sz="3000" cap="small" dirty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Bütünlük</a:t>
            </a:r>
            <a:endParaRPr lang="tr-TR" sz="3000" cap="small" dirty="0">
              <a:solidFill>
                <a:schemeClr val="dk2"/>
              </a:solidFill>
              <a:latin typeface="Libre Baskerville"/>
              <a:ea typeface="Libre Baskerville"/>
              <a:cs typeface="Libre Baskerville"/>
            </a:endParaRPr>
          </a:p>
        </p:txBody>
      </p:sp>
      <p:pic>
        <p:nvPicPr>
          <p:cNvPr id="4" name="Shape 307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23999" t="47333" r="31000" b="4665"/>
          <a:stretch/>
        </p:blipFill>
        <p:spPr>
          <a:xfrm>
            <a:off x="2445906" y="1496725"/>
            <a:ext cx="6661148" cy="5070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837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1996698" y="119654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Libre Baskerville"/>
              <a:buNone/>
            </a:pPr>
            <a:r>
              <a:rPr lang="tr-TR" sz="30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Vurgu</a:t>
            </a:r>
          </a:p>
        </p:txBody>
      </p:sp>
      <p:sp>
        <p:nvSpPr>
          <p:cNvPr id="344" name="Shape 344"/>
          <p:cNvSpPr txBox="1">
            <a:spLocks noGrp="1"/>
          </p:cNvSpPr>
          <p:nvPr>
            <p:ph idx="1"/>
          </p:nvPr>
        </p:nvSpPr>
        <p:spPr>
          <a:xfrm>
            <a:off x="1833419" y="1600201"/>
            <a:ext cx="7467600" cy="487375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tr-TR" sz="24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Materyalin bir bölümüne dikkat çekmek için:</a:t>
            </a:r>
          </a:p>
          <a:p>
            <a:pPr marL="640080" marR="0" lvl="1" indent="-284480" algn="l" rtl="0">
              <a:lnSpc>
                <a:spcPct val="15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</a:pPr>
            <a:r>
              <a:rPr lang="tr-TR" sz="21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Ok </a:t>
            </a:r>
            <a:r>
              <a:rPr lang="tr-TR" sz="2100" b="0" i="0" u="none" strike="noStrike" cap="none" dirty="0" err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vb</a:t>
            </a:r>
            <a:r>
              <a:rPr lang="tr-TR" sz="21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yön göstericiler</a:t>
            </a:r>
          </a:p>
          <a:p>
            <a:pPr marL="640080" marR="0" lvl="1" indent="-284480" algn="l" rtl="0">
              <a:lnSpc>
                <a:spcPct val="15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</a:pPr>
            <a:r>
              <a:rPr lang="tr-TR" sz="2100" b="0" i="0" u="none" strike="noStrike" cap="none" dirty="0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Diğerlerinden daha parlak renk kullanımı</a:t>
            </a:r>
          </a:p>
          <a:p>
            <a:pPr marL="640080" marR="0" lvl="1" indent="-284480" algn="l" rtl="0">
              <a:lnSpc>
                <a:spcPct val="15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</a:pPr>
            <a:r>
              <a:rPr lang="tr-TR" sz="21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Zemin ile madde arasında zıt renkler kullanımı</a:t>
            </a:r>
          </a:p>
          <a:p>
            <a:pPr marL="640080" marR="0" lvl="1" indent="-284480" algn="l" rtl="0">
              <a:lnSpc>
                <a:spcPct val="150000"/>
              </a:lnSpc>
              <a:spcBef>
                <a:spcPts val="420"/>
              </a:spcBef>
              <a:buClr>
                <a:schemeClr val="accent1"/>
              </a:buClr>
              <a:buSzPts val="1680"/>
              <a:buFont typeface="Noto Sans Symbols"/>
              <a:buChar char="●"/>
            </a:pPr>
            <a:r>
              <a:rPr lang="tr-TR" sz="21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Diğer şekillerden farklı bir şekil kullanımı</a:t>
            </a:r>
          </a:p>
        </p:txBody>
      </p:sp>
      <p:sp>
        <p:nvSpPr>
          <p:cNvPr id="345" name="Shape 345"/>
          <p:cNvSpPr/>
          <p:nvPr/>
        </p:nvSpPr>
        <p:spPr>
          <a:xfrm>
            <a:off x="6027126" y="2081204"/>
            <a:ext cx="864095" cy="432047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B96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333656764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1919207" y="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Libre Baskerville"/>
              <a:buNone/>
            </a:pPr>
            <a:r>
              <a:rPr lang="tr-TR" sz="30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Hizalama</a:t>
            </a:r>
          </a:p>
        </p:txBody>
      </p:sp>
      <p:sp>
        <p:nvSpPr>
          <p:cNvPr id="351" name="Shape 351"/>
          <p:cNvSpPr txBox="1">
            <a:spLocks noGrp="1"/>
          </p:cNvSpPr>
          <p:nvPr>
            <p:ph idx="1"/>
          </p:nvPr>
        </p:nvSpPr>
        <p:spPr>
          <a:xfrm>
            <a:off x="2350654" y="1246909"/>
            <a:ext cx="8779164" cy="491605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799"/>
              <a:buFont typeface="Noto Sans Symbols"/>
              <a:buChar char="•"/>
            </a:pPr>
            <a:r>
              <a:rPr lang="tr-TR" sz="2400" dirty="0">
                <a:latin typeface="Libre Baskerville"/>
                <a:ea typeface="Libre Baskerville"/>
                <a:cs typeface="Libre Baskerville"/>
                <a:sym typeface="Libre Baskerville"/>
              </a:rPr>
              <a:t>Dikey ve yatay hizalama daha d</a:t>
            </a:r>
            <a:r>
              <a:rPr lang="tr-TR" sz="2400" dirty="0">
                <a:latin typeface="Libre Baskerville"/>
                <a:ea typeface="Libre Baskerville"/>
                <a:cs typeface="Libre Baskerville"/>
                <a:sym typeface="Times New Roman"/>
              </a:rPr>
              <a:t>ü</a:t>
            </a:r>
            <a:r>
              <a:rPr lang="tr-TR" sz="2400" dirty="0">
                <a:latin typeface="Libre Baskerville"/>
                <a:ea typeface="Libre Baskerville"/>
                <a:cs typeface="Libre Baskerville"/>
                <a:sym typeface="Libre Baskerville"/>
              </a:rPr>
              <a:t>zg</a:t>
            </a:r>
            <a:r>
              <a:rPr lang="tr-TR" sz="2400" dirty="0">
                <a:latin typeface="Libre Baskerville"/>
                <a:ea typeface="Libre Baskerville"/>
                <a:cs typeface="Libre Baskerville"/>
                <a:sym typeface="Times New Roman"/>
              </a:rPr>
              <a:t>ü</a:t>
            </a:r>
            <a:r>
              <a:rPr lang="tr-TR" sz="2400" dirty="0">
                <a:latin typeface="Libre Baskerville"/>
                <a:ea typeface="Libre Baskerville"/>
                <a:cs typeface="Libre Baskerville"/>
                <a:sym typeface="Libre Baskerville"/>
              </a:rPr>
              <a:t>n algılanır.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799"/>
              <a:buFont typeface="Noto Sans Symbols"/>
              <a:buChar char="•"/>
            </a:pPr>
            <a:r>
              <a:rPr lang="tr-TR" sz="2400" dirty="0">
                <a:latin typeface="Libre Baskerville"/>
                <a:ea typeface="Libre Baskerville"/>
                <a:cs typeface="Libre Baskerville"/>
                <a:sym typeface="Libre Baskerville"/>
              </a:rPr>
              <a:t>D</a:t>
            </a:r>
            <a:r>
              <a:rPr lang="tr-TR" sz="2400" dirty="0">
                <a:latin typeface="Libre Baskerville"/>
                <a:ea typeface="Libre Baskerville"/>
                <a:cs typeface="Libre Baskerville"/>
                <a:sym typeface="Times New Roman"/>
              </a:rPr>
              <a:t>ü</a:t>
            </a:r>
            <a:r>
              <a:rPr lang="tr-TR" sz="2400" dirty="0">
                <a:latin typeface="Libre Baskerville"/>
                <a:ea typeface="Libre Baskerville"/>
                <a:cs typeface="Libre Baskerville"/>
                <a:sym typeface="Libre Baskerville"/>
              </a:rPr>
              <a:t>zenli bilgiler d</a:t>
            </a:r>
            <a:r>
              <a:rPr lang="tr-TR" sz="2400" dirty="0">
                <a:latin typeface="Libre Baskerville"/>
                <a:ea typeface="Libre Baskerville"/>
                <a:cs typeface="Libre Baskerville"/>
                <a:sym typeface="Times New Roman"/>
              </a:rPr>
              <a:t>ü</a:t>
            </a:r>
            <a:r>
              <a:rPr lang="tr-TR" sz="2400" dirty="0">
                <a:latin typeface="Libre Baskerville"/>
                <a:ea typeface="Libre Baskerville"/>
                <a:cs typeface="Libre Baskerville"/>
                <a:sym typeface="Libre Baskerville"/>
              </a:rPr>
              <a:t>zensizlere g</a:t>
            </a:r>
            <a:r>
              <a:rPr lang="tr-TR" sz="2400" dirty="0">
                <a:latin typeface="Libre Baskerville"/>
                <a:ea typeface="Libre Baskerville"/>
                <a:cs typeface="Libre Baskerville"/>
                <a:sym typeface="Times New Roman"/>
              </a:rPr>
              <a:t>ö</a:t>
            </a:r>
            <a:r>
              <a:rPr lang="tr-TR" sz="2400" dirty="0">
                <a:latin typeface="Libre Baskerville"/>
                <a:ea typeface="Libre Baskerville"/>
                <a:cs typeface="Libre Baskerville"/>
                <a:sym typeface="Libre Baskerville"/>
              </a:rPr>
              <a:t>re daha kolay </a:t>
            </a:r>
            <a:r>
              <a:rPr lang="tr-TR" sz="2400" dirty="0">
                <a:latin typeface="Libre Baskerville"/>
                <a:ea typeface="Libre Baskerville"/>
                <a:cs typeface="Libre Baskerville"/>
                <a:sym typeface="Times New Roman"/>
              </a:rPr>
              <a:t>ö</a:t>
            </a:r>
            <a:r>
              <a:rPr lang="tr-TR" sz="2400" dirty="0">
                <a:latin typeface="Libre Baskerville"/>
                <a:ea typeface="Libre Baskerville"/>
                <a:cs typeface="Libre Baskerville"/>
                <a:sym typeface="Libre Baskerville"/>
              </a:rPr>
              <a:t>ğrenilir</a:t>
            </a:r>
          </a:p>
          <a:p>
            <a:pPr marL="274320" marR="0" lvl="0" indent="-27432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799"/>
              <a:buFont typeface="Noto Sans Symbols"/>
              <a:buChar char="•"/>
            </a:pPr>
            <a:r>
              <a:rPr lang="tr-TR" sz="2400" dirty="0">
                <a:latin typeface="Libre Baskerville"/>
                <a:ea typeface="Libre Baskerville"/>
                <a:cs typeface="Libre Baskerville"/>
                <a:sym typeface="Libre Baskerville"/>
              </a:rPr>
              <a:t>Hizalama ile </a:t>
            </a:r>
            <a:r>
              <a:rPr lang="tr-TR" sz="2400" dirty="0">
                <a:latin typeface="Libre Baskerville"/>
                <a:ea typeface="Libre Baskerville"/>
                <a:cs typeface="Libre Baskerville"/>
                <a:sym typeface="Times New Roman"/>
              </a:rPr>
              <a:t>ö</a:t>
            </a:r>
            <a:r>
              <a:rPr lang="tr-TR" sz="2400" dirty="0">
                <a:latin typeface="Libre Baskerville"/>
                <a:ea typeface="Libre Baskerville"/>
                <a:cs typeface="Libre Baskerville"/>
                <a:sym typeface="Libre Baskerville"/>
              </a:rPr>
              <a:t>ğrenen </a:t>
            </a:r>
            <a:r>
              <a:rPr lang="tr-TR" sz="2400" dirty="0">
                <a:latin typeface="Libre Baskerville"/>
                <a:ea typeface="Libre Baskerville"/>
                <a:cs typeface="Libre Baskerville"/>
                <a:sym typeface="Times New Roman"/>
              </a:rPr>
              <a:t>ö</a:t>
            </a:r>
            <a:r>
              <a:rPr lang="tr-TR" sz="2400" dirty="0">
                <a:latin typeface="Libre Baskerville"/>
                <a:ea typeface="Libre Baskerville"/>
                <a:cs typeface="Libre Baskerville"/>
                <a:sym typeface="Libre Baskerville"/>
              </a:rPr>
              <a:t>ğeler arasındaki ilişkiyi kolaylıkla anlayabilir ve dikkatini bunlar </a:t>
            </a:r>
            <a:r>
              <a:rPr lang="tr-TR" sz="2400" dirty="0">
                <a:latin typeface="Libre Baskerville"/>
                <a:ea typeface="Libre Baskerville"/>
                <a:cs typeface="Libre Baskerville"/>
                <a:sym typeface="Times New Roman"/>
              </a:rPr>
              <a:t>ü</a:t>
            </a:r>
            <a:r>
              <a:rPr lang="tr-TR" sz="2400" dirty="0">
                <a:latin typeface="Libre Baskerville"/>
                <a:ea typeface="Libre Baskerville"/>
                <a:cs typeface="Libre Baskerville"/>
                <a:sym typeface="Libre Baskerville"/>
              </a:rPr>
              <a:t>zerinde toplayabilir. Bunun i</a:t>
            </a:r>
            <a:r>
              <a:rPr lang="tr-TR" sz="2400" dirty="0">
                <a:latin typeface="Libre Baskerville"/>
                <a:ea typeface="Libre Baskerville"/>
                <a:cs typeface="Libre Baskerville"/>
                <a:sym typeface="Times New Roman"/>
              </a:rPr>
              <a:t>ç</a:t>
            </a:r>
            <a:r>
              <a:rPr lang="tr-TR" sz="2400" dirty="0">
                <a:latin typeface="Libre Baskerville"/>
                <a:ea typeface="Libre Baskerville"/>
                <a:cs typeface="Libre Baskerville"/>
                <a:sym typeface="Libre Baskerville"/>
              </a:rPr>
              <a:t>in </a:t>
            </a:r>
            <a:r>
              <a:rPr lang="tr-TR" sz="2400" dirty="0">
                <a:latin typeface="Libre Baskerville"/>
                <a:ea typeface="Libre Baskerville"/>
                <a:cs typeface="Libre Baskerville"/>
                <a:sym typeface="Times New Roman"/>
              </a:rPr>
              <a:t>ö</a:t>
            </a:r>
            <a:r>
              <a:rPr lang="tr-TR" sz="2400" dirty="0">
                <a:latin typeface="Libre Baskerville"/>
                <a:ea typeface="Libre Baskerville"/>
                <a:cs typeface="Libre Baskerville"/>
                <a:sym typeface="Libre Baskerville"/>
              </a:rPr>
              <a:t>ğeler arasında sanal </a:t>
            </a:r>
            <a:r>
              <a:rPr lang="tr-TR" sz="2400" dirty="0">
                <a:latin typeface="Libre Baskerville"/>
                <a:ea typeface="Libre Baskerville"/>
                <a:cs typeface="Libre Baskerville"/>
                <a:sym typeface="Times New Roman"/>
              </a:rPr>
              <a:t>ç</a:t>
            </a:r>
            <a:r>
              <a:rPr lang="tr-TR" sz="2400" dirty="0">
                <a:latin typeface="Libre Baskerville"/>
                <a:ea typeface="Libre Baskerville"/>
                <a:cs typeface="Libre Baskerville"/>
                <a:sym typeface="Libre Baskerville"/>
              </a:rPr>
              <a:t>izgiler varmışçasına d</a:t>
            </a:r>
            <a:r>
              <a:rPr lang="tr-TR" sz="2400" dirty="0">
                <a:latin typeface="Libre Baskerville"/>
                <a:ea typeface="Libre Baskerville"/>
                <a:cs typeface="Libre Baskerville"/>
                <a:sym typeface="Times New Roman"/>
              </a:rPr>
              <a:t>ü</a:t>
            </a:r>
            <a:r>
              <a:rPr lang="tr-TR" sz="2400" dirty="0">
                <a:latin typeface="Libre Baskerville"/>
                <a:ea typeface="Libre Baskerville"/>
                <a:cs typeface="Libre Baskerville"/>
                <a:sym typeface="Libre Baskerville"/>
              </a:rPr>
              <a:t>zenlenebilir.</a:t>
            </a:r>
          </a:p>
          <a:p>
            <a:pPr marL="640080" marR="0" lvl="1" indent="-28448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08"/>
              <a:buFont typeface="Noto Sans Symbols"/>
              <a:buChar char="●"/>
            </a:pPr>
            <a:r>
              <a:rPr lang="tr-TR" dirty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tr-TR" dirty="0">
                <a:latin typeface="Libre Baskerville"/>
                <a:ea typeface="Libre Baskerville"/>
                <a:cs typeface="Libre Baskerville"/>
                <a:sym typeface="Times New Roman"/>
              </a:rPr>
              <a:t>Ö</a:t>
            </a:r>
            <a:r>
              <a:rPr lang="tr-TR" dirty="0">
                <a:latin typeface="Libre Baskerville"/>
                <a:ea typeface="Libre Baskerville"/>
                <a:cs typeface="Libre Baskerville"/>
                <a:sym typeface="Libre Baskerville"/>
              </a:rPr>
              <a:t>rneğin, bir resmin yanındaki metin resimle aynı hizada bulunursa </a:t>
            </a:r>
            <a:r>
              <a:rPr lang="tr-TR" dirty="0">
                <a:latin typeface="Libre Baskerville"/>
                <a:ea typeface="Libre Baskerville"/>
                <a:cs typeface="Libre Baskerville"/>
                <a:sym typeface="Times New Roman"/>
              </a:rPr>
              <a:t>ö</a:t>
            </a:r>
            <a:r>
              <a:rPr lang="tr-TR" dirty="0">
                <a:latin typeface="Libre Baskerville"/>
                <a:ea typeface="Libre Baskerville"/>
                <a:cs typeface="Libre Baskerville"/>
                <a:sym typeface="Libre Baskerville"/>
              </a:rPr>
              <a:t>ğrenenlerin bu </a:t>
            </a:r>
            <a:r>
              <a:rPr lang="tr-TR" dirty="0">
                <a:latin typeface="Libre Baskerville"/>
                <a:ea typeface="Libre Baskerville"/>
                <a:cs typeface="Libre Baskerville"/>
                <a:sym typeface="Times New Roman"/>
              </a:rPr>
              <a:t>ö</a:t>
            </a:r>
            <a:r>
              <a:rPr lang="tr-TR" dirty="0">
                <a:latin typeface="Libre Baskerville"/>
                <a:ea typeface="Libre Baskerville"/>
                <a:cs typeface="Libre Baskerville"/>
                <a:sym typeface="Libre Baskerville"/>
              </a:rPr>
              <a:t>ğeleri algılamaları ve aralarındaki ilişkiyi anlamaları daha kolay olacaktır.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/>
              <a:buNone/>
            </a:pPr>
            <a:endParaRPr sz="2400" dirty="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544561563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644" y="1507816"/>
            <a:ext cx="3304309" cy="3368846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Hangisi birbirine daha çok benzer?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64" y="1962004"/>
            <a:ext cx="2590800" cy="263842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874" y="1546291"/>
            <a:ext cx="3504658" cy="329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tr-T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Görsel Materyaller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idx="1"/>
          </p:nvPr>
        </p:nvSpPr>
        <p:spPr>
          <a:xfrm>
            <a:off x="2743200" y="1600200"/>
            <a:ext cx="7772400" cy="502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tr-T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Tasarım Öğeleri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tr-T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Çizgi, Alan, Doku, Şekil, Boyut, Renk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tr-T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Tasarım İlkeleri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tr-T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Bütünlük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tr-T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Denge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tr-T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Vurgu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tr-T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Hizalama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tr-T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Yakınlık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549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 descr="siluet çizimi ile ilgili görsel sonuc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4465" y="0"/>
            <a:ext cx="2686050" cy="170497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tr-T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ŞEKİL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idx="1"/>
          </p:nvPr>
        </p:nvSpPr>
        <p:spPr>
          <a:xfrm>
            <a:off x="1981201" y="1564968"/>
            <a:ext cx="7958919" cy="490445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tr-T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Şekiller kimi zaman herhangi bir cismin sadece kenar çizgileri ile görüntülenmesinde kullanılırlar. Bunu </a:t>
            </a:r>
            <a:r>
              <a:rPr lang="tr-TR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siluet</a:t>
            </a:r>
            <a:r>
              <a:rPr lang="tr-T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olarak ifade etmek de mümkündür.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Shape 186" descr="http://static7.depositphotos.com/1112612/755/v/950/depositphotos_7557316-Eagle-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1200" y="3787364"/>
            <a:ext cx="3403316" cy="3070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 descr="http://static8.depositphotos.com/1001052/838/v/950/depositphotos_8387472-Violin-silhouette-on-white-background-vector-illustration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7069" y="3319111"/>
            <a:ext cx="3344602" cy="33446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717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950204" y="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Libre Baskerville"/>
              <a:buNone/>
            </a:pPr>
            <a:r>
              <a:rPr lang="tr-TR" sz="30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RENK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idx="1"/>
          </p:nvPr>
        </p:nvSpPr>
        <p:spPr>
          <a:xfrm>
            <a:off x="1981200" y="1600201"/>
            <a:ext cx="7467600" cy="487375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tr-TR" sz="40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Renk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tr-TR" sz="2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a. Bilginin göze çarpmasını sağlar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tr-TR" sz="2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b. Bilgi düzeyleri oluşturur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tr-TR" sz="2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c. Resimde uyumluluk sağlar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•"/>
            </a:pPr>
            <a:r>
              <a:rPr lang="tr-TR" sz="2800" b="0" i="0" u="none" strike="noStrike" cap="none">
                <a:solidFill>
                  <a:srgbClr val="9900CC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Beni farkedin, ben morum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•"/>
            </a:pPr>
            <a:r>
              <a:rPr lang="tr-TR" sz="2800" b="0" i="0" u="none" strike="noStrike" cap="none">
                <a:solidFill>
                  <a:srgbClr val="CC99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Ben açık morum, daha az önemli bir bilgi olabilirim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•"/>
            </a:pPr>
            <a:r>
              <a:rPr lang="tr-TR" sz="2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Mor &amp; Sarı		</a:t>
            </a:r>
          </a:p>
          <a:p>
            <a:pPr marL="274320" marR="0" lvl="0" indent="-1600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•"/>
            </a:pPr>
            <a:r>
              <a:rPr lang="tr-TR" sz="2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Mor &amp; Pembe		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5232400" y="4927601"/>
            <a:ext cx="3769620" cy="424731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r>
              <a:rPr lang="tr-TR" sz="2400" b="0" i="0" u="none" strike="noStrike" cap="none">
                <a:solidFill>
                  <a:srgbClr val="FFFF66"/>
                </a:solidFill>
                <a:latin typeface="Tahoma"/>
                <a:ea typeface="Tahoma"/>
                <a:cs typeface="Tahoma"/>
                <a:sym typeface="Tahoma"/>
              </a:rPr>
              <a:t>Ben daha iyi görünüyorum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5257801" y="5689601"/>
            <a:ext cx="3825725" cy="424731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r>
              <a:rPr lang="tr-TR" sz="2400" b="0" i="0" u="none" strike="noStrike" cap="none">
                <a:solidFill>
                  <a:srgbClr val="FF33CC"/>
                </a:solidFill>
                <a:latin typeface="Tahoma"/>
                <a:ea typeface="Tahoma"/>
                <a:cs typeface="Tahoma"/>
                <a:sym typeface="Tahoma"/>
              </a:rPr>
              <a:t>Ben kötü görünüyorum</a:t>
            </a:r>
          </a:p>
        </p:txBody>
      </p:sp>
    </p:spTree>
    <p:extLst>
      <p:ext uri="{BB962C8B-B14F-4D97-AF65-F5344CB8AC3E}">
        <p14:creationId xmlns:p14="http://schemas.microsoft.com/office/powerpoint/2010/main" val="35342762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996698" y="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Libre Baskerville"/>
              <a:buNone/>
            </a:pPr>
            <a:r>
              <a:rPr lang="tr-TR" sz="3000" b="0" i="0" u="none" strike="noStrike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Renk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idx="1"/>
          </p:nvPr>
        </p:nvSpPr>
        <p:spPr>
          <a:xfrm>
            <a:off x="1981200" y="1600201"/>
            <a:ext cx="7467600" cy="487375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•"/>
            </a:pPr>
            <a:r>
              <a:rPr lang="tr-TR" sz="2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Birbiri ile uyumlu renkler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•"/>
            </a:pPr>
            <a:r>
              <a:rPr lang="tr-TR" sz="2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Birbirini tamamlayan renkler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5758" y="2895218"/>
            <a:ext cx="4032448" cy="3962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63728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idx="1"/>
          </p:nvPr>
        </p:nvSpPr>
        <p:spPr>
          <a:xfrm>
            <a:off x="1857214" y="185487"/>
            <a:ext cx="8229600" cy="61688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tr-TR"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6</a:t>
            </a:fld>
            <a:endParaRPr lang="tr-TR" sz="1400" b="0" i="0" u="none" strike="noStrike" cap="none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9722" y="-42338"/>
            <a:ext cx="2822031" cy="191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4281" y="225291"/>
            <a:ext cx="2401107" cy="2150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3840" y="2375734"/>
            <a:ext cx="2283013" cy="167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17634" y="2084886"/>
            <a:ext cx="3034606" cy="196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07267" y="4487784"/>
            <a:ext cx="2084037" cy="185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38794" y="4473224"/>
            <a:ext cx="2713447" cy="1874507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/>
          <p:nvPr/>
        </p:nvSpPr>
        <p:spPr>
          <a:xfrm>
            <a:off x="4591753" y="914399"/>
            <a:ext cx="2263665" cy="55794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4744153" y="2932714"/>
            <a:ext cx="2263665" cy="55794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4744152" y="5567926"/>
            <a:ext cx="2263665" cy="55794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130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Calibri"/>
              <a:buNone/>
            </a:pPr>
            <a:endParaRPr sz="3000" b="0" i="0" u="none" strike="noStrike" cap="small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43" name="Shape 243"/>
          <p:cNvSpPr txBox="1">
            <a:spLocks noGrp="1"/>
          </p:cNvSpPr>
          <p:nvPr>
            <p:ph idx="1"/>
          </p:nvPr>
        </p:nvSpPr>
        <p:spPr>
          <a:xfrm>
            <a:off x="1981200" y="1600201"/>
            <a:ext cx="7467600" cy="487375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4320" marR="0" lvl="0" indent="-172720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44" name="Shape 2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-243408"/>
            <a:ext cx="9144000" cy="7792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833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Calibri"/>
              <a:buNone/>
            </a:pPr>
            <a:endParaRPr sz="3000" b="0" i="0" u="none" strike="noStrike" cap="small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49" name="Shape 249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3642" y="-140333"/>
            <a:ext cx="9754358" cy="731577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600012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Calibri"/>
              <a:buNone/>
            </a:pPr>
            <a:endParaRPr sz="3000" b="0" i="0" u="none" strike="noStrike" cap="small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56" name="Shape 256"/>
          <p:cNvSpPr txBox="1">
            <a:spLocks noGrp="1"/>
          </p:cNvSpPr>
          <p:nvPr>
            <p:ph idx="1"/>
          </p:nvPr>
        </p:nvSpPr>
        <p:spPr>
          <a:xfrm>
            <a:off x="1981200" y="1600201"/>
            <a:ext cx="7467600" cy="487375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4320" marR="0" lvl="0" indent="-172720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endParaRPr lang="tr-TR" sz="2400" b="0" i="0" u="none" strike="noStrike" cap="none" dirty="0" smtClean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172720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endParaRPr lang="tr-TR" sz="2400" dirty="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172720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endParaRPr lang="tr-TR" sz="2400" b="0" i="0" u="none" strike="noStrike" cap="none" dirty="0" smtClean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172720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endParaRPr lang="tr-TR" sz="2400" dirty="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172720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endParaRPr lang="tr-TR" sz="2400" b="0" i="0" u="none" strike="noStrike" cap="none" dirty="0" smtClean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172720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endParaRPr lang="tr-TR" sz="2400" dirty="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172720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endParaRPr lang="tr-TR" sz="2400" b="0" i="0" u="none" strike="noStrike" cap="none" dirty="0" smtClean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172720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endParaRPr lang="tr-TR" sz="2400" dirty="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172720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endParaRPr lang="tr-TR" sz="2400" b="0" i="0" u="none" strike="noStrike" cap="none" dirty="0" smtClean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444500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tr-TR" sz="2400" dirty="0" smtClean="0">
                <a:latin typeface="Libre Baskerville"/>
                <a:ea typeface="Libre Baskerville"/>
                <a:cs typeface="Libre Baskerville"/>
                <a:sym typeface="Libre Baskerville"/>
              </a:rPr>
              <a:t>Dijital ortamda okumak güçtür. </a:t>
            </a:r>
          </a:p>
          <a:p>
            <a:pPr marL="444500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tr-TR" sz="2400" b="0" i="0" u="none" strike="noStrike" cap="none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Arka fon olarak </a:t>
            </a:r>
            <a:r>
              <a:rPr lang="tr-TR" sz="2400" b="1" i="0" u="none" strike="noStrike" cap="none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çocuk sitesi </a:t>
            </a:r>
            <a:r>
              <a:rPr lang="tr-TR" sz="2400" b="0" i="0" u="none" strike="noStrike" cap="none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için kötü bir seçim iken </a:t>
            </a:r>
            <a:r>
              <a:rPr lang="tr-TR" sz="2400" b="1" i="0" u="none" strike="noStrike" cap="none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sanat galerisi </a:t>
            </a:r>
            <a:r>
              <a:rPr lang="tr-TR" sz="2400" b="0" i="0" u="none" strike="noStrike" cap="none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için uygun bir seçim olabilir. </a:t>
            </a:r>
            <a:endParaRPr sz="2400" b="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2691" y="0"/>
            <a:ext cx="7998691" cy="47844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2472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 Yazı Tipi">
  <a:themeElements>
    <a:clrScheme name="Wood Type Yazı Tip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 Yazı Tipi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 Yazı Tipi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TM03090434[[fn=Tahta Yazı]]</Template>
  <TotalTime>1</TotalTime>
  <Words>313</Words>
  <Application>Microsoft Office PowerPoint</Application>
  <PresentationFormat>Geniş ekran</PresentationFormat>
  <Paragraphs>65</Paragraphs>
  <Slides>18</Slides>
  <Notes>15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30" baseType="lpstr">
      <vt:lpstr>Arial</vt:lpstr>
      <vt:lpstr>Cabin</vt:lpstr>
      <vt:lpstr>Calibri</vt:lpstr>
      <vt:lpstr>Libre Baskerville</vt:lpstr>
      <vt:lpstr>Noto Sans Symbols</vt:lpstr>
      <vt:lpstr>Rockwell</vt:lpstr>
      <vt:lpstr>Rockwell Condensed</vt:lpstr>
      <vt:lpstr>Tahoma</vt:lpstr>
      <vt:lpstr>Times New Roman</vt:lpstr>
      <vt:lpstr>Verdana</vt:lpstr>
      <vt:lpstr>Wingdings</vt:lpstr>
      <vt:lpstr>Wood Type Yazı Tipi</vt:lpstr>
      <vt:lpstr>Öğretim Materyalleri Tasarımı</vt:lpstr>
      <vt:lpstr>Görsel Materyaller</vt:lpstr>
      <vt:lpstr>ŞEKİL</vt:lpstr>
      <vt:lpstr>RENK</vt:lpstr>
      <vt:lpstr>Renk</vt:lpstr>
      <vt:lpstr>PowerPoint Sunusu</vt:lpstr>
      <vt:lpstr>PowerPoint Sunusu</vt:lpstr>
      <vt:lpstr>PowerPoint Sunusu</vt:lpstr>
      <vt:lpstr>PowerPoint Sunusu</vt:lpstr>
      <vt:lpstr>PowerPoint Sunusu</vt:lpstr>
      <vt:lpstr>BOYUT</vt:lpstr>
      <vt:lpstr>Alan</vt:lpstr>
      <vt:lpstr>BOŞLUK</vt:lpstr>
      <vt:lpstr>Bütünlük</vt:lpstr>
      <vt:lpstr>Bütünlük</vt:lpstr>
      <vt:lpstr>Vurgu</vt:lpstr>
      <vt:lpstr>Hizalama</vt:lpstr>
      <vt:lpstr>Hangisi birbirine daha çok benzer?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Öğretim Materyalleri Tasarımı</dc:title>
  <dc:creator>aa</dc:creator>
  <cp:lastModifiedBy>aa</cp:lastModifiedBy>
  <cp:revision>1</cp:revision>
  <dcterms:created xsi:type="dcterms:W3CDTF">2019-09-23T12:20:28Z</dcterms:created>
  <dcterms:modified xsi:type="dcterms:W3CDTF">2019-09-23T12:22:02Z</dcterms:modified>
</cp:coreProperties>
</file>