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288" r:id="rId6"/>
    <p:sldId id="303" r:id="rId7"/>
    <p:sldId id="304" r:id="rId8"/>
    <p:sldId id="305" r:id="rId9"/>
    <p:sldId id="302" r:id="rId10"/>
    <p:sldId id="306" r:id="rId11"/>
    <p:sldId id="307" r:id="rId12"/>
    <p:sldId id="289" r:id="rId13"/>
    <p:sldId id="30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6" id="{146C4C90-96E4-45D1-B4F8-B8385741C721}">
          <p14:sldIdLst>
            <p14:sldId id="281"/>
            <p14:sldId id="288"/>
            <p14:sldId id="303"/>
            <p14:sldId id="304"/>
            <p14:sldId id="305"/>
            <p14:sldId id="302"/>
            <p14:sldId id="306"/>
            <p14:sldId id="307"/>
            <p14:sldId id="289"/>
            <p14:sldId id="308"/>
          </p14:sldIdLst>
        </p14:section>
        <p14:section name="Varsayılan Bölüm" id="{8BD5BC6D-49DB-42C4-8713-8642B1CDC3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EC780-9130-424E-BB39-15D8713A8155}" v="1" dt="2020-05-27T14:36:15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180EC780-9130-424E-BB39-15D8713A8155}"/>
    <pc:docChg chg="addSld modSld">
      <pc:chgData name="Hilal Nur Gözüküçük" userId="c9e7c93c-5cb0-4c0e-8df3-2f019b03d73c" providerId="ADAL" clId="{180EC780-9130-424E-BB39-15D8713A8155}" dt="2020-05-27T14:36:15.910" v="0"/>
      <pc:docMkLst>
        <pc:docMk/>
      </pc:docMkLst>
      <pc:sldChg chg="add">
        <pc:chgData name="Hilal Nur Gözüküçük" userId="c9e7c93c-5cb0-4c0e-8df3-2f019b03d73c" providerId="ADAL" clId="{180EC780-9130-424E-BB39-15D8713A8155}" dt="2020-05-27T14:36:15.910" v="0"/>
        <pc:sldMkLst>
          <pc:docMk/>
          <pc:sldMk cId="2320697844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3D7328-4D17-463F-BFE2-B0D486EB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sz="2400" dirty="0"/>
              <a:t>hakların kaybediliş tarzı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A363F2-1B39-4D63-BCD3-CAFC6BA35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25" y="2015732"/>
            <a:ext cx="11052699" cy="4127616"/>
          </a:xfrm>
        </p:spPr>
        <p:txBody>
          <a:bodyPr/>
          <a:lstStyle/>
          <a:p>
            <a:pPr marL="0" indent="0">
              <a:buNone/>
            </a:pPr>
            <a:r>
              <a:rPr lang="tr-TR" u="sng" dirty="0"/>
              <a:t>Hakların nisbi kaybı: </a:t>
            </a:r>
            <a:r>
              <a:rPr lang="tr-TR" dirty="0"/>
              <a:t>Hak sahibinin, hakkının bir başkasına geçmesidir.</a:t>
            </a:r>
          </a:p>
          <a:p>
            <a:pPr marL="0" indent="0">
              <a:buNone/>
            </a:pPr>
            <a:r>
              <a:rPr lang="tr-TR" u="sng" dirty="0"/>
              <a:t>Hakların mutlak kaybı: </a:t>
            </a:r>
            <a:r>
              <a:rPr lang="tr-TR" dirty="0"/>
              <a:t>Hakkın tamamen ortadan kalkmasıdır.</a:t>
            </a:r>
          </a:p>
          <a:p>
            <a:pPr marL="0" indent="0">
              <a:buNone/>
            </a:pPr>
            <a:r>
              <a:rPr lang="tr-TR" u="sng" dirty="0"/>
              <a:t>Hak düşürücü süre: </a:t>
            </a:r>
            <a:r>
              <a:rPr lang="tr-TR" dirty="0"/>
              <a:t>Sürenin dolmasına kadar hakkın kullanılmaması durumunda hakkı sona erdiren süredir.</a:t>
            </a:r>
          </a:p>
          <a:p>
            <a:pPr marL="0" indent="0">
              <a:buNone/>
            </a:pPr>
            <a:r>
              <a:rPr lang="tr-TR" u="sng" dirty="0"/>
              <a:t>Zamanaşımı: </a:t>
            </a:r>
            <a:r>
              <a:rPr lang="tr-TR" dirty="0"/>
              <a:t>Zamanın geçmesinin, o süre içinde alacaklının alacağını elde etmek hususunda hareketsiz kalması yüzünden alacağın dava veya cebri icra yoluyla tahsil edilmesi yolunu kapatmasıdır.</a:t>
            </a:r>
          </a:p>
        </p:txBody>
      </p:sp>
    </p:spTree>
    <p:extLst>
      <p:ext uri="{BB962C8B-B14F-4D97-AF65-F5344CB8AC3E}">
        <p14:creationId xmlns:p14="http://schemas.microsoft.com/office/powerpoint/2010/main" val="10871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5FDE27-AE0D-43EB-8D6B-F4353E7A1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6B8942-912D-4662-9AAD-57CEB624E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59" y="2015732"/>
            <a:ext cx="10795246" cy="3967818"/>
          </a:xfrm>
        </p:spPr>
        <p:txBody>
          <a:bodyPr/>
          <a:lstStyle/>
          <a:p>
            <a:pPr marL="0" indent="0">
              <a:buNone/>
            </a:pPr>
            <a:r>
              <a:rPr lang="tr-TR" sz="2400" dirty="0"/>
              <a:t>HUKUKİ İŞLEMİN UNSURLARI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Hukuki işlemin kurucu unsurları: Her hukuki işlemin temel unsuru, irade beyanıdır.</a:t>
            </a:r>
          </a:p>
          <a:p>
            <a:r>
              <a:rPr lang="tr-TR" sz="2400" dirty="0"/>
              <a:t>İrade beyanı: Hukuki bir sonuca yönelmiş arzunun açıklanmasına irade beyanı denir.</a:t>
            </a:r>
          </a:p>
          <a:p>
            <a:r>
              <a:rPr lang="tr-TR" sz="2400" dirty="0"/>
              <a:t>İşlem iradesi	-	fiil iradesi	-	açıklama iradesi</a:t>
            </a:r>
          </a:p>
          <a:p>
            <a:r>
              <a:rPr lang="tr-TR" sz="2400" dirty="0"/>
              <a:t>Güven teorisi: Bir kimsenin davranışlarının belirli ilkeler çerçevesinde yorumlandığında ortada irade beyanı varmış gibi sonuç doğurmasıdır.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07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9ED333-A82A-4073-A0C0-841A48476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299810-EA8E-4730-9F94-875E14D5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8" y="2015731"/>
            <a:ext cx="11185863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u="sng" dirty="0"/>
              <a:t>Açık ve örtülü irade beyanları – irade beyanı sayılan davranışlar</a:t>
            </a:r>
          </a:p>
          <a:p>
            <a:r>
              <a:rPr lang="tr-TR" dirty="0"/>
              <a:t>Hukuki sonuç hakkındaki arzuyu tereddüde yer vermeyecek şekilde ortaya koyan irade beyanı açık irade beyanıdır.</a:t>
            </a:r>
          </a:p>
          <a:p>
            <a:r>
              <a:rPr lang="tr-TR" dirty="0"/>
              <a:t>Hukuki sonuç hakkındaki arzu, ancak arzuyu açıklamak için yapılan hareketten, bu hareketin yapıldığı hal ve şartlar göz önünde tutularak anlaşılabiliyorsa irade beyanı, örtülüdür.</a:t>
            </a:r>
          </a:p>
          <a:p>
            <a:r>
              <a:rPr lang="tr-TR" dirty="0"/>
              <a:t>Bir kimsenin, bir işleme yönelik beyan arzusu bulunmadığı halde, sergilediği davranış hukuk düzeni tarafından sanki o yönde bir irade beyanı varmış gibi değerlendiriliyorsa ve hukuken irade beyanı varmış gibi sonuç doğuyorsa buna «iradeyi ortaya koyan davranış» denir.</a:t>
            </a:r>
          </a:p>
        </p:txBody>
      </p:sp>
    </p:spTree>
    <p:extLst>
      <p:ext uri="{BB962C8B-B14F-4D97-AF65-F5344CB8AC3E}">
        <p14:creationId xmlns:p14="http://schemas.microsoft.com/office/powerpoint/2010/main" val="49197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E2570D-4523-4ED1-8B2D-707495436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E167A7-9F25-4437-BD1D-F8914876F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682" y="2015732"/>
            <a:ext cx="11123719" cy="4118738"/>
          </a:xfrm>
        </p:spPr>
        <p:txBody>
          <a:bodyPr/>
          <a:lstStyle/>
          <a:p>
            <a:pPr marL="0" indent="0">
              <a:buNone/>
            </a:pPr>
            <a:r>
              <a:rPr lang="tr-TR" sz="2400" u="sng" dirty="0"/>
              <a:t>Yöneltilmesi gereken ve gerekmeyen irade beyanları</a:t>
            </a:r>
          </a:p>
          <a:p>
            <a:r>
              <a:rPr lang="tr-TR" dirty="0"/>
              <a:t>İrade beyanının yöneltilmesi, iradenin, muhatabın bunu öğrenmesine imkan verecek şekilde açıklanmasıdır.</a:t>
            </a:r>
          </a:p>
          <a:p>
            <a:r>
              <a:rPr lang="tr-TR" dirty="0"/>
              <a:t>Hukuki işlemlerin çoğunda irade beyanının yöneltilmiş olması gerekir.</a:t>
            </a:r>
          </a:p>
          <a:p>
            <a:r>
              <a:rPr lang="tr-TR" dirty="0"/>
              <a:t>Ancak bazı hukuki işlemlerde ise, irade beyanının dış dünyaya yansımış olması o hukuki işlemin kurulması için yeterlidir.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358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348B38-A9B4-4B09-BBD9-3D9216B2D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3024D1-BFBC-42F1-A4BA-B298C6D86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37" y="2015732"/>
            <a:ext cx="11070454" cy="4037749"/>
          </a:xfrm>
        </p:spPr>
        <p:txBody>
          <a:bodyPr/>
          <a:lstStyle/>
          <a:p>
            <a:pPr marL="0" indent="0">
              <a:buNone/>
            </a:pPr>
            <a:r>
              <a:rPr lang="tr-TR" sz="2400" u="sng" dirty="0"/>
              <a:t>Vasıtalı ve vasıtasız irade beyanları</a:t>
            </a:r>
          </a:p>
          <a:p>
            <a:r>
              <a:rPr lang="tr-TR" dirty="0"/>
              <a:t>Vasıtasız beyan, bir kimsenin irade beyanının kendi sözleri veya hareketleri dışında hiçbir kimsenin fiilinin araya girmesine gerek kalmadan doğrudan muhataba ulaşabilmesini ifade eder.</a:t>
            </a:r>
          </a:p>
          <a:p>
            <a:r>
              <a:rPr lang="tr-TR" dirty="0"/>
              <a:t>İrade beyanının muhataba ulaşması için başka bir kimsenin fiili gerekiyorsa irade beyanı vasıtalıdır.</a:t>
            </a:r>
          </a:p>
        </p:txBody>
      </p:sp>
    </p:spTree>
    <p:extLst>
      <p:ext uri="{BB962C8B-B14F-4D97-AF65-F5344CB8AC3E}">
        <p14:creationId xmlns:p14="http://schemas.microsoft.com/office/powerpoint/2010/main" val="421891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5E6EC8-C6F1-499E-98B6-878D7D0F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D8FD8E-D3C3-4104-923A-6FABF3DFC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2015732"/>
            <a:ext cx="11168109" cy="4037749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tr-TR" dirty="0"/>
              <a:t>Hukuki işlemin geçerliliği için aranan şartlar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Her hukuki işlemde aranan şartlar</a:t>
            </a:r>
          </a:p>
          <a:p>
            <a:pPr lvl="2"/>
            <a:r>
              <a:rPr lang="tr-TR" dirty="0"/>
              <a:t>İşlemi yapan kişi ehliyetli olmalıdır.</a:t>
            </a:r>
          </a:p>
          <a:p>
            <a:pPr lvl="2"/>
            <a:r>
              <a:rPr lang="tr-TR" dirty="0"/>
              <a:t>Hukuki işlemin konusu; emredici hukuk kurallarına, kamu düzenine, genel ahlaka, kişilik haklarına aykırı veya imkansız olmamalıdır.</a:t>
            </a:r>
          </a:p>
          <a:p>
            <a:pPr lvl="2"/>
            <a:r>
              <a:rPr lang="tr-TR" dirty="0"/>
              <a:t>Hukuki işlemi meydana getiren irade beyanları sağlıklı olmalıdır.</a:t>
            </a:r>
          </a:p>
          <a:p>
            <a:pPr lvl="2"/>
            <a:r>
              <a:rPr lang="tr-TR" dirty="0"/>
              <a:t>İrade beyanı muvazaalı olmamalıdır.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Bazı hukuki işlemler için aranan şartlar</a:t>
            </a:r>
          </a:p>
          <a:p>
            <a:pPr lvl="2"/>
            <a:r>
              <a:rPr lang="tr-TR" dirty="0"/>
              <a:t>İrade beyanının öngörülen şekle uygun olması.</a:t>
            </a:r>
          </a:p>
          <a:p>
            <a:pPr lvl="2"/>
            <a:r>
              <a:rPr lang="tr-TR" dirty="0"/>
              <a:t>Tasarruf işlemlerinde, tasarrufta bulunanın, tasarruf ettiği hak üzerinde tasarruf yetkisine sahip olması gerekir.</a:t>
            </a:r>
          </a:p>
          <a:p>
            <a:pPr lvl="2"/>
            <a:r>
              <a:rPr lang="tr-TR" dirty="0"/>
              <a:t>Sebebe bağlı tasarruf işlemlerinin geçerli olması için, bu işleme temel oluşturan geçerli bir borçlanma işlemi bulunmalıdır.</a:t>
            </a:r>
          </a:p>
          <a:p>
            <a:pPr lvl="2"/>
            <a:r>
              <a:rPr lang="tr-TR" dirty="0"/>
              <a:t>Karşılıklı borç yükleyen sözleşmelerde aşırı yararlanma bulunmamalıdır.</a:t>
            </a:r>
          </a:p>
          <a:p>
            <a:pPr marL="914400" lvl="1" indent="-457200">
              <a:buFont typeface="+mj-lt"/>
              <a:buAutoNum type="alphaL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230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3E2830-9781-4EB0-9C60-65E042690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EA58D3-CBD3-4BD6-9E1A-91CABB2A2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93" y="2015732"/>
            <a:ext cx="10415662" cy="4037749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dirty="0"/>
              <a:t>Bazı hukuki işlemlerin hüküm doğurması için gereken tamamlayıcı unsurlar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Ehliyet eksikliğini giderici izin veya icazet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Temsil yetkisi eksikliğinden kaynaklanan noksanlığı giderici icazet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Tasarruf yetkisi sınırlamasından kaynaklanan eksikliği giderici izin veya icazet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Bir resmi makamın fiili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Geciktirici şart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Geciktirici vade</a:t>
            </a:r>
          </a:p>
          <a:p>
            <a:pPr marL="914400" lvl="1" indent="-457200">
              <a:buFont typeface="+mj-lt"/>
              <a:buAutoNum type="alphaL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472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E3590F-7CD9-44B0-827E-DFD30224B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dirty="0"/>
              <a:t>hukuki işlem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C6FE51-B848-44D1-954F-8C389150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2015732"/>
            <a:ext cx="11283517" cy="41364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HUKUKİ İŞLEMLERİN HÜKÜMSÜZLÜĞÜ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Yokluk: Hukuki işlemin kurucu unsurları eksikse söz konusu olur. Hukuki işlem hiç doğmamıştır.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Kesin hükümsüzlük (butlan): Kurucu unsurlar bulunmakla birlikte, geçerlilik şartlarından biri eksikse işlem kesin hükümsüzdür. Hukuki işlem ölü doğmuştur.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İptal edilebilirlik: Kurucu unsurları bulunan hukuki işlemde geçerlilik şartlarının tamamlanmaması durumunda söz konusu olur. Burada ihlal edilen geçerlilik şartının koruduğu tarafa bir iptal hakkı tanınmıştır. Hukuki işlem sakat doğmuştur.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Noksanlık: Kurucu unsurları ve geçerlilik şartları bulunan bir işlemin tamamlayıcı unsurlarının eksik olmasıdır.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Nisbi etkisizlik: Hukuki işlemin sonuçlarının bazı kimselere karşı ileri sürülememesidir.</a:t>
            </a:r>
          </a:p>
        </p:txBody>
      </p:sp>
    </p:spTree>
    <p:extLst>
      <p:ext uri="{BB962C8B-B14F-4D97-AF65-F5344CB8AC3E}">
        <p14:creationId xmlns:p14="http://schemas.microsoft.com/office/powerpoint/2010/main" val="293983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10809C-3D75-4BFB-BA2C-18F157CC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HAKLARIN KAZANILMASI VE KAYBEDİLMESİ</a:t>
            </a:r>
            <a:br>
              <a:rPr lang="tr-TR" dirty="0"/>
            </a:br>
            <a:r>
              <a:rPr lang="tr-TR" sz="2400" dirty="0"/>
              <a:t>HAKLARIN KAZANILMA TARZI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D821F1-1498-430A-A312-D630A59C3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2015732"/>
            <a:ext cx="11017189" cy="41187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Aslen iktisap: Bir hakkın doğrudan doğruya, ilk sahibi olarak kazanılmasıdır. Taşınırlarda sahiplenme, taşınmazlarda işgal fiiliyle olur.</a:t>
            </a:r>
          </a:p>
          <a:p>
            <a:pPr marL="457200" lvl="1" indent="0">
              <a:buNone/>
            </a:pPr>
            <a:r>
              <a:rPr lang="tr-TR" dirty="0"/>
              <a:t>Sahipsiz bir eşyanın üzerinde mülkiyet hakkı kazanılması; denizden tutulan balık, ormanda avlanan tavşan. Burada kazananın fiili neticesinde kazanma gerçekleşir.</a:t>
            </a:r>
          </a:p>
          <a:p>
            <a:pPr marL="457200" lvl="1" indent="0">
              <a:buNone/>
            </a:pPr>
            <a:r>
              <a:rPr lang="tr-TR" dirty="0"/>
              <a:t>İşleme, karışma birleşme, mülkiyetin zamanaşımı ile kazanılmasında kanun gereği kazanma gerçekleşir.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Devren iktisap: Bir hakkın bir kişiden diğerine geçmesidir. </a:t>
            </a:r>
          </a:p>
          <a:p>
            <a:pPr marL="457200" lvl="1" indent="0">
              <a:buNone/>
            </a:pPr>
            <a:r>
              <a:rPr lang="tr-TR" dirty="0"/>
              <a:t>Kazanma, kural olarak bir hukuki işlemle gerçekleşir: taşınır ve taşınmaz satışı, alacağın devri</a:t>
            </a:r>
          </a:p>
          <a:p>
            <a:pPr marL="457200" lvl="1" indent="0">
              <a:buNone/>
            </a:pPr>
            <a:r>
              <a:rPr lang="tr-TR" dirty="0"/>
              <a:t>Bazen de kanundan doğar: ölen kişinin malvarlığının mirasçılara geçmesi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Tesisen iktisap: Bir kimsenin, sahip olduğu hakka dayanarak bir başkasına yeni bir hak sağlamasıdır.</a:t>
            </a:r>
          </a:p>
          <a:p>
            <a:pPr marL="457200" lvl="1" indent="0">
              <a:buNone/>
            </a:pPr>
            <a:r>
              <a:rPr lang="tr-TR" dirty="0"/>
              <a:t>Bir kimsenin sahip olduğu mülkiyet hakkına dayanarak bir başkası lehine sınırlı ayni hak tanıması. </a:t>
            </a:r>
          </a:p>
        </p:txBody>
      </p:sp>
    </p:spTree>
    <p:extLst>
      <p:ext uri="{BB962C8B-B14F-4D97-AF65-F5344CB8AC3E}">
        <p14:creationId xmlns:p14="http://schemas.microsoft.com/office/powerpoint/2010/main" val="372872121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2D11DC-F027-4632-B1EC-9A31C269EF74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560ef61b-03e2-46a8-aeae-79f8a710d1e9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9F500F5-81EF-4E39-B869-C7B2E0C78F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BB0356-6539-4CF4-BA18-6530C6F250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</TotalTime>
  <Words>697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Medeni hukuk</vt:lpstr>
      <vt:lpstr>HAKLARIN KAZANILMASI VE KAYBEDİLMESİ hukuki işlem</vt:lpstr>
      <vt:lpstr>HAKLARIN KAZANILMASI VE KAYBEDİLMESİ hukuki işlem</vt:lpstr>
      <vt:lpstr>HAKLARIN KAZANILMASI VE KAYBEDİLMESİ hukuki işlem</vt:lpstr>
      <vt:lpstr>HAKLARIN KAZANILMASI VE KAYBEDİLMESİ hukuki işlem</vt:lpstr>
      <vt:lpstr>HAKLARIN KAZANILMASI VE KAYBEDİLMESİ hukuki işlem</vt:lpstr>
      <vt:lpstr>HAKLARIN KAZANILMASI VE KAYBEDİLMESİ hukuki işlem</vt:lpstr>
      <vt:lpstr>HAKLARIN KAZANILMASI VE KAYBEDİLMESİ hukuki işlem</vt:lpstr>
      <vt:lpstr>HAKLARIN KAZANILMASI VE KAYBEDİLMESİ HAKLARIN KAZANILMA TARZI</vt:lpstr>
      <vt:lpstr>HAKLARIN KAZANILMASI VE KAYBEDİLMESİ hakların kaybediliş tarzı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HAKLARIN KAZANILMASI VE KAYBEDİLMESİ hukuki işlem</dc:title>
  <dc:creator>Hilal Nur Gözüküçük</dc:creator>
  <cp:lastModifiedBy>Hilal Nur Gözüküçük</cp:lastModifiedBy>
  <cp:revision>1</cp:revision>
  <dcterms:created xsi:type="dcterms:W3CDTF">2020-05-03T23:27:55Z</dcterms:created>
  <dcterms:modified xsi:type="dcterms:W3CDTF">2020-05-27T14:36:17Z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