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6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27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34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64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39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95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22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63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2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57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A367B-9B4C-4E1B-9971-905E1A8423E4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C784-F326-4217-A309-053BF8AC7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42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b="1">
                <a:solidFill>
                  <a:schemeClr val="tx1"/>
                </a:solidFill>
              </a:rPr>
              <a:t>TÜRK EĞİTİM SİSTEMİ ve OKUL YÖNETİMİ</a:t>
            </a:r>
          </a:p>
        </p:txBody>
      </p:sp>
      <p:sp>
        <p:nvSpPr>
          <p:cNvPr id="921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59C3272-A65B-4E3C-88A6-F180352C91BF}" type="slidenum">
              <a:rPr lang="tr-TR">
                <a:solidFill>
                  <a:srgbClr val="FFFFFF"/>
                </a:solidFill>
              </a:rPr>
              <a:pPr eaLnBrk="1" hangingPunct="1"/>
              <a:t>1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22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 dirty="0" smtClean="0"/>
              <a:t>Prof. </a:t>
            </a:r>
            <a:r>
              <a:rPr lang="tr-TR" dirty="0"/>
              <a:t>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14578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52413" y="0"/>
            <a:ext cx="8642350" cy="2266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2400" b="1">
                <a:latin typeface="Times New Roman" pitchFamily="18" charset="0"/>
              </a:rPr>
              <a:t>MİLLİ EĞİTİM BAKANLIĞI MERKEZ TEŞKİLATI</a:t>
            </a:r>
          </a:p>
          <a:p>
            <a:r>
              <a:rPr lang="tr-TR" sz="2400" b="1">
                <a:latin typeface="Times New Roman" pitchFamily="18" charset="0"/>
              </a:rPr>
              <a:t>(8/4334 Sayılı Bakanlar Kurulu Kararına Göre) (1982)</a:t>
            </a:r>
          </a:p>
          <a:p>
            <a:r>
              <a:rPr lang="tr-TR" sz="2400">
                <a:latin typeface="Times New Roman" pitchFamily="18" charset="0"/>
              </a:rPr>
              <a:t> </a:t>
            </a:r>
            <a:r>
              <a:rPr lang="tr-TR" sz="2400" b="1" u="sng">
                <a:latin typeface="Times New Roman" pitchFamily="18" charset="0"/>
              </a:rPr>
              <a:t>Müsteşar</a:t>
            </a:r>
            <a:r>
              <a:rPr lang="tr-TR" sz="2400" b="1">
                <a:latin typeface="Times New Roman" pitchFamily="18" charset="0"/>
              </a:rPr>
              <a:t>         </a:t>
            </a:r>
            <a:r>
              <a:rPr lang="tr-TR" sz="2400" b="1" u="sng">
                <a:latin typeface="Times New Roman" pitchFamily="18" charset="0"/>
              </a:rPr>
              <a:t>Müsteşar Yrd. (5)</a:t>
            </a:r>
            <a:r>
              <a:rPr lang="tr-TR" sz="2400" b="1">
                <a:latin typeface="Times New Roman" pitchFamily="18" charset="0"/>
              </a:rPr>
              <a:t>          </a:t>
            </a:r>
            <a:r>
              <a:rPr lang="tr-TR" sz="2400" b="1" u="sng">
                <a:latin typeface="Times New Roman" pitchFamily="18" charset="0"/>
              </a:rPr>
              <a:t>Ana Hizmet Birimleri</a:t>
            </a:r>
            <a:r>
              <a:rPr lang="tr-TR" sz="2400" b="1">
                <a:latin typeface="Times New Roman" pitchFamily="18" charset="0"/>
              </a:rPr>
              <a:t>                      </a:t>
            </a:r>
            <a:r>
              <a:rPr lang="tr-TR" sz="2400" b="1" u="sng">
                <a:latin typeface="Times New Roman" pitchFamily="18" charset="0"/>
              </a:rPr>
              <a:t>Danışma ve Denetim Birimleri</a:t>
            </a:r>
            <a:r>
              <a:rPr lang="tr-TR" sz="2400" b="1">
                <a:latin typeface="Times New Roman" pitchFamily="18" charset="0"/>
              </a:rPr>
              <a:t>         </a:t>
            </a:r>
            <a:r>
              <a:rPr lang="tr-TR" sz="2400" b="1" u="sng">
                <a:latin typeface="Times New Roman" pitchFamily="18" charset="0"/>
              </a:rPr>
              <a:t>Yardımcı Birimler </a:t>
            </a:r>
          </a:p>
          <a:p>
            <a:r>
              <a:rPr lang="tr-TR" sz="2400">
                <a:latin typeface="Times New Roman" pitchFamily="18" charset="0"/>
              </a:rPr>
              <a:t>Olmak üzere beş grupta toplanır.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2241550"/>
            <a:ext cx="3341688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0" y="2457450"/>
            <a:ext cx="4046538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91AAC6A-9559-4B19-976E-8DF407634F65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37894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39420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8153400" cy="1446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2400">
                <a:latin typeface="Times New Roman" pitchFamily="18" charset="0"/>
              </a:rPr>
              <a:t>iki müsteşarlı dönem bitmiş, tek müsteşar ve 5 yardımcı. </a:t>
            </a:r>
          </a:p>
          <a:p>
            <a:r>
              <a:rPr lang="tr-TR" sz="2400">
                <a:latin typeface="Times New Roman" pitchFamily="18" charset="0"/>
              </a:rPr>
              <a:t>Genel müdürlükler 22’den 12’ye indirilmiş,</a:t>
            </a:r>
          </a:p>
          <a:p>
            <a:r>
              <a:rPr lang="tr-TR" sz="2400">
                <a:latin typeface="Times New Roman" pitchFamily="18" charset="0"/>
              </a:rPr>
              <a:t>16 adet bağımsız daire başkanlığı, 32 adet bağımlı daire başkanlığı oluşturulmuştur.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33600"/>
            <a:ext cx="27527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276600" y="1916113"/>
            <a:ext cx="5327650" cy="444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2400">
                <a:latin typeface="Times New Roman" pitchFamily="18" charset="0"/>
              </a:rPr>
              <a:t>Tüm atamalar “personel genel müdürlüğü”nde toplanmış.</a:t>
            </a:r>
          </a:p>
          <a:p>
            <a:r>
              <a:rPr lang="tr-TR" sz="2400">
                <a:latin typeface="Times New Roman" pitchFamily="18" charset="0"/>
              </a:rPr>
              <a:t>Araştırma planlama ve koordinasyon kurulu ile Bilgi İşlem dairesi kurulmuştur.</a:t>
            </a:r>
          </a:p>
          <a:p>
            <a:r>
              <a:rPr lang="tr-TR" sz="2400">
                <a:latin typeface="Times New Roman" pitchFamily="18" charset="0"/>
              </a:rPr>
              <a:t>Öğretmen okulların genel Müdürlüğü kaldırılmış, öğretmen yetiştirme yüksek öğretime bağlanmıştır.</a:t>
            </a:r>
          </a:p>
          <a:p>
            <a:r>
              <a:rPr lang="tr-TR" sz="2400">
                <a:latin typeface="Times New Roman" pitchFamily="18" charset="0"/>
              </a:rPr>
              <a:t>“Öğretim genel müdürlüğü” Eğitim genel Müdürlüğü” ne dönüştürülmüştür.</a:t>
            </a:r>
          </a:p>
          <a:p>
            <a:r>
              <a:rPr lang="tr-TR" sz="2400">
                <a:latin typeface="Times New Roman" pitchFamily="18" charset="0"/>
              </a:rPr>
              <a:t>İlköğretim Genel Müdürlüğü “Okul Öncesi” hizmetlerini kapsayacak biçimde düzenlenmiştir.</a:t>
            </a:r>
          </a:p>
        </p:txBody>
      </p:sp>
      <p:sp>
        <p:nvSpPr>
          <p:cNvPr id="38917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F26EE9B-8BE9-4C4E-A87D-53ABE4736736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38918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4686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692150"/>
            <a:ext cx="8153400" cy="464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4000">
                <a:latin typeface="Times New Roman" pitchFamily="18" charset="0"/>
              </a:rPr>
              <a:t> 179 Sayılı Kanun Hükmünde kararname ile (1983), 1926/789 tarih sayılı </a:t>
            </a:r>
            <a:r>
              <a:rPr lang="tr-TR" sz="4000" b="1">
                <a:latin typeface="Times New Roman" pitchFamily="18" charset="0"/>
              </a:rPr>
              <a:t>“Maarif Teşkilatına Dair Kanun”</a:t>
            </a:r>
            <a:r>
              <a:rPr lang="tr-TR" sz="4000">
                <a:latin typeface="Times New Roman" pitchFamily="18" charset="0"/>
              </a:rPr>
              <a:t> ile 1933/2287 tarih sayılı </a:t>
            </a:r>
            <a:r>
              <a:rPr lang="tr-TR" sz="4000" b="1">
                <a:latin typeface="Times New Roman" pitchFamily="18" charset="0"/>
              </a:rPr>
              <a:t>“Maarif  Vekaleti Merkez Teşkilatı ve Vazifesi Hakkında Kanun”</a:t>
            </a:r>
            <a:r>
              <a:rPr lang="tr-TR" sz="4000">
                <a:latin typeface="Times New Roman" pitchFamily="18" charset="0"/>
              </a:rPr>
              <a:t> ve “ek ve tadilleri” yürürlükten kaldırılmıştır. </a:t>
            </a:r>
          </a:p>
        </p:txBody>
      </p:sp>
      <p:sp>
        <p:nvSpPr>
          <p:cNvPr id="3993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EEC1E8D7-2D02-4B28-9D7A-C17776CAC5AD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3994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42119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547813"/>
            <a:ext cx="890905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1FEC8528-63BA-496F-A4FB-D88059F4D165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40964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1843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57200" y="692150"/>
            <a:ext cx="8153400" cy="5019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Beden Terbiyesi Genel Müdürlüğü</a:t>
            </a:r>
            <a:r>
              <a:rPr lang="tr-TR" sz="3600">
                <a:latin typeface="Times New Roman" pitchFamily="18" charset="0"/>
              </a:rPr>
              <a:t> ile </a:t>
            </a:r>
          </a:p>
          <a:p>
            <a:pPr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Yüksek Öğrenim Kredi ve Yurtlar Kurumu Genel Müdürlüğü</a:t>
            </a:r>
            <a:r>
              <a:rPr lang="tr-TR" sz="3600">
                <a:latin typeface="Times New Roman" pitchFamily="18" charset="0"/>
              </a:rPr>
              <a:t> kuruldu.</a:t>
            </a:r>
          </a:p>
          <a:p>
            <a:pPr>
              <a:spcBef>
                <a:spcPct val="50000"/>
              </a:spcBef>
            </a:pPr>
            <a:r>
              <a:rPr lang="tr-TR" sz="3600">
                <a:latin typeface="Times New Roman" pitchFamily="18" charset="0"/>
              </a:rPr>
              <a:t>Bakanlığın  üstünde </a:t>
            </a:r>
            <a:r>
              <a:rPr lang="tr-TR" sz="3600" b="1">
                <a:latin typeface="Times New Roman" pitchFamily="18" charset="0"/>
              </a:rPr>
              <a:t>“Eğitim ve Öğretim Yüksek Kurulu”</a:t>
            </a:r>
            <a:r>
              <a:rPr lang="tr-TR" sz="3600">
                <a:latin typeface="Times New Roman" pitchFamily="18" charset="0"/>
              </a:rPr>
              <a:t> kurulmuştur. Bir de bakanlıkla ilişkileri sınırlı olan </a:t>
            </a:r>
            <a:r>
              <a:rPr lang="tr-TR" sz="3600" b="1">
                <a:latin typeface="Times New Roman" pitchFamily="18" charset="0"/>
              </a:rPr>
              <a:t>“Yüksek Öğretim Kurulu”</a:t>
            </a:r>
            <a:r>
              <a:rPr lang="tr-TR" sz="3600">
                <a:latin typeface="Times New Roman" pitchFamily="18" charset="0"/>
              </a:rPr>
              <a:t> bulunmaktadır. </a:t>
            </a:r>
          </a:p>
        </p:txBody>
      </p:sp>
      <p:sp>
        <p:nvSpPr>
          <p:cNvPr id="41987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17328E0-C150-4421-A97A-FF1B6DD051FC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41988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81425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15375" cy="6162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tr-TR" sz="2800" b="1">
                <a:latin typeface="Times New Roman" pitchFamily="18" charset="0"/>
              </a:rPr>
              <a:t>179 Sayılı Kanun Hükmünde kararnameye göre Milli Eğitim Gençlik ve Spor Bakanlığı’ndaki  sürekli kurullar şunlardır.</a:t>
            </a:r>
          </a:p>
          <a:p>
            <a:endParaRPr lang="tr-TR" sz="2800" b="1">
              <a:latin typeface="Times New Roman" pitchFamily="18" charset="0"/>
            </a:endParaRPr>
          </a:p>
          <a:p>
            <a:r>
              <a:rPr lang="tr-TR" sz="2800" b="1">
                <a:latin typeface="Times New Roman" pitchFamily="18" charset="0"/>
              </a:rPr>
              <a:t>Milli Eğitim Şurası,</a:t>
            </a:r>
          </a:p>
          <a:p>
            <a:r>
              <a:rPr lang="tr-TR" sz="2800" b="1">
                <a:latin typeface="Times New Roman" pitchFamily="18" charset="0"/>
              </a:rPr>
              <a:t>Gençlik ve Spor şuraları,</a:t>
            </a:r>
          </a:p>
          <a:p>
            <a:r>
              <a:rPr lang="tr-TR" sz="2800" b="1">
                <a:latin typeface="Times New Roman" pitchFamily="18" charset="0"/>
              </a:rPr>
              <a:t>Eğitim ve Öğretim Yüksek Kurulu,</a:t>
            </a:r>
          </a:p>
          <a:p>
            <a:r>
              <a:rPr lang="tr-TR" sz="2800" b="1">
                <a:latin typeface="Times New Roman" pitchFamily="18" charset="0"/>
              </a:rPr>
              <a:t>Gençlik Hizmetleri Kurulları,</a:t>
            </a:r>
          </a:p>
          <a:p>
            <a:r>
              <a:rPr lang="tr-TR" sz="2800" b="1">
                <a:latin typeface="Times New Roman" pitchFamily="18" charset="0"/>
              </a:rPr>
              <a:t>Mesleki ve Teknik Öğretim Yüksek Danışma Kurulu,</a:t>
            </a:r>
          </a:p>
          <a:p>
            <a:r>
              <a:rPr lang="tr-TR" sz="2800" b="1">
                <a:latin typeface="Times New Roman" pitchFamily="18" charset="0"/>
              </a:rPr>
              <a:t>Çıraklık Kurulu,</a:t>
            </a:r>
          </a:p>
          <a:p>
            <a:r>
              <a:rPr lang="tr-TR" sz="2800" b="1">
                <a:latin typeface="Times New Roman" pitchFamily="18" charset="0"/>
              </a:rPr>
              <a:t>Yaygın Eğitim ve Koordinasyon İşbirliği Kurulu,</a:t>
            </a:r>
          </a:p>
          <a:p>
            <a:r>
              <a:rPr lang="tr-TR" sz="2800" b="1">
                <a:latin typeface="Times New Roman" pitchFamily="18" charset="0"/>
              </a:rPr>
              <a:t>Öğrenci Disiplin Kurulları,</a:t>
            </a:r>
          </a:p>
          <a:p>
            <a:r>
              <a:rPr lang="tr-TR" sz="2800" b="1">
                <a:latin typeface="Times New Roman" pitchFamily="18" charset="0"/>
              </a:rPr>
              <a:t>Türkiye İzcilik Teşkilatı Milli İzcilik Kurulu,</a:t>
            </a:r>
          </a:p>
          <a:p>
            <a:r>
              <a:rPr lang="tr-TR" sz="2800" b="1">
                <a:latin typeface="Times New Roman" pitchFamily="18" charset="0"/>
              </a:rPr>
              <a:t>Gençlik Faaliyetleri Yüksek Disiplin Kurulu </a:t>
            </a:r>
          </a:p>
        </p:txBody>
      </p:sp>
      <p:sp>
        <p:nvSpPr>
          <p:cNvPr id="4301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505A05D-03E2-44E4-9176-1EB7A82D866C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43012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14723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504950"/>
            <a:ext cx="901065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342484B-BE00-470C-A087-A353DDF9AE79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4403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119629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Ekran Gösterisi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Ofis Teması</vt:lpstr>
      <vt:lpstr>TÜRK EĞİTİM SİSTEMİ ve OKUL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EĞİTİM SİSTEMİ ve OKUL YÖNETİMİ</dc:title>
  <dc:creator>Öğretmenlik</dc:creator>
  <cp:lastModifiedBy>User</cp:lastModifiedBy>
  <cp:revision>2</cp:revision>
  <dcterms:created xsi:type="dcterms:W3CDTF">2017-11-30T07:22:20Z</dcterms:created>
  <dcterms:modified xsi:type="dcterms:W3CDTF">2020-05-10T16:27:39Z</dcterms:modified>
</cp:coreProperties>
</file>