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002"/>
    <p:restoredTop sz="95761"/>
  </p:normalViewPr>
  <p:slideViewPr>
    <p:cSldViewPr snapToGrid="0" snapToObjects="1">
      <p:cViewPr varScale="1">
        <p:scale>
          <a:sx n="73" d="100"/>
          <a:sy n="73" d="100"/>
        </p:scale>
        <p:origin x="78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24182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90024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082436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526763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343092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233262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968434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65654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03788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90477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88547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3988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3497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49843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26949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60357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3/25/2021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465939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3AC63A2-1561-284C-871C-073B0888D32D}"/>
              </a:ext>
            </a:extLst>
          </p:cNvPr>
          <p:cNvSpPr>
            <a:spLocks noGrp="1"/>
          </p:cNvSpPr>
          <p:nvPr>
            <p:ph type="ctrTitle"/>
          </p:nvPr>
        </p:nvSpPr>
        <p:spPr/>
        <p:txBody>
          <a:bodyPr/>
          <a:lstStyle/>
          <a:p>
            <a:r>
              <a:rPr lang="tr-TR" dirty="0">
                <a:latin typeface="Times New Roman" panose="02020603050405020304" pitchFamily="18" charset="0"/>
                <a:cs typeface="Times New Roman" panose="02020603050405020304" pitchFamily="18" charset="0"/>
              </a:rPr>
              <a:t>Hukuk Başlangıcı</a:t>
            </a:r>
          </a:p>
        </p:txBody>
      </p:sp>
      <p:sp>
        <p:nvSpPr>
          <p:cNvPr id="3" name="Alt Başlık 2">
            <a:extLst>
              <a:ext uri="{FF2B5EF4-FFF2-40B4-BE49-F238E27FC236}">
                <a16:creationId xmlns:a16="http://schemas.microsoft.com/office/drawing/2014/main" id="{3C9D6670-539A-C74E-9738-84AE351E0534}"/>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Hukukun Kaynakları </a:t>
            </a:r>
            <a:r>
              <a:rPr lang="tr-TR" dirty="0" smtClean="0">
                <a:latin typeface="Times New Roman" panose="02020603050405020304" pitchFamily="18" charset="0"/>
                <a:cs typeface="Times New Roman" panose="02020603050405020304" pitchFamily="18" charset="0"/>
              </a:rPr>
              <a:t>- IV</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8422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Kaynakları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Hukukun yazılı ve yazılı olmayan kaynaklarının yanında, bir de yardımcı kaynakları vardır.</a:t>
            </a:r>
          </a:p>
          <a:p>
            <a:r>
              <a:rPr lang="tr-TR" dirty="0">
                <a:latin typeface="Times New Roman" panose="02020603050405020304" pitchFamily="18" charset="0"/>
                <a:cs typeface="Times New Roman" panose="02020603050405020304" pitchFamily="18" charset="0"/>
              </a:rPr>
              <a:t>Yardımcı kaynaklar mahkeme içtihatları ile bilimsel görüşlerdir.</a:t>
            </a:r>
          </a:p>
          <a:p>
            <a:r>
              <a:rPr lang="tr-TR" dirty="0">
                <a:latin typeface="Times New Roman" panose="02020603050405020304" pitchFamily="18" charset="0"/>
                <a:cs typeface="Times New Roman" panose="02020603050405020304" pitchFamily="18" charset="0"/>
              </a:rPr>
              <a:t>Bu husus TMK m. 1/3’te şu şekilde düzenlenmiştir: </a:t>
            </a:r>
            <a:r>
              <a:rPr lang="tr-TR" i="1" dirty="0">
                <a:latin typeface="Times New Roman" panose="02020603050405020304" pitchFamily="18" charset="0"/>
                <a:cs typeface="Times New Roman" panose="02020603050405020304" pitchFamily="18" charset="0"/>
              </a:rPr>
              <a:t>“Hâkim, karar verirken bilimsel görüşlerden ve yargı kararlarından yararlanır”</a:t>
            </a:r>
            <a:r>
              <a:rPr lang="tr-TR"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650465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Kaynakları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Mahkeme içtihatları:</a:t>
            </a:r>
          </a:p>
          <a:p>
            <a:pPr lvl="1"/>
            <a:r>
              <a:rPr lang="tr-TR" dirty="0">
                <a:latin typeface="Times New Roman" panose="02020603050405020304" pitchFamily="18" charset="0"/>
                <a:cs typeface="Times New Roman" panose="02020603050405020304" pitchFamily="18" charset="0"/>
              </a:rPr>
              <a:t>Mahkeme içtihatları, mahkemelerin önlerine gelen uyuşmazlıkların çözümü için, sadece tarafları bağlayacak şekilde verdikleri hukuki gerekçesi olan kararlardır.</a:t>
            </a:r>
          </a:p>
          <a:p>
            <a:pPr lvl="1"/>
            <a:r>
              <a:rPr lang="tr-TR" dirty="0">
                <a:latin typeface="Times New Roman" panose="02020603050405020304" pitchFamily="18" charset="0"/>
                <a:cs typeface="Times New Roman" panose="02020603050405020304" pitchFamily="18" charset="0"/>
              </a:rPr>
              <a:t>Bu kararlardan hukukta hem yorum faaliyeti açısından hem de hükmün kapsamının anlaşılması açısından yararlanılması mümkündür.</a:t>
            </a:r>
          </a:p>
          <a:p>
            <a:pPr lvl="1"/>
            <a:r>
              <a:rPr lang="tr-TR" dirty="0">
                <a:latin typeface="Times New Roman" panose="02020603050405020304" pitchFamily="18" charset="0"/>
                <a:cs typeface="Times New Roman" panose="02020603050405020304" pitchFamily="18" charset="0"/>
              </a:rPr>
              <a:t>İlk derece mahkemeleri, davanın çoğunlukla ilk olarak açıldığı ve sonuçlandırıldığı mahkemelerdir.</a:t>
            </a:r>
          </a:p>
        </p:txBody>
      </p:sp>
    </p:spTree>
    <p:extLst>
      <p:ext uri="{BB962C8B-B14F-4D97-AF65-F5344CB8AC3E}">
        <p14:creationId xmlns:p14="http://schemas.microsoft.com/office/powerpoint/2010/main" val="385663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Kaynakları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Yüksek mahkemeler ise kural olarak ilk derece mahkemelerinin verdikleri kararların tekrar incelenmesinde rol oynarlar. Ayrıca bazı hallerde de ilk derece mahkemesi sıfatıyla yargılama yaparlar.</a:t>
            </a:r>
          </a:p>
          <a:p>
            <a:r>
              <a:rPr lang="tr-TR" dirty="0">
                <a:latin typeface="Times New Roman" panose="02020603050405020304" pitchFamily="18" charset="0"/>
                <a:cs typeface="Times New Roman" panose="02020603050405020304" pitchFamily="18" charset="0"/>
              </a:rPr>
              <a:t>Yüksek mahkemelerde daireler arasındaki aynı konuya ilişkin farklı kararların istikrarlı şekilde verilmesi halinde, içtihadı birleştirme kararı verilir. Bu kararlar, diğer mahkeme kararlarının aksine bütün herkes için hüküm ifade ederler, kanun gücündedirler.</a:t>
            </a:r>
          </a:p>
        </p:txBody>
      </p:sp>
    </p:spTree>
    <p:extLst>
      <p:ext uri="{BB962C8B-B14F-4D97-AF65-F5344CB8AC3E}">
        <p14:creationId xmlns:p14="http://schemas.microsoft.com/office/powerpoint/2010/main" val="1984706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Kaynakları</a:t>
            </a: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Bilimsel görüşler:</a:t>
            </a:r>
          </a:p>
          <a:p>
            <a:pPr lvl="1"/>
            <a:r>
              <a:rPr lang="tr-TR" dirty="0">
                <a:latin typeface="Times New Roman" panose="02020603050405020304" pitchFamily="18" charset="0"/>
                <a:cs typeface="Times New Roman" panose="02020603050405020304" pitchFamily="18" charset="0"/>
              </a:rPr>
              <a:t>Bunlar, hukuk bilim insanlarınca hazırlanmış olan metinlerdir. Hukukun gelişmesinde bilimsel eserlerin büyük önemi vardır. Pratikte uygulanan kuralların teorik altyapılarının kurulması ve tartışılması açısından bu çalışmalar hem teoriye hem de pratiğe ışık tutarlar.</a:t>
            </a:r>
          </a:p>
          <a:p>
            <a:pPr lvl="1"/>
            <a:r>
              <a:rPr lang="tr-TR" dirty="0">
                <a:latin typeface="Times New Roman" panose="02020603050405020304" pitchFamily="18" charset="0"/>
                <a:cs typeface="Times New Roman" panose="02020603050405020304" pitchFamily="18" charset="0"/>
              </a:rPr>
              <a:t>Bilimsel görüşler mahkemelerin kuralları uygulamalarının yanında, kanun yapılması sırasında da Kanun koyucuya destek olmaları açısından önem taşırlar.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3370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Kaynakları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Kanunların Anayasa’ya uygunluk denetimi:</a:t>
            </a:r>
          </a:p>
          <a:p>
            <a:pPr lvl="1"/>
            <a:r>
              <a:rPr lang="tr-TR" dirty="0">
                <a:latin typeface="Times New Roman" panose="02020603050405020304" pitchFamily="18" charset="0"/>
                <a:cs typeface="Times New Roman" panose="02020603050405020304" pitchFamily="18" charset="0"/>
              </a:rPr>
              <a:t>Kanunların Anayasa’ya uygunluğunu Anayasa Mahkemesi yapar. Anayasa Mahkemesi kendiliğinden bu konuda harekete geçmez, onun önüne kanunun Anayasa’ya aykırı olduğu iddiasıyla başvuru yapılması gerekir.</a:t>
            </a:r>
          </a:p>
          <a:p>
            <a:pPr lvl="1"/>
            <a:r>
              <a:rPr lang="tr-TR" dirty="0">
                <a:latin typeface="Times New Roman" panose="02020603050405020304" pitchFamily="18" charset="0"/>
                <a:cs typeface="Times New Roman" panose="02020603050405020304" pitchFamily="18" charset="0"/>
              </a:rPr>
              <a:t>Bu çerçevede Anayasa mahkemesi kanunların yerindeliği denetimi yapamaz. O sadece kanunun Anayasa’ya uygunluğunu denetleyecektir.</a:t>
            </a:r>
          </a:p>
        </p:txBody>
      </p:sp>
    </p:spTree>
    <p:extLst>
      <p:ext uri="{BB962C8B-B14F-4D97-AF65-F5344CB8AC3E}">
        <p14:creationId xmlns:p14="http://schemas.microsoft.com/office/powerpoint/2010/main" val="1437471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Kaynakları</a:t>
            </a: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Anayasa Mahkemesi esas ve şekil bakımından Anayasa’ya aykırılık denetimi yapar.</a:t>
            </a:r>
          </a:p>
          <a:p>
            <a:r>
              <a:rPr lang="tr-TR" dirty="0">
                <a:latin typeface="Times New Roman" panose="02020603050405020304" pitchFamily="18" charset="0"/>
                <a:cs typeface="Times New Roman" panose="02020603050405020304" pitchFamily="18" charset="0"/>
              </a:rPr>
              <a:t>Esas bakımından denetim, kanunların içeriğinin Anayasa’ya aykırılığının denetlenmesidir. Esas bakımından denetim sebep, amaç ve konu unsurları dikkate alınarak yapılacaktır. Sebep unsuru, kanun koyucuyu kanunun çıkarılmasına sevk eden maddi sebep ve etkenleri ifade eder. Amaç unsuru ise kanunların kamu yararını gerçekleştirmek için yapılmalarını ifade etmektedir. Konu unsuru ise, kanunun içerik olarak kapsamını ifade eder.</a:t>
            </a:r>
          </a:p>
        </p:txBody>
      </p:sp>
    </p:spTree>
    <p:extLst>
      <p:ext uri="{BB962C8B-B14F-4D97-AF65-F5344CB8AC3E}">
        <p14:creationId xmlns:p14="http://schemas.microsoft.com/office/powerpoint/2010/main" val="2531569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Kaynakları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Şekil bakımından yapılan denetim ise Anayasa ve TBMM içtüzüğünde düzenlenmiş olan kanun yapma usulüne uygunluğun denetlenmesidir. Toplantı ve karar yeter sayıları, komisyon incelemesi gibi usuller burada incelenir. </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92779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D6F3F00-9972-AB4F-8B9E-2128A0C06848}"/>
              </a:ext>
            </a:extLst>
          </p:cNvPr>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Hukukun </a:t>
            </a:r>
            <a:r>
              <a:rPr lang="tr-TR" dirty="0" smtClean="0">
                <a:latin typeface="Times New Roman" panose="02020603050405020304" pitchFamily="18" charset="0"/>
                <a:cs typeface="Times New Roman" panose="02020603050405020304" pitchFamily="18" charset="0"/>
              </a:rPr>
              <a:t>Kaynakları</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5D1D491A-DF9E-C745-9FD0-2F01066CF6D4}"/>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Kanunların Anayasa’ya aykırılığı incelemesi soyut norm denetimi ve somut norma denetimi olarak ikiye ayrılık.</a:t>
            </a:r>
          </a:p>
          <a:p>
            <a:r>
              <a:rPr lang="tr-TR" dirty="0">
                <a:latin typeface="Times New Roman" panose="02020603050405020304" pitchFamily="18" charset="0"/>
                <a:cs typeface="Times New Roman" panose="02020603050405020304" pitchFamily="18" charset="0"/>
              </a:rPr>
              <a:t>Soyut norma denetiminde Anayasa Mahkemesi nezdinde bir iptal davası açılır ve mahkeme bu davayı neticeye bağlar.</a:t>
            </a:r>
          </a:p>
          <a:p>
            <a:r>
              <a:rPr lang="tr-TR" dirty="0">
                <a:latin typeface="Times New Roman" panose="02020603050405020304" pitchFamily="18" charset="0"/>
                <a:cs typeface="Times New Roman" panose="02020603050405020304" pitchFamily="18" charset="0"/>
              </a:rPr>
              <a:t>Somut norm denetiminde ise normu uygulamakta olan hakim tarafından normun Anayasa’ya aykırılığı iddiasıyla Anayasa Mahkemesi’ne norm gönderilir ve davanın çözümü, bu norm denetiminin sonuçlandırılmasına kadar bekletilir.</a:t>
            </a:r>
          </a:p>
        </p:txBody>
      </p:sp>
    </p:spTree>
    <p:extLst>
      <p:ext uri="{BB962C8B-B14F-4D97-AF65-F5344CB8AC3E}">
        <p14:creationId xmlns:p14="http://schemas.microsoft.com/office/powerpoint/2010/main" val="383496193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37</TotalTime>
  <Words>448</Words>
  <Application>Microsoft Office PowerPoint</Application>
  <PresentationFormat>Geniş ekran</PresentationFormat>
  <Paragraphs>31</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Century Gothic</vt:lpstr>
      <vt:lpstr>Times New Roman</vt:lpstr>
      <vt:lpstr>Wingdings 3</vt:lpstr>
      <vt:lpstr>Duman</vt:lpstr>
      <vt:lpstr>Hukuk Başlangıcı</vt:lpstr>
      <vt:lpstr>Hukukun Kaynakları </vt:lpstr>
      <vt:lpstr>Hukukun Kaynakları </vt:lpstr>
      <vt:lpstr>Hukukun Kaynakları </vt:lpstr>
      <vt:lpstr>Hukukun Kaynakları</vt:lpstr>
      <vt:lpstr>Hukukun Kaynakları </vt:lpstr>
      <vt:lpstr>Hukukun Kaynakları</vt:lpstr>
      <vt:lpstr>Hukukun Kaynakları </vt:lpstr>
      <vt:lpstr>Hukukun Kaynakları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Harun Kılıç</dc:creator>
  <cp:lastModifiedBy>pc1</cp:lastModifiedBy>
  <cp:revision>23</cp:revision>
  <dcterms:created xsi:type="dcterms:W3CDTF">2020-11-22T16:30:34Z</dcterms:created>
  <dcterms:modified xsi:type="dcterms:W3CDTF">2021-03-24T21:15:41Z</dcterms:modified>
</cp:coreProperties>
</file>