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6" r:id="rId9"/>
    <p:sldId id="267" r:id="rId10"/>
    <p:sldId id="268" r:id="rId11"/>
    <p:sldId id="318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7" autoAdjust="0"/>
    <p:restoredTop sz="94660"/>
  </p:normalViewPr>
  <p:slideViewPr>
    <p:cSldViewPr snapToGrid="0">
      <p:cViewPr varScale="1">
        <p:scale>
          <a:sx n="92" d="100"/>
          <a:sy n="92" d="100"/>
        </p:scale>
        <p:origin x="498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69829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8795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67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93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23114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85536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22801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3372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783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876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053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4D267B-2A23-44DB-B8B2-FAD891B4EDEA}" type="datetimeFigureOut">
              <a:rPr lang="tr-TR" smtClean="0"/>
              <a:t>26.2.2018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70757-50CC-496E-AA11-D1221E9FAA4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953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EME 201</a:t>
            </a:r>
            <a:br>
              <a:rPr lang="tr-TR" dirty="0" smtClean="0"/>
            </a:br>
            <a:r>
              <a:rPr lang="tr-TR" dirty="0" smtClean="0"/>
              <a:t>Materials </a:t>
            </a:r>
            <a:r>
              <a:rPr lang="tr-TR" dirty="0" err="1" smtClean="0"/>
              <a:t>Science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tr-TR" dirty="0" smtClean="0"/>
          </a:p>
          <a:p>
            <a:r>
              <a:rPr lang="en-US" sz="4000" dirty="0" smtClean="0"/>
              <a:t>The </a:t>
            </a:r>
            <a:r>
              <a:rPr lang="en-US" sz="4000" dirty="0"/>
              <a:t>Structure </a:t>
            </a:r>
            <a:r>
              <a:rPr lang="en-US" sz="4000" dirty="0" smtClean="0"/>
              <a:t>of</a:t>
            </a:r>
            <a:r>
              <a:rPr lang="tr-TR" sz="4000" dirty="0" smtClean="0"/>
              <a:t> </a:t>
            </a:r>
            <a:r>
              <a:rPr lang="en-US" sz="4000" dirty="0" smtClean="0"/>
              <a:t>Crystalline </a:t>
            </a:r>
            <a:r>
              <a:rPr lang="en-US" sz="4000" dirty="0"/>
              <a:t>Solids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4216771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Crystal </a:t>
            </a:r>
            <a:r>
              <a:rPr lang="tr-TR" dirty="0" err="1"/>
              <a:t>Structures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789227" cy="4351338"/>
          </a:xfrm>
        </p:spPr>
        <p:txBody>
          <a:bodyPr>
            <a:noAutofit/>
          </a:bodyPr>
          <a:lstStyle/>
          <a:p>
            <a:r>
              <a:rPr lang="en-US" sz="2400" dirty="0"/>
              <a:t>Certain characteristics of crystalline solids depend on the crystal structure of the material, the spatial arrangement of atoms, ions or molecules.</a:t>
            </a:r>
          </a:p>
          <a:p>
            <a:r>
              <a:rPr lang="en-US" sz="2400" dirty="0"/>
              <a:t>There are many different crystal structures, all of which are long-range atomic crystals; ranging from relatively simple structures for metals to highly complex structures.</a:t>
            </a:r>
          </a:p>
          <a:p>
            <a:r>
              <a:rPr lang="en-US" sz="2400" dirty="0"/>
              <a:t>When crystal structures are disclosed, atoms (or ions) are thought to be solid spheres with well-defined diameters.</a:t>
            </a:r>
          </a:p>
          <a:p>
            <a:r>
              <a:rPr lang="en-US" sz="2400" dirty="0" smtClean="0"/>
              <a:t>In </a:t>
            </a:r>
            <a:r>
              <a:rPr lang="en-US" sz="2400" dirty="0" err="1" smtClean="0"/>
              <a:t>th</a:t>
            </a:r>
            <a:r>
              <a:rPr lang="tr-TR" sz="2400" dirty="0" smtClean="0"/>
              <a:t>e </a:t>
            </a:r>
            <a:r>
              <a:rPr lang="tr-TR" sz="2400" dirty="0" err="1" smtClean="0"/>
              <a:t>atomic</a:t>
            </a:r>
            <a:r>
              <a:rPr lang="tr-TR" sz="2400" dirty="0" smtClean="0"/>
              <a:t> hard-</a:t>
            </a:r>
            <a:r>
              <a:rPr lang="tr-TR" sz="2400" dirty="0" err="1" smtClean="0"/>
              <a:t>sphere</a:t>
            </a:r>
            <a:r>
              <a:rPr lang="tr-TR" sz="2400" dirty="0" smtClean="0"/>
              <a:t> model</a:t>
            </a:r>
            <a:r>
              <a:rPr lang="en-US" sz="2400" dirty="0" smtClean="0"/>
              <a:t>, </a:t>
            </a:r>
            <a:r>
              <a:rPr lang="en-US" sz="2400" dirty="0"/>
              <a:t>all atoms are the same.</a:t>
            </a:r>
          </a:p>
          <a:p>
            <a:r>
              <a:rPr lang="en-US" sz="2400" dirty="0"/>
              <a:t>The </a:t>
            </a:r>
            <a:r>
              <a:rPr lang="tr-TR" sz="2400" dirty="0" err="1" smtClean="0"/>
              <a:t>term</a:t>
            </a:r>
            <a:r>
              <a:rPr lang="tr-TR" sz="2400" dirty="0" smtClean="0"/>
              <a:t> </a:t>
            </a:r>
            <a:r>
              <a:rPr lang="en-US" sz="2400" dirty="0" smtClean="0"/>
              <a:t>lattice</a:t>
            </a:r>
            <a:r>
              <a:rPr lang="tr-TR" sz="2400" dirty="0" smtClean="0"/>
              <a:t>,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tr-TR" sz="2400" dirty="0" smtClean="0"/>
              <a:t>r</a:t>
            </a:r>
            <a:r>
              <a:rPr lang="en-US" sz="2400" dirty="0" err="1" smtClean="0"/>
              <a:t>efers</a:t>
            </a:r>
            <a:r>
              <a:rPr lang="en-US" sz="2400" dirty="0" smtClean="0"/>
              <a:t> </a:t>
            </a:r>
            <a:r>
              <a:rPr lang="en-US" sz="2400" dirty="0"/>
              <a:t>to a series of three-dimensional arrays </a:t>
            </a:r>
            <a:r>
              <a:rPr lang="en-US" sz="2400" dirty="0" smtClean="0"/>
              <a:t>overlap</a:t>
            </a:r>
            <a:r>
              <a:rPr lang="tr-TR" sz="2400" dirty="0" err="1" smtClean="0"/>
              <a:t>ping</a:t>
            </a:r>
            <a:r>
              <a:rPr lang="en-US" sz="2400" dirty="0" smtClean="0"/>
              <a:t> </a:t>
            </a:r>
            <a:r>
              <a:rPr lang="en-US" sz="2400" dirty="0"/>
              <a:t>with atomic </a:t>
            </a:r>
            <a:r>
              <a:rPr lang="en-US" sz="2400" dirty="0" smtClean="0"/>
              <a:t>positions</a:t>
            </a:r>
            <a:r>
              <a:rPr lang="tr-TR" sz="2400" dirty="0" smtClean="0"/>
              <a:t>, </a:t>
            </a:r>
            <a:r>
              <a:rPr lang="en-US" sz="2400" dirty="0" smtClean="0"/>
              <a:t>is </a:t>
            </a:r>
            <a:r>
              <a:rPr lang="en-US" sz="2400" dirty="0"/>
              <a:t>sometimes used in the context of crystal structures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03949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REFERENCES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William D. Callister, ‘Materials Science and Engineering: An Introduction’, Seventh edition, John Wiley &amp; Sons, Inc., U.S.A.</a:t>
            </a:r>
          </a:p>
          <a:p>
            <a:r>
              <a:rPr lang="tr-TR" sz="2400" dirty="0" err="1"/>
              <a:t>Brian</a:t>
            </a:r>
            <a:r>
              <a:rPr lang="tr-TR" sz="2400" dirty="0"/>
              <a:t> S. </a:t>
            </a:r>
            <a:r>
              <a:rPr lang="tr-TR" sz="2400" dirty="0" err="1" smtClean="0"/>
              <a:t>Mitchell</a:t>
            </a:r>
            <a:r>
              <a:rPr lang="tr-TR" sz="2400" dirty="0" smtClean="0"/>
              <a:t>, ‘</a:t>
            </a:r>
            <a:r>
              <a:rPr lang="en-US" sz="2400" dirty="0" smtClean="0"/>
              <a:t>AN </a:t>
            </a:r>
            <a:r>
              <a:rPr lang="en-US" sz="2400" dirty="0"/>
              <a:t>INTRODUCTION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ENGINEERING</a:t>
            </a:r>
            <a:r>
              <a:rPr lang="tr-TR" sz="2400" dirty="0" smtClean="0"/>
              <a:t> </a:t>
            </a:r>
            <a:r>
              <a:rPr lang="en-US" sz="2400" dirty="0" smtClean="0"/>
              <a:t>AND SCIENCE</a:t>
            </a:r>
            <a:r>
              <a:rPr lang="tr-TR" sz="2400" dirty="0" smtClean="0"/>
              <a:t> </a:t>
            </a:r>
            <a:r>
              <a:rPr lang="en-US" sz="2400" dirty="0" smtClean="0"/>
              <a:t>FOR </a:t>
            </a:r>
            <a:r>
              <a:rPr lang="en-US" sz="2400" dirty="0"/>
              <a:t>CHEMICAL </a:t>
            </a:r>
            <a:r>
              <a:rPr lang="en-US" sz="2400" dirty="0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MATERIALS ENGINEERS</a:t>
            </a:r>
            <a:r>
              <a:rPr lang="tr-TR" sz="2400" dirty="0" smtClean="0"/>
              <a:t>’, </a:t>
            </a:r>
            <a:r>
              <a:rPr lang="en-US" sz="2400" dirty="0"/>
              <a:t>John Wiley &amp; Sons, Inc., </a:t>
            </a:r>
            <a:r>
              <a:rPr lang="en-US" sz="2400" dirty="0" smtClean="0"/>
              <a:t>U.S.A</a:t>
            </a:r>
            <a:r>
              <a:rPr lang="tr-TR" sz="2400" dirty="0" smtClean="0"/>
              <a:t>, 2004.</a:t>
            </a:r>
          </a:p>
          <a:p>
            <a:r>
              <a:rPr lang="tr-TR" sz="2400" dirty="0"/>
              <a:t>J. W. </a:t>
            </a:r>
            <a:r>
              <a:rPr lang="tr-TR" sz="2400" dirty="0" smtClean="0"/>
              <a:t>Martin,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for</a:t>
            </a:r>
            <a:r>
              <a:rPr lang="tr-TR" sz="2400" dirty="0" smtClean="0"/>
              <a:t> </a:t>
            </a:r>
            <a:r>
              <a:rPr lang="tr-TR" sz="2400" dirty="0" err="1" smtClean="0"/>
              <a:t>Engineering</a:t>
            </a:r>
            <a:r>
              <a:rPr lang="tr-TR" sz="2400" dirty="0" smtClean="0"/>
              <a:t>’, Third Edition, </a:t>
            </a:r>
            <a:r>
              <a:rPr lang="en-US" sz="2400" dirty="0" smtClean="0"/>
              <a:t>WOODHEAD </a:t>
            </a:r>
            <a:r>
              <a:rPr lang="en-US" sz="2400" dirty="0"/>
              <a:t>PUBLISHING </a:t>
            </a:r>
            <a:r>
              <a:rPr lang="en-US" sz="2400" dirty="0" smtClean="0"/>
              <a:t>LIMITED</a:t>
            </a:r>
            <a:r>
              <a:rPr lang="tr-TR" sz="2400" dirty="0" smtClean="0"/>
              <a:t>, </a:t>
            </a:r>
            <a:r>
              <a:rPr lang="en-US" sz="2400" dirty="0" smtClean="0"/>
              <a:t>Cambridge</a:t>
            </a:r>
            <a:r>
              <a:rPr lang="tr-TR" sz="2400" dirty="0" smtClean="0"/>
              <a:t>,</a:t>
            </a:r>
            <a:r>
              <a:rPr lang="en-US" sz="2400" dirty="0" smtClean="0"/>
              <a:t> England</a:t>
            </a:r>
            <a:r>
              <a:rPr lang="tr-TR" sz="2400" dirty="0" smtClean="0"/>
              <a:t>.</a:t>
            </a:r>
          </a:p>
          <a:p>
            <a:r>
              <a:rPr lang="en-US" sz="2400" dirty="0"/>
              <a:t>Donald R. </a:t>
            </a:r>
            <a:r>
              <a:rPr lang="en-US" sz="2400" dirty="0" err="1" smtClean="0"/>
              <a:t>Askeland</a:t>
            </a:r>
            <a:r>
              <a:rPr lang="tr-TR" sz="2400" dirty="0" smtClean="0"/>
              <a:t> &amp; </a:t>
            </a:r>
            <a:r>
              <a:rPr lang="en-US" sz="2400" dirty="0" smtClean="0"/>
              <a:t>Pradeep </a:t>
            </a:r>
            <a:r>
              <a:rPr lang="en-US" sz="2400" dirty="0"/>
              <a:t>P. </a:t>
            </a:r>
            <a:r>
              <a:rPr lang="en-US" sz="2400" dirty="0" err="1" smtClean="0"/>
              <a:t>Fulay</a:t>
            </a:r>
            <a:r>
              <a:rPr lang="tr-TR" sz="2400" dirty="0" smtClean="0"/>
              <a:t>, ‘</a:t>
            </a:r>
            <a:r>
              <a:rPr lang="en-US" sz="2400" dirty="0" smtClean="0"/>
              <a:t>Essentials</a:t>
            </a:r>
            <a:r>
              <a:rPr lang="tr-TR" sz="2400" dirty="0" smtClean="0"/>
              <a:t> </a:t>
            </a:r>
            <a:r>
              <a:rPr lang="en-US" sz="2400" dirty="0" smtClean="0"/>
              <a:t>of Materials</a:t>
            </a:r>
            <a:r>
              <a:rPr lang="tr-TR" sz="2400" dirty="0" smtClean="0"/>
              <a:t> </a:t>
            </a:r>
            <a:r>
              <a:rPr lang="en-US" sz="2400" dirty="0" smtClean="0"/>
              <a:t>Science and</a:t>
            </a:r>
            <a:r>
              <a:rPr lang="tr-TR" sz="2400" dirty="0" smtClean="0"/>
              <a:t> </a:t>
            </a:r>
            <a:r>
              <a:rPr lang="en-US" sz="2400" dirty="0" smtClean="0"/>
              <a:t>Engineering</a:t>
            </a:r>
            <a:r>
              <a:rPr lang="tr-TR" sz="2400" dirty="0" smtClean="0"/>
              <a:t>’, </a:t>
            </a:r>
            <a:r>
              <a:rPr lang="en-US" sz="2400" dirty="0" smtClean="0"/>
              <a:t>Second Edition</a:t>
            </a:r>
            <a:r>
              <a:rPr lang="tr-TR" sz="2400" dirty="0" smtClean="0"/>
              <a:t>, </a:t>
            </a:r>
            <a:r>
              <a:rPr lang="en-US" sz="2400" dirty="0"/>
              <a:t>Cengage </a:t>
            </a:r>
            <a:r>
              <a:rPr lang="en-US" sz="2400" dirty="0" smtClean="0"/>
              <a:t>Learning</a:t>
            </a:r>
            <a:r>
              <a:rPr lang="tr-TR" sz="2400" dirty="0" smtClean="0"/>
              <a:t>, </a:t>
            </a:r>
            <a:r>
              <a:rPr lang="en-US" sz="2400" dirty="0" smtClean="0"/>
              <a:t>Toronto</a:t>
            </a:r>
            <a:r>
              <a:rPr lang="tr-TR" sz="2400" dirty="0" smtClean="0"/>
              <a:t>, Cana</a:t>
            </a:r>
            <a:r>
              <a:rPr lang="en-US" sz="2400" dirty="0" smtClean="0"/>
              <a:t>da</a:t>
            </a:r>
            <a:r>
              <a:rPr lang="tr-TR" sz="2400" dirty="0" smtClean="0"/>
              <a:t>.</a:t>
            </a:r>
          </a:p>
          <a:p>
            <a:r>
              <a:rPr lang="tr-TR" sz="2400" dirty="0" smtClean="0"/>
              <a:t>G. S. </a:t>
            </a:r>
            <a:r>
              <a:rPr lang="tr-TR" sz="2400" dirty="0" err="1" smtClean="0"/>
              <a:t>Brady</a:t>
            </a:r>
            <a:r>
              <a:rPr lang="tr-TR" sz="2400" dirty="0" smtClean="0"/>
              <a:t>, H. R. </a:t>
            </a:r>
            <a:r>
              <a:rPr lang="tr-TR" sz="2400" dirty="0" err="1" smtClean="0"/>
              <a:t>Clauser</a:t>
            </a:r>
            <a:r>
              <a:rPr lang="tr-TR" sz="2400" dirty="0" smtClean="0"/>
              <a:t>, J. A. </a:t>
            </a:r>
            <a:r>
              <a:rPr lang="tr-TR" sz="2400" dirty="0" err="1" smtClean="0"/>
              <a:t>Vaccari</a:t>
            </a:r>
            <a:r>
              <a:rPr lang="tr-TR" sz="2400" dirty="0" smtClean="0"/>
              <a:t>, ‘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</a:t>
            </a:r>
            <a:r>
              <a:rPr lang="tr-TR" sz="2400" dirty="0" smtClean="0"/>
              <a:t>’, </a:t>
            </a:r>
            <a:r>
              <a:rPr lang="tr-TR" sz="2400" dirty="0" err="1" smtClean="0"/>
              <a:t>Fifteenth</a:t>
            </a:r>
            <a:r>
              <a:rPr lang="tr-TR" sz="2400" dirty="0" smtClean="0"/>
              <a:t> Edition, </a:t>
            </a:r>
            <a:r>
              <a:rPr lang="tr-TR" sz="2400" dirty="0" err="1" smtClean="0"/>
              <a:t>McGraw-Hill</a:t>
            </a:r>
            <a:r>
              <a:rPr lang="tr-TR" sz="2400" dirty="0" smtClean="0"/>
              <a:t> </a:t>
            </a:r>
            <a:r>
              <a:rPr lang="tr-TR" sz="2400" dirty="0" err="1" smtClean="0"/>
              <a:t>Handbooks</a:t>
            </a:r>
            <a:r>
              <a:rPr lang="tr-TR" sz="2400" dirty="0" smtClean="0"/>
              <a:t>.</a:t>
            </a:r>
            <a:endParaRPr lang="en-US" sz="2400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40177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Short-Range Order versus Long-Range Order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60772" y="2839316"/>
            <a:ext cx="3664524" cy="269600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/>
              <a:t>Figure 1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r>
              <a:rPr lang="tr-TR" sz="2400" dirty="0" smtClean="0"/>
              <a:t>(a) </a:t>
            </a:r>
            <a:r>
              <a:rPr lang="en-US" sz="2400" dirty="0" smtClean="0"/>
              <a:t>Inert gases</a:t>
            </a:r>
            <a:r>
              <a:rPr lang="tr-TR" sz="2400" dirty="0" smtClean="0"/>
              <a:t>, </a:t>
            </a:r>
            <a:r>
              <a:rPr lang="en-US" sz="2400" dirty="0" smtClean="0"/>
              <a:t>(</a:t>
            </a:r>
            <a:r>
              <a:rPr lang="en-US" sz="2400" dirty="0" err="1"/>
              <a:t>b,c</a:t>
            </a:r>
            <a:r>
              <a:rPr lang="en-US" sz="2400" dirty="0"/>
              <a:t>) </a:t>
            </a:r>
            <a:r>
              <a:rPr lang="tr-TR" sz="2400" dirty="0" smtClean="0"/>
              <a:t>s</a:t>
            </a:r>
            <a:r>
              <a:rPr lang="en-US" sz="2400" dirty="0" err="1" smtClean="0"/>
              <a:t>ome</a:t>
            </a:r>
            <a:r>
              <a:rPr lang="en-US" sz="2400" dirty="0" smtClean="0"/>
              <a:t> materials</a:t>
            </a:r>
            <a:r>
              <a:rPr lang="tr-TR" sz="2400" dirty="0"/>
              <a:t> </a:t>
            </a:r>
            <a:r>
              <a:rPr lang="tr-TR" sz="2400" dirty="0" err="1" smtClean="0"/>
              <a:t>with</a:t>
            </a:r>
            <a:r>
              <a:rPr lang="en-US" sz="2400" dirty="0" smtClean="0"/>
              <a:t> short-range order</a:t>
            </a:r>
            <a:r>
              <a:rPr lang="tr-TR" sz="2400" dirty="0" smtClean="0"/>
              <a:t>, </a:t>
            </a:r>
            <a:r>
              <a:rPr lang="en-US" sz="2400" dirty="0" smtClean="0"/>
              <a:t>(d)</a:t>
            </a:r>
            <a:r>
              <a:rPr lang="tr-TR" sz="2400" dirty="0" smtClean="0"/>
              <a:t> </a:t>
            </a:r>
            <a:r>
              <a:rPr lang="en-US" sz="2400" dirty="0" smtClean="0"/>
              <a:t>regular </a:t>
            </a:r>
            <a:r>
              <a:rPr lang="en-US" sz="2400" dirty="0"/>
              <a:t>ordering of atoms/ions that </a:t>
            </a:r>
            <a:r>
              <a:rPr lang="en-US" sz="2400" dirty="0" smtClean="0"/>
              <a:t>extends </a:t>
            </a:r>
            <a:r>
              <a:rPr lang="en-US" sz="2400" dirty="0"/>
              <a:t>through the material.</a:t>
            </a:r>
            <a:endParaRPr lang="tr-TR" sz="2400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4352" y="1483302"/>
            <a:ext cx="6772275" cy="5200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3220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Short-Range Order versus Long-Range Order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/>
              <a:t>No </a:t>
            </a:r>
            <a:r>
              <a:rPr lang="en-US" sz="2400" dirty="0" smtClean="0"/>
              <a:t>Order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/>
              <a:t>In monoatomic gases </a:t>
            </a:r>
            <a:r>
              <a:rPr lang="tr-TR" sz="2400" dirty="0" err="1" smtClean="0"/>
              <a:t>like</a:t>
            </a:r>
            <a:r>
              <a:rPr lang="tr-TR" sz="2400" dirty="0" smtClean="0"/>
              <a:t> </a:t>
            </a:r>
            <a:r>
              <a:rPr lang="en-US" sz="2400" dirty="0" smtClean="0"/>
              <a:t>argon </a:t>
            </a:r>
            <a:r>
              <a:rPr lang="en-US" sz="2400" dirty="0"/>
              <a:t>(</a:t>
            </a:r>
            <a:r>
              <a:rPr lang="en-US" sz="2400" dirty="0" err="1"/>
              <a:t>Ar</a:t>
            </a:r>
            <a:r>
              <a:rPr lang="en-US" sz="2400" dirty="0"/>
              <a:t>), atoms do not have regular order.</a:t>
            </a:r>
          </a:p>
          <a:p>
            <a:r>
              <a:rPr lang="en-US" sz="2400" dirty="0"/>
              <a:t>These materials randomly fill the available space everywhere</a:t>
            </a:r>
            <a:endParaRPr lang="tr-TR" sz="2400" dirty="0" smtClean="0"/>
          </a:p>
          <a:p>
            <a:pPr marL="0" indent="0">
              <a:buNone/>
            </a:pPr>
            <a:r>
              <a:rPr lang="en-US" sz="2400" dirty="0" smtClean="0"/>
              <a:t>Short-Range </a:t>
            </a:r>
            <a:r>
              <a:rPr lang="en-US" sz="2400" dirty="0"/>
              <a:t>Order (SRO</a:t>
            </a:r>
            <a:r>
              <a:rPr lang="en-US" sz="2400" dirty="0" smtClean="0"/>
              <a:t>)</a:t>
            </a:r>
            <a:r>
              <a:rPr lang="tr-TR" sz="2400" dirty="0" smtClean="0"/>
              <a:t>: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tr-TR" sz="2400" dirty="0" smtClean="0"/>
              <a:t>A</a:t>
            </a:r>
            <a:r>
              <a:rPr lang="en-US" sz="2400" dirty="0" smtClean="0"/>
              <a:t>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 </a:t>
            </a:r>
            <a:r>
              <a:rPr lang="en-US" sz="2400" dirty="0"/>
              <a:t>shows </a:t>
            </a:r>
            <a:r>
              <a:rPr lang="tr-TR" sz="2400" dirty="0" err="1" smtClean="0"/>
              <a:t>short</a:t>
            </a:r>
            <a:r>
              <a:rPr lang="en-US" sz="2400" dirty="0" smtClean="0"/>
              <a:t>-range </a:t>
            </a:r>
            <a:r>
              <a:rPr lang="en-US" sz="2400" dirty="0"/>
              <a:t>order (SRO) if the unique </a:t>
            </a:r>
            <a:r>
              <a:rPr lang="tr-TR" sz="2400" dirty="0" err="1" smtClean="0"/>
              <a:t>arrangement</a:t>
            </a:r>
            <a:r>
              <a:rPr lang="en-US" sz="2400" dirty="0" smtClean="0"/>
              <a:t> </a:t>
            </a:r>
            <a:r>
              <a:rPr lang="en-US" sz="2400" dirty="0"/>
              <a:t>of the atoms extends simplest to the atom’s nearest </a:t>
            </a:r>
            <a:r>
              <a:rPr lang="tr-TR" sz="2400" dirty="0" err="1" smtClean="0"/>
              <a:t>neighbors</a:t>
            </a:r>
            <a:r>
              <a:rPr lang="en-US" sz="2400" dirty="0" smtClean="0"/>
              <a:t>. </a:t>
            </a:r>
            <a:endParaRPr lang="en-US" sz="2400" dirty="0"/>
          </a:p>
          <a:p>
            <a:r>
              <a:rPr lang="tr-TR" sz="2400" dirty="0" smtClean="0"/>
              <a:t>As an </a:t>
            </a:r>
            <a:r>
              <a:rPr lang="tr-TR" sz="2400" dirty="0" err="1" smtClean="0"/>
              <a:t>example,e</a:t>
            </a:r>
            <a:r>
              <a:rPr lang="en-US" sz="2400" dirty="0" smtClean="0"/>
              <a:t>ach </a:t>
            </a:r>
            <a:r>
              <a:rPr lang="en-US" sz="2400" dirty="0"/>
              <a:t>water molecule in steam has a </a:t>
            </a:r>
            <a:r>
              <a:rPr lang="en-US" sz="2400" dirty="0" smtClean="0"/>
              <a:t>short-</a:t>
            </a:r>
            <a:r>
              <a:rPr lang="tr-TR" sz="2400" dirty="0" err="1" smtClean="0"/>
              <a:t>range</a:t>
            </a:r>
            <a:r>
              <a:rPr lang="en-US" sz="2400" dirty="0" smtClean="0"/>
              <a:t> </a:t>
            </a:r>
            <a:r>
              <a:rPr lang="en-US" sz="2400" dirty="0"/>
              <a:t>order because of the covalent bonds among the hydrogen and oxygen atoms; that is, every oxygen atom is joined to 2 hydrogen atoms, forming an angle of 104.5° among the bonds. </a:t>
            </a:r>
          </a:p>
        </p:txBody>
      </p:sp>
    </p:spTree>
    <p:extLst>
      <p:ext uri="{BB962C8B-B14F-4D97-AF65-F5344CB8AC3E}">
        <p14:creationId xmlns:p14="http://schemas.microsoft.com/office/powerpoint/2010/main" val="3965186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Short-Range Order versus Long-Range Order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415155" cy="4351338"/>
          </a:xfrm>
        </p:spPr>
        <p:txBody>
          <a:bodyPr>
            <a:normAutofit/>
          </a:bodyPr>
          <a:lstStyle/>
          <a:p>
            <a:r>
              <a:rPr lang="en-US" sz="2400" dirty="0"/>
              <a:t>A comparable state of affairs exists in materials referred to as inorganic glasses (the tetrahedral structure in silica).</a:t>
            </a:r>
          </a:p>
          <a:p>
            <a:r>
              <a:rPr lang="en-US" sz="2400" dirty="0"/>
              <a:t>4 oxygen ions be bonded to every silicon ion. </a:t>
            </a:r>
          </a:p>
          <a:p>
            <a:r>
              <a:rPr lang="tr-TR" sz="2400" dirty="0" smtClean="0"/>
              <a:t>B</a:t>
            </a:r>
            <a:r>
              <a:rPr lang="en-US" sz="2400" dirty="0" err="1" smtClean="0"/>
              <a:t>ut</a:t>
            </a:r>
            <a:r>
              <a:rPr lang="en-US" sz="2400" dirty="0"/>
              <a:t>, beyond the basic unit of a (SiO4</a:t>
            </a:r>
            <a:r>
              <a:rPr lang="en-US" sz="2400" dirty="0" smtClean="0"/>
              <a:t>)</a:t>
            </a:r>
            <a:r>
              <a:rPr lang="tr-TR" sz="2400" dirty="0" smtClean="0"/>
              <a:t> </a:t>
            </a:r>
            <a:r>
              <a:rPr lang="en-US" sz="2400" dirty="0" smtClean="0"/>
              <a:t>four- </a:t>
            </a:r>
            <a:r>
              <a:rPr lang="en-US" sz="2400" dirty="0"/>
              <a:t>tetrahedron, there is no periodicity within the manner those </a:t>
            </a:r>
            <a:r>
              <a:rPr lang="en-US" sz="2400" dirty="0" err="1"/>
              <a:t>tetrahedra</a:t>
            </a:r>
            <a:r>
              <a:rPr lang="en-US" sz="2400" dirty="0"/>
              <a:t> are connected. </a:t>
            </a:r>
          </a:p>
          <a:p>
            <a:r>
              <a:rPr lang="en-US" sz="2400" dirty="0"/>
              <a:t>In evaluation, in quartz or different sorts of crystalline silica, the silicate (SiO4)4- </a:t>
            </a:r>
            <a:r>
              <a:rPr lang="en-US" sz="2400" dirty="0" err="1"/>
              <a:t>tetrahedra</a:t>
            </a:r>
            <a:r>
              <a:rPr lang="en-US" sz="2400" dirty="0"/>
              <a:t> are certainly linked in specific periodic </a:t>
            </a:r>
            <a:r>
              <a:rPr lang="tr-TR" sz="2400" dirty="0" err="1" smtClean="0"/>
              <a:t>arrangements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Many </a:t>
            </a:r>
            <a:r>
              <a:rPr lang="en-US" sz="2400" dirty="0" smtClean="0"/>
              <a:t>polymer</a:t>
            </a:r>
            <a:r>
              <a:rPr lang="tr-TR" sz="2400" dirty="0" err="1" smtClean="0"/>
              <a:t>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tr-TR" sz="2400" dirty="0" err="1" smtClean="0"/>
              <a:t>such</a:t>
            </a:r>
            <a:r>
              <a:rPr lang="tr-TR" sz="2400" dirty="0" smtClean="0"/>
              <a:t> as </a:t>
            </a:r>
            <a:r>
              <a:rPr lang="tr-TR" sz="2400" dirty="0" err="1" smtClean="0"/>
              <a:t>poly</a:t>
            </a:r>
            <a:r>
              <a:rPr lang="tr-TR" sz="2400" dirty="0" smtClean="0"/>
              <a:t>(</a:t>
            </a:r>
            <a:r>
              <a:rPr lang="tr-TR" sz="2400" dirty="0" err="1" smtClean="0"/>
              <a:t>methyl</a:t>
            </a:r>
            <a:r>
              <a:rPr lang="tr-TR" sz="2400" dirty="0" smtClean="0"/>
              <a:t> </a:t>
            </a:r>
            <a:r>
              <a:rPr lang="tr-TR" sz="2400" dirty="0" err="1" smtClean="0"/>
              <a:t>methacrylate</a:t>
            </a:r>
            <a:r>
              <a:rPr lang="tr-TR" sz="2400" dirty="0" smtClean="0"/>
              <a:t>) </a:t>
            </a:r>
            <a:r>
              <a:rPr lang="en-US" sz="2400" dirty="0" smtClean="0"/>
              <a:t>also </a:t>
            </a:r>
            <a:r>
              <a:rPr lang="tr-TR" sz="2400" dirty="0" err="1" smtClean="0"/>
              <a:t>illustrate</a:t>
            </a:r>
            <a:r>
              <a:rPr lang="en-US" sz="2400" dirty="0" smtClean="0"/>
              <a:t> short-</a:t>
            </a:r>
            <a:r>
              <a:rPr lang="tr-TR" sz="2400" dirty="0" err="1" smtClean="0"/>
              <a:t>range</a:t>
            </a:r>
            <a:r>
              <a:rPr lang="en-US" sz="2400" dirty="0" smtClean="0"/>
              <a:t> </a:t>
            </a:r>
            <a:r>
              <a:rPr lang="en-US" sz="2400" dirty="0"/>
              <a:t>atomic arrangements that carefully resemble the silicate glass structure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424827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Short-Range Order versus Long-Range Order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/>
              <a:t>Long-Range Order (LRO</a:t>
            </a:r>
            <a:r>
              <a:rPr lang="en-US" sz="2400" dirty="0" smtClean="0"/>
              <a:t>)</a:t>
            </a:r>
            <a:r>
              <a:rPr lang="tr-TR" sz="2400" dirty="0" smtClean="0"/>
              <a:t>:</a:t>
            </a:r>
          </a:p>
          <a:p>
            <a:r>
              <a:rPr lang="tr-TR" sz="2400" dirty="0" smtClean="0"/>
              <a:t>M</a:t>
            </a:r>
            <a:r>
              <a:rPr lang="en-US" sz="2400" dirty="0" err="1" smtClean="0"/>
              <a:t>ost</a:t>
            </a:r>
            <a:r>
              <a:rPr lang="en-US" sz="2400" dirty="0" smtClean="0"/>
              <a:t> </a:t>
            </a:r>
            <a:r>
              <a:rPr lang="en-US" sz="2400" dirty="0"/>
              <a:t>metals and </a:t>
            </a:r>
            <a:r>
              <a:rPr lang="tr-TR" sz="2400" dirty="0" err="1" smtClean="0"/>
              <a:t>their</a:t>
            </a:r>
            <a:r>
              <a:rPr lang="tr-TR" sz="2400" dirty="0" smtClean="0"/>
              <a:t> </a:t>
            </a:r>
            <a:r>
              <a:rPr lang="en-US" sz="2400" dirty="0" smtClean="0"/>
              <a:t>alloys</a:t>
            </a:r>
            <a:r>
              <a:rPr lang="en-US" sz="2400" dirty="0"/>
              <a:t>, </a:t>
            </a:r>
            <a:r>
              <a:rPr lang="en-US" sz="2400" dirty="0" err="1" smtClean="0"/>
              <a:t>semiconduct</a:t>
            </a:r>
            <a:r>
              <a:rPr lang="tr-TR" sz="2400" dirty="0" err="1" smtClean="0"/>
              <a:t>ing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, </a:t>
            </a:r>
            <a:r>
              <a:rPr lang="en-US" sz="2400" dirty="0"/>
              <a:t>ceramics, and some </a:t>
            </a:r>
            <a:r>
              <a:rPr lang="en-US" sz="2400" dirty="0" err="1" smtClean="0"/>
              <a:t>polym</a:t>
            </a:r>
            <a:r>
              <a:rPr lang="tr-TR" sz="2400" dirty="0" err="1" smtClean="0"/>
              <a:t>eric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have a crystal </a:t>
            </a:r>
            <a:r>
              <a:rPr lang="en-US" sz="2400" dirty="0" smtClean="0"/>
              <a:t>s</a:t>
            </a:r>
            <a:r>
              <a:rPr lang="tr-TR" sz="2400" dirty="0" err="1" smtClean="0"/>
              <a:t>tructure</a:t>
            </a:r>
            <a:r>
              <a:rPr lang="en-US" sz="2400" dirty="0" smtClean="0"/>
              <a:t> </a:t>
            </a:r>
            <a:r>
              <a:rPr lang="en-US" sz="2400" dirty="0"/>
              <a:t>that shows the </a:t>
            </a:r>
            <a:r>
              <a:rPr lang="tr-TR" sz="2400" dirty="0" err="1" smtClean="0"/>
              <a:t>long</a:t>
            </a:r>
            <a:r>
              <a:rPr lang="tr-TR" sz="2400" dirty="0" smtClean="0"/>
              <a:t> </a:t>
            </a:r>
            <a:r>
              <a:rPr lang="tr-TR" sz="2400" dirty="0" err="1" smtClean="0"/>
              <a:t>range</a:t>
            </a:r>
            <a:r>
              <a:rPr lang="tr-TR" sz="2400" dirty="0" smtClean="0"/>
              <a:t> </a:t>
            </a:r>
            <a:r>
              <a:rPr lang="tr-TR" sz="2400" dirty="0" err="1" smtClean="0"/>
              <a:t>order</a:t>
            </a:r>
            <a:r>
              <a:rPr lang="en-US" sz="2400" dirty="0" smtClean="0"/>
              <a:t> </a:t>
            </a:r>
            <a:r>
              <a:rPr lang="en-US" sz="2400" dirty="0"/>
              <a:t>(LRO) </a:t>
            </a:r>
            <a:r>
              <a:rPr lang="tr-TR" sz="2400" dirty="0" err="1" smtClean="0"/>
              <a:t>arrangement</a:t>
            </a:r>
            <a:r>
              <a:rPr lang="tr-TR" sz="2400" dirty="0" smtClean="0"/>
              <a:t> </a:t>
            </a:r>
            <a:r>
              <a:rPr lang="en-US" sz="2400" dirty="0" smtClean="0"/>
              <a:t>of </a:t>
            </a:r>
            <a:r>
              <a:rPr lang="en-US" sz="2400" dirty="0"/>
              <a:t>atoms or ions; The unique atomic arrangement extends </a:t>
            </a:r>
            <a:r>
              <a:rPr lang="en-US" sz="2400" dirty="0" smtClean="0"/>
              <a:t>to</a:t>
            </a:r>
            <a:r>
              <a:rPr lang="tr-TR" sz="2400" dirty="0" smtClean="0"/>
              <a:t> </a:t>
            </a:r>
            <a:r>
              <a:rPr lang="tr-TR" sz="2400" dirty="0" err="1" smtClean="0"/>
              <a:t>lerger</a:t>
            </a:r>
            <a:r>
              <a:rPr lang="tr-TR" sz="2400" dirty="0" smtClean="0"/>
              <a:t> </a:t>
            </a:r>
            <a:r>
              <a:rPr lang="tr-TR" sz="2400" dirty="0" err="1" smtClean="0"/>
              <a:t>than</a:t>
            </a:r>
            <a:r>
              <a:rPr lang="en-US" sz="2400" dirty="0" smtClean="0"/>
              <a:t> </a:t>
            </a:r>
            <a:r>
              <a:rPr lang="en-US" sz="2400" dirty="0"/>
              <a:t>one hundred nm on a </a:t>
            </a:r>
            <a:r>
              <a:rPr lang="en-US" sz="2400" dirty="0" smtClean="0"/>
              <a:t>scale.</a:t>
            </a:r>
            <a:endParaRPr lang="en-US" sz="2400" dirty="0"/>
          </a:p>
          <a:p>
            <a:r>
              <a:rPr lang="en-US" sz="2400" dirty="0"/>
              <a:t>The atoms or ions in those materials shape a three-dimensional regular repeating sample.</a:t>
            </a:r>
          </a:p>
          <a:p>
            <a:r>
              <a:rPr lang="en-US" sz="2400" dirty="0"/>
              <a:t>We confer with these materials as crystalline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If a crystalline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 </a:t>
            </a:r>
            <a:r>
              <a:rPr lang="en-US" sz="2400" dirty="0"/>
              <a:t>contains </a:t>
            </a:r>
            <a:r>
              <a:rPr lang="tr-TR" sz="2400" dirty="0" err="1" smtClean="0"/>
              <a:t>only</a:t>
            </a:r>
            <a:r>
              <a:rPr lang="en-US" sz="2400" dirty="0" smtClean="0"/>
              <a:t> </a:t>
            </a:r>
            <a:r>
              <a:rPr lang="en-US" sz="2400" dirty="0"/>
              <a:t>one crystal, we are referring to it as a </a:t>
            </a:r>
            <a:r>
              <a:rPr lang="tr-TR" sz="2400" dirty="0" smtClean="0"/>
              <a:t>sinle </a:t>
            </a:r>
            <a:r>
              <a:rPr lang="en-US" sz="2400" dirty="0" smtClean="0"/>
              <a:t>crystal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Single</a:t>
            </a:r>
            <a:r>
              <a:rPr lang="en-US" sz="2400" dirty="0" smtClean="0"/>
              <a:t> </a:t>
            </a:r>
            <a:r>
              <a:rPr lang="en-US" sz="2400" dirty="0"/>
              <a:t>crystal substances are beneficial in many </a:t>
            </a:r>
            <a:r>
              <a:rPr lang="tr-TR" sz="2400" dirty="0" smtClean="0"/>
              <a:t>o</a:t>
            </a:r>
            <a:r>
              <a:rPr lang="en-US" sz="2400" dirty="0" err="1" smtClean="0"/>
              <a:t>ptical</a:t>
            </a:r>
            <a:r>
              <a:rPr lang="en-US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tr-TR" sz="2400" dirty="0" err="1" smtClean="0"/>
              <a:t>electronic</a:t>
            </a:r>
            <a:r>
              <a:rPr lang="tr-TR" sz="2400" dirty="0" smtClean="0"/>
              <a:t> </a:t>
            </a:r>
            <a:r>
              <a:rPr lang="tr-TR" sz="2400" dirty="0" err="1" smtClean="0"/>
              <a:t>applications</a:t>
            </a:r>
            <a:r>
              <a:rPr lang="en-US" sz="2400" dirty="0" smtClean="0"/>
              <a:t>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072477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Short-Range Order versus Long-Range Order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/>
              <a:t>The polycrystalline material </a:t>
            </a:r>
            <a:r>
              <a:rPr lang="tr-TR" sz="2400" dirty="0" err="1" smtClean="0"/>
              <a:t>contains</a:t>
            </a:r>
            <a:r>
              <a:rPr lang="tr-TR" sz="2400" dirty="0" smtClean="0"/>
              <a:t> </a:t>
            </a:r>
            <a:r>
              <a:rPr lang="tr-TR" sz="2400" dirty="0" err="1" smtClean="0"/>
              <a:t>many</a:t>
            </a:r>
            <a:r>
              <a:rPr lang="tr-TR" sz="2400" dirty="0" smtClean="0"/>
              <a:t> </a:t>
            </a:r>
            <a:r>
              <a:rPr lang="tr-TR" sz="2400" dirty="0" err="1" smtClean="0"/>
              <a:t>single</a:t>
            </a:r>
            <a:r>
              <a:rPr lang="tr-TR" sz="2400" dirty="0" smtClean="0"/>
              <a:t> </a:t>
            </a:r>
            <a:r>
              <a:rPr lang="tr-TR" sz="2400" dirty="0" err="1" smtClean="0"/>
              <a:t>crystals</a:t>
            </a:r>
            <a:r>
              <a:rPr lang="en-US" sz="2400" dirty="0" smtClean="0"/>
              <a:t> </a:t>
            </a:r>
            <a:r>
              <a:rPr lang="en-US" sz="2400" dirty="0"/>
              <a:t>with various orientations in the </a:t>
            </a:r>
            <a:r>
              <a:rPr lang="tr-TR" sz="2400" dirty="0" err="1" smtClean="0"/>
              <a:t>space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These </a:t>
            </a:r>
            <a:r>
              <a:rPr lang="tr-TR" sz="2400" dirty="0" err="1" smtClean="0"/>
              <a:t>single</a:t>
            </a:r>
            <a:r>
              <a:rPr lang="tr-TR" sz="2400" dirty="0" smtClean="0"/>
              <a:t> </a:t>
            </a:r>
            <a:r>
              <a:rPr lang="en-US" sz="2400" dirty="0" smtClean="0"/>
              <a:t>crystals </a:t>
            </a:r>
            <a:r>
              <a:rPr lang="en-US" sz="2400" dirty="0"/>
              <a:t>in a polycrystalline material are known as </a:t>
            </a:r>
            <a:r>
              <a:rPr lang="en-US" sz="2400" dirty="0" smtClean="0"/>
              <a:t>grain</a:t>
            </a:r>
            <a:r>
              <a:rPr lang="tr-TR" sz="2400" dirty="0" smtClean="0"/>
              <a:t>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A polycrystalline material resembles a collage of several small single crystals.</a:t>
            </a:r>
          </a:p>
          <a:p>
            <a:r>
              <a:rPr lang="en-US" sz="2400" dirty="0"/>
              <a:t>Borders between tiny crystals, </a:t>
            </a:r>
            <a:r>
              <a:rPr lang="tr-TR" sz="2400" dirty="0" smtClean="0"/>
              <a:t>in </a:t>
            </a:r>
            <a:r>
              <a:rPr lang="tr-TR" sz="2400" dirty="0" err="1" smtClean="0"/>
              <a:t>which</a:t>
            </a:r>
            <a:r>
              <a:rPr lang="en-US" sz="2400" dirty="0" smtClean="0"/>
              <a:t> </a:t>
            </a:r>
            <a:r>
              <a:rPr lang="tr-TR" sz="2400" dirty="0" err="1" smtClean="0"/>
              <a:t>single</a:t>
            </a:r>
            <a:r>
              <a:rPr lang="tr-TR" sz="2400" dirty="0" smtClean="0"/>
              <a:t> </a:t>
            </a:r>
            <a:r>
              <a:rPr lang="en-US" sz="2400" dirty="0" smtClean="0"/>
              <a:t>crystals </a:t>
            </a:r>
            <a:r>
              <a:rPr lang="en-US" sz="2400" dirty="0"/>
              <a:t>are misaligned and known as grain boundaries</a:t>
            </a:r>
            <a:r>
              <a:rPr lang="en-US" sz="2400" dirty="0" smtClean="0"/>
              <a:t>.</a:t>
            </a:r>
            <a:endParaRPr lang="tr-TR" sz="2400" dirty="0" smtClean="0"/>
          </a:p>
          <a:p>
            <a:r>
              <a:rPr lang="en-US" sz="2400" dirty="0"/>
              <a:t>Many crystalline materials </a:t>
            </a:r>
            <a:r>
              <a:rPr lang="tr-TR" sz="2400" dirty="0" err="1" smtClean="0"/>
              <a:t>that</a:t>
            </a:r>
            <a:r>
              <a:rPr lang="tr-TR" sz="2400" dirty="0" smtClean="0"/>
              <a:t> </a:t>
            </a:r>
            <a:r>
              <a:rPr lang="en-US" sz="2400" dirty="0" smtClean="0"/>
              <a:t>we </a:t>
            </a:r>
            <a:r>
              <a:rPr lang="tr-TR" sz="2400" dirty="0" err="1" smtClean="0"/>
              <a:t>are</a:t>
            </a:r>
            <a:r>
              <a:rPr lang="tr-TR" sz="2400" dirty="0" smtClean="0"/>
              <a:t> </a:t>
            </a:r>
            <a:r>
              <a:rPr lang="en-US" sz="2400" dirty="0" smtClean="0"/>
              <a:t>deal</a:t>
            </a:r>
            <a:r>
              <a:rPr lang="tr-TR" sz="2400" dirty="0" err="1" smtClean="0"/>
              <a:t>ing</a:t>
            </a:r>
            <a:r>
              <a:rPr lang="en-US" sz="2400" dirty="0" smtClean="0"/>
              <a:t> </a:t>
            </a:r>
            <a:r>
              <a:rPr lang="en-US" sz="2400" dirty="0"/>
              <a:t>with in </a:t>
            </a:r>
            <a:r>
              <a:rPr lang="tr-TR" sz="2400" dirty="0" err="1" smtClean="0"/>
              <a:t>commercial</a:t>
            </a:r>
            <a:r>
              <a:rPr lang="tr-TR" sz="2400" dirty="0" smtClean="0"/>
              <a:t> </a:t>
            </a:r>
            <a:r>
              <a:rPr lang="tr-TR" sz="2400" dirty="0" err="1" smtClean="0"/>
              <a:t>and</a:t>
            </a:r>
            <a:r>
              <a:rPr lang="tr-TR" sz="2400" dirty="0" smtClean="0"/>
              <a:t> </a:t>
            </a:r>
            <a:r>
              <a:rPr lang="en-US" sz="2400" dirty="0" smtClean="0"/>
              <a:t>engineering </a:t>
            </a:r>
            <a:r>
              <a:rPr lang="en-US" sz="2400" dirty="0"/>
              <a:t>applications are </a:t>
            </a:r>
            <a:r>
              <a:rPr lang="en-US" sz="2400" dirty="0" smtClean="0"/>
              <a:t>polycrystalline</a:t>
            </a:r>
            <a:r>
              <a:rPr lang="tr-TR" sz="2400" dirty="0" smtClean="0"/>
              <a:t>.</a:t>
            </a:r>
            <a:r>
              <a:rPr lang="en-US" sz="2400" dirty="0" smtClean="0"/>
              <a:t> </a:t>
            </a:r>
            <a:endParaRPr lang="tr-TR" sz="2400" dirty="0" smtClean="0"/>
          </a:p>
          <a:p>
            <a:r>
              <a:rPr lang="en-US" sz="2400" dirty="0"/>
              <a:t>Many properties of polycrystalline materials depend on both the physical and chemical properties of both the particles and the boundaries of the particles.</a:t>
            </a:r>
            <a:endParaRPr lang="tr-TR" sz="2400" dirty="0" smtClean="0"/>
          </a:p>
        </p:txBody>
      </p:sp>
    </p:spTree>
    <p:extLst>
      <p:ext uri="{BB962C8B-B14F-4D97-AF65-F5344CB8AC3E}">
        <p14:creationId xmlns:p14="http://schemas.microsoft.com/office/powerpoint/2010/main" val="1008001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Amorphous </a:t>
            </a:r>
            <a:r>
              <a:rPr lang="tr-TR" dirty="0" err="1"/>
              <a:t>Materials</a:t>
            </a:r>
            <a:r>
              <a:rPr lang="tr-TR" dirty="0"/>
              <a:t>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Technological</a:t>
            </a:r>
            <a:r>
              <a:rPr lang="tr-TR" dirty="0"/>
              <a:t> Applications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47600"/>
            <a:ext cx="10515600" cy="4351338"/>
          </a:xfrm>
        </p:spPr>
        <p:txBody>
          <a:bodyPr>
            <a:noAutofit/>
          </a:bodyPr>
          <a:lstStyle/>
          <a:p>
            <a:r>
              <a:rPr lang="en-US" sz="2400" dirty="0"/>
              <a:t>Any material </a:t>
            </a:r>
            <a:r>
              <a:rPr lang="tr-TR" sz="2400" dirty="0" err="1" smtClean="0"/>
              <a:t>displaying</a:t>
            </a:r>
            <a:r>
              <a:rPr lang="en-US" sz="2400" dirty="0" smtClean="0"/>
              <a:t> </a:t>
            </a:r>
            <a:r>
              <a:rPr lang="en-US" sz="2400" dirty="0"/>
              <a:t>only short-range atom or ion is an amorphous material; that is, it is a non-crystalline </a:t>
            </a:r>
            <a:r>
              <a:rPr lang="tr-TR" sz="2400" dirty="0" err="1" smtClean="0"/>
              <a:t>material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tr-TR" sz="2400" dirty="0" err="1" smtClean="0"/>
              <a:t>Generally</a:t>
            </a:r>
            <a:r>
              <a:rPr lang="en-US" sz="2400" dirty="0" smtClean="0"/>
              <a:t>, </a:t>
            </a:r>
            <a:r>
              <a:rPr lang="en-US" sz="2400" dirty="0"/>
              <a:t>most materials want to make periodic adjustments because this configuration maximizes the thermodynamic stability of the material.</a:t>
            </a:r>
          </a:p>
          <a:p>
            <a:r>
              <a:rPr lang="en-US" sz="2400" dirty="0"/>
              <a:t>Amorphous materials occur when the material does not allow the formation of kinetic periodic arrangements.</a:t>
            </a:r>
          </a:p>
          <a:p>
            <a:r>
              <a:rPr lang="tr-TR" sz="2400" dirty="0" err="1" smtClean="0"/>
              <a:t>Most</a:t>
            </a:r>
            <a:r>
              <a:rPr lang="en-US" sz="2400" dirty="0" smtClean="0"/>
              <a:t> </a:t>
            </a:r>
            <a:r>
              <a:rPr lang="tr-TR" sz="2400" dirty="0" smtClean="0"/>
              <a:t>of </a:t>
            </a:r>
            <a:r>
              <a:rPr lang="en-US" sz="2400" dirty="0" smtClean="0"/>
              <a:t>p</a:t>
            </a:r>
            <a:r>
              <a:rPr lang="tr-TR" sz="2400" dirty="0" err="1" smtClean="0"/>
              <a:t>olymeric</a:t>
            </a:r>
            <a:r>
              <a:rPr lang="tr-TR" sz="2400" dirty="0" smtClean="0"/>
              <a:t> </a:t>
            </a:r>
            <a:r>
              <a:rPr lang="tr-TR" sz="2400" dirty="0" err="1" smtClean="0"/>
              <a:t>materials</a:t>
            </a:r>
            <a:r>
              <a:rPr lang="en-US" sz="2400" dirty="0" smtClean="0"/>
              <a:t> </a:t>
            </a:r>
            <a:r>
              <a:rPr lang="en-US" sz="2400" dirty="0"/>
              <a:t>are </a:t>
            </a:r>
            <a:r>
              <a:rPr lang="en-US" sz="2400" dirty="0" smtClean="0"/>
              <a:t>amorphous</a:t>
            </a:r>
            <a:r>
              <a:rPr lang="tr-TR" sz="2400" dirty="0" smtClean="0"/>
              <a:t>.</a:t>
            </a:r>
            <a:endParaRPr lang="en-US" sz="2400" dirty="0"/>
          </a:p>
          <a:p>
            <a:r>
              <a:rPr lang="en-US" sz="2400" dirty="0"/>
              <a:t>These </a:t>
            </a:r>
            <a:r>
              <a:rPr lang="tr-TR" sz="2400" dirty="0" err="1" smtClean="0"/>
              <a:t>materials</a:t>
            </a:r>
            <a:r>
              <a:rPr lang="tr-TR" sz="2400" dirty="0" smtClean="0"/>
              <a:t> </a:t>
            </a:r>
            <a:r>
              <a:rPr lang="en-US" sz="2400" dirty="0" smtClean="0"/>
              <a:t>contain </a:t>
            </a:r>
            <a:r>
              <a:rPr lang="en-US" sz="2400" dirty="0"/>
              <a:t>small amounts of crystalline </a:t>
            </a:r>
            <a:r>
              <a:rPr lang="tr-TR" sz="2400" dirty="0" err="1" smtClean="0"/>
              <a:t>structure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During processing, chains of relatively large polymer molecules travel to each </a:t>
            </a:r>
            <a:r>
              <a:rPr lang="en-US" sz="2400" dirty="0" smtClean="0"/>
              <a:t>other</a:t>
            </a:r>
            <a:r>
              <a:rPr lang="tr-TR" sz="2400" dirty="0" smtClean="0"/>
              <a:t>, </a:t>
            </a:r>
            <a:r>
              <a:rPr lang="tr-TR" sz="2400" dirty="0" err="1" smtClean="0"/>
              <a:t>resulting</a:t>
            </a:r>
            <a:r>
              <a:rPr lang="tr-TR" sz="2400" dirty="0" smtClean="0"/>
              <a:t> in </a:t>
            </a:r>
            <a:r>
              <a:rPr lang="tr-TR" sz="2400" dirty="0" err="1" smtClean="0"/>
              <a:t>entanglement</a:t>
            </a:r>
            <a:r>
              <a:rPr lang="en-US" sz="2400" dirty="0" smtClean="0"/>
              <a:t>.</a:t>
            </a:r>
            <a:endParaRPr lang="en-US" sz="2400" dirty="0"/>
          </a:p>
          <a:p>
            <a:r>
              <a:rPr lang="en-US" sz="2400" dirty="0"/>
              <a:t>The </a:t>
            </a:r>
            <a:r>
              <a:rPr lang="tr-TR" sz="2400" dirty="0" err="1" smtClean="0"/>
              <a:t>entangled</a:t>
            </a:r>
            <a:r>
              <a:rPr lang="en-US" sz="2400" dirty="0" smtClean="0"/>
              <a:t> </a:t>
            </a:r>
            <a:r>
              <a:rPr lang="en-US" sz="2400" dirty="0"/>
              <a:t>polymer </a:t>
            </a:r>
            <a:r>
              <a:rPr lang="tr-TR" sz="2400" dirty="0" err="1" smtClean="0"/>
              <a:t>chaing</a:t>
            </a:r>
            <a:r>
              <a:rPr lang="en-US" sz="2400" dirty="0" smtClean="0"/>
              <a:t> </a:t>
            </a:r>
            <a:r>
              <a:rPr lang="en-US" sz="2400" dirty="0"/>
              <a:t>do not crystallize themselves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26205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Amorphous </a:t>
            </a:r>
            <a:r>
              <a:rPr lang="tr-TR" dirty="0" err="1"/>
              <a:t>Materials</a:t>
            </a:r>
            <a:r>
              <a:rPr lang="tr-TR" dirty="0"/>
              <a:t>: </a:t>
            </a:r>
            <a:r>
              <a:rPr lang="tr-TR" dirty="0" err="1"/>
              <a:t>Principles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Technological</a:t>
            </a:r>
            <a:r>
              <a:rPr lang="tr-TR" dirty="0"/>
              <a:t> Applications</a:t>
            </a:r>
          </a:p>
        </p:txBody>
      </p:sp>
      <p:sp>
        <p:nvSpPr>
          <p:cNvPr id="6" name="Metin kutusu 5"/>
          <p:cNvSpPr txBox="1"/>
          <p:nvPr/>
        </p:nvSpPr>
        <p:spPr>
          <a:xfrm>
            <a:off x="2608116" y="6488668"/>
            <a:ext cx="64707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Figure </a:t>
            </a:r>
            <a:r>
              <a:rPr lang="tr-TR" dirty="0"/>
              <a:t>2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r>
              <a:rPr lang="en-US" dirty="0"/>
              <a:t>Atomic arrangements in </a:t>
            </a:r>
            <a:r>
              <a:rPr lang="tr-TR" dirty="0" err="1" smtClean="0"/>
              <a:t>crystalline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amorphous silicon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159" y="2226853"/>
            <a:ext cx="10992641" cy="33220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6950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/>
              <a:t>Crystal </a:t>
            </a:r>
            <a:r>
              <a:rPr lang="tr-TR" dirty="0" err="1"/>
              <a:t>Structures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Solid materials may be classified according to the regularity with which atoms or </a:t>
            </a:r>
            <a:r>
              <a:rPr lang="en-US" sz="2400" dirty="0" smtClean="0"/>
              <a:t>ions</a:t>
            </a:r>
            <a:r>
              <a:rPr lang="tr-TR" sz="2400" dirty="0" smtClean="0"/>
              <a:t> </a:t>
            </a:r>
            <a:r>
              <a:rPr lang="en-US" sz="2400" dirty="0" smtClean="0"/>
              <a:t>are </a:t>
            </a:r>
            <a:r>
              <a:rPr lang="en-US" sz="2400" dirty="0"/>
              <a:t>arranged with respect to one another. </a:t>
            </a:r>
            <a:endParaRPr lang="tr-TR" sz="2400" dirty="0" smtClean="0"/>
          </a:p>
          <a:p>
            <a:r>
              <a:rPr lang="en-US" sz="2400" dirty="0" smtClean="0"/>
              <a:t>A </a:t>
            </a:r>
            <a:r>
              <a:rPr lang="en-US" sz="2400" dirty="0"/>
              <a:t>crystalline material is one in which </a:t>
            </a:r>
            <a:r>
              <a:rPr lang="en-US" sz="2400" dirty="0" smtClean="0"/>
              <a:t>the</a:t>
            </a:r>
            <a:r>
              <a:rPr lang="tr-TR" sz="2400" dirty="0" smtClean="0"/>
              <a:t> </a:t>
            </a:r>
            <a:r>
              <a:rPr lang="en-US" sz="2400" dirty="0" smtClean="0"/>
              <a:t>atoms </a:t>
            </a:r>
            <a:r>
              <a:rPr lang="en-US" sz="2400" dirty="0"/>
              <a:t>are situated in a repeating or periodic array over large atomic </a:t>
            </a:r>
            <a:r>
              <a:rPr lang="en-US" sz="2400" dirty="0" smtClean="0"/>
              <a:t>distances</a:t>
            </a:r>
            <a:r>
              <a:rPr lang="tr-TR" sz="2400" dirty="0" smtClean="0"/>
              <a:t> </a:t>
            </a:r>
            <a:r>
              <a:rPr lang="en-US" sz="2400" dirty="0" smtClean="0"/>
              <a:t>that is,</a:t>
            </a:r>
            <a:r>
              <a:rPr lang="tr-TR" sz="2400" dirty="0" smtClean="0"/>
              <a:t> </a:t>
            </a:r>
            <a:r>
              <a:rPr lang="en-US" sz="2400" dirty="0" smtClean="0"/>
              <a:t>long-range </a:t>
            </a:r>
            <a:r>
              <a:rPr lang="en-US" sz="2400" dirty="0"/>
              <a:t>order exists, such that upon solidification, the atoms </a:t>
            </a:r>
            <a:r>
              <a:rPr lang="en-US" sz="2400" dirty="0" smtClean="0"/>
              <a:t>will</a:t>
            </a:r>
            <a:r>
              <a:rPr lang="tr-TR" sz="2400" dirty="0" smtClean="0"/>
              <a:t> </a:t>
            </a:r>
            <a:r>
              <a:rPr lang="en-US" sz="2400" dirty="0"/>
              <a:t>position </a:t>
            </a:r>
            <a:r>
              <a:rPr lang="en-US" sz="2400" dirty="0" smtClean="0"/>
              <a:t>themselves</a:t>
            </a:r>
            <a:r>
              <a:rPr lang="tr-TR" sz="2400" dirty="0" smtClean="0"/>
              <a:t> </a:t>
            </a:r>
            <a:r>
              <a:rPr lang="en-US" sz="2400" dirty="0" smtClean="0"/>
              <a:t>in </a:t>
            </a:r>
            <a:r>
              <a:rPr lang="en-US" sz="2400" dirty="0"/>
              <a:t>a repetitive three-dimensional pattern, in which each atom is bonded to its </a:t>
            </a:r>
            <a:r>
              <a:rPr lang="en-US" sz="2400" dirty="0" smtClean="0"/>
              <a:t>nearest</a:t>
            </a:r>
            <a:r>
              <a:rPr lang="tr-TR" sz="2400" dirty="0" smtClean="0"/>
              <a:t> </a:t>
            </a:r>
            <a:r>
              <a:rPr lang="en-US" sz="2400" dirty="0" smtClean="0"/>
              <a:t>neighbor</a:t>
            </a:r>
            <a:r>
              <a:rPr lang="tr-TR" sz="2400" dirty="0" smtClean="0"/>
              <a:t> </a:t>
            </a:r>
            <a:r>
              <a:rPr lang="en-US" sz="2400" dirty="0" smtClean="0"/>
              <a:t>atoms</a:t>
            </a:r>
            <a:r>
              <a:rPr lang="en-US" sz="2400" dirty="0"/>
              <a:t>. </a:t>
            </a:r>
            <a:endParaRPr lang="tr-TR" sz="2400" dirty="0" smtClean="0"/>
          </a:p>
          <a:p>
            <a:r>
              <a:rPr lang="en-US" sz="2400" dirty="0" smtClean="0"/>
              <a:t>All </a:t>
            </a:r>
            <a:r>
              <a:rPr lang="en-US" sz="2400" dirty="0"/>
              <a:t>metals, many ceramic materials, and certain polymers form </a:t>
            </a:r>
            <a:r>
              <a:rPr lang="en-US" sz="2400" dirty="0" smtClean="0"/>
              <a:t>crystalline</a:t>
            </a:r>
            <a:r>
              <a:rPr lang="tr-TR" sz="2400" dirty="0" smtClean="0"/>
              <a:t> </a:t>
            </a:r>
            <a:r>
              <a:rPr lang="en-US" sz="2400" dirty="0" smtClean="0"/>
              <a:t>structures </a:t>
            </a:r>
            <a:r>
              <a:rPr lang="en-US" sz="2400" dirty="0"/>
              <a:t>under normal solidification conditions. </a:t>
            </a:r>
            <a:endParaRPr lang="tr-TR" sz="2400" dirty="0" smtClean="0"/>
          </a:p>
          <a:p>
            <a:r>
              <a:rPr lang="en-US" sz="2400" dirty="0" smtClean="0"/>
              <a:t>For </a:t>
            </a:r>
            <a:r>
              <a:rPr lang="en-US" sz="2400" dirty="0"/>
              <a:t>those that do not </a:t>
            </a:r>
            <a:r>
              <a:rPr lang="en-US" sz="2400" dirty="0" smtClean="0"/>
              <a:t>crystallize,</a:t>
            </a:r>
            <a:r>
              <a:rPr lang="tr-TR" sz="2400" dirty="0" smtClean="0"/>
              <a:t> </a:t>
            </a:r>
            <a:r>
              <a:rPr lang="en-US" sz="2400" dirty="0" smtClean="0"/>
              <a:t>this </a:t>
            </a:r>
            <a:r>
              <a:rPr lang="en-US" sz="2400" dirty="0"/>
              <a:t>long-range atomic order is </a:t>
            </a:r>
            <a:r>
              <a:rPr lang="en-US" sz="2400" dirty="0" smtClean="0"/>
              <a:t>absent.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41034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1752</TotalTime>
  <Words>975</Words>
  <Application>Microsoft Office PowerPoint</Application>
  <PresentationFormat>Geniş ekran</PresentationFormat>
  <Paragraphs>59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EME 201 Materials Science</vt:lpstr>
      <vt:lpstr>Short-Range Order versus Long-Range Order</vt:lpstr>
      <vt:lpstr>Short-Range Order versus Long-Range Order</vt:lpstr>
      <vt:lpstr>Short-Range Order versus Long-Range Order</vt:lpstr>
      <vt:lpstr>Short-Range Order versus Long-Range Order</vt:lpstr>
      <vt:lpstr>Short-Range Order versus Long-Range Order</vt:lpstr>
      <vt:lpstr>Amorphous Materials: Principles and Technological Applications</vt:lpstr>
      <vt:lpstr>Amorphous Materials: Principles and Technological Applications</vt:lpstr>
      <vt:lpstr>Crystal Structures</vt:lpstr>
      <vt:lpstr>Crystal Structures</vt:lpstr>
      <vt:lpstr>REFERENCES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EME 201 Materials Science</dc:title>
  <dc:creator>pc205</dc:creator>
  <cp:lastModifiedBy>pc205</cp:lastModifiedBy>
  <cp:revision>219</cp:revision>
  <dcterms:created xsi:type="dcterms:W3CDTF">2016-07-27T06:35:54Z</dcterms:created>
  <dcterms:modified xsi:type="dcterms:W3CDTF">2018-02-26T10:40:05Z</dcterms:modified>
</cp:coreProperties>
</file>