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Noteworthy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Noteworthy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Noteworthy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Noteworthy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Noteworthy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Noteworthy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Noteworthy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Noteworthy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Noteworthy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şlık ve Alt Başlık">
    <p:spTree>
      <p:nvGrpSpPr>
        <p:cNvPr id="1" name=""/>
        <p:cNvGrpSpPr/>
        <p:nvPr/>
      </p:nvGrpSpPr>
      <p:grpSpPr>
        <a:xfrm>
          <a:off x="0" y="0"/>
          <a:ext cx="0" cy="0"/>
          <a:chOff x="0" y="0"/>
          <a:chExt cx="0" cy="0"/>
        </a:xfrm>
      </p:grpSpPr>
      <p:sp>
        <p:nvSpPr>
          <p:cNvPr id="11" name="Başlık Metni"/>
          <p:cNvSpPr txBox="1">
            <a:spLocks noGrp="1"/>
          </p:cNvSpPr>
          <p:nvPr>
            <p:ph type="title"/>
          </p:nvPr>
        </p:nvSpPr>
        <p:spPr>
          <a:xfrm>
            <a:off x="2374900" y="2387600"/>
            <a:ext cx="19621500" cy="4876800"/>
          </a:xfrm>
          <a:prstGeom prst="rect">
            <a:avLst/>
          </a:prstGeom>
        </p:spPr>
        <p:txBody>
          <a:bodyPr anchor="b"/>
          <a:lstStyle>
            <a:lvl1pPr algn="ctr"/>
          </a:lstStyle>
          <a:p>
            <a:r>
              <a:t>Başlık Metni</a:t>
            </a:r>
          </a:p>
        </p:txBody>
      </p:sp>
      <p:sp>
        <p:nvSpPr>
          <p:cNvPr id="12" name="Gövde Düzeyi Bir…"/>
          <p:cNvSpPr txBox="1">
            <a:spLocks noGrp="1"/>
          </p:cNvSpPr>
          <p:nvPr>
            <p:ph type="body" sz="quarter" idx="1"/>
          </p:nvPr>
        </p:nvSpPr>
        <p:spPr>
          <a:xfrm>
            <a:off x="2374900" y="7251700"/>
            <a:ext cx="19621500" cy="2057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Gövde Düzeyi Bir</a:t>
            </a:r>
          </a:p>
          <a:p>
            <a:pPr lvl="1"/>
            <a:r>
              <a:t>Gövde Düzeyi İki</a:t>
            </a:r>
          </a:p>
          <a:p>
            <a:pPr lvl="2"/>
            <a:r>
              <a:t>Gövde Düzeyi Üç</a:t>
            </a:r>
          </a:p>
          <a:p>
            <a:pPr lvl="3"/>
            <a:r>
              <a:t>Gövde Düzeyi Dört</a:t>
            </a:r>
          </a:p>
          <a:p>
            <a:pPr lvl="4"/>
            <a:r>
              <a:t>Gövde Düzeyi Beş</a:t>
            </a:r>
          </a:p>
        </p:txBody>
      </p:sp>
      <p:sp>
        <p:nvSpPr>
          <p:cNvPr id="1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lıntı">
    <p:spTree>
      <p:nvGrpSpPr>
        <p:cNvPr id="1" name=""/>
        <p:cNvGrpSpPr/>
        <p:nvPr/>
      </p:nvGrpSpPr>
      <p:grpSpPr>
        <a:xfrm>
          <a:off x="0" y="0"/>
          <a:ext cx="0" cy="0"/>
          <a:chOff x="0" y="0"/>
          <a:chExt cx="0" cy="0"/>
        </a:xfrm>
      </p:grpSpPr>
      <p:sp>
        <p:nvSpPr>
          <p:cNvPr id="93" name="“Buraya bir alıntı yazın.”"/>
          <p:cNvSpPr txBox="1">
            <a:spLocks noGrp="1"/>
          </p:cNvSpPr>
          <p:nvPr>
            <p:ph type="body" sz="quarter" idx="21"/>
          </p:nvPr>
        </p:nvSpPr>
        <p:spPr>
          <a:xfrm>
            <a:off x="2374900" y="6018402"/>
            <a:ext cx="19621500" cy="1171195"/>
          </a:xfrm>
          <a:prstGeom prst="rect">
            <a:avLst/>
          </a:prstGeom>
        </p:spPr>
        <p:txBody>
          <a:bodyPr>
            <a:spAutoFit/>
          </a:bodyPr>
          <a:lstStyle>
            <a:lvl1pPr marL="0" indent="0" algn="ctr">
              <a:spcBef>
                <a:spcPts val="0"/>
              </a:spcBef>
              <a:buSzTx/>
              <a:buNone/>
            </a:lvl1pPr>
          </a:lstStyle>
          <a:p>
            <a:r>
              <a:t>“Buraya bir alıntı yazın.”</a:t>
            </a:r>
          </a:p>
        </p:txBody>
      </p:sp>
      <p:sp>
        <p:nvSpPr>
          <p:cNvPr id="94" name="-Ali Utku"/>
          <p:cNvSpPr txBox="1">
            <a:spLocks noGrp="1"/>
          </p:cNvSpPr>
          <p:nvPr>
            <p:ph type="body" sz="quarter" idx="22"/>
          </p:nvPr>
        </p:nvSpPr>
        <p:spPr>
          <a:xfrm>
            <a:off x="2374900" y="8953500"/>
            <a:ext cx="19621500" cy="881761"/>
          </a:xfrm>
          <a:prstGeom prst="rect">
            <a:avLst/>
          </a:prstGeom>
        </p:spPr>
        <p:txBody>
          <a:bodyPr anchor="t">
            <a:spAutoFit/>
          </a:bodyPr>
          <a:lstStyle>
            <a:lvl1pPr marL="0" indent="0" algn="ctr">
              <a:spcBef>
                <a:spcPts val="0"/>
              </a:spcBef>
              <a:buSzTx/>
              <a:buNone/>
              <a:defRPr sz="3800"/>
            </a:lvl1pPr>
          </a:lstStyle>
          <a:p>
            <a:r>
              <a:t>-Ali Utku</a:t>
            </a:r>
          </a:p>
        </p:txBody>
      </p:sp>
      <p:sp>
        <p:nvSpPr>
          <p:cNvPr id="9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ğraf">
    <p:spTree>
      <p:nvGrpSpPr>
        <p:cNvPr id="1" name=""/>
        <p:cNvGrpSpPr/>
        <p:nvPr/>
      </p:nvGrpSpPr>
      <p:grpSpPr>
        <a:xfrm>
          <a:off x="0" y="0"/>
          <a:ext cx="0" cy="0"/>
          <a:chOff x="0" y="0"/>
          <a:chExt cx="0" cy="0"/>
        </a:xfrm>
      </p:grpSpPr>
      <p:sp>
        <p:nvSpPr>
          <p:cNvPr id="102" name="Turuncu gün batımında silüetleriyle birlikte Gize piramitleri"/>
          <p:cNvSpPr>
            <a:spLocks noGrp="1"/>
          </p:cNvSpPr>
          <p:nvPr>
            <p:ph type="pic" idx="21"/>
          </p:nvPr>
        </p:nvSpPr>
        <p:spPr>
          <a:xfrm>
            <a:off x="0" y="-1816100"/>
            <a:ext cx="24384000" cy="16088930"/>
          </a:xfrm>
          <a:prstGeom prst="rect">
            <a:avLst/>
          </a:prstGeom>
        </p:spPr>
        <p:txBody>
          <a:bodyPr lIns="91439" tIns="45719" rIns="91439" bIns="45719" anchor="t">
            <a:noAutofit/>
          </a:bodyPr>
          <a:lstStyle/>
          <a:p>
            <a:endParaRPr/>
          </a:p>
        </p:txBody>
      </p:sp>
      <p:sp>
        <p:nvSpPr>
          <p:cNvPr id="10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11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ğraf - Yatay">
    <p:spTree>
      <p:nvGrpSpPr>
        <p:cNvPr id="1" name=""/>
        <p:cNvGrpSpPr/>
        <p:nvPr/>
      </p:nvGrpSpPr>
      <p:grpSpPr>
        <a:xfrm>
          <a:off x="0" y="0"/>
          <a:ext cx="0" cy="0"/>
          <a:chOff x="0" y="0"/>
          <a:chExt cx="0" cy="0"/>
        </a:xfrm>
      </p:grpSpPr>
      <p:sp>
        <p:nvSpPr>
          <p:cNvPr id="20" name="Turuncu gün batımında silüetleriyle birlikte Gize piramitleri"/>
          <p:cNvSpPr>
            <a:spLocks noGrp="1"/>
          </p:cNvSpPr>
          <p:nvPr>
            <p:ph type="pic" idx="21"/>
          </p:nvPr>
        </p:nvSpPr>
        <p:spPr>
          <a:xfrm>
            <a:off x="2273300" y="-3352800"/>
            <a:ext cx="19850100" cy="12946560"/>
          </a:xfrm>
          <a:prstGeom prst="rect">
            <a:avLst/>
          </a:prstGeom>
          <a:ln w="9525">
            <a:round/>
          </a:ln>
        </p:spPr>
        <p:txBody>
          <a:bodyPr lIns="91439" tIns="45719" rIns="91439" bIns="45719" anchor="t">
            <a:noAutofit/>
          </a:bodyPr>
          <a:lstStyle/>
          <a:p>
            <a:endParaRPr/>
          </a:p>
        </p:txBody>
      </p:sp>
      <p:sp>
        <p:nvSpPr>
          <p:cNvPr id="21" name="Başlık Metni"/>
          <p:cNvSpPr txBox="1">
            <a:spLocks noGrp="1"/>
          </p:cNvSpPr>
          <p:nvPr>
            <p:ph type="title"/>
          </p:nvPr>
        </p:nvSpPr>
        <p:spPr>
          <a:xfrm>
            <a:off x="2374900" y="9080500"/>
            <a:ext cx="19621500" cy="1905000"/>
          </a:xfrm>
          <a:prstGeom prst="rect">
            <a:avLst/>
          </a:prstGeom>
        </p:spPr>
        <p:txBody>
          <a:bodyPr anchor="b"/>
          <a:lstStyle>
            <a:lvl1pPr algn="ctr"/>
          </a:lstStyle>
          <a:p>
            <a:r>
              <a:t>Başlık Metni</a:t>
            </a:r>
          </a:p>
        </p:txBody>
      </p:sp>
      <p:sp>
        <p:nvSpPr>
          <p:cNvPr id="22" name="Gövde Düzeyi Bir…"/>
          <p:cNvSpPr txBox="1">
            <a:spLocks noGrp="1"/>
          </p:cNvSpPr>
          <p:nvPr>
            <p:ph type="body" sz="quarter" idx="1"/>
          </p:nvPr>
        </p:nvSpPr>
        <p:spPr>
          <a:xfrm>
            <a:off x="2374900" y="11010900"/>
            <a:ext cx="19621500" cy="1930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Gövde Düzeyi Bir</a:t>
            </a:r>
          </a:p>
          <a:p>
            <a:pPr lvl="1"/>
            <a:r>
              <a:t>Gövde Düzeyi İki</a:t>
            </a:r>
          </a:p>
          <a:p>
            <a:pPr lvl="2"/>
            <a:r>
              <a:t>Gövde Düzeyi Üç</a:t>
            </a:r>
          </a:p>
          <a:p>
            <a:pPr lvl="3"/>
            <a:r>
              <a:t>Gövde Düzeyi Dört</a:t>
            </a:r>
          </a:p>
          <a:p>
            <a:pPr lvl="4"/>
            <a:r>
              <a:t>Gövde Düzeyi Beş</a:t>
            </a:r>
          </a:p>
        </p:txBody>
      </p:sp>
      <p:sp>
        <p:nvSpPr>
          <p:cNvPr id="2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aşlık - Orta">
    <p:spTree>
      <p:nvGrpSpPr>
        <p:cNvPr id="1" name=""/>
        <p:cNvGrpSpPr/>
        <p:nvPr/>
      </p:nvGrpSpPr>
      <p:grpSpPr>
        <a:xfrm>
          <a:off x="0" y="0"/>
          <a:ext cx="0" cy="0"/>
          <a:chOff x="0" y="0"/>
          <a:chExt cx="0" cy="0"/>
        </a:xfrm>
      </p:grpSpPr>
      <p:sp>
        <p:nvSpPr>
          <p:cNvPr id="30" name="Başlık Metni"/>
          <p:cNvSpPr txBox="1">
            <a:spLocks noGrp="1"/>
          </p:cNvSpPr>
          <p:nvPr>
            <p:ph type="title"/>
          </p:nvPr>
        </p:nvSpPr>
        <p:spPr>
          <a:xfrm>
            <a:off x="2374900" y="5143500"/>
            <a:ext cx="19621500" cy="3429000"/>
          </a:xfrm>
          <a:prstGeom prst="rect">
            <a:avLst/>
          </a:prstGeom>
        </p:spPr>
        <p:txBody>
          <a:bodyPr/>
          <a:lstStyle>
            <a:lvl1pPr algn="ctr"/>
          </a:lstStyle>
          <a:p>
            <a:r>
              <a:t>Başlık Metni</a:t>
            </a:r>
          </a:p>
        </p:txBody>
      </p:sp>
      <p:sp>
        <p:nvSpPr>
          <p:cNvPr id="3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ğraf - Düşey">
    <p:spTree>
      <p:nvGrpSpPr>
        <p:cNvPr id="1" name=""/>
        <p:cNvGrpSpPr/>
        <p:nvPr/>
      </p:nvGrpSpPr>
      <p:grpSpPr>
        <a:xfrm>
          <a:off x="0" y="0"/>
          <a:ext cx="0" cy="0"/>
          <a:chOff x="0" y="0"/>
          <a:chExt cx="0" cy="0"/>
        </a:xfrm>
      </p:grpSpPr>
      <p:sp>
        <p:nvSpPr>
          <p:cNvPr id="38" name="Turuncu gün batımında silüetleriyle birlikte Gize piramitleri"/>
          <p:cNvSpPr>
            <a:spLocks noGrp="1"/>
          </p:cNvSpPr>
          <p:nvPr>
            <p:ph type="pic" idx="21"/>
          </p:nvPr>
        </p:nvSpPr>
        <p:spPr>
          <a:xfrm>
            <a:off x="10998200" y="1930400"/>
            <a:ext cx="15167286" cy="10007600"/>
          </a:xfrm>
          <a:prstGeom prst="rect">
            <a:avLst/>
          </a:prstGeom>
          <a:ln w="9525">
            <a:round/>
          </a:ln>
        </p:spPr>
        <p:txBody>
          <a:bodyPr lIns="91439" tIns="45719" rIns="91439" bIns="45719" anchor="t">
            <a:noAutofit/>
          </a:bodyPr>
          <a:lstStyle/>
          <a:p>
            <a:endParaRPr/>
          </a:p>
        </p:txBody>
      </p:sp>
      <p:sp>
        <p:nvSpPr>
          <p:cNvPr id="39" name="Başlık Metni"/>
          <p:cNvSpPr txBox="1">
            <a:spLocks noGrp="1"/>
          </p:cNvSpPr>
          <p:nvPr>
            <p:ph type="title"/>
          </p:nvPr>
        </p:nvSpPr>
        <p:spPr>
          <a:xfrm>
            <a:off x="1816100" y="1943100"/>
            <a:ext cx="10502900" cy="5626100"/>
          </a:xfrm>
          <a:prstGeom prst="rect">
            <a:avLst/>
          </a:prstGeom>
        </p:spPr>
        <p:txBody>
          <a:bodyPr anchor="b"/>
          <a:lstStyle>
            <a:lvl1pPr algn="ctr">
              <a:defRPr sz="9400"/>
            </a:lvl1pPr>
          </a:lstStyle>
          <a:p>
            <a:r>
              <a:t>Başlık Metni</a:t>
            </a:r>
          </a:p>
        </p:txBody>
      </p:sp>
      <p:sp>
        <p:nvSpPr>
          <p:cNvPr id="40" name="Gövde Düzeyi Bir…"/>
          <p:cNvSpPr txBox="1">
            <a:spLocks noGrp="1"/>
          </p:cNvSpPr>
          <p:nvPr>
            <p:ph type="body" sz="quarter" idx="1"/>
          </p:nvPr>
        </p:nvSpPr>
        <p:spPr>
          <a:xfrm>
            <a:off x="1816100" y="7556500"/>
            <a:ext cx="10502900" cy="4216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Gövde Düzeyi Bir</a:t>
            </a:r>
          </a:p>
          <a:p>
            <a:pPr lvl="1"/>
            <a:r>
              <a:t>Gövde Düzeyi İki</a:t>
            </a:r>
          </a:p>
          <a:p>
            <a:pPr lvl="2"/>
            <a:r>
              <a:t>Gövde Düzeyi Üç</a:t>
            </a:r>
          </a:p>
          <a:p>
            <a:pPr lvl="3"/>
            <a:r>
              <a:t>Gövde Düzeyi Dört</a:t>
            </a:r>
          </a:p>
          <a:p>
            <a:pPr lvl="4"/>
            <a:r>
              <a:t>Gövde Düzeyi Beş</a:t>
            </a:r>
          </a:p>
        </p:txBody>
      </p:sp>
      <p:sp>
        <p:nvSpPr>
          <p:cNvPr id="4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aşlık - Üst">
    <p:spTree>
      <p:nvGrpSpPr>
        <p:cNvPr id="1" name=""/>
        <p:cNvGrpSpPr/>
        <p:nvPr/>
      </p:nvGrpSpPr>
      <p:grpSpPr>
        <a:xfrm>
          <a:off x="0" y="0"/>
          <a:ext cx="0" cy="0"/>
          <a:chOff x="0" y="0"/>
          <a:chExt cx="0" cy="0"/>
        </a:xfrm>
      </p:grpSpPr>
      <p:sp>
        <p:nvSpPr>
          <p:cNvPr id="48" name="Başlık Metni"/>
          <p:cNvSpPr txBox="1">
            <a:spLocks noGrp="1"/>
          </p:cNvSpPr>
          <p:nvPr>
            <p:ph type="title"/>
          </p:nvPr>
        </p:nvSpPr>
        <p:spPr>
          <a:xfrm>
            <a:off x="2374900" y="889000"/>
            <a:ext cx="19621500" cy="2959100"/>
          </a:xfrm>
          <a:prstGeom prst="rect">
            <a:avLst/>
          </a:prstGeom>
        </p:spPr>
        <p:txBody>
          <a:bodyPr/>
          <a:lstStyle>
            <a:lvl1pPr algn="ctr"/>
          </a:lstStyle>
          <a:p>
            <a:r>
              <a:t>Başlık Metni</a:t>
            </a:r>
          </a:p>
        </p:txBody>
      </p:sp>
      <p:sp>
        <p:nvSpPr>
          <p:cNvPr id="49"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aşlık ve Madde İşaretleri">
    <p:spTree>
      <p:nvGrpSpPr>
        <p:cNvPr id="1" name=""/>
        <p:cNvGrpSpPr/>
        <p:nvPr/>
      </p:nvGrpSpPr>
      <p:grpSpPr>
        <a:xfrm>
          <a:off x="0" y="0"/>
          <a:ext cx="0" cy="0"/>
          <a:chOff x="0" y="0"/>
          <a:chExt cx="0" cy="0"/>
        </a:xfrm>
      </p:grpSpPr>
      <p:sp>
        <p:nvSpPr>
          <p:cNvPr id="56" name="Başlık Metni"/>
          <p:cNvSpPr txBox="1">
            <a:spLocks noGrp="1"/>
          </p:cNvSpPr>
          <p:nvPr>
            <p:ph type="title"/>
          </p:nvPr>
        </p:nvSpPr>
        <p:spPr>
          <a:xfrm>
            <a:off x="2374900" y="889000"/>
            <a:ext cx="19621500" cy="2959100"/>
          </a:xfrm>
          <a:prstGeom prst="rect">
            <a:avLst/>
          </a:prstGeom>
        </p:spPr>
        <p:txBody>
          <a:bodyPr/>
          <a:lstStyle>
            <a:lvl1pPr algn="ctr"/>
          </a:lstStyle>
          <a:p>
            <a:r>
              <a:t>Başlık Metni</a:t>
            </a:r>
          </a:p>
        </p:txBody>
      </p:sp>
      <p:sp>
        <p:nvSpPr>
          <p:cNvPr id="57" name="Gövde Düzeyi Bir…"/>
          <p:cNvSpPr txBox="1">
            <a:spLocks noGrp="1"/>
          </p:cNvSpPr>
          <p:nvPr>
            <p:ph type="body" idx="1"/>
          </p:nvPr>
        </p:nvSpPr>
        <p:spPr>
          <a:xfrm>
            <a:off x="2374900" y="4127500"/>
            <a:ext cx="19621500" cy="8191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Gövde Düzeyi Bir</a:t>
            </a:r>
          </a:p>
          <a:p>
            <a:pPr lvl="1"/>
            <a:r>
              <a:t>Gövde Düzeyi İki</a:t>
            </a:r>
          </a:p>
          <a:p>
            <a:pPr lvl="2"/>
            <a:r>
              <a:t>Gövde Düzeyi Üç</a:t>
            </a:r>
          </a:p>
          <a:p>
            <a:pPr lvl="3"/>
            <a:r>
              <a:t>Gövde Düzeyi Dört</a:t>
            </a:r>
          </a:p>
          <a:p>
            <a:pPr lvl="4"/>
            <a:r>
              <a:t>Gövde Düzeyi Beş</a:t>
            </a:r>
          </a:p>
        </p:txBody>
      </p:sp>
      <p:sp>
        <p:nvSpPr>
          <p:cNvPr id="5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aşlık, Maddeler ve Fotoğraf">
    <p:spTree>
      <p:nvGrpSpPr>
        <p:cNvPr id="1" name=""/>
        <p:cNvGrpSpPr/>
        <p:nvPr/>
      </p:nvGrpSpPr>
      <p:grpSpPr>
        <a:xfrm>
          <a:off x="0" y="0"/>
          <a:ext cx="0" cy="0"/>
          <a:chOff x="0" y="0"/>
          <a:chExt cx="0" cy="0"/>
        </a:xfrm>
      </p:grpSpPr>
      <p:sp>
        <p:nvSpPr>
          <p:cNvPr id="65" name="Turuncu gün batımında silüetleriyle birlikte Gize piramitleri"/>
          <p:cNvSpPr>
            <a:spLocks noGrp="1"/>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endParaRPr/>
          </a:p>
        </p:txBody>
      </p:sp>
      <p:sp>
        <p:nvSpPr>
          <p:cNvPr id="66" name="Başlık Metni"/>
          <p:cNvSpPr txBox="1">
            <a:spLocks noGrp="1"/>
          </p:cNvSpPr>
          <p:nvPr>
            <p:ph type="title"/>
          </p:nvPr>
        </p:nvSpPr>
        <p:spPr>
          <a:xfrm>
            <a:off x="2374900" y="889000"/>
            <a:ext cx="19621500" cy="2959100"/>
          </a:xfrm>
          <a:prstGeom prst="rect">
            <a:avLst/>
          </a:prstGeom>
        </p:spPr>
        <p:txBody>
          <a:bodyPr/>
          <a:lstStyle>
            <a:lvl1pPr algn="ctr"/>
          </a:lstStyle>
          <a:p>
            <a:r>
              <a:t>Başlık Metni</a:t>
            </a:r>
          </a:p>
        </p:txBody>
      </p:sp>
      <p:sp>
        <p:nvSpPr>
          <p:cNvPr id="67" name="Gövde Düzeyi Bir…"/>
          <p:cNvSpPr txBox="1">
            <a:spLocks noGrp="1"/>
          </p:cNvSpPr>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6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Madde İşaretleri">
    <p:spTree>
      <p:nvGrpSpPr>
        <p:cNvPr id="1" name=""/>
        <p:cNvGrpSpPr/>
        <p:nvPr/>
      </p:nvGrpSpPr>
      <p:grpSpPr>
        <a:xfrm>
          <a:off x="0" y="0"/>
          <a:ext cx="0" cy="0"/>
          <a:chOff x="0" y="0"/>
          <a:chExt cx="0" cy="0"/>
        </a:xfrm>
      </p:grpSpPr>
      <p:sp>
        <p:nvSpPr>
          <p:cNvPr id="75" name="Gövde Düzeyi Bir…"/>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Gövde Düzeyi Bir</a:t>
            </a:r>
          </a:p>
          <a:p>
            <a:pPr lvl="1"/>
            <a:r>
              <a:t>Gövde Düzeyi İki</a:t>
            </a:r>
          </a:p>
          <a:p>
            <a:pPr lvl="2"/>
            <a:r>
              <a:t>Gövde Düzeyi Üç</a:t>
            </a:r>
          </a:p>
          <a:p>
            <a:pPr lvl="3"/>
            <a:r>
              <a:t>Gövde Düzeyi Dört</a:t>
            </a:r>
          </a:p>
          <a:p>
            <a:pPr lvl="4"/>
            <a:r>
              <a:t>Gövde Düzeyi Beş</a:t>
            </a:r>
          </a:p>
        </p:txBody>
      </p:sp>
      <p:sp>
        <p:nvSpPr>
          <p:cNvPr id="7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ğraf - 3 Yukarı">
    <p:spTree>
      <p:nvGrpSpPr>
        <p:cNvPr id="1" name=""/>
        <p:cNvGrpSpPr/>
        <p:nvPr/>
      </p:nvGrpSpPr>
      <p:grpSpPr>
        <a:xfrm>
          <a:off x="0" y="0"/>
          <a:ext cx="0" cy="0"/>
          <a:chOff x="0" y="0"/>
          <a:chExt cx="0" cy="0"/>
        </a:xfrm>
      </p:grpSpPr>
      <p:sp>
        <p:nvSpPr>
          <p:cNvPr id="83" name="Turuncu gün batımında silüetleriyle birlikte Gize piramitleri"/>
          <p:cNvSpPr>
            <a:spLocks noGrp="1"/>
          </p:cNvSpPr>
          <p:nvPr>
            <p:ph type="pic" sz="quarter" idx="21"/>
          </p:nvPr>
        </p:nvSpPr>
        <p:spPr>
          <a:xfrm>
            <a:off x="13487400" y="-736600"/>
            <a:ext cx="9662406" cy="6375400"/>
          </a:xfrm>
          <a:prstGeom prst="rect">
            <a:avLst/>
          </a:prstGeom>
          <a:ln w="9525">
            <a:round/>
          </a:ln>
        </p:spPr>
        <p:txBody>
          <a:bodyPr lIns="91439" tIns="45719" rIns="91439" bIns="45719" anchor="t">
            <a:noAutofit/>
          </a:bodyPr>
          <a:lstStyle/>
          <a:p>
            <a:endParaRPr/>
          </a:p>
        </p:txBody>
      </p:sp>
      <p:sp>
        <p:nvSpPr>
          <p:cNvPr id="84" name="Gize’deki bir piramidin yakın çekim fotoğrafı"/>
          <p:cNvSpPr>
            <a:spLocks noGrp="1"/>
          </p:cNvSpPr>
          <p:nvPr>
            <p:ph type="pic" idx="22"/>
          </p:nvPr>
        </p:nvSpPr>
        <p:spPr>
          <a:xfrm>
            <a:off x="13111577" y="4381521"/>
            <a:ext cx="9977826" cy="15152734"/>
          </a:xfrm>
          <a:prstGeom prst="rect">
            <a:avLst/>
          </a:prstGeom>
          <a:ln w="9525">
            <a:round/>
          </a:ln>
        </p:spPr>
        <p:txBody>
          <a:bodyPr lIns="91439" tIns="45719" rIns="91439" bIns="45719" anchor="t">
            <a:noAutofit/>
          </a:bodyPr>
          <a:lstStyle/>
          <a:p>
            <a:endParaRPr/>
          </a:p>
        </p:txBody>
      </p:sp>
      <p:sp>
        <p:nvSpPr>
          <p:cNvPr id="85" name="arka planda masmavi bir gökyüzüyle Gize piramitlerinin önündeki Sfenks"/>
          <p:cNvSpPr>
            <a:spLocks noGrp="1"/>
          </p:cNvSpPr>
          <p:nvPr>
            <p:ph type="pic" idx="23"/>
          </p:nvPr>
        </p:nvSpPr>
        <p:spPr>
          <a:xfrm>
            <a:off x="-139700" y="-25400"/>
            <a:ext cx="17310482" cy="12984978"/>
          </a:xfrm>
          <a:prstGeom prst="rect">
            <a:avLst/>
          </a:prstGeom>
          <a:ln w="9525">
            <a:round/>
          </a:ln>
        </p:spPr>
        <p:txBody>
          <a:bodyPr lIns="91439" tIns="45719" rIns="91439" bIns="45719" anchor="t">
            <a:noAutofit/>
          </a:bodyPr>
          <a:lstStyle/>
          <a:p>
            <a:endParaRPr/>
          </a:p>
        </p:txBody>
      </p:sp>
      <p:sp>
        <p:nvSpPr>
          <p:cNvPr id="8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Gövde Düzeyi Bir…"/>
          <p:cNvSpPr txBox="1">
            <a:spLocks noGrp="1"/>
          </p:cNvSpPr>
          <p:nvPr>
            <p:ph type="body" idx="1"/>
          </p:nvPr>
        </p:nvSpPr>
        <p:spPr>
          <a:xfrm>
            <a:off x="2374900" y="1651000"/>
            <a:ext cx="19621500" cy="10414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Gövde Düzeyi Bir</a:t>
            </a:r>
          </a:p>
          <a:p>
            <a:pPr lvl="1"/>
            <a:r>
              <a:t>Gövde Düzeyi İki</a:t>
            </a:r>
          </a:p>
          <a:p>
            <a:pPr lvl="2"/>
            <a:r>
              <a:t>Gövde Düzeyi Üç</a:t>
            </a:r>
          </a:p>
          <a:p>
            <a:pPr lvl="3"/>
            <a:r>
              <a:t>Gövde Düzeyi Dört</a:t>
            </a:r>
          </a:p>
          <a:p>
            <a:pPr lvl="4"/>
            <a:r>
              <a:t>Gövde Düzeyi Beş</a:t>
            </a:r>
          </a:p>
        </p:txBody>
      </p:sp>
      <p:sp>
        <p:nvSpPr>
          <p:cNvPr id="3" name="Başlık Metni"/>
          <p:cNvSpPr txBox="1">
            <a:spLocks noGrp="1"/>
          </p:cNvSpPr>
          <p:nvPr>
            <p:ph type="title"/>
          </p:nvPr>
        </p:nvSpPr>
        <p:spPr>
          <a:xfrm>
            <a:off x="2387600" y="889000"/>
            <a:ext cx="19621500" cy="295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Başlık Metni</a:t>
            </a:r>
          </a:p>
        </p:txBody>
      </p:sp>
      <p:sp>
        <p:nvSpPr>
          <p:cNvPr id="4" name="Slayt Numarası"/>
          <p:cNvSpPr txBox="1">
            <a:spLocks noGrp="1"/>
          </p:cNvSpPr>
          <p:nvPr>
            <p:ph type="sldNum" sz="quarter" idx="2"/>
          </p:nvPr>
        </p:nvSpPr>
        <p:spPr>
          <a:xfrm>
            <a:off x="11994817" y="13123672"/>
            <a:ext cx="391288" cy="592329"/>
          </a:xfrm>
          <a:prstGeom prst="rect">
            <a:avLst/>
          </a:prstGeom>
          <a:ln w="12700">
            <a:miter lim="400000"/>
          </a:ln>
        </p:spPr>
        <p:txBody>
          <a:bodyPr wrap="none" lIns="50800" tIns="50800" rIns="50800" bIns="50800" anchor="b">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Noteworthy Light"/>
        </a:defRPr>
      </a:lvl1pPr>
      <a:lvl2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Noteworthy Light"/>
        </a:defRPr>
      </a:lvl2pPr>
      <a:lvl3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Noteworthy Light"/>
        </a:defRPr>
      </a:lvl3pPr>
      <a:lvl4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Noteworthy Light"/>
        </a:defRPr>
      </a:lvl4pPr>
      <a:lvl5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Noteworthy Light"/>
        </a:defRPr>
      </a:lvl5pPr>
      <a:lvl6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Noteworthy Light"/>
        </a:defRPr>
      </a:lvl6pPr>
      <a:lvl7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Noteworthy Light"/>
        </a:defRPr>
      </a:lvl7pPr>
      <a:lvl8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Noteworthy Light"/>
        </a:defRPr>
      </a:lvl8pPr>
      <a:lvl9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Noteworthy Light"/>
        </a:defRPr>
      </a:lvl9pPr>
    </p:titleStyle>
    <p:bodyStyle>
      <a:lvl1pPr marL="6604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Noteworthy Light"/>
        </a:defRPr>
      </a:lvl1pPr>
      <a:lvl2pPr marL="13208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Noteworthy Light"/>
        </a:defRPr>
      </a:lvl2pPr>
      <a:lvl3pPr marL="19812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Noteworthy Light"/>
        </a:defRPr>
      </a:lvl3pPr>
      <a:lvl4pPr marL="26416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Noteworthy Light"/>
        </a:defRPr>
      </a:lvl4pPr>
      <a:lvl5pPr marL="33020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Noteworthy Light"/>
        </a:defRPr>
      </a:lvl5pPr>
      <a:lvl6pPr marL="39624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Noteworthy Light"/>
        </a:defRPr>
      </a:lvl6pPr>
      <a:lvl7pPr marL="46228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Noteworthy Light"/>
        </a:defRPr>
      </a:lvl7pPr>
      <a:lvl8pPr marL="52832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Noteworthy Light"/>
        </a:defRPr>
      </a:lvl8pPr>
      <a:lvl9pPr marL="59436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mn-lt"/>
          <a:ea typeface="+mn-ea"/>
          <a:cs typeface="+mn-cs"/>
          <a:sym typeface="Noteworthy Light"/>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Noteworthy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Noteworthy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Noteworthy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Noteworthy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Noteworthy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Noteworthy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Noteworthy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Noteworthy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Noteworthy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RUG INTERACTIONS MIDTERM ASSIGNMENT"/>
          <p:cNvSpPr txBox="1">
            <a:spLocks noGrp="1"/>
          </p:cNvSpPr>
          <p:nvPr>
            <p:ph type="ctrTitle"/>
          </p:nvPr>
        </p:nvSpPr>
        <p:spPr>
          <a:prstGeom prst="rect">
            <a:avLst/>
          </a:prstGeom>
        </p:spPr>
        <p:txBody>
          <a:bodyPr/>
          <a:lstStyle>
            <a:lvl1pPr>
              <a:defRPr>
                <a:latin typeface="Times New Roman"/>
                <a:ea typeface="Times New Roman"/>
                <a:cs typeface="Times New Roman"/>
                <a:sym typeface="Times New Roman"/>
              </a:defRPr>
            </a:lvl1pPr>
          </a:lstStyle>
          <a:p>
            <a:r>
              <a:t>DRUG INTERACTIONS MIDTERM ASSIGNMENT</a:t>
            </a:r>
          </a:p>
        </p:txBody>
      </p:sp>
      <p:sp>
        <p:nvSpPr>
          <p:cNvPr id="120" name="TERBUTALINE AND PROPRANOLOL…"/>
          <p:cNvSpPr txBox="1">
            <a:spLocks noGrp="1"/>
          </p:cNvSpPr>
          <p:nvPr>
            <p:ph type="subTitle" sz="half" idx="1"/>
          </p:nvPr>
        </p:nvSpPr>
        <p:spPr>
          <a:xfrm>
            <a:off x="2374900" y="7251700"/>
            <a:ext cx="20513993" cy="4613177"/>
          </a:xfrm>
          <a:prstGeom prst="rect">
            <a:avLst/>
          </a:prstGeom>
        </p:spPr>
        <p:txBody>
          <a:bodyPr/>
          <a:lstStyle/>
          <a:p>
            <a:pPr defTabSz="709930">
              <a:defRPr sz="5246">
                <a:latin typeface="Times New Roman"/>
                <a:ea typeface="Times New Roman"/>
                <a:cs typeface="Times New Roman"/>
                <a:sym typeface="Times New Roman"/>
              </a:defRPr>
            </a:pPr>
            <a:r>
              <a:t>TERBUTALINE AND PROPRANOLOL</a:t>
            </a:r>
          </a:p>
          <a:p>
            <a:pPr defTabSz="709930">
              <a:defRPr sz="4300">
                <a:latin typeface="Times New Roman"/>
                <a:ea typeface="Times New Roman"/>
                <a:cs typeface="Times New Roman"/>
                <a:sym typeface="Times New Roman"/>
              </a:defRPr>
            </a:pPr>
            <a:endParaRPr/>
          </a:p>
          <a:p>
            <a:pPr defTabSz="709930">
              <a:defRPr sz="4300">
                <a:latin typeface="Times New Roman"/>
                <a:ea typeface="Times New Roman"/>
                <a:cs typeface="Times New Roman"/>
                <a:sym typeface="Times New Roman"/>
              </a:defRPr>
            </a:pPr>
            <a:endParaRPr/>
          </a:p>
          <a:p>
            <a:pPr defTabSz="709930">
              <a:defRPr sz="4300">
                <a:latin typeface="Times New Roman"/>
                <a:ea typeface="Times New Roman"/>
                <a:cs typeface="Times New Roman"/>
                <a:sym typeface="Times New Roman"/>
              </a:defRPr>
            </a:pPr>
            <a:r>
              <a:t>ERGEM CEYLAN 17030150</a:t>
            </a:r>
          </a:p>
          <a:p>
            <a:pPr defTabSz="709930">
              <a:defRPr sz="4300">
                <a:latin typeface="Times New Roman"/>
                <a:ea typeface="Times New Roman"/>
                <a:cs typeface="Times New Roman"/>
                <a:sym typeface="Times New Roman"/>
              </a:defRPr>
            </a:pPr>
            <a:endParaRPr/>
          </a:p>
          <a:p>
            <a:pPr defTabSz="709930">
              <a:defRPr sz="4300">
                <a:latin typeface="Times New Roman"/>
                <a:ea typeface="Times New Roman"/>
                <a:cs typeface="Times New Roman"/>
                <a:sym typeface="Times New Roman"/>
              </a:defRPr>
            </a:pPr>
            <a:r>
              <a:t>November 2021</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Turuncu gün batımında silüetleriyle birlikte Gize piramitleri" descr="Turuncu gün batımında silüetleriyle birlikte Gize piramitleri"/>
          <p:cNvPicPr>
            <a:picLocks noGrp="1"/>
          </p:cNvPicPr>
          <p:nvPr>
            <p:ph type="pic" idx="21"/>
          </p:nvPr>
        </p:nvPicPr>
        <p:blipFill>
          <a:blip r:embed="rId2">
            <a:extLst/>
          </a:blip>
          <a:stretch>
            <a:fillRect/>
          </a:stretch>
        </p:blipFill>
        <p:spPr>
          <a:xfrm>
            <a:off x="15333718" y="8011784"/>
            <a:ext cx="5931506" cy="4988176"/>
          </a:xfrm>
          <a:prstGeom prst="rect">
            <a:avLst/>
          </a:prstGeom>
        </p:spPr>
      </p:pic>
      <p:sp>
        <p:nvSpPr>
          <p:cNvPr id="123" name="TERBUTALINE"/>
          <p:cNvSpPr txBox="1">
            <a:spLocks noGrp="1"/>
          </p:cNvSpPr>
          <p:nvPr>
            <p:ph type="title"/>
          </p:nvPr>
        </p:nvSpPr>
        <p:spPr>
          <a:xfrm>
            <a:off x="2374900" y="889000"/>
            <a:ext cx="19621500" cy="2472286"/>
          </a:xfrm>
          <a:prstGeom prst="rect">
            <a:avLst/>
          </a:prstGeom>
        </p:spPr>
        <p:txBody>
          <a:bodyPr/>
          <a:lstStyle>
            <a:lvl1pPr>
              <a:defRPr>
                <a:latin typeface="Times New Roman"/>
                <a:ea typeface="Times New Roman"/>
                <a:cs typeface="Times New Roman"/>
                <a:sym typeface="Times New Roman"/>
              </a:defRPr>
            </a:lvl1pPr>
          </a:lstStyle>
          <a:p>
            <a:r>
              <a:t>TERBUTALINE </a:t>
            </a:r>
          </a:p>
        </p:txBody>
      </p:sp>
      <p:sp>
        <p:nvSpPr>
          <p:cNvPr id="124" name="Terbutaline is a selected beta-2 adrenergic agonist used as a bronchodilator.…"/>
          <p:cNvSpPr txBox="1">
            <a:spLocks noGrp="1"/>
          </p:cNvSpPr>
          <p:nvPr>
            <p:ph type="body" sz="half" idx="1"/>
          </p:nvPr>
        </p:nvSpPr>
        <p:spPr>
          <a:xfrm>
            <a:off x="2374900" y="1476242"/>
            <a:ext cx="9410700" cy="10537959"/>
          </a:xfrm>
          <a:prstGeom prst="rect">
            <a:avLst/>
          </a:prstGeom>
        </p:spPr>
        <p:txBody>
          <a:bodyPr/>
          <a:lstStyle/>
          <a:p>
            <a:pPr marL="0" indent="0" defTabSz="457200">
              <a:spcBef>
                <a:spcPts val="0"/>
              </a:spcBef>
              <a:buSzTx/>
              <a:buNone/>
              <a:defRPr sz="1600">
                <a:solidFill>
                  <a:srgbClr val="212529"/>
                </a:solidFill>
                <a:latin typeface="Helvetica"/>
                <a:ea typeface="Helvetica"/>
                <a:cs typeface="Helvetica"/>
                <a:sym typeface="Helvetica"/>
              </a:defRPr>
            </a:pPr>
            <a:endParaRPr/>
          </a:p>
          <a:p>
            <a:pPr marL="0" indent="0">
              <a:buSzTx/>
              <a:buNone/>
              <a:defRPr>
                <a:latin typeface="Times New Roman"/>
                <a:ea typeface="Times New Roman"/>
                <a:cs typeface="Times New Roman"/>
                <a:sym typeface="Times New Roman"/>
              </a:defRPr>
            </a:pPr>
            <a:r>
              <a:t>Terbutaline is a selected beta-2 adrenergic agonist used as a bronchodilator.</a:t>
            </a:r>
          </a:p>
          <a:p>
            <a:pPr marL="0" indent="0">
              <a:buSzTx/>
              <a:buNone/>
              <a:defRPr>
                <a:latin typeface="Times New Roman"/>
                <a:ea typeface="Times New Roman"/>
                <a:cs typeface="Times New Roman"/>
                <a:sym typeface="Times New Roman"/>
              </a:defRPr>
            </a:pPr>
            <a:r>
              <a:t>It is indicated for prevention and reversal of bronchospasm in patients at least 12 years old, with asthma and reversible bronchospasm associated with bronchitis and emphysema</a:t>
            </a:r>
          </a:p>
        </p:txBody>
      </p:sp>
      <p:pic>
        <p:nvPicPr>
          <p:cNvPr id="125" name="Görüntü" descr="Görüntü"/>
          <p:cNvPicPr>
            <a:picLocks noChangeAspect="1"/>
          </p:cNvPicPr>
          <p:nvPr/>
        </p:nvPicPr>
        <p:blipFill>
          <a:blip r:embed="rId3">
            <a:extLst/>
          </a:blip>
          <a:stretch>
            <a:fillRect/>
          </a:stretch>
        </p:blipFill>
        <p:spPr>
          <a:xfrm>
            <a:off x="12671455" y="3170852"/>
            <a:ext cx="5444197" cy="4611048"/>
          </a:xfrm>
          <a:prstGeom prst="rect">
            <a:avLst/>
          </a:prstGeom>
          <a:ln w="12700">
            <a:miter lim="400000"/>
          </a:ln>
        </p:spPr>
      </p:pic>
      <p:pic>
        <p:nvPicPr>
          <p:cNvPr id="126" name="Görüntü" descr="Görüntü"/>
          <p:cNvPicPr>
            <a:picLocks noChangeAspect="1"/>
          </p:cNvPicPr>
          <p:nvPr/>
        </p:nvPicPr>
        <p:blipFill>
          <a:blip r:embed="rId4">
            <a:extLst/>
          </a:blip>
          <a:stretch>
            <a:fillRect/>
          </a:stretch>
        </p:blipFill>
        <p:spPr>
          <a:xfrm>
            <a:off x="18217794" y="3133017"/>
            <a:ext cx="4686718" cy="468671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ROPRANOLOL"/>
          <p:cNvSpPr txBox="1">
            <a:spLocks noGrp="1"/>
          </p:cNvSpPr>
          <p:nvPr>
            <p:ph type="title"/>
          </p:nvPr>
        </p:nvSpPr>
        <p:spPr>
          <a:xfrm>
            <a:off x="1816100" y="1943100"/>
            <a:ext cx="10502900" cy="1812720"/>
          </a:xfrm>
          <a:prstGeom prst="rect">
            <a:avLst/>
          </a:prstGeom>
        </p:spPr>
        <p:txBody>
          <a:bodyPr/>
          <a:lstStyle>
            <a:lvl1pPr>
              <a:defRPr>
                <a:latin typeface="Times New Roman"/>
                <a:ea typeface="Times New Roman"/>
                <a:cs typeface="Times New Roman"/>
                <a:sym typeface="Times New Roman"/>
              </a:defRPr>
            </a:lvl1pPr>
          </a:lstStyle>
          <a:p>
            <a:r>
              <a:t>PROPRANOLOL</a:t>
            </a:r>
          </a:p>
        </p:txBody>
      </p:sp>
      <p:sp>
        <p:nvSpPr>
          <p:cNvPr id="129" name="Propranolol is a nonselective β-adrenergic receptor antagonist.2 Blocking of these receptors leads to vasoconstriction, inhibition of angiogenic factors like vascular endothelial growth factor (VEGF) and basic growth factor of fibroblasts (bFGF), inducti"/>
          <p:cNvSpPr txBox="1">
            <a:spLocks noGrp="1"/>
          </p:cNvSpPr>
          <p:nvPr>
            <p:ph type="body" sz="half" idx="1"/>
          </p:nvPr>
        </p:nvSpPr>
        <p:spPr>
          <a:xfrm>
            <a:off x="1816100" y="4000048"/>
            <a:ext cx="11349907" cy="8399694"/>
          </a:xfrm>
          <a:prstGeom prst="rect">
            <a:avLst/>
          </a:prstGeom>
        </p:spPr>
        <p:txBody>
          <a:bodyPr/>
          <a:lstStyle/>
          <a:p>
            <a:pPr algn="l" defTabSz="643889">
              <a:spcBef>
                <a:spcPts val="3000"/>
              </a:spcBef>
              <a:defRPr sz="3275">
                <a:latin typeface="Times New Roman"/>
                <a:ea typeface="Times New Roman"/>
                <a:cs typeface="Times New Roman"/>
                <a:sym typeface="Times New Roman"/>
              </a:defRPr>
            </a:pPr>
            <a:endParaRPr/>
          </a:p>
          <a:p>
            <a:pPr algn="l" defTabSz="643889">
              <a:spcBef>
                <a:spcPts val="3200"/>
              </a:spcBef>
              <a:defRPr sz="4055">
                <a:latin typeface="Times New Roman"/>
                <a:ea typeface="Times New Roman"/>
                <a:cs typeface="Times New Roman"/>
                <a:sym typeface="Times New Roman"/>
              </a:defRPr>
            </a:pPr>
            <a:r>
              <a:t>Propranolol is a nonselective β-adrenergic receptor antagonist.</a:t>
            </a:r>
            <a:r>
              <a:rPr sz="935">
                <a:solidFill>
                  <a:srgbClr val="808080"/>
                </a:solidFill>
              </a:rPr>
              <a:t>2</a:t>
            </a:r>
            <a:r>
              <a:t> Blocking of these receptors leads to vasoconstriction, inhibition of angiogenic factors like vascular endothelial growth factor (VEGF) and basic growth factor of fibroblasts (bFGF), induction of apoptosis of endothelial cells, as well as down regulation of the renin-angiotensin-aldosterone system</a:t>
            </a:r>
          </a:p>
          <a:p>
            <a:pPr algn="l" defTabSz="643889">
              <a:spcBef>
                <a:spcPts val="3200"/>
              </a:spcBef>
              <a:defRPr sz="4055">
                <a:latin typeface="Times New Roman"/>
                <a:ea typeface="Times New Roman"/>
                <a:cs typeface="Times New Roman"/>
                <a:sym typeface="Times New Roman"/>
              </a:defRPr>
            </a:pPr>
            <a:r>
              <a:t>It is primarily indicated to hypertension treatment. Propranolol is also indicated to treat angina pectoris due to coronary atherosclerosis, atrial fibrillation, myocardial infarction, migraine, essential tremor</a:t>
            </a:r>
          </a:p>
        </p:txBody>
      </p:sp>
      <p:pic>
        <p:nvPicPr>
          <p:cNvPr id="130" name="Görüntü" descr="Görüntü"/>
          <p:cNvPicPr>
            <a:picLocks noChangeAspect="1"/>
          </p:cNvPicPr>
          <p:nvPr/>
        </p:nvPicPr>
        <p:blipFill>
          <a:blip r:embed="rId2">
            <a:extLst/>
          </a:blip>
          <a:stretch>
            <a:fillRect/>
          </a:stretch>
        </p:blipFill>
        <p:spPr>
          <a:xfrm>
            <a:off x="13670913" y="4354026"/>
            <a:ext cx="10433169" cy="5868658"/>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Turuncu gün batımında silüetleriyle birlikte Gize piramitleri" descr="Turuncu gün batımında silüetleriyle birlikte Gize piramitleri"/>
          <p:cNvPicPr>
            <a:picLocks noGrp="1"/>
          </p:cNvPicPr>
          <p:nvPr>
            <p:ph type="pic" idx="21"/>
          </p:nvPr>
        </p:nvPicPr>
        <p:blipFill>
          <a:blip r:embed="rId2">
            <a:extLst/>
          </a:blip>
          <a:stretch>
            <a:fillRect/>
          </a:stretch>
        </p:blipFill>
        <p:spPr>
          <a:xfrm>
            <a:off x="15478864" y="623121"/>
            <a:ext cx="6358459" cy="5345893"/>
          </a:xfrm>
          <a:prstGeom prst="rect">
            <a:avLst/>
          </a:prstGeom>
        </p:spPr>
      </p:pic>
      <p:sp>
        <p:nvSpPr>
          <p:cNvPr id="133" name="INTERACTION"/>
          <p:cNvSpPr txBox="1">
            <a:spLocks noGrp="1"/>
          </p:cNvSpPr>
          <p:nvPr>
            <p:ph type="title"/>
          </p:nvPr>
        </p:nvSpPr>
        <p:spPr>
          <a:xfrm>
            <a:off x="-1898250" y="-30539"/>
            <a:ext cx="19621501" cy="3581142"/>
          </a:xfrm>
          <a:prstGeom prst="rect">
            <a:avLst/>
          </a:prstGeom>
        </p:spPr>
        <p:txBody>
          <a:bodyPr/>
          <a:lstStyle>
            <a:lvl1pPr>
              <a:defRPr>
                <a:latin typeface="Times New Roman"/>
                <a:ea typeface="Times New Roman"/>
                <a:cs typeface="Times New Roman"/>
                <a:sym typeface="Times New Roman"/>
              </a:defRPr>
            </a:lvl1pPr>
          </a:lstStyle>
          <a:p>
            <a:r>
              <a:t>INTERACTION</a:t>
            </a:r>
          </a:p>
        </p:txBody>
      </p:sp>
      <p:sp>
        <p:nvSpPr>
          <p:cNvPr id="134" name="There is a major interaction between terbutaline and propranolol.…"/>
          <p:cNvSpPr txBox="1">
            <a:spLocks noGrp="1"/>
          </p:cNvSpPr>
          <p:nvPr>
            <p:ph type="body" sz="half" idx="1"/>
          </p:nvPr>
        </p:nvSpPr>
        <p:spPr>
          <a:xfrm>
            <a:off x="2338627" y="2383951"/>
            <a:ext cx="11926939" cy="9979355"/>
          </a:xfrm>
          <a:prstGeom prst="rect">
            <a:avLst/>
          </a:prstGeom>
        </p:spPr>
        <p:txBody>
          <a:bodyPr/>
          <a:lstStyle/>
          <a:p>
            <a:pPr marL="600963" indent="-600963" defTabSz="751205">
              <a:spcBef>
                <a:spcPts val="3800"/>
              </a:spcBef>
              <a:buBlip>
                <a:blip r:embed="rId3"/>
              </a:buBlip>
              <a:defRPr sz="4732">
                <a:latin typeface="Times New Roman"/>
                <a:ea typeface="Times New Roman"/>
                <a:cs typeface="Times New Roman"/>
                <a:sym typeface="Times New Roman"/>
              </a:defRPr>
            </a:pPr>
            <a:r>
              <a:t>There is a major interaction between terbutaline and propranolol.</a:t>
            </a:r>
          </a:p>
          <a:p>
            <a:pPr marL="0" indent="0" defTabSz="751205">
              <a:spcBef>
                <a:spcPts val="3800"/>
              </a:spcBef>
              <a:buSzTx/>
              <a:buNone/>
              <a:defRPr sz="4732">
                <a:latin typeface="Times New Roman"/>
                <a:ea typeface="Times New Roman"/>
                <a:cs typeface="Times New Roman"/>
                <a:sym typeface="Times New Roman"/>
              </a:defRPr>
            </a:pPr>
            <a:r>
              <a:t>Beta-blockers may antagonize the effects of beta-2 adrenergic bronchodilators and precipitate acute, life-threatening bronchospasm in patients with asthma or other obstructive airway diseases. The mechanism involves increased airway resistance and reduced bronchodilation due to blockade of beta-2 adrenergic receptors.</a:t>
            </a:r>
          </a:p>
          <a:p>
            <a:pPr marL="0" indent="0" defTabSz="751205">
              <a:spcBef>
                <a:spcPts val="3800"/>
              </a:spcBef>
              <a:buSzTx/>
              <a:buNone/>
              <a:defRPr sz="4732">
                <a:latin typeface="Times New Roman"/>
                <a:ea typeface="Times New Roman"/>
                <a:cs typeface="Times New Roman"/>
                <a:sym typeface="Times New Roman"/>
              </a:defRPr>
            </a:pPr>
            <a:r>
              <a:t>Likewise, beta-2 adrenergic agonists may interfere with the pharmacologic effects of beta-blockers.</a:t>
            </a:r>
          </a:p>
        </p:txBody>
      </p:sp>
      <p:pic>
        <p:nvPicPr>
          <p:cNvPr id="135" name="Görüntü" descr="Görüntü"/>
          <p:cNvPicPr>
            <a:picLocks noChangeAspect="1"/>
          </p:cNvPicPr>
          <p:nvPr/>
        </p:nvPicPr>
        <p:blipFill>
          <a:blip r:embed="rId4">
            <a:extLst/>
          </a:blip>
          <a:stretch>
            <a:fillRect/>
          </a:stretch>
        </p:blipFill>
        <p:spPr>
          <a:xfrm>
            <a:off x="15572168" y="6139953"/>
            <a:ext cx="6342581" cy="6243477"/>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MANAGEMENT"/>
          <p:cNvSpPr txBox="1">
            <a:spLocks noGrp="1"/>
          </p:cNvSpPr>
          <p:nvPr>
            <p:ph type="title"/>
          </p:nvPr>
        </p:nvSpPr>
        <p:spPr>
          <a:prstGeom prst="rect">
            <a:avLst/>
          </a:prstGeom>
        </p:spPr>
        <p:txBody>
          <a:bodyPr/>
          <a:lstStyle>
            <a:lvl1pPr>
              <a:defRPr>
                <a:latin typeface="Times New Roman"/>
                <a:ea typeface="Times New Roman"/>
                <a:cs typeface="Times New Roman"/>
                <a:sym typeface="Times New Roman"/>
              </a:defRPr>
            </a:lvl1pPr>
          </a:lstStyle>
          <a:p>
            <a:r>
              <a:t>MANAGEMENT</a:t>
            </a:r>
          </a:p>
        </p:txBody>
      </p:sp>
      <p:sp>
        <p:nvSpPr>
          <p:cNvPr id="138" name="Concomitant use of beta-2 adrenergic bronchodilators with beta-blockers, including ophthalmic formulations, should generally be avoided. If coadministration is required, a cardioselective beta-blocker (e.g metoprolol) is usually preferred. Nevertheless, "/>
          <p:cNvSpPr txBox="1">
            <a:spLocks noGrp="1"/>
          </p:cNvSpPr>
          <p:nvPr>
            <p:ph type="body" idx="1"/>
          </p:nvPr>
        </p:nvSpPr>
        <p:spPr>
          <a:prstGeom prst="rect">
            <a:avLst/>
          </a:prstGeom>
        </p:spPr>
        <p:txBody>
          <a:bodyPr/>
          <a:lstStyle>
            <a:lvl1pPr marL="0" indent="0">
              <a:spcBef>
                <a:spcPts val="3900"/>
              </a:spcBef>
              <a:buSzTx/>
              <a:buNone/>
              <a:defRPr sz="5500">
                <a:latin typeface="Times New Roman"/>
                <a:ea typeface="Times New Roman"/>
                <a:cs typeface="Times New Roman"/>
                <a:sym typeface="Times New Roman"/>
              </a:defRPr>
            </a:lvl1pPr>
          </a:lstStyle>
          <a:p>
            <a:r>
              <a:t>Concomitant use of beta-2 adrenergic bronchodilators with beta-blockers, including ophthalmic formulations, should generally be avoided. If coadministration is required, a cardioselective beta-blocker (e.g metoprolol) is usually preferred. Nevertheless, caution is advised and respiratory status should be closely monitored, as cardioselectivity is not absolute and larger doses of beta-1 selective agents may pose some of the same risks as nonselective agents. In general, nonselective beta-blockers are considered contraindicated in patients with obstructive airways disease.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FERENCES"/>
          <p:cNvSpPr txBox="1">
            <a:spLocks noGrp="1"/>
          </p:cNvSpPr>
          <p:nvPr>
            <p:ph type="title"/>
          </p:nvPr>
        </p:nvSpPr>
        <p:spPr>
          <a:prstGeom prst="rect">
            <a:avLst/>
          </a:prstGeom>
        </p:spPr>
        <p:txBody>
          <a:bodyPr/>
          <a:lstStyle>
            <a:lvl1pPr>
              <a:defRPr>
                <a:latin typeface="Times New Roman"/>
                <a:ea typeface="Times New Roman"/>
                <a:cs typeface="Times New Roman"/>
                <a:sym typeface="Times New Roman"/>
              </a:defRPr>
            </a:lvl1pPr>
          </a:lstStyle>
          <a:p>
            <a:r>
              <a:t>REFERENCES</a:t>
            </a:r>
          </a:p>
        </p:txBody>
      </p:sp>
      <p:sp>
        <p:nvSpPr>
          <p:cNvPr id="141" name="Craig TJ &quot;Drugs to be used with caution in patients with asthma.&quot; Am Fam Physician 54 (1996): 947-53…"/>
          <p:cNvSpPr txBox="1">
            <a:spLocks noGrp="1"/>
          </p:cNvSpPr>
          <p:nvPr>
            <p:ph type="body" idx="1"/>
          </p:nvPr>
        </p:nvSpPr>
        <p:spPr>
          <a:prstGeom prst="rect">
            <a:avLst/>
          </a:prstGeom>
        </p:spPr>
        <p:txBody>
          <a:bodyPr/>
          <a:lstStyle/>
          <a:p>
            <a:pPr marL="1036170" indent="-896470">
              <a:spcBef>
                <a:spcPts val="3900"/>
              </a:spcBef>
              <a:buClr>
                <a:srgbClr val="747474"/>
              </a:buClr>
              <a:buSzPct val="100000"/>
              <a:buFont typeface="TimesNewRomanPSMT"/>
              <a:buAutoNum type="arabicPeriod"/>
              <a:defRPr sz="4200">
                <a:latin typeface="Times New Roman"/>
                <a:ea typeface="Times New Roman"/>
                <a:cs typeface="Times New Roman"/>
                <a:sym typeface="Times New Roman"/>
              </a:defRPr>
            </a:pPr>
            <a:r>
              <a:t>Craig TJ "Drugs to be used with caution in patients with asthma." Am Fam Physician 54 (1996): 947-53</a:t>
            </a:r>
          </a:p>
          <a:p>
            <a:pPr marL="1036170" indent="-896470">
              <a:spcBef>
                <a:spcPts val="3900"/>
              </a:spcBef>
              <a:buClr>
                <a:srgbClr val="747474"/>
              </a:buClr>
              <a:buSzPct val="100000"/>
              <a:buFont typeface="TimesNewRomanPSMT"/>
              <a:buAutoNum type="arabicPeriod"/>
              <a:defRPr sz="4200">
                <a:latin typeface="Times New Roman"/>
                <a:ea typeface="Times New Roman"/>
                <a:cs typeface="Times New Roman"/>
                <a:sym typeface="Times New Roman"/>
              </a:defRPr>
            </a:pPr>
            <a:r>
              <a:t>Chafin CC, Soberman JE, Demirkan K, Self T "Beta-blockers after myocardial infarction: Do benefits ever outweigh risks in asthma?." Cardiology 92 (1999): 99-105</a:t>
            </a:r>
          </a:p>
          <a:p>
            <a:pPr marL="1036170" indent="-896470">
              <a:spcBef>
                <a:spcPts val="3900"/>
              </a:spcBef>
              <a:buClr>
                <a:srgbClr val="747474"/>
              </a:buClr>
              <a:buSzPct val="100000"/>
              <a:buFont typeface="TimesNewRomanPSMT"/>
              <a:buAutoNum type="arabicPeriod"/>
              <a:defRPr sz="4200">
                <a:latin typeface="Times New Roman"/>
                <a:ea typeface="Times New Roman"/>
                <a:cs typeface="Times New Roman"/>
                <a:sym typeface="Times New Roman"/>
              </a:defRPr>
            </a:pPr>
            <a:r>
              <a:t>Chodosh S, Tuck J, Blasucci DJ "The effects of dilevalol, metoprolol, and placebo on ventilatory function in asthmatics." J Cardiovasc Pharmacol 11 (1988): s18-24</a:t>
            </a:r>
          </a:p>
          <a:p>
            <a:pPr marL="1036170" indent="-896470">
              <a:spcBef>
                <a:spcPts val="3900"/>
              </a:spcBef>
              <a:buClr>
                <a:srgbClr val="747474"/>
              </a:buClr>
              <a:buSzPct val="100000"/>
              <a:buFont typeface="TimesNewRomanPSMT"/>
              <a:buAutoNum type="arabicPeriod"/>
              <a:defRPr sz="4200">
                <a:latin typeface="Times New Roman"/>
                <a:ea typeface="Times New Roman"/>
                <a:cs typeface="Times New Roman"/>
                <a:sym typeface="Times New Roman"/>
              </a:defRPr>
            </a:pPr>
            <a:r>
              <a:t>https://www.drugs.com</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Noteworthy Light"/>
        <a:ea typeface="Noteworthy Light"/>
        <a:cs typeface="Noteworthy Light"/>
      </a:majorFont>
      <a:minorFont>
        <a:latin typeface="Noteworthy Light"/>
        <a:ea typeface="Noteworthy Light"/>
        <a:cs typeface="Noteworthy Light"/>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Noteworthy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Noteworthy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Noteworthy Light"/>
        <a:ea typeface="Noteworthy Light"/>
        <a:cs typeface="Noteworthy Light"/>
      </a:majorFont>
      <a:minorFont>
        <a:latin typeface="Noteworthy Light"/>
        <a:ea typeface="Noteworthy Light"/>
        <a:cs typeface="Noteworthy Light"/>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Noteworthy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3E231A"/>
            </a:solidFill>
            <a:effectLst/>
            <a:uFillTx/>
            <a:latin typeface="+mn-lt"/>
            <a:ea typeface="+mn-ea"/>
            <a:cs typeface="+mn-cs"/>
            <a:sym typeface="Noteworthy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378</Words>
  <Application>Microsoft Office PowerPoint</Application>
  <PresentationFormat>Özel</PresentationFormat>
  <Paragraphs>26</Paragraphs>
  <Slides>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vt:i4>
      </vt:variant>
    </vt:vector>
  </HeadingPairs>
  <TitlesOfParts>
    <vt:vector size="12" baseType="lpstr">
      <vt:lpstr>Helvetica</vt:lpstr>
      <vt:lpstr>Helvetica Neue</vt:lpstr>
      <vt:lpstr>Noteworthy Light</vt:lpstr>
      <vt:lpstr>Times New Roman</vt:lpstr>
      <vt:lpstr>TimesNewRomanPSMT</vt:lpstr>
      <vt:lpstr>Parchment</vt:lpstr>
      <vt:lpstr>DRUG INTERACTIONS MIDTERM ASSIGNMENT</vt:lpstr>
      <vt:lpstr>TERBUTALINE </vt:lpstr>
      <vt:lpstr>PROPRANOLOL</vt:lpstr>
      <vt:lpstr>INTERACTION</vt:lpstr>
      <vt:lpstr>MANAGEMENT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INTERACTIONS MIDTERM ASSIGNMENT</dc:title>
  <dc:creator>Serap GÜR</dc:creator>
  <cp:lastModifiedBy>Serap GÜR</cp:lastModifiedBy>
  <cp:revision>1</cp:revision>
  <dcterms:modified xsi:type="dcterms:W3CDTF">2021-11-22T05:50:03Z</dcterms:modified>
</cp:coreProperties>
</file>