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62" r:id="rId9"/>
    <p:sldId id="263" r:id="rId10"/>
    <p:sldId id="265" r:id="rId11"/>
    <p:sldId id="275" r:id="rId12"/>
    <p:sldId id="276" r:id="rId13"/>
    <p:sldId id="277" r:id="rId14"/>
    <p:sldId id="278" r:id="rId15"/>
    <p:sldId id="279" r:id="rId16"/>
    <p:sldId id="280" r:id="rId17"/>
    <p:sldId id="281" r:id="rId18"/>
    <p:sldId id="282" r:id="rId19"/>
    <p:sldId id="270"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05.08.2011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السابعة</a:t>
            </a:r>
            <a:r>
              <a:rPr lang="tr-TR" sz="4900" b="1" dirty="0" smtClean="0"/>
              <a:t/>
            </a:r>
            <a:br>
              <a:rPr lang="tr-TR" sz="4900" b="1" dirty="0" smtClean="0"/>
            </a:br>
            <a:r>
              <a:rPr lang="tr-TR" sz="4900" b="1" dirty="0" smtClean="0"/>
              <a:t>VII</a:t>
            </a:r>
            <a:r>
              <a:rPr lang="tr-TR" sz="4900" b="1" dirty="0"/>
              <a:t>. 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10000"/>
          </a:bodyPr>
          <a:lstStyle/>
          <a:p>
            <a:pPr algn="ctr"/>
            <a:r>
              <a:rPr lang="ar-SA" sz="4000" b="1" dirty="0" smtClean="0"/>
              <a:t>الصّفة</a:t>
            </a:r>
            <a:endParaRPr lang="tr-TR" sz="4000" dirty="0" smtClean="0"/>
          </a:p>
          <a:p>
            <a:pPr algn="ctr">
              <a:lnSpc>
                <a:spcPct val="150000"/>
              </a:lnSpc>
              <a:spcBef>
                <a:spcPts val="1200"/>
              </a:spcBef>
              <a:spcAft>
                <a:spcPts val="1200"/>
              </a:spcAft>
            </a:pPr>
            <a:r>
              <a:rPr lang="tr-TR" sz="4000" b="1" i="1" dirty="0" smtClean="0"/>
              <a:t>SIFAT</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اَلقِصَّةُ الْعَرَبِيَّةُ الْمُعَاصِرَةُ</a:t>
            </a:r>
            <a:endParaRPr lang="tr-TR" dirty="0"/>
          </a:p>
        </p:txBody>
      </p:sp>
      <p:sp>
        <p:nvSpPr>
          <p:cNvPr id="3" name="2 İçerik Yer Tutucusu"/>
          <p:cNvSpPr>
            <a:spLocks noGrp="1"/>
          </p:cNvSpPr>
          <p:nvPr>
            <p:ph idx="1"/>
          </p:nvPr>
        </p:nvSpPr>
        <p:spPr/>
        <p:txBody>
          <a:bodyPr/>
          <a:lstStyle/>
          <a:p>
            <a:pPr algn="r">
              <a:buNone/>
            </a:pPr>
            <a:r>
              <a:rPr lang="ar-SA" dirty="0" smtClean="0"/>
              <a:t>لَقَدْ عَرَفَ الْعَرَبُ مُنْذُ الْعَصْرِ الْجَاهِلِيِّ أَلْوَاناً مِنَ اْلأَدَبِ الْقِصَصِيِّ، كَالقِصَصِ الَّتِي تَتَنَاوَلُ أَياَّمَهُمْ وَحُرُوبَهُمْ، وَالْمَقاَماَتِ وَقِصَصِ أَلْفِ لَيْلَةٍ وَلَيْلَةٍ، غَيْرَ أَنَّ القِصَّةَ بِمَفْهُومِهَا الْغَرْبِيِّ فَنٌّ جَدِيدٌ فِي اْلأَدَبِ الْعَرَبِيِّ الْحَدِيثِ. وَقَدْ بَدَأَتْ بِالظُّهُورِ فِي أَوَاسِطِ الْقَرْنِ التَّاسِعَ عَشَرَ، وَأَسْهَمَ فِي تَطَوُّرِهَا مَا تُرْجِمَ إِلَى الْعَرَبِيَّةِ مِنَ الْقِصَصِ وَالرِّوَايَاتِ الْغَرْبِيَّةِ، وَمَرَّتْ فِي عِدَّةِ مَرَاحِلَ. هَاهِيَ مَرَاحِلُ الْقِصَّةِ:</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b="1" dirty="0" smtClean="0"/>
              <a:t>١</a:t>
            </a:r>
            <a:r>
              <a:rPr lang="ar-SA" dirty="0" smtClean="0"/>
              <a:t> – </a:t>
            </a:r>
            <a:r>
              <a:rPr lang="ar-SA" b="1" dirty="0" smtClean="0"/>
              <a:t>مَرْحَلَةُ الْمَقَامَاتِ</a:t>
            </a:r>
            <a:r>
              <a:rPr lang="ar-SA" dirty="0" smtClean="0"/>
              <a:t>: وَ«الْمَقَامَةُ» فَنٌّ عَرَبِيٌّ قَدِيمٌ يَعْتَمِدُ عَلَى السَّجْعِ، وَعُنْصُرَيِ الرَّاوِي وَالْبَطَلِ. وَقَدِ اسْتَخْدَمَ هَذَا اْلأُسْلُوبَ عَدَدٌ مِنْ كُتَّابِ الْقَرْنِ التَّاسِعَ عَشَرَ فِي تَصْوِيرِ الْجَوَانِبِ الْمُخْتَلِفَةِ لِحَيَاةِ الْمُجْتَمَعِ. وَتُعْتَبَرُ مُحَاوَلَةُ مُحَمَّدٍ الْمُوَيْلِحِيِّ «حَدِيثُ عِيسَى بنُ هِشَامٍ» (١٨٩٨) مُقَدِّمَةً لِلرِّوَايَةِ الْعَرَبِيَّةِ الْحَدِيثَةِ فِي أُسْلُوبِهَا، وَتَطَوُّرِ أَشْخَاصِهَا. </a:t>
            </a:r>
            <a:endParaRPr lang="tr-TR" dirty="0" smtClean="0"/>
          </a:p>
          <a:p>
            <a:pPr algn="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b="1" dirty="0" smtClean="0"/>
              <a:t>٢</a:t>
            </a:r>
            <a:r>
              <a:rPr lang="ar-SA" dirty="0" smtClean="0"/>
              <a:t> – </a:t>
            </a:r>
            <a:r>
              <a:rPr lang="ar-SA" b="1" dirty="0" smtClean="0"/>
              <a:t>مَرْحَلَةُ التَّعْرِيبِ وَالتَّرْجَمَةِ</a:t>
            </a:r>
            <a:r>
              <a:rPr lang="ar-SA" dirty="0" smtClean="0"/>
              <a:t>: وَهِيَ مَرْحَلَةٌ شَهِدَتْ مُحَاوَلاَتٍ لِتَعْرِيبِ قِصَصٍ غَرْبِيَّةٍ أَيْ وَضْعُهَا فِي جَوٍّ عَرَبِيٍّ، وَاسْتِعْمَالِ أَسْمَاء عَرَبِيَّةٍ، أَوْ تَرْجَمَتُهَا إِلَى الْعَرَبِيَّةِ مِنْ غَيْرِ إِجْرَاءِ تَغْيِيرٍ أَسَاسِيٍّ فِيهَا. وَفِي هَذِهِ الْمَرْحَلَةِ تَحَرَّرَتِ الْقِصَّةُ مِنَ السَّجْعِ وَالزُّخْرُفِ اللَّذَيْنِ عُرِفَتْ بِهِمَا الْمَقَامَاتُ، وَتَحَسَّنَتِ الْقِصَّةُ مِنَ النَّاحِيَةِ الْفَنِّيَّةِ.</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b="1" dirty="0" smtClean="0"/>
              <a:t>٣</a:t>
            </a:r>
            <a:r>
              <a:rPr lang="ar-SA" dirty="0" smtClean="0"/>
              <a:t> – </a:t>
            </a:r>
            <a:r>
              <a:rPr lang="ar-SA" b="1" dirty="0" smtClean="0"/>
              <a:t>مَرْحَلَةُ تَأْلِيفِ الْقِصَّةِ الْعَرَبِيَّةِ الْحَدِيثَةِ</a:t>
            </a:r>
            <a:r>
              <a:rPr lang="ar-SA" dirty="0" smtClean="0"/>
              <a:t>: لَقَدْ سَاعَدَتِ الْمُحَاوَلاَتُ السَّابِقَةُ عَلَى ظُهُورِ أَعْمَالٍ قِصَصِيَّةٍ أَصِيلَةٍ بِاللُّغَةِ الْعَرَبِيَّةِ وَكاَنَتْ بَيْنَهَا الْقِصَّةُ التَّارِيخِيَّةُ، وَاْلاِجْتِمَاعِيَّةُ وَالْغَرَامِيَّةُ.</a:t>
            </a:r>
            <a:endParaRPr lang="tr-TR" dirty="0" smtClean="0"/>
          </a:p>
          <a:p>
            <a:pPr algn="r">
              <a:buNone/>
            </a:pPr>
            <a:endParaRPr lang="tr-TR"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lnSpcReduction="10000"/>
          </a:bodyPr>
          <a:lstStyle/>
          <a:p>
            <a:pPr algn="r">
              <a:buNone/>
            </a:pPr>
            <a:r>
              <a:rPr lang="ar-SA" dirty="0" smtClean="0"/>
              <a:t>وَاشْتَهَرَ جُرْجِي زَيْدَانُ (١٨٦١-١٩٤٨) بِكِتَابَةِ الرِّوَايَاتِ التَّارِيخِيَّةِ الَّتِي بَلَغَتْ </a:t>
            </a:r>
            <a:r>
              <a:rPr lang="ar-SA" dirty="0" smtClean="0"/>
              <a:t>«٢١» </a:t>
            </a:r>
            <a:r>
              <a:rPr lang="ar-SA" dirty="0" smtClean="0"/>
              <a:t>اِحْدَى وَعِشْرِينَ رِوَايَةً تَنَاوَلَ فِيهَا مَرَاحِلَ التَّارِيخِ اْلإِسْلاَمِيِّ وَتَارِيخَ مِصْرَ.</a:t>
            </a:r>
            <a:endParaRPr lang="tr-TR" dirty="0" smtClean="0"/>
          </a:p>
          <a:p>
            <a:pPr algn="r">
              <a:buNone/>
            </a:pPr>
            <a:r>
              <a:rPr lang="ar-SA" dirty="0" smtClean="0"/>
              <a:t>وَكَتَبَ جِبْرَانُ خَلِيلُ جِبْرَانُ (١٨٨٣-١٩٣١ لُبْنَانُ) عَدَداً مِنَ الْقِصَصِ الَّتِي عُرِفَتْ بِطَابَعِهَا الرُّومَنْتِيكِيِّ وَالرَّمْزِيِّ. </a:t>
            </a:r>
            <a:endParaRPr lang="tr-TR" dirty="0" smtClean="0"/>
          </a:p>
          <a:p>
            <a:pPr algn="r">
              <a:buNone/>
            </a:pPr>
            <a:r>
              <a:rPr lang="ar-SA" dirty="0" smtClean="0"/>
              <a:t>وَيَمِيلُ مُؤَرِّخُو اْلأَدَبِ إِلَى اِعْتِبَارِ رِوَايَةِ «زَيْنَب» الَّتِي أَلَّفَهَا مُحَمَّدٌ حُسَيْن هَيْكَل عَامَ ١٩١٢، نُقْطَةَ تَحَوُّلٍ فِي الْقِصَّةِ الْعَرَبِيَّةِ مِنْ حَيْثُ تَوَافُرِ الْعَنَاصِرِ الْفَنِّيَّةِ  فِي هَذِهِ الْقِصَّةِ، وَحَوَادِثُهَا تَدُورُ فِي الرِّيفِ الْمِصْرِيِّ مُصَوِّرَةَ حَيَاةِ الْفَلاَّحِينَ، وَتَقَالِيدِهِمْ وَعَادَاتِهِمْ وَجَمَالِ الطَّبِيعَةِ بِأُسْلُوبٍ تَغْلِبُ عَلَيْهِ النَّزْعَةُ الرُّومَنْتِيكِيِّةُ.</a:t>
            </a:r>
            <a:endParaRPr lang="tr-TR" dirty="0" smtClean="0"/>
          </a:p>
          <a:p>
            <a:pPr algn="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وَازْدَهَرَتْ بَعْدَ ذَلِكَ الْقِصَّةُ اِزْدِهَاراً كَبِيراً فِي اْلأَقْطَارِ الْعَرَبِيَّةِ الْمُخْتَلِفَةِ لاَسِيَّمَا مِصْرَ وَسُورِيَا وَلُبْنَانَ وَالْعِرَاقِ. وَتَعَدَّدَتْ أَلْوَانُهَا وَمَوْضُوعَاتُهَا، فَهُنَاكَ الْقِصَّةُ التَّارِيخِيَّةُ، وَالْقِصَّةُ التَّحْلِيلِيَّةُ الَّتِي تَعْتَمِدُ عَلَى التَّحْلِيلِ النَّفْسِيِّ، وَالْقِصَّةُ اْلاِجْتِمَاعِيَّةُ وَيُمَثِّلُهَا عَدَدٌ كَبِيرٌ مِنَ الْكُتَّابِ وَفِي مُقَدِّمَتِهِمْ مَحْمُودٌ تَيْمُورُ (١٨٩٤-١٩٧٣ مِصْرُ) اَلَّذِي يُعَدُّ مِنْ أَعْلاَمِ الْقِصَّةِ الْمُعَاصِرَةِ. وَقَدْ تَطَوَّرَتْ قِصَصُهُ مِنَ الْوَاقِعِيَّةِ الصِّرْفَةِ إِلَى التَّحْلِيلِ رَسِيماً فِي رَسْمِ الشَّخْصِيَّاتِ.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وَتَتَمَيَّزُ قِصَصُ تَوْفِيقٍ الْحَكِيمِ (١٨٩٨-١٩٨٧ مِصْرُ) بِنَزْعَةٍ اِجْتِمَاعِيَّةٍ  فِي «عَوْدَةِ الرُّوحِ» وَرُوحِيَّةٍ فِي «عُصْفُورٌ مِنَ الشَّرْقِ</a:t>
            </a:r>
            <a:r>
              <a:rPr lang="ar-SA" dirty="0" smtClean="0"/>
              <a:t>».</a:t>
            </a:r>
            <a:endParaRPr lang="tr-TR" dirty="0" smtClean="0"/>
          </a:p>
          <a:p>
            <a:pPr algn="r">
              <a:buNone/>
            </a:pPr>
            <a:r>
              <a:rPr lang="ar-SA" dirty="0" smtClean="0"/>
              <a:t>وَلِطَهَ حُسَيْنٌ  مَكاَنَةٌ عاَلِيَةٌ فِي تَارِيخِ الْقِصَّةِ، وَلَعَلَّ مِنْ أَهَمِّ أَعْمَالِهِ سِيرَتَهُ الذَّاتِيَّةَ «اَلأَيَّامَ» الَّتِي تَتَنَاوَلُ مَرْحَلَتَيْنِ مِنْ مَرَاحِلِ حَيَاتِهِ، َاْلأُولَى مَرْحَلَةُ الْقَرْيَةِ، </a:t>
            </a:r>
            <a:r>
              <a:rPr lang="ar-SA" u="sng" dirty="0" smtClean="0"/>
              <a:t>والثاَّنِي </a:t>
            </a:r>
            <a:r>
              <a:rPr lang="ar-SA" dirty="0" smtClean="0"/>
              <a:t>مَرْحَلَةُ الدِّرَاسَةِ فِي اْلأَزْهَرِ.</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r">
              <a:buNone/>
            </a:pPr>
            <a:r>
              <a:rPr lang="ar-SA" dirty="0" smtClean="0"/>
              <a:t>وَيُعْتَبَرُ نَجِيبٌ مَحْفُوظٌ (١٩١١-٢٠٠٦ مِصْرُ) مِنْ أَهَمِّ كُتَّابِ الْقِصَّةِ فِي الْعَالَمِ الْعَرَبِيِّ. وَقَدْ نَالَتْ أَعْمَالُهُ شُهْرَةً عَالَمِيَّةً، لاَبِسَبَبِ بَرَاعَتِهِ الْفَنِّيَّةِ فَحَسْبُ، بَلْ لِتَناَوُلِهِ مَوْضُوعَاتٍ ذَاتَ مَغْزًى عَالَمِيٍّ أَيْضاً. وَقَدْ اِشْتَهَرَتْ  مِنْ أَعْمَالِهِ بِصُورَةٍ خَاصَّةٍ ثُلاَثِيَّتُهُ «بَيْنَ الْقَصْرَيْنِ»، وَ«قَصْرُ الشَّوْقِ»، وَ«السُّكَّرِيَّةُ» الَّتِي نُشِرَتْ عَامَيْ ١٩٥٦ وَ ١٩٥٧ وَفِيهَا نَجِدُ وَصْفاً دَقِيقاً لِحَاةِ أُسْرَةٍ مِصْرِيَّةٍ مُنْذُ الْحَرْبِ الْعَالَمِيَّةِ اْلأُولَى حَتَّى مَابَعْدَ الْحَرْبِ الْعَالَمِيَّةِ الثَّانِيةِ وَمِنْ خِلاَلِهَا نَرَى مِصْرَ بِكُلِّ أَحْدَاثِهَا السِّيَاسِيَّةِ وَاْلاِجْتِمَاعِيَّةِ وَقِيَمِهَا الثَّقَافِيَّةِ وَالْفِكْرِيَّةِ وَالرُّوحِيَّةِ.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وَمِنْ كُتَّابِ الْقِصَّةِ فِي اْلأَقْطَارِ الْعَرَبِيَّةِ اْلأُخْرَى، سُهَيْلٌ اِدْرِيسُ </a:t>
            </a:r>
            <a:r>
              <a:rPr lang="ar-SA" dirty="0" smtClean="0"/>
              <a:t>(١٩٢٥- ٢٠٠٨  </a:t>
            </a:r>
            <a:r>
              <a:rPr lang="ar-SA" dirty="0" smtClean="0"/>
              <a:t>لُبْنَانُ) وَحَلِيمٌ بَرَكَاتٌ (</a:t>
            </a:r>
            <a:r>
              <a:rPr lang="ar-SA" dirty="0" smtClean="0"/>
              <a:t>١٩٣٣-   لُبْنَانُ</a:t>
            </a:r>
            <a:r>
              <a:rPr lang="ar-SA" dirty="0" smtClean="0"/>
              <a:t>) وَالطَّيِبُ صَالِحٌ (١٩٢٩-٢٠٠٩ اَلسُّودَانُ) وَشَاكِرٌ خَصْبَاك (</a:t>
            </a:r>
            <a:r>
              <a:rPr lang="ar-SA" dirty="0" smtClean="0"/>
              <a:t>١٩٣٠-    اَلْعِرَاقُ</a:t>
            </a:r>
            <a:r>
              <a:rPr lang="ar-SA" dirty="0" smtClean="0"/>
              <a:t>)، وَنِهَادٌ التَّكَرْلِي (١٩٢٢- </a:t>
            </a:r>
            <a:r>
              <a:rPr lang="ar-SA" dirty="0" smtClean="0"/>
              <a:t>   </a:t>
            </a:r>
            <a:r>
              <a:rPr lang="ar-SA" dirty="0" smtClean="0"/>
              <a:t>اَلْعِرَاقُ). </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85000" lnSpcReduction="20000"/>
          </a:bodyPr>
          <a:lstStyle/>
          <a:p>
            <a:pPr algn="r" rtl="1">
              <a:buNone/>
            </a:pPr>
            <a:r>
              <a:rPr lang="ar-SA" dirty="0" smtClean="0"/>
              <a:t>١</a:t>
            </a:r>
            <a:r>
              <a:rPr lang="ar-SA" b="1" dirty="0" smtClean="0"/>
              <a:t> </a:t>
            </a:r>
            <a:r>
              <a:rPr lang="ar-SA" dirty="0" smtClean="0"/>
              <a:t>– أيَّ الموضوعاتِ التي تتناولها القصصُ الجاهليةُ؟ </a:t>
            </a:r>
            <a:endParaRPr lang="tr-TR" dirty="0" smtClean="0"/>
          </a:p>
          <a:p>
            <a:pPr algn="r" rtl="1">
              <a:buNone/>
            </a:pPr>
            <a:r>
              <a:rPr lang="ar-SA" dirty="0" smtClean="0"/>
              <a:t>٢</a:t>
            </a:r>
            <a:r>
              <a:rPr lang="ar-SA" b="1" dirty="0" smtClean="0"/>
              <a:t> </a:t>
            </a:r>
            <a:r>
              <a:rPr lang="ar-SA" dirty="0" smtClean="0"/>
              <a:t>– أيُّ أنواعٍ مِن القصص كان يوجد في الأدب العربي القديم؟</a:t>
            </a:r>
            <a:endParaRPr lang="tr-TR" dirty="0" smtClean="0"/>
          </a:p>
          <a:p>
            <a:pPr algn="r" rtl="1">
              <a:buNone/>
            </a:pPr>
            <a:r>
              <a:rPr lang="ar-SA" dirty="0" smtClean="0"/>
              <a:t>٣ – متى ظهرت القصة الحديثة في الأدب العربي؟</a:t>
            </a:r>
            <a:endParaRPr lang="tr-TR" dirty="0" smtClean="0"/>
          </a:p>
          <a:p>
            <a:pPr algn="r" rtl="1">
              <a:buNone/>
            </a:pPr>
            <a:r>
              <a:rPr lang="ar-SA" dirty="0" smtClean="0"/>
              <a:t>٤ – كم مرحلةً للقصة العربية؟ وما هي؟</a:t>
            </a:r>
            <a:endParaRPr lang="tr-TR" dirty="0" smtClean="0"/>
          </a:p>
          <a:p>
            <a:pPr algn="r" rtl="1">
              <a:buNone/>
            </a:pPr>
            <a:r>
              <a:rPr lang="ar-SA" dirty="0" smtClean="0"/>
              <a:t>٥ – ما فنّ المقامة؟ وعلى أي شيء يعتمد؟</a:t>
            </a:r>
            <a:endParaRPr lang="tr-TR" dirty="0" smtClean="0"/>
          </a:p>
          <a:p>
            <a:pPr algn="r" rtl="1">
              <a:buNone/>
            </a:pPr>
            <a:r>
              <a:rPr lang="ar-SA" dirty="0" smtClean="0"/>
              <a:t>٦ – ما مزايا القصة في مرحلةِ التعريبِ والترجمةِ؟  أذكر بعضها. </a:t>
            </a:r>
            <a:endParaRPr lang="tr-TR" dirty="0" smtClean="0"/>
          </a:p>
          <a:p>
            <a:pPr algn="r" rtl="1">
              <a:buNone/>
            </a:pPr>
            <a:r>
              <a:rPr lang="ar-SA" dirty="0" smtClean="0"/>
              <a:t>٧ – ما أهميَّةُ روايةِ زينب و مَن أَلَّفَها؟ </a:t>
            </a:r>
            <a:endParaRPr lang="tr-TR" dirty="0" smtClean="0"/>
          </a:p>
          <a:p>
            <a:pPr algn="r" rtl="1">
              <a:buNone/>
            </a:pPr>
            <a:r>
              <a:rPr lang="ar-SA" dirty="0" smtClean="0"/>
              <a:t>٨ – بأي شيء تَتَميَّزُ قصصُ توْفيق الْحَكِيمِ؟</a:t>
            </a:r>
            <a:endParaRPr lang="tr-TR" dirty="0" smtClean="0"/>
          </a:p>
          <a:p>
            <a:pPr algn="r" rtl="1">
              <a:buNone/>
            </a:pPr>
            <a:r>
              <a:rPr lang="ar-SA" dirty="0" smtClean="0"/>
              <a:t>٩ – ما أهمُّ مؤلفاتِ طه حسين؟ </a:t>
            </a:r>
            <a:endParaRPr lang="tr-TR" dirty="0" smtClean="0"/>
          </a:p>
          <a:p>
            <a:pPr algn="r" rtl="1">
              <a:buNone/>
            </a:pPr>
            <a:r>
              <a:rPr lang="ar-SA" dirty="0" smtClean="0"/>
              <a:t>١٠ – لماذا يُعْتَبَرُ نجيب محفوظ مِن أَهَمِّ كُتَّابِ القصةِ في العالم العربيِّ؟</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١٣</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رُوَّادُ النَّهْضَةِ الْعَرَبِيَّةِ الْحَدِيثَةِ</a:t>
            </a:r>
            <a:endParaRPr lang="tr-TR" dirty="0"/>
          </a:p>
        </p:txBody>
      </p:sp>
      <p:sp>
        <p:nvSpPr>
          <p:cNvPr id="3" name="2 İçerik Yer Tutucusu"/>
          <p:cNvSpPr>
            <a:spLocks noGrp="1"/>
          </p:cNvSpPr>
          <p:nvPr>
            <p:ph idx="1"/>
          </p:nvPr>
        </p:nvSpPr>
        <p:spPr>
          <a:xfrm>
            <a:off x="1435608" y="1447800"/>
            <a:ext cx="7498080" cy="4800600"/>
          </a:xfrm>
        </p:spPr>
        <p:txBody>
          <a:bodyPr/>
          <a:lstStyle/>
          <a:p>
            <a:pPr algn="r">
              <a:buNone/>
            </a:pPr>
            <a:r>
              <a:rPr lang="ar-SA" dirty="0" smtClean="0"/>
              <a:t>لِكُلِّ نَهْضَةٍ رُوَّادُهَا الَّذِينَ يَضَعُونَ أُسُسَهَا، وَيَلْعَبُونَ دَوْراً كَبِيراً فِي تَحْدِيدِ وُجْهَتِهَا. وَلاَتَخْتَلِفُ النَّهْضَةُ الْعَرَبِيَّةُ الْحَدِيثَةُ عَنْ غَيْرِهَا مِنْ نَهَضَاتِ اْلأُمَمِ، فَقَدْ كَانَ لَهَا رُوَّادٌ بَارِزُونَ عَمِلُوا عَلَى إِصْلاَحِ الْمُجْتَمَعِ الْعَرَبِيِّ وَتَطْوِيرِهِ مِنَ النَّوَاحِي الْمُخْتَلِفَةِ: اَلْفِكْرِيَّةِ وَالدِّينِيَّةِ وَالسِّياَسِيَّةِ وَاللُّغَوِيَّةِ، وَمِنْ هَؤُلاَءِ الرُّوَّادِ: رِفَاعَة رَافِع الطَّهْطَاوِيّ وَبُطْرُس اَلْبُسْتَانِيّ وَاْلإِمَام مُحَمَّد عَبْدُهْ.</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إِذَا أَرَدْنَا تَسْمِيَةَ أَهَمِّ رُوَّادِ النَّهْضَةِ الْحَدِيثَةِ فِي الْعَالَمِ الْعَرَبِيِّ فَلاَبُدَّ أَنْ نَذْكُرَ فِي مُقَدِّمَتِهِمْ رِفَاعَة رَافِع الطَّهْطَاوِيّ (مِصْرُ ١٨٠١-١٨٧٣) وَبُطْرُس اَلْبُسْتَانِيّ (لُبْنَانُ ١٨١٩-١٨٨٣) وَاْلإِمَام مُحَمَّد عَبْدُهْ (مِصْرُ ١٨٤٩-١٩٠٥).</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260648"/>
            <a:ext cx="7498080" cy="5987752"/>
          </a:xfrm>
        </p:spPr>
        <p:txBody>
          <a:bodyPr>
            <a:normAutofit fontScale="77500" lnSpcReduction="20000"/>
          </a:bodyPr>
          <a:lstStyle/>
          <a:p>
            <a:pPr algn="r">
              <a:buNone/>
            </a:pPr>
            <a:r>
              <a:rPr lang="ar-SA" dirty="0" smtClean="0"/>
              <a:t>تَقَعُ حَيَاةُ الطَّهْطَاوِيِّ فِي ثَلاَثَةِ مَرَاحِلَ رَئِيسِيَّةٍ: مَرْحَلَةِ الدِّرَاسَةِ فِي اْلأَزْهَرِ وَمَرْحَلَةِ اْلإِقَامَةِ فِي بَارِيسَ وَمَرْحَلَةِ الْعَمَلِ وَاْلإِنْتَاجِ بَعْدَ الْعَوْدَةِ إِلَى مِصْرَ. وَقَدْ ذَهَبَ إِلَى فِرَنْسَا سَنَةِ ١٨٢٦ مَعَ الْبَعْثَةِ الْعِلْمِيَّةِ الَّتِي أَرْسَلَهَا وَالِي مِصْرَ مُحْمَّدٌ عَلِيٌّ، وَكَانَتِ الْغَايَةُ مِنْ سَفَرِهِ أَنْ يَكُونَ إِمَاماً دِينِيّاً لِطُلاَّبِ الْبَعْثَةِ، وَلَكِنَّهُ رَأَى بَابَ الْعِلْمِ مَفْتُوحاً أَمَامَهُ، فَأَقْبَلَ عَلَى الدِّرَاسَةِ إِقْبَالاً كَبِيراً، وَاطَّلَعَ عَلَى جَانِبٍ كَبِيرٍ مِنَ الْعُلُومِ وَالْفُنُونِ اْلأُورُبِّيَّةِ الْحَدِيثَةِ وَأَصْبَحَ قَادِراً عَلَى التَّرْجَمَةِ مِنَ الْفِرَنْسِيَّةِ إِلَى الْعَرَبِيَّةِ، وَأَلَّفَ كِتَاباً عَنْ بَارِيسَ وَصَفَ فِيهِ الْحَيَاةَ فِي فِرَنْسَا وَصْفاً دَقِيقاً، وَعَادَ إِلَى مِصْرَ وَهُوَ مُؤْمِنٌ بِضَرُورَةِ إِصْلاَحِ الْمُجْتَمَعِ الْمِصْرِيِّ، فَوَاصَلَ عَمَلَهُ فِي التَّرْجَمَةِ وَالتَّأْلِيفِ وَأَشْرَفَ عَلَى مَدْرَسَةِ الْمُتَرْجِمِينَ أَوْ مَدْرَسَةِ اْلأَلْسُنِ الَّتِي لَعِبَتْ دَوْراً مُهِماًّ فِي نَقْلِ كَثِيرٍ مِنَ الْكُتُبِ الْعِلْمِيَّةِ إِلَى الْعَرَبِيَّةِ، وَاشْتَغَلَ فِي مَنَاصِبَ تَعْلِيمِيَّةٍ أَوْ صِحَافِيَّةٍ أُخْرَى. لَقَدْ كَانَ لِلطَّهْطَاوِيِّ تَأْثِيرٌ عَظِيمٌ فِي النَّهْضَةِ الْفِكْرِيَّةِ لاَ بِفَضْلِ دَوْرِهِ فِي حَرَكَةِ التَّرْجَمَةِ فَقَطْ، بَلْ بِفَضْلِ دَوْرِهِ فِي نَشْرِ اْلأَفْكَارِ الْجَدِيدَةِ أَيْضاً كَالدِّيمُقْرَاطِيَّةِ وَانْتِخَابِ مُمَثِّلِينَ لِلشَّعْبِ وَتَعْلِيمِ الْمَرْأَةِ وَاشْتِرَاكِهَا فِي الْحَيَاةِ الْعَامَّةِ وَالْحَرَكَةِ الْفِكْرِيَّةِ وَالدِّينِيَّةِ وَالْمُسَاوَاةِ بَيْنَ أَفْرَادِ الشَّعْبِ.</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548680"/>
            <a:ext cx="7498080" cy="5699720"/>
          </a:xfrm>
        </p:spPr>
        <p:txBody>
          <a:bodyPr>
            <a:normAutofit fontScale="77500" lnSpcReduction="20000"/>
          </a:bodyPr>
          <a:lstStyle/>
          <a:p>
            <a:pPr algn="r">
              <a:buNone/>
            </a:pPr>
            <a:r>
              <a:rPr lang="ar-SA" dirty="0" smtClean="0"/>
              <a:t>أَمَّا بُطْرُسُ اَلْبُسْتَانِيُّ فَقَدْ عُرِفَ بِلَقَبِ </a:t>
            </a:r>
            <a:r>
              <a:rPr lang="ar-SA" dirty="0" smtClean="0"/>
              <a:t>«اَلْمُعَلِّمُ» </a:t>
            </a:r>
            <a:r>
              <a:rPr lang="ar-SA" dirty="0" smtClean="0"/>
              <a:t>وَلَقَّبَهُ بَعْضُهُمْ بِالْمُعَلِّمِ الثَّالِثِ وَهُوَ لَقَبٌ يَدُلُّ عَلَى أَهَمِّيَّةِ الْبُسْتَانِيِّ وَمَكَانَتِهِ إِذَا تَذَكَّرْنَا أَنَّ أَرِسْطُو كَانَ يُعْرَفُ فِي التَّارِيخِ الْعَرَبِيِّ بِاسْمِ الْمُعَلِّمِ اْلأَوَّلِ وَالْفَارَابِيِّ بِالْمُعَلِّمِ الثاَّنِي. لَقَدْ أَسْهَمَ الْبُسْتَانِيُّ فِي مَيَادِينَ مُتَعَدِّدَةٍ: اَلتَّعْلِيمُ وَالصِّحَافَةُ وَاللُّغَةُ وَالسِّيَاسَةُ، وَاسْتَخْدَمَ قَلَمَهُ فِي خِدْمَةِ الْوَطَنِ وَكَانَ أَوَّلَ مَنْ دَعَا إِلَى تَعْلِيمِ الْمَرْأَةِ وَرَفْعِ مُسْتَوَاهَا. وَلَعَلَّ أَعْظَمُ عَمَلٍ وَطَنِيٍّ قَامَ بِهِ هُوَ تَأْسِيسُهُ </a:t>
            </a:r>
            <a:r>
              <a:rPr lang="ar-SA" dirty="0" smtClean="0"/>
              <a:t>«اَلْمَدْرَسَةُ الْوَطَنِيَّةُ» </a:t>
            </a:r>
            <a:r>
              <a:rPr lang="ar-SA" dirty="0" smtClean="0"/>
              <a:t>فِي بَيْرُوت سَنَةَ ١٨٦٣ وَهُوَ أَوَّلُ مَعْهَدٍ عَمَلِيٍّ فِي سُورِيَا أُنْشِئَ خَارِجَ اْلإِطَارِ الدِّينِيِّ وَقَدْحَاوَلَ الْبُسْتَانِيُّ أَنْ يَنْشُرَ عَنْ طَرِيقِهَا مَبَادِئَ عَالِيَةً فِي التَّسَامُحِ الدِّينِيِّ وَحُبِّ الْوَطَنِ. وَمِنْ أَعْمَالِهِ الصَّحَفِيَّةِ الْبَارِزَةِ  مَجَلَّةُ </a:t>
            </a:r>
            <a:r>
              <a:rPr lang="ar-SA" dirty="0" smtClean="0"/>
              <a:t>«الْخَبَّازِ» </a:t>
            </a:r>
            <a:r>
              <a:rPr lang="ar-SA" dirty="0" smtClean="0"/>
              <a:t>الَّتِي تُعْتَبَرُ رَائِدَةَ الْمَجَلاَّتِ الثَّقَافِيَّةِ وَاْلأَدَبِيَّةِ فِي الْعَالَمِ الْعَرَبِيِّ وَاسْتَمَرَّتْ فِي الصُّدُورِ مِنْ سَنَةِ ١٨٧٠ إِلَى ١٨٨٤. وَإِذَا نَظَرْنَا إِلَى أَعْمَالِهِ اللُّغَوِيَّةِ وَالفِكْرِيَّةِ اْلأُخْرَى بَرَزَ لَنَا مِنْهَا اِثْنَانِ رَئِيسِيَّانِ هُمَا قَامُوسُهُ </a:t>
            </a:r>
            <a:r>
              <a:rPr lang="ar-SA" dirty="0" smtClean="0"/>
              <a:t>«مُحِيطُ </a:t>
            </a:r>
            <a:r>
              <a:rPr lang="ar-SA" dirty="0" smtClean="0"/>
              <a:t>الْمُحِيطِ</a:t>
            </a:r>
            <a:r>
              <a:rPr lang="ar-SA" dirty="0" smtClean="0"/>
              <a:t>» </a:t>
            </a:r>
            <a:r>
              <a:rPr lang="ar-SA" dirty="0" smtClean="0"/>
              <a:t>وَمَوْسُوعَتُهُ «</a:t>
            </a:r>
            <a:r>
              <a:rPr lang="ar-SA" strike="sngStrike" dirty="0" smtClean="0"/>
              <a:t>"</a:t>
            </a:r>
            <a:r>
              <a:rPr lang="ar-SA" dirty="0" smtClean="0"/>
              <a:t>دَائِرَةُ الْمَعَارِفِ</a:t>
            </a:r>
            <a:r>
              <a:rPr lang="ar-SA" dirty="0" smtClean="0"/>
              <a:t>». </a:t>
            </a:r>
            <a:r>
              <a:rPr lang="ar-SA" dirty="0" smtClean="0"/>
              <a:t>وَمِنَ الْجَدِيرِ بِالذِّكْرِ أَنَّ دَائِرَةَ الْمَعَارِفِ تُمَثِّلُ مُحَاوَلَةً أُولَى لِإِعْدَادِ مَوْسُوعَةً عَرَبِيَّةً حَدِيثَةً. وَقَدِ اسْتَطَاعَ أَنْ يُكْمِلَ سِتَّةَ أَجْزَاءٍ مِنْهَا قَبْلَ وَفَاتِهِ وَاسْتَمَرَّتْ أُسْرَتُهُ فِي إِصْدَارِهَا حَتَّى عَامَ ١٩٠٠ عِنْدَمَا صَدَرَ الْجُزْءُ الْحَادِيَ عَشَرَ مِنْهَا.</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fontScale="77500" lnSpcReduction="20000"/>
          </a:bodyPr>
          <a:lstStyle/>
          <a:p>
            <a:pPr algn="r">
              <a:buNone/>
            </a:pPr>
            <a:r>
              <a:rPr lang="ar-SA" dirty="0" smtClean="0"/>
              <a:t>وَيُعَدُّ اْلإِمَامُ مُحَمَّدٌ عَبْدُهْ أَكْبَرَ مُصْلِحٍ عَرَبِيٍّ دِينِيٍّ فِي الْقَرْنِ التَّاسِعَ عَشَرَ، وَقَدْ نَالَ شَهَادَةَ اْلأَزْهَرِ، ثُمَّ عُيِّنَ مُدَرِّساً لِلْأَدَبِ وَالتَّارِيخِ فِي مَعَاهِدَ مَشْهُورَةٍ كَدَارِ الْعُلُومِ وَمَدْرَسَةِ اْلأَلْسُنِ، وَعُهِدَ إِلَيْهِ بِتَحْرِيرِ الصَّحِيفَةِ الرَّسْمِيَّةِ </a:t>
            </a:r>
            <a:r>
              <a:rPr lang="ar-SA" dirty="0" smtClean="0"/>
              <a:t>«الْوَقَائِعِ </a:t>
            </a:r>
            <a:r>
              <a:rPr lang="ar-SA" dirty="0" smtClean="0"/>
              <a:t>الْمِصْرِيَّةِ</a:t>
            </a:r>
            <a:r>
              <a:rPr lang="ar-SA" dirty="0" smtClean="0"/>
              <a:t>». </a:t>
            </a:r>
            <a:r>
              <a:rPr lang="ar-SA" dirty="0" smtClean="0"/>
              <a:t>وَاشْتَرَكَ فِي الْحَرَكَاتِ السِّيَاسِيَّةِ الَّتِي كَانَتْ تَهْدِفُ إِلَى إِصْلاَحِ الْمُجْتَمَعِ الْمِصْرِيِّ خَاصَّةً، وَشُؤُونِ الْمُسْلِمِينَ عَامَّةً. وَأَصْبَحَ مُفْتِي مِصْرَ اْلأَكْبَرِ. وَقَدْ عَبَّرَ عَنْ وُجْهَتِهِ فِي اْلإِصْلاَحِ فِي قَوْلِهِ </a:t>
            </a:r>
            <a:r>
              <a:rPr lang="ar-SA" dirty="0" smtClean="0"/>
              <a:t>«أَرْتَفِعُ </a:t>
            </a:r>
            <a:r>
              <a:rPr lang="ar-SA" dirty="0" smtClean="0"/>
              <a:t>صَوْتِي بِالدَّعْوَةِ إِلَى أَمْرَيْنِ عَظِيمَيْنِ: اَلْأَوَّلُ تَحْرِيرُ الْفِكْرِ مِنْ قَيْدِ التَّقْلِيدِ، وَفَهْمُ الدِّينِ عَلَى طَرِيقَةِ السَّلَفِ، وَاعْتِبَارُهُ مِنْ مَقَايِيسِ الْعَقْلِ الْبَشَرِيِّ. وَأَمَّا اْلأَمْرُ الثَّانِي فَهُوَ إِصْلاَحُ أُسْلُوبِ اللُّغَةِ الْعَرَبِيَّةِ فِي التَّحْرِيرِ. وَهُنَاكَ أَمْرٌ كُنْتُ دَاعِياً مِنْ دُعَاتِهِ، وَالنَّاسُ جَمِيعاً فِي عَمًى</a:t>
            </a:r>
            <a:r>
              <a:rPr lang="ar-SA" strike="sngStrike" dirty="0" smtClean="0"/>
              <a:t>ْيٍ</a:t>
            </a:r>
            <a:r>
              <a:rPr lang="ar-SA" dirty="0" smtClean="0"/>
              <a:t> عَنْهُ، ذَلِكَ هُوَ التَّمْيِيزُ بَيْنَ مَا لِلحُكُومَةِ مِنْ حَقِّ الطَّاعَةِ عَلَى الشَّعْبِ وَمَا لِلشَّعْبِ مِنْ حَقِّ الْعَدَالَةِ عَلَى الْحُكُومَةِ</a:t>
            </a:r>
            <a:r>
              <a:rPr lang="ar-SA" dirty="0" smtClean="0"/>
              <a:t>». </a:t>
            </a:r>
            <a:r>
              <a:rPr lang="ar-SA" dirty="0" smtClean="0"/>
              <a:t>بِهَذِهِ الْكَلِمَاتِ جَمَعَ الشَّيْخُ مُحَمَّدٌ عَبْدُهْ مَذْهَبَهُ فِي ثَلاَثَةِ أَغْرَاضٍ. اَلْأَوَّلُ: اَلْإِصْلاَحُ الدِّينِيُّ، وَالثَّانِي اَلْإِصْلاَحُ السِّيَاسِيُّ وَتَنْظِيمُ شُؤُونِ الْحُكْمِ، وَالثَّالِثُ َإِصْلاَحُ اللُّغَةِ الْعَرَبِيَّةِ. وَقَدِ اتَّبَعَ وَسَائِلَ مُتَعَدِّدَةً فِي سَبِيلِ تَحْقِيقِ هَذِهِ اْلأَغْرَاضِ، سَوَاءٌ كَانَ ذَلِكَ عَنْ طَرِيقِ الْمَنَاصِبِ الَّتِي عُهِدَتْ إِلَيْهِ، أَمْ فِي اشْتِرَاكِهِ فِي الثَّوْرَةِ الْغُرَابِيَّةِ (١٨٨٢)، أَوْ إِنْشَائِهِ جَمْعِيَّةَ الْعُرْوَةِ الْوُثْقَى فِي بَارِيسَ، أَوْ الرَّحَلاَتِ الَّتِي قَامَ بِهَا إِلَى الْبِلاَدِ الْعَرَبِيَّةِ اْلأُخْرَى كَسُورِيَا وَالْجَزَائِرِ.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92500" lnSpcReduction="20000"/>
          </a:bodyPr>
          <a:lstStyle/>
          <a:p>
            <a:pPr algn="r" rtl="1">
              <a:buNone/>
            </a:pPr>
            <a:r>
              <a:rPr lang="ar-SA" dirty="0" smtClean="0"/>
              <a:t>١</a:t>
            </a:r>
            <a:r>
              <a:rPr lang="ar-SA" b="1" dirty="0" smtClean="0"/>
              <a:t> </a:t>
            </a:r>
            <a:r>
              <a:rPr lang="ar-SA" dirty="0" smtClean="0"/>
              <a:t>– من أي نواحٍ عمل رواد النهضة العربية على إصلاح المجتمع؟ </a:t>
            </a:r>
            <a:endParaRPr lang="tr-TR" dirty="0" smtClean="0"/>
          </a:p>
          <a:p>
            <a:pPr algn="r" rtl="1">
              <a:buNone/>
            </a:pPr>
            <a:r>
              <a:rPr lang="ar-SA" dirty="0" smtClean="0"/>
              <a:t>٢</a:t>
            </a:r>
            <a:r>
              <a:rPr lang="ar-SA" b="1" dirty="0" smtClean="0"/>
              <a:t> </a:t>
            </a:r>
            <a:r>
              <a:rPr lang="ar-SA" dirty="0" smtClean="0"/>
              <a:t>– مَن أشهر هؤلاء الرواد؟</a:t>
            </a:r>
            <a:endParaRPr lang="tr-TR" dirty="0" smtClean="0"/>
          </a:p>
          <a:p>
            <a:pPr algn="r" rtl="1">
              <a:buNone/>
            </a:pPr>
            <a:r>
              <a:rPr lang="ar-SA" dirty="0" smtClean="0"/>
              <a:t>٣ – كم مرحلةً في حياة الطهطاوي؟ وما هي هذه المراحل؟</a:t>
            </a:r>
            <a:endParaRPr lang="tr-TR" dirty="0" smtClean="0"/>
          </a:p>
          <a:p>
            <a:pPr algn="r" rtl="1">
              <a:buNone/>
            </a:pPr>
            <a:r>
              <a:rPr lang="ar-SA" dirty="0" smtClean="0"/>
              <a:t>٤ – كيف ومتى ذهب الطهطاوي إلى فرنسا؟</a:t>
            </a:r>
            <a:endParaRPr lang="tr-TR" dirty="0" smtClean="0"/>
          </a:p>
          <a:p>
            <a:pPr algn="r" rtl="1">
              <a:buNone/>
            </a:pPr>
            <a:r>
              <a:rPr lang="ar-SA" dirty="0" smtClean="0"/>
              <a:t>٥ – ما كانت الغاية من أن يسافر الطهطاوي إلى فرنسا؟</a:t>
            </a:r>
            <a:endParaRPr lang="tr-TR" dirty="0" smtClean="0"/>
          </a:p>
          <a:p>
            <a:pPr algn="r" rtl="1">
              <a:buNone/>
            </a:pPr>
            <a:r>
              <a:rPr lang="ar-SA" dirty="0" smtClean="0"/>
              <a:t>٦ – بأي لقب عُرف بطرس البستاني ولماذا ؟</a:t>
            </a:r>
            <a:endParaRPr lang="tr-TR" dirty="0" smtClean="0"/>
          </a:p>
          <a:p>
            <a:pPr algn="r" rtl="1">
              <a:buNone/>
            </a:pPr>
            <a:r>
              <a:rPr lang="ar-SA" dirty="0" smtClean="0"/>
              <a:t>٧ – ما مكانة بطرس البستاني في خدمة اللغة العربية؟</a:t>
            </a:r>
            <a:endParaRPr lang="tr-TR" dirty="0" smtClean="0"/>
          </a:p>
          <a:p>
            <a:pPr algn="r" rtl="1">
              <a:buNone/>
            </a:pPr>
            <a:r>
              <a:rPr lang="ar-SA" dirty="0" smtClean="0"/>
              <a:t>٨ – من دعا إلى تعليم المرأة لأول مرة بين هؤلاء الرواد؟</a:t>
            </a:r>
            <a:endParaRPr lang="tr-TR" dirty="0" smtClean="0"/>
          </a:p>
          <a:p>
            <a:pPr algn="r" rtl="1">
              <a:buNone/>
            </a:pPr>
            <a:r>
              <a:rPr lang="ar-SA" dirty="0" smtClean="0"/>
              <a:t>٩ – أين عمل الإمام محمد عبده بعد تخرجه في الأزهر؟</a:t>
            </a:r>
            <a:endParaRPr lang="tr-TR" dirty="0" smtClean="0"/>
          </a:p>
          <a:p>
            <a:pPr algn="r" rtl="1">
              <a:buNone/>
            </a:pPr>
            <a:r>
              <a:rPr lang="ar-SA" dirty="0" smtClean="0"/>
              <a:t>١٠ – أي الأغراض التي جمع محمد عبده مذهبه فيها؟</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١٤</a:t>
            </a:r>
            <a:r>
              <a:rPr lang="ar-SA" sz="4000" b="1" dirty="0" smtClean="0"/>
              <a:t>) </a:t>
            </a:r>
            <a:endParaRPr lang="tr-TR"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69</TotalTime>
  <Words>1471</Words>
  <Application>Microsoft Office PowerPoint</Application>
  <PresentationFormat>Ekran Gösterisi (4:3)</PresentationFormat>
  <Paragraphs>53</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Gündönümü</vt:lpstr>
      <vt:lpstr>          الوحدة السابعة VII. ÜNİTE </vt:lpstr>
      <vt:lpstr>Slayt 2</vt:lpstr>
      <vt:lpstr>رُوَّادُ النَّهْضَةِ الْعَرَبِيَّةِ الْحَدِيثَةِ</vt:lpstr>
      <vt:lpstr>Slayt 4</vt:lpstr>
      <vt:lpstr>Slayt 5</vt:lpstr>
      <vt:lpstr>Slayt 6</vt:lpstr>
      <vt:lpstr>Slayt 7</vt:lpstr>
      <vt:lpstr>ج – الأسئلةُ عن النّصِّ </vt:lpstr>
      <vt:lpstr>Slayt 9</vt:lpstr>
      <vt:lpstr>اَلقِصَّةُ الْعَرَبِيَّةُ الْمُعَاصِرَةُ</vt:lpstr>
      <vt:lpstr>Slayt 11</vt:lpstr>
      <vt:lpstr>Slayt 12</vt:lpstr>
      <vt:lpstr>Slayt 13</vt:lpstr>
      <vt:lpstr>Slayt 14</vt:lpstr>
      <vt:lpstr>Slayt 15</vt:lpstr>
      <vt:lpstr>Slayt 16</vt:lpstr>
      <vt:lpstr>Slayt 17</vt:lpstr>
      <vt:lpstr>Slayt 18</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2011-08-05T08:44:59Z</dcterms:modified>
</cp:coreProperties>
</file>