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86" r:id="rId2"/>
    <p:sldId id="292" r:id="rId3"/>
    <p:sldId id="289" r:id="rId4"/>
    <p:sldId id="287" r:id="rId5"/>
    <p:sldId id="291" r:id="rId6"/>
    <p:sldId id="288" r:id="rId7"/>
    <p:sldId id="290" r:id="rId8"/>
    <p:sldId id="293" r:id="rId9"/>
    <p:sldId id="294" r:id="rId10"/>
    <p:sldId id="295" r:id="rId11"/>
    <p:sldId id="29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72" y="-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Buğdayda sarı pas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>
                <a:latin typeface="Tahoma"/>
              </a:rPr>
              <a:t>Buğdayda sarı pas hastalığına </a:t>
            </a:r>
            <a:r>
              <a:rPr lang="tr-TR" sz="4000" i="1" dirty="0" err="1" smtClean="0">
                <a:latin typeface="Tahoma"/>
              </a:rPr>
              <a:t>Puccinia</a:t>
            </a:r>
            <a:r>
              <a:rPr lang="tr-TR" sz="4000" i="1" dirty="0" smtClean="0">
                <a:latin typeface="Tahoma"/>
              </a:rPr>
              <a:t> </a:t>
            </a:r>
            <a:r>
              <a:rPr lang="tr-TR" sz="4000" i="1" dirty="0" err="1" smtClean="0">
                <a:latin typeface="Tahoma"/>
              </a:rPr>
              <a:t>striiformis</a:t>
            </a:r>
            <a:r>
              <a:rPr lang="tr-TR" sz="4000" i="1" dirty="0" smtClean="0">
                <a:latin typeface="Tahoma"/>
              </a:rPr>
              <a:t>  </a:t>
            </a:r>
            <a:r>
              <a:rPr lang="tr-TR" sz="4000" dirty="0" smtClean="0">
                <a:latin typeface="Tahoma"/>
              </a:rPr>
              <a:t>f. sp</a:t>
            </a:r>
            <a:r>
              <a:rPr lang="tr-TR" sz="4000" dirty="0">
                <a:latin typeface="Tahoma"/>
              </a:rPr>
              <a:t>. </a:t>
            </a:r>
            <a:r>
              <a:rPr lang="tr-TR" sz="4000" i="1" dirty="0" err="1" smtClean="0">
                <a:latin typeface="Tahoma"/>
              </a:rPr>
              <a:t>tritici</a:t>
            </a:r>
            <a:r>
              <a:rPr lang="tr-TR" sz="4000" dirty="0" smtClean="0">
                <a:latin typeface="Tahoma"/>
              </a:rPr>
              <a:t> isimli </a:t>
            </a:r>
            <a:r>
              <a:rPr lang="tr-TR" sz="4000" dirty="0" err="1" smtClean="0">
                <a:latin typeface="Tahoma"/>
              </a:rPr>
              <a:t>fungus</a:t>
            </a:r>
            <a:r>
              <a:rPr lang="tr-TR" sz="4000" dirty="0" smtClean="0">
                <a:latin typeface="Tahoma"/>
              </a:rPr>
              <a:t> sebep olur.</a:t>
            </a:r>
          </a:p>
          <a:p>
            <a:r>
              <a:rPr lang="tr-TR" sz="4000" dirty="0" smtClean="0">
                <a:latin typeface="Tahoma"/>
              </a:rPr>
              <a:t>Bu hastalık buğday bitkisinde makina dikişi şeklinde sıralanmış sarı renkli </a:t>
            </a:r>
            <a:r>
              <a:rPr lang="tr-TR" sz="4000" dirty="0" err="1" smtClean="0">
                <a:latin typeface="Tahoma"/>
              </a:rPr>
              <a:t>üredial</a:t>
            </a:r>
            <a:r>
              <a:rPr lang="tr-TR" sz="4000" dirty="0" smtClean="0">
                <a:latin typeface="Tahoma"/>
              </a:rPr>
              <a:t> püstüller oluşturur.</a:t>
            </a:r>
          </a:p>
          <a:p>
            <a:r>
              <a:rPr lang="tr-TR" sz="4000" dirty="0" smtClean="0">
                <a:latin typeface="Tahoma"/>
              </a:rPr>
              <a:t>Dünyada ve ülkemizde yaygın bir hastalıktır.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150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kern="0" dirty="0">
                <a:latin typeface="Arial"/>
              </a:rPr>
              <a:t>Kahverengi pas nemin sınırlayıcı olmadığı durumlarda 15-22 C arasında hızla gelişir.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53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Pas hastalıkları buğdayın önemli hastalıklarındandır.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Verimde ve kalitede önemli kayıplara yol açarlar.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Genetik dayanıklılık en önemli mücadele yöntemidir.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Pas </a:t>
            </a:r>
            <a:r>
              <a:rPr lang="tr-TR" sz="2600" kern="0" dirty="0" err="1">
                <a:latin typeface="Arial"/>
              </a:rPr>
              <a:t>virulensinin</a:t>
            </a:r>
            <a:r>
              <a:rPr lang="tr-TR" sz="2600" kern="0" dirty="0">
                <a:latin typeface="Arial"/>
              </a:rPr>
              <a:t> izlenmesi önemlidir.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Dayanıklı çeşitler geliştirilmeli ve ekilmelidir.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Çiftçilerin tohumluk kullanımı ve ilaçlama bakımından bilinçlendirilmesi gerekir.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2600" kern="0" dirty="0">
                <a:latin typeface="Arial"/>
              </a:rPr>
              <a:t>Bölgesel ve/veya uluslararası koordinasyonlar yapılmalıdır.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743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kern="0" dirty="0">
                <a:latin typeface="Arial"/>
              </a:rPr>
              <a:t>Sarı pas etmeninin konukçu dizisi kara pas ve kahverengi pas etmenlerinden daha geniştir.  Çavdar ve </a:t>
            </a:r>
            <a:r>
              <a:rPr lang="tr-TR" sz="3000" kern="0" dirty="0" err="1">
                <a:latin typeface="Arial"/>
              </a:rPr>
              <a:t>Graminea</a:t>
            </a:r>
            <a:r>
              <a:rPr lang="tr-TR" sz="3000" kern="0" dirty="0">
                <a:latin typeface="Arial"/>
              </a:rPr>
              <a:t> familyasındaki 18’den fazla cins bu etmen tarafından hastalandırılır.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626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dirty="0" err="1" smtClean="0">
                <a:latin typeface="Tahoma"/>
              </a:rPr>
              <a:t>Üredial</a:t>
            </a:r>
            <a:r>
              <a:rPr lang="tr-TR" sz="4000" dirty="0" smtClean="0">
                <a:latin typeface="Tahoma"/>
              </a:rPr>
              <a:t> püstüller sarı renkli olup, </a:t>
            </a:r>
            <a:r>
              <a:rPr lang="tr-TR" sz="4000" dirty="0">
                <a:latin typeface="Tahoma"/>
              </a:rPr>
              <a:t>genellikle </a:t>
            </a:r>
            <a:r>
              <a:rPr lang="tr-TR" sz="4000" dirty="0" smtClean="0">
                <a:latin typeface="Tahoma"/>
              </a:rPr>
              <a:t>yaprakta, </a:t>
            </a:r>
            <a:r>
              <a:rPr lang="tr-TR" sz="4000" dirty="0">
                <a:latin typeface="Tahoma"/>
              </a:rPr>
              <a:t>yaprak kını, üst</a:t>
            </a:r>
          </a:p>
          <a:p>
            <a:pPr marL="0" indent="0">
              <a:buNone/>
            </a:pPr>
            <a:r>
              <a:rPr lang="tr-TR" sz="4000" dirty="0">
                <a:latin typeface="Tahoma"/>
              </a:rPr>
              <a:t>boğum arası ve kavuzda </a:t>
            </a:r>
            <a:r>
              <a:rPr lang="tr-TR" sz="4000" dirty="0" smtClean="0">
                <a:latin typeface="Tahoma"/>
              </a:rPr>
              <a:t>görülürler. </a:t>
            </a:r>
            <a:r>
              <a:rPr lang="tr-TR" sz="4000" dirty="0">
                <a:latin typeface="Tahoma"/>
              </a:rPr>
              <a:t>Bir çizgi </a:t>
            </a:r>
            <a:r>
              <a:rPr lang="tr-TR" sz="4000" dirty="0" smtClean="0">
                <a:latin typeface="Tahoma"/>
              </a:rPr>
              <a:t>şeklinde doğrusal </a:t>
            </a:r>
            <a:r>
              <a:rPr lang="tr-TR" sz="4000" dirty="0">
                <a:latin typeface="Tahoma"/>
              </a:rPr>
              <a:t>olması ayırıcı bir </a:t>
            </a:r>
            <a:r>
              <a:rPr lang="tr-TR" sz="4000" dirty="0" smtClean="0">
                <a:latin typeface="Tahoma"/>
              </a:rPr>
              <a:t>özelliğidir.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38369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latin typeface="Tahoma"/>
              </a:rPr>
              <a:t>Hastalığın ortaya çıkması ve </a:t>
            </a:r>
            <a:r>
              <a:rPr lang="tr-TR" sz="4400" dirty="0" smtClean="0">
                <a:latin typeface="Tahoma"/>
              </a:rPr>
              <a:t>zararın büyüklüğü </a:t>
            </a:r>
            <a:r>
              <a:rPr lang="tr-TR" sz="4400" dirty="0" smtClean="0">
                <a:solidFill>
                  <a:prstClr val="white"/>
                </a:solidFill>
                <a:latin typeface="Tahoma"/>
              </a:rPr>
              <a:t>popülasyonun </a:t>
            </a:r>
            <a:r>
              <a:rPr lang="tr-TR" sz="4400" dirty="0" err="1">
                <a:solidFill>
                  <a:prstClr val="white"/>
                </a:solidFill>
                <a:latin typeface="Tahoma"/>
              </a:rPr>
              <a:t>virulens</a:t>
            </a:r>
            <a:r>
              <a:rPr lang="tr-TR" sz="4400" dirty="0">
                <a:solidFill>
                  <a:prstClr val="white"/>
                </a:solidFill>
                <a:latin typeface="Tahoma"/>
              </a:rPr>
              <a:t> </a:t>
            </a:r>
            <a:r>
              <a:rPr lang="tr-TR" sz="4400" dirty="0" smtClean="0">
                <a:solidFill>
                  <a:prstClr val="white"/>
                </a:solidFill>
                <a:latin typeface="Tahoma"/>
              </a:rPr>
              <a:t>desenine, </a:t>
            </a:r>
            <a:r>
              <a:rPr lang="tr-TR" sz="4400" dirty="0">
                <a:solidFill>
                  <a:prstClr val="white"/>
                </a:solidFill>
                <a:latin typeface="Tahoma"/>
              </a:rPr>
              <a:t>konukçu </a:t>
            </a:r>
            <a:r>
              <a:rPr lang="tr-TR" sz="4400" dirty="0" err="1">
                <a:solidFill>
                  <a:prstClr val="white"/>
                </a:solidFill>
                <a:latin typeface="Tahoma"/>
              </a:rPr>
              <a:t>genotipine</a:t>
            </a:r>
            <a:r>
              <a:rPr lang="tr-TR" sz="4400" dirty="0" smtClean="0">
                <a:solidFill>
                  <a:prstClr val="white"/>
                </a:solidFill>
                <a:latin typeface="Tahoma"/>
              </a:rPr>
              <a:t> ve </a:t>
            </a:r>
            <a:r>
              <a:rPr lang="tr-TR" sz="4400" dirty="0" smtClean="0">
                <a:latin typeface="Tahoma"/>
              </a:rPr>
              <a:t>iklim koşullarına bağlıdır</a:t>
            </a:r>
            <a:r>
              <a:rPr lang="tr-TR" sz="4400" dirty="0">
                <a:latin typeface="Tahoma"/>
              </a:rPr>
              <a:t>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9021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kern="0" dirty="0">
                <a:latin typeface="Arial"/>
              </a:rPr>
              <a:t>Sarı pas </a:t>
            </a:r>
            <a:r>
              <a:rPr lang="tr-TR" sz="3000" kern="0" dirty="0" err="1">
                <a:latin typeface="Arial"/>
              </a:rPr>
              <a:t>üredosporları</a:t>
            </a:r>
            <a:r>
              <a:rPr lang="tr-TR" sz="3000" kern="0" dirty="0">
                <a:latin typeface="Arial"/>
              </a:rPr>
              <a:t> 15 C </a:t>
            </a:r>
            <a:r>
              <a:rPr lang="tr-TR" sz="3000" kern="0" dirty="0" err="1">
                <a:latin typeface="Arial"/>
              </a:rPr>
              <a:t>nin</a:t>
            </a:r>
            <a:r>
              <a:rPr lang="tr-TR" sz="3000" kern="0" dirty="0">
                <a:latin typeface="Arial"/>
              </a:rPr>
              <a:t> üzerindeki sıcaklıklarda canlılıklarını hızla kaybederler.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kern="0" dirty="0" err="1">
                <a:latin typeface="Arial"/>
              </a:rPr>
              <a:t>Üredosporlar</a:t>
            </a:r>
            <a:r>
              <a:rPr lang="tr-TR" sz="3000" kern="0" dirty="0">
                <a:latin typeface="Arial"/>
              </a:rPr>
              <a:t> için en uygun çimlenme aralığı 5-15 C arasıdır (sınırlar 0-21 C).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kern="0" dirty="0">
                <a:latin typeface="Arial"/>
              </a:rPr>
              <a:t>Aralıklı olarak nemin bulunduğu koşullarda (yağmur  veya çiğ gibi) hastalık  gelişmesi 10-15 C arasında en hızlı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097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Son yıllarda, </a:t>
            </a:r>
            <a:r>
              <a:rPr lang="tr-TR" dirty="0" err="1" smtClean="0"/>
              <a:t>fungusun</a:t>
            </a:r>
            <a:r>
              <a:rPr lang="tr-TR" dirty="0" smtClean="0"/>
              <a:t> ara konukçusunun </a:t>
            </a:r>
            <a:r>
              <a:rPr lang="tr-TR" i="1" dirty="0" err="1" smtClean="0"/>
              <a:t>Berberis</a:t>
            </a:r>
            <a:r>
              <a:rPr lang="tr-TR" i="1" dirty="0" smtClean="0"/>
              <a:t> </a:t>
            </a:r>
            <a:r>
              <a:rPr lang="tr-TR" dirty="0" smtClean="0"/>
              <a:t>bitkisi olduğu ortaya konulmuştur.</a:t>
            </a:r>
          </a:p>
          <a:p>
            <a:r>
              <a:rPr lang="tr-TR" dirty="0" smtClean="0"/>
              <a:t>Etmen mevsim sonunda ve olumsuz şartlarda iki hücreli </a:t>
            </a:r>
            <a:r>
              <a:rPr lang="tr-TR" dirty="0" err="1" smtClean="0"/>
              <a:t>teliosporlarını</a:t>
            </a:r>
            <a:r>
              <a:rPr lang="tr-TR" dirty="0" smtClean="0"/>
              <a:t> oluşturur. </a:t>
            </a:r>
          </a:p>
          <a:p>
            <a:r>
              <a:rPr lang="tr-TR" dirty="0" smtClean="0"/>
              <a:t>Sarı pas etmeninin çok sayıda ırkının olduğu bilinmektedir.</a:t>
            </a:r>
          </a:p>
          <a:p>
            <a:r>
              <a:rPr lang="tr-TR" dirty="0" smtClean="0"/>
              <a:t>En iyi kontrol yöntemi dayanıklı çeşit geliştirmektir.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230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Buğdayda kahverengi pas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Puccinia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triticina</a:t>
            </a:r>
            <a:r>
              <a:rPr lang="tr-TR" sz="3000" kern="0" dirty="0">
                <a:latin typeface="Arial"/>
              </a:rPr>
              <a:t> bazı arpa çeşitlerinde ve bazı </a:t>
            </a:r>
            <a:r>
              <a:rPr lang="tr-TR" sz="3000" i="1" kern="0" dirty="0" err="1">
                <a:latin typeface="Arial"/>
              </a:rPr>
              <a:t>Aegilops</a:t>
            </a:r>
            <a:r>
              <a:rPr lang="tr-TR" sz="3000" kern="0" dirty="0">
                <a:latin typeface="Arial"/>
              </a:rPr>
              <a:t> ve </a:t>
            </a:r>
            <a:r>
              <a:rPr lang="tr-TR" sz="3000" i="1" kern="0" dirty="0" err="1">
                <a:latin typeface="Arial"/>
              </a:rPr>
              <a:t>Agropyron</a:t>
            </a:r>
            <a:r>
              <a:rPr lang="tr-TR" sz="3000" kern="0" dirty="0">
                <a:latin typeface="Arial"/>
              </a:rPr>
              <a:t> türlerinde zayıf parazittir.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787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Ülkemizde daha çok sahil bölgelerimizde yaygın olan buğday kahverengi pası daha çok yapraklarda küçük, dağınık </a:t>
            </a:r>
            <a:r>
              <a:rPr lang="tr-TR" dirty="0" err="1" smtClean="0"/>
              <a:t>üredospor</a:t>
            </a:r>
            <a:r>
              <a:rPr lang="tr-TR" dirty="0" smtClean="0"/>
              <a:t> püstülleri oluşturur. </a:t>
            </a:r>
          </a:p>
          <a:p>
            <a:r>
              <a:rPr lang="tr-TR" dirty="0" smtClean="0"/>
              <a:t>Mevsim sonunda </a:t>
            </a:r>
            <a:r>
              <a:rPr lang="tr-TR" dirty="0" err="1" smtClean="0"/>
              <a:t>teliospor</a:t>
            </a:r>
            <a:r>
              <a:rPr lang="tr-TR" dirty="0" smtClean="0"/>
              <a:t> yatakları oluşur.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0384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 konukçu bitkiler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Anchusa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italica</a:t>
            </a:r>
            <a:r>
              <a:rPr lang="tr-TR" sz="3000" i="1" kern="0" dirty="0">
                <a:latin typeface="Arial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Clematis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mandshurica</a:t>
            </a:r>
            <a:r>
              <a:rPr lang="tr-TR" sz="3000" i="1" kern="0" dirty="0">
                <a:latin typeface="Arial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b="1" i="1" kern="0" dirty="0" err="1">
                <a:latin typeface="Arial"/>
              </a:rPr>
              <a:t>Isopyrum</a:t>
            </a:r>
            <a:r>
              <a:rPr lang="tr-TR" sz="3000" b="1" i="1" kern="0" dirty="0">
                <a:latin typeface="Arial"/>
              </a:rPr>
              <a:t> </a:t>
            </a:r>
            <a:r>
              <a:rPr lang="tr-TR" sz="3000" b="1" i="1" kern="0" dirty="0" err="1">
                <a:latin typeface="Arial"/>
              </a:rPr>
              <a:t>fumarioides</a:t>
            </a:r>
            <a:r>
              <a:rPr lang="tr-TR" sz="3000" i="1" kern="0" dirty="0">
                <a:latin typeface="Arial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Thalictrum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flavum</a:t>
            </a:r>
            <a:endParaRPr lang="tr-TR" sz="3000" i="1" kern="0" dirty="0"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Thalictrum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foetidum</a:t>
            </a:r>
            <a:r>
              <a:rPr lang="tr-TR" sz="3000" i="1" kern="0" dirty="0">
                <a:latin typeface="Arial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Thalictrum</a:t>
            </a:r>
            <a:r>
              <a:rPr lang="tr-TR" sz="3000" i="1" kern="0" dirty="0">
                <a:latin typeface="Arial"/>
              </a:rPr>
              <a:t> </a:t>
            </a:r>
            <a:r>
              <a:rPr lang="tr-TR" sz="3000" i="1" kern="0" dirty="0" err="1">
                <a:latin typeface="Arial"/>
              </a:rPr>
              <a:t>japonicum</a:t>
            </a:r>
            <a:r>
              <a:rPr lang="tr-TR" sz="3000" i="1" kern="0" dirty="0">
                <a:latin typeface="Arial"/>
              </a:rPr>
              <a:t>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b="1" i="1" kern="0" dirty="0" err="1">
                <a:latin typeface="Arial"/>
              </a:rPr>
              <a:t>Thalictrum</a:t>
            </a:r>
            <a:r>
              <a:rPr lang="tr-TR" sz="3000" b="1" i="1" kern="0" dirty="0">
                <a:latin typeface="Arial"/>
              </a:rPr>
              <a:t> </a:t>
            </a:r>
            <a:r>
              <a:rPr lang="tr-TR" sz="3000" b="1" i="1" kern="0" dirty="0" err="1">
                <a:latin typeface="Arial"/>
              </a:rPr>
              <a:t>speciosissimum</a:t>
            </a:r>
            <a:endParaRPr lang="tr-TR" sz="3000" b="1" i="1" kern="0" dirty="0"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tr-TR" sz="3000" i="1" kern="0" dirty="0" err="1">
                <a:latin typeface="Arial"/>
              </a:rPr>
              <a:t>Anemonella</a:t>
            </a:r>
            <a:r>
              <a:rPr lang="tr-TR" sz="3000" kern="0" dirty="0">
                <a:latin typeface="Arial"/>
              </a:rPr>
              <a:t> sp.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4986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1070</TotalTime>
  <Words>321</Words>
  <Application>Microsoft Office PowerPoint</Application>
  <PresentationFormat>Ekran Gösterisi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Döküm</vt:lpstr>
      <vt:lpstr>Buğdayda sarı pas hastalığı</vt:lpstr>
      <vt:lpstr>PowerPoint Sunusu</vt:lpstr>
      <vt:lpstr>PowerPoint Sunusu</vt:lpstr>
      <vt:lpstr>PowerPoint Sunusu</vt:lpstr>
      <vt:lpstr>PowerPoint Sunusu</vt:lpstr>
      <vt:lpstr>PowerPoint Sunusu</vt:lpstr>
      <vt:lpstr>Buğdayda kahverengi pas hastalığı</vt:lpstr>
      <vt:lpstr>PowerPoint Sunusu</vt:lpstr>
      <vt:lpstr>Ara konukçu bitkiler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VİRÜSLERİ</dc:title>
  <dc:creator>OZARFLOADA</dc:creator>
  <cp:lastModifiedBy>Reviewer</cp:lastModifiedBy>
  <cp:revision>83</cp:revision>
  <dcterms:created xsi:type="dcterms:W3CDTF">2013-04-18T07:59:18Z</dcterms:created>
  <dcterms:modified xsi:type="dcterms:W3CDTF">2021-02-22T20:17:47Z</dcterms:modified>
</cp:coreProperties>
</file>