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1"/>
  </p:sldMasterIdLst>
  <p:sldIdLst>
    <p:sldId id="256" r:id="rId2"/>
    <p:sldId id="257" r:id="rId3"/>
    <p:sldId id="258" r:id="rId4"/>
    <p:sldId id="261" r:id="rId5"/>
    <p:sldId id="262" r:id="rId6"/>
    <p:sldId id="259" r:id="rId7"/>
    <p:sldId id="263"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showGuides="1">
      <p:cViewPr varScale="1">
        <p:scale>
          <a:sx n="54" d="100"/>
          <a:sy n="54" d="100"/>
        </p:scale>
        <p:origin x="108" y="13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28403" y="945913"/>
            <a:ext cx="8637073" cy="2618554"/>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1128404" y="3564467"/>
            <a:ext cx="8637072" cy="1071095"/>
          </a:xfrm>
        </p:spPr>
        <p:txBody>
          <a:bodyPr tIns="91440" bIns="91440">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a:xfrm>
            <a:off x="1127124" y="329307"/>
            <a:ext cx="5943668" cy="309201"/>
          </a:xfrm>
        </p:spPr>
        <p:txBody>
          <a:bodyPr/>
          <a:lstStyle/>
          <a:p>
            <a:endParaRPr lang="tr-TR"/>
          </a:p>
        </p:txBody>
      </p:sp>
      <p:sp>
        <p:nvSpPr>
          <p:cNvPr id="6" name="Slide Number Placeholder 5"/>
          <p:cNvSpPr>
            <a:spLocks noGrp="1"/>
          </p:cNvSpPr>
          <p:nvPr>
            <p:ph type="sldNum" sz="quarter" idx="12"/>
          </p:nvPr>
        </p:nvSpPr>
        <p:spPr>
          <a:xfrm>
            <a:off x="9924392" y="134930"/>
            <a:ext cx="811019" cy="503578"/>
          </a:xfrm>
        </p:spPr>
        <p:txBody>
          <a:bodyPr/>
          <a:lstStyle/>
          <a:p>
            <a:fld id="{57BEFF45-EA0E-4CD8-8024-B3680056BD67}"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2285817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BEFF45-EA0E-4CD8-8024-B3680056BD67}" type="slidenum">
              <a:rPr lang="tr-TR" smtClean="0"/>
              <a:t>‹#›</a:t>
            </a:fld>
            <a:endParaRPr lang="tr-TR"/>
          </a:p>
        </p:txBody>
      </p:sp>
      <p:pic>
        <p:nvPicPr>
          <p:cNvPr id="15" name="Picture 14"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942264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4709"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30270"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BEFF45-EA0E-4CD8-8024-B3680056BD67}" type="slidenum">
              <a:rPr lang="tr-TR" smtClean="0"/>
              <a:t>‹#›</a:t>
            </a:fld>
            <a:endParaRPr lang="tr-TR"/>
          </a:p>
        </p:txBody>
      </p:sp>
      <p:pic>
        <p:nvPicPr>
          <p:cNvPr id="17" name="Picture 16"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59215" b="36435"/>
          <a:stretch/>
        </p:blipFill>
        <p:spPr>
          <a:xfrm rot="5400000">
            <a:off x="8642279" y="3046916"/>
            <a:ext cx="4663440" cy="155448"/>
          </a:xfrm>
          <a:prstGeom prst="rect">
            <a:avLst/>
          </a:prstGeom>
          <a:noFill/>
          <a:ln>
            <a:noFill/>
          </a:ln>
        </p:spPr>
      </p:pic>
    </p:spTree>
    <p:extLst>
      <p:ext uri="{BB962C8B-B14F-4D97-AF65-F5344CB8AC3E}">
        <p14:creationId xmlns:p14="http://schemas.microsoft.com/office/powerpoint/2010/main" val="4121550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sz="1200"/>
            </a:lvl1p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p:txBody>
          <a:bodyPr/>
          <a:lstStyle>
            <a:lvl1pPr>
              <a:defRPr sz="1200"/>
            </a:lvl1pPr>
          </a:lstStyle>
          <a:p>
            <a:endParaRPr lang="tr-TR"/>
          </a:p>
        </p:txBody>
      </p:sp>
      <p:sp>
        <p:nvSpPr>
          <p:cNvPr id="6" name="Slide Number Placeholder 5"/>
          <p:cNvSpPr>
            <a:spLocks noGrp="1"/>
          </p:cNvSpPr>
          <p:nvPr>
            <p:ph type="sldNum" sz="quarter" idx="12"/>
          </p:nvPr>
        </p:nvSpPr>
        <p:spPr/>
        <p:txBody>
          <a:bodyPr/>
          <a:lstStyle/>
          <a:p>
            <a:fld id="{57BEFF45-EA0E-4CD8-8024-B3680056BD67}" type="slidenum">
              <a:rPr lang="tr-TR" smtClean="0"/>
              <a:t>‹#›</a:t>
            </a:fld>
            <a:endParaRPr lang="tr-TR"/>
          </a:p>
        </p:txBody>
      </p:sp>
      <p:pic>
        <p:nvPicPr>
          <p:cNvPr id="24" name="Picture 2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168668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29167" y="1756129"/>
            <a:ext cx="8619060" cy="2050065"/>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29166" y="3806195"/>
            <a:ext cx="861906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17E24A-3F5E-44CC-9948-55E2E108A554}" type="datetimeFigureOut">
              <a:rPr lang="tr-TR" smtClean="0"/>
              <a:t>17.08.2018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7BEFF45-EA0E-4CD8-8024-B3680056BD67}"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542605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31052" y="958037"/>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9166" y="2165621"/>
            <a:ext cx="4645152" cy="329385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95606" y="2171769"/>
            <a:ext cx="4645152" cy="328709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BEFF45-EA0E-4CD8-8024-B3680056BD67}"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746327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29166" y="953336"/>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9166" y="2169727"/>
            <a:ext cx="4645152" cy="801943"/>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29166" y="2974448"/>
            <a:ext cx="4645152" cy="249387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94337" y="2173181"/>
            <a:ext cx="4645152" cy="802237"/>
          </a:xfrm>
        </p:spPr>
        <p:txBody>
          <a:bodyPr anchor="b">
            <a:normAutofit/>
          </a:bodyPr>
          <a:lstStyle>
            <a:lvl1pPr marL="0" indent="0">
              <a:lnSpc>
                <a:spcPct val="100000"/>
              </a:lnSpc>
              <a:buNone/>
              <a:defRPr sz="2800" b="0" cap="none"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94337" y="2971669"/>
            <a:ext cx="4645152" cy="248719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17E24A-3F5E-44CC-9948-55E2E108A554}" type="datetimeFigureOut">
              <a:rPr lang="tr-TR" smtClean="0"/>
              <a:t>17.08.2018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7BEFF45-EA0E-4CD8-8024-B3680056BD67}" type="slidenum">
              <a:rPr lang="tr-TR" smtClean="0"/>
              <a:t>‹#›</a:t>
            </a:fld>
            <a:endParaRPr lang="tr-TR"/>
          </a:p>
        </p:txBody>
      </p:sp>
      <p:pic>
        <p:nvPicPr>
          <p:cNvPr id="18" name="Picture 17"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1447790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017E24A-3F5E-44CC-9948-55E2E108A554}" type="datetimeFigureOut">
              <a:rPr lang="tr-TR" smtClean="0"/>
              <a:t>17.08.2018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7BEFF45-EA0E-4CD8-8024-B3680056BD67}" type="slidenum">
              <a:rPr lang="tr-TR" smtClean="0"/>
              <a:t>‹#›</a:t>
            </a:fld>
            <a:endParaRPr lang="tr-TR"/>
          </a:p>
        </p:txBody>
      </p:sp>
      <p:pic>
        <p:nvPicPr>
          <p:cNvPr id="14" name="Picture 13"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867756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17E24A-3F5E-44CC-9948-55E2E108A554}" type="datetimeFigureOut">
              <a:rPr lang="tr-TR" smtClean="0"/>
              <a:t>17.08.2018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7BEFF45-EA0E-4CD8-8024-B3680056BD67}" type="slidenum">
              <a:rPr lang="tr-TR" smtClean="0"/>
              <a:t>‹#›</a:t>
            </a:fld>
            <a:endParaRPr lang="tr-TR"/>
          </a:p>
        </p:txBody>
      </p:sp>
    </p:spTree>
    <p:extLst>
      <p:ext uri="{BB962C8B-B14F-4D97-AF65-F5344CB8AC3E}">
        <p14:creationId xmlns:p14="http://schemas.microsoft.com/office/powerpoint/2010/main" val="2208382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24291" y="952578"/>
            <a:ext cx="3275013" cy="2322176"/>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4723334" y="952578"/>
            <a:ext cx="6012470" cy="4505221"/>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4291" y="3274754"/>
            <a:ext cx="3275013" cy="2178918"/>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7BEFF45-EA0E-4CD8-8024-B3680056BD67}" type="slidenum">
              <a:rPr lang="tr-TR" smtClean="0"/>
              <a:t>‹#›</a:t>
            </a:fld>
            <a:endParaRPr lang="tr-TR"/>
          </a:p>
        </p:txBody>
      </p:sp>
      <p:pic>
        <p:nvPicPr>
          <p:cNvPr id="16" name="Picture 15"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5" r="15828" b="36435"/>
          <a:stretch/>
        </p:blipFill>
        <p:spPr>
          <a:xfrm>
            <a:off x="1125460" y="643464"/>
            <a:ext cx="9610344" cy="155448"/>
          </a:xfrm>
          <a:prstGeom prst="rect">
            <a:avLst/>
          </a:prstGeom>
          <a:noFill/>
          <a:ln>
            <a:noFill/>
          </a:ln>
        </p:spPr>
      </p:pic>
    </p:spTree>
    <p:extLst>
      <p:ext uri="{BB962C8B-B14F-4D97-AF65-F5344CB8AC3E}">
        <p14:creationId xmlns:p14="http://schemas.microsoft.com/office/powerpoint/2010/main" val="3254948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tx1">
                    <a:lumMod val="85000"/>
                    <a:lumOff val="15000"/>
                  </a:schemeClr>
                </a:gs>
                <a:gs pos="100000">
                  <a:schemeClr val="tx1">
                    <a:lumMod val="95000"/>
                    <a:lumOff val="5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14300" prst="artDeco"/>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129124" y="1129513"/>
            <a:ext cx="5854872" cy="1924208"/>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8247" y="3053721"/>
            <a:ext cx="5846486" cy="2096013"/>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125300" y="5469856"/>
            <a:ext cx="5849605" cy="320123"/>
          </a:xfrm>
        </p:spPr>
        <p:txBody>
          <a:bodyPr/>
          <a:lstStyle>
            <a:lvl1pPr algn="l">
              <a:defRPr/>
            </a:lvl1pPr>
          </a:lstStyle>
          <a:p>
            <a:fld id="{9017E24A-3F5E-44CC-9948-55E2E108A554}" type="datetimeFigureOut">
              <a:rPr lang="tr-TR" smtClean="0"/>
              <a:t>17.08.2018</a:t>
            </a:fld>
            <a:endParaRPr lang="tr-TR"/>
          </a:p>
        </p:txBody>
      </p:sp>
      <p:sp>
        <p:nvSpPr>
          <p:cNvPr id="6" name="Footer Placeholder 5"/>
          <p:cNvSpPr>
            <a:spLocks noGrp="1"/>
          </p:cNvSpPr>
          <p:nvPr>
            <p:ph type="ftr" sz="quarter" idx="11"/>
          </p:nvPr>
        </p:nvSpPr>
        <p:spPr>
          <a:xfrm>
            <a:off x="1125300" y="318640"/>
            <a:ext cx="4877818" cy="320931"/>
          </a:xfrm>
        </p:spPr>
        <p:txBody>
          <a:bodyPr/>
          <a:lstStyle/>
          <a:p>
            <a:endParaRPr lang="tr-TR"/>
          </a:p>
        </p:txBody>
      </p:sp>
      <p:sp>
        <p:nvSpPr>
          <p:cNvPr id="7" name="Slide Number Placeholder 6"/>
          <p:cNvSpPr>
            <a:spLocks noGrp="1"/>
          </p:cNvSpPr>
          <p:nvPr>
            <p:ph type="sldNum" sz="quarter" idx="12"/>
          </p:nvPr>
        </p:nvSpPr>
        <p:spPr>
          <a:xfrm>
            <a:off x="6176794" y="137408"/>
            <a:ext cx="811019" cy="503578"/>
          </a:xfrm>
        </p:spPr>
        <p:txBody>
          <a:bodyPr/>
          <a:lstStyle/>
          <a:p>
            <a:fld id="{57BEFF45-EA0E-4CD8-8024-B3680056BD67}" type="slidenum">
              <a:rPr lang="tr-TR" smtClean="0"/>
              <a:t>‹#›</a:t>
            </a:fld>
            <a:endParaRPr lang="tr-TR"/>
          </a:p>
        </p:txBody>
      </p:sp>
      <p:pic>
        <p:nvPicPr>
          <p:cNvPr id="22" name="Picture 21" descr="RedHashing.emf"/>
          <p:cNvPicPr>
            <a:picLocks/>
          </p:cNvPicPr>
          <p:nvPr/>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116" t="474" r="48549" b="36564"/>
          <a:stretch/>
        </p:blipFill>
        <p:spPr>
          <a:xfrm>
            <a:off x="1125460" y="643464"/>
            <a:ext cx="5879592" cy="155448"/>
          </a:xfrm>
          <a:prstGeom prst="rect">
            <a:avLst/>
          </a:prstGeom>
          <a:noFill/>
          <a:ln>
            <a:noFill/>
          </a:ln>
        </p:spPr>
      </p:pic>
    </p:spTree>
    <p:extLst>
      <p:ext uri="{BB962C8B-B14F-4D97-AF65-F5344CB8AC3E}">
        <p14:creationId xmlns:p14="http://schemas.microsoft.com/office/powerpoint/2010/main" val="2000178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a:xfrm>
            <a:off x="0" y="6119336"/>
            <a:ext cx="12192000" cy="742950"/>
          </a:xfrm>
          <a:prstGeom prst="rect">
            <a:avLst/>
          </a:prstGeom>
        </p:spPr>
      </p:pic>
      <p:sp>
        <p:nvSpPr>
          <p:cNvPr id="13" name="Rectangle 12"/>
          <p:cNvSpPr/>
          <p:nvPr/>
        </p:nvSpPr>
        <p:spPr>
          <a:xfrm>
            <a:off x="0" y="468769"/>
            <a:ext cx="12192000" cy="5647024"/>
          </a:xfrm>
          <a:prstGeom prst="rect">
            <a:avLst/>
          </a:prstGeom>
          <a:gradFill flip="none" rotWithShape="1">
            <a:gsLst>
              <a:gs pos="0">
                <a:schemeClr val="bg2">
                  <a:alpha val="0"/>
                  <a:lumMod val="100000"/>
                </a:schemeClr>
              </a:gs>
              <a:gs pos="100000">
                <a:schemeClr val="bg2">
                  <a:lumMod val="95000"/>
                  <a:lumOff val="5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4" name="Straight Connector 13"/>
          <p:cNvCxnSpPr/>
          <p:nvPr/>
        </p:nvCxnSpPr>
        <p:spPr>
          <a:xfrm>
            <a:off x="0" y="6121269"/>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130270" y="953324"/>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30270" y="2171769"/>
            <a:ext cx="9603275" cy="3294576"/>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32830" y="330370"/>
            <a:ext cx="2515396"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9017E24A-3F5E-44CC-9948-55E2E108A554}" type="datetimeFigureOut">
              <a:rPr lang="tr-TR" smtClean="0"/>
              <a:t>17.08.2018</a:t>
            </a:fld>
            <a:endParaRPr lang="tr-TR"/>
          </a:p>
        </p:txBody>
      </p:sp>
      <p:sp>
        <p:nvSpPr>
          <p:cNvPr id="5" name="Footer Placeholder 4"/>
          <p:cNvSpPr>
            <a:spLocks noGrp="1"/>
          </p:cNvSpPr>
          <p:nvPr>
            <p:ph type="ftr" sz="quarter" idx="3"/>
          </p:nvPr>
        </p:nvSpPr>
        <p:spPr>
          <a:xfrm>
            <a:off x="1130270"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9918076" y="137408"/>
            <a:ext cx="811019" cy="503578"/>
          </a:xfrm>
          <a:prstGeom prst="rect">
            <a:avLst/>
          </a:prstGeom>
        </p:spPr>
        <p:txBody>
          <a:bodyPr vert="horz" lIns="91440" tIns="45720" rIns="91440" bIns="45720" rtlCol="0" anchor="t"/>
          <a:lstStyle>
            <a:lvl1pPr algn="r">
              <a:defRPr sz="2800">
                <a:solidFill>
                  <a:schemeClr val="accent1"/>
                </a:solidFill>
              </a:defRPr>
            </a:lvl1pPr>
          </a:lstStyle>
          <a:p>
            <a:fld id="{57BEFF45-EA0E-4CD8-8024-B3680056BD67}" type="slidenum">
              <a:rPr lang="tr-TR" smtClean="0"/>
              <a:t>‹#›</a:t>
            </a:fld>
            <a:endParaRPr lang="tr-TR"/>
          </a:p>
        </p:txBody>
      </p:sp>
    </p:spTree>
    <p:extLst>
      <p:ext uri="{BB962C8B-B14F-4D97-AF65-F5344CB8AC3E}">
        <p14:creationId xmlns:p14="http://schemas.microsoft.com/office/powerpoint/2010/main" val="904188153"/>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POTENTIOMETRY	</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92473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Potentiometry</a:t>
            </a:r>
            <a:endParaRPr lang="tr-TR" dirty="0"/>
          </a:p>
        </p:txBody>
      </p:sp>
      <p:sp>
        <p:nvSpPr>
          <p:cNvPr id="3" name="Content Placeholder 2"/>
          <p:cNvSpPr>
            <a:spLocks noGrp="1"/>
          </p:cNvSpPr>
          <p:nvPr>
            <p:ph idx="1"/>
          </p:nvPr>
        </p:nvSpPr>
        <p:spPr/>
        <p:txBody>
          <a:bodyPr>
            <a:normAutofit fontScale="92500" lnSpcReduction="20000"/>
          </a:bodyPr>
          <a:lstStyle/>
          <a:p>
            <a:r>
              <a:rPr lang="tr-TR" sz="2400" b="1" i="1" dirty="0"/>
              <a:t>Potentiometry</a:t>
            </a:r>
            <a:r>
              <a:rPr lang="tr-TR" sz="2400" dirty="0"/>
              <a:t> is </a:t>
            </a:r>
            <a:r>
              <a:rPr lang="tr-TR" sz="2400" dirty="0" smtClean="0"/>
              <a:t>quantitative </a:t>
            </a:r>
            <a:r>
              <a:rPr lang="tr-TR" sz="2400" dirty="0"/>
              <a:t>analysis </a:t>
            </a:r>
            <a:r>
              <a:rPr lang="tr-TR" sz="2400" dirty="0" smtClean="0"/>
              <a:t>of </a:t>
            </a:r>
            <a:r>
              <a:rPr lang="tr-TR" sz="2400" dirty="0"/>
              <a:t>ions in the solution using measured potentials in an electrochemical cell formed with a reference electrode and a suitable indicator electrode</a:t>
            </a:r>
            <a:r>
              <a:rPr lang="tr-TR" sz="2400" dirty="0" smtClean="0"/>
              <a:t>.</a:t>
            </a:r>
          </a:p>
          <a:p>
            <a:endParaRPr lang="tr-TR" sz="2400" dirty="0"/>
          </a:p>
          <a:p>
            <a:r>
              <a:rPr lang="en-US" sz="2400" dirty="0" err="1"/>
              <a:t>Potentiometry</a:t>
            </a:r>
            <a:r>
              <a:rPr lang="en-US" sz="2400" dirty="0"/>
              <a:t> is an electrochemical analysis method that can be applied where a suitable colored indicator is not possible (for example, in dark or very dilute solutions). This method can also be used for the analysis of two or more different components.</a:t>
            </a:r>
            <a:endParaRPr lang="tr-TR" sz="2400" dirty="0"/>
          </a:p>
          <a:p>
            <a:endParaRPr lang="tr-TR" dirty="0" smtClean="0"/>
          </a:p>
          <a:p>
            <a:endParaRPr lang="tr-TR" dirty="0"/>
          </a:p>
          <a:p>
            <a:endParaRPr lang="tr-TR" dirty="0"/>
          </a:p>
          <a:p>
            <a:endParaRPr lang="tr-TR" dirty="0"/>
          </a:p>
        </p:txBody>
      </p:sp>
    </p:spTree>
    <p:extLst>
      <p:ext uri="{BB962C8B-B14F-4D97-AF65-F5344CB8AC3E}">
        <p14:creationId xmlns:p14="http://schemas.microsoft.com/office/powerpoint/2010/main" val="2979002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Reference and indicator electrode</a:t>
            </a:r>
            <a:endParaRPr lang="tr-TR" dirty="0"/>
          </a:p>
        </p:txBody>
      </p:sp>
      <p:sp>
        <p:nvSpPr>
          <p:cNvPr id="3" name="Content Placeholder 2"/>
          <p:cNvSpPr>
            <a:spLocks noGrp="1"/>
          </p:cNvSpPr>
          <p:nvPr>
            <p:ph idx="1"/>
          </p:nvPr>
        </p:nvSpPr>
        <p:spPr/>
        <p:txBody>
          <a:bodyPr/>
          <a:lstStyle/>
          <a:p>
            <a:r>
              <a:rPr lang="tr-TR" sz="2400" dirty="0"/>
              <a:t>Indicator electrode potentials cannot be measured absolutely, but the potential difference between them is measured by comparing the potential of the reference electrode.</a:t>
            </a:r>
          </a:p>
          <a:p>
            <a:endParaRPr lang="tr-TR" dirty="0" smtClean="0"/>
          </a:p>
          <a:p>
            <a:endParaRPr lang="tr-TR" dirty="0"/>
          </a:p>
        </p:txBody>
      </p:sp>
    </p:spTree>
    <p:extLst>
      <p:ext uri="{BB962C8B-B14F-4D97-AF65-F5344CB8AC3E}">
        <p14:creationId xmlns:p14="http://schemas.microsoft.com/office/powerpoint/2010/main" val="247045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Reference Electrode:</a:t>
            </a:r>
            <a:br>
              <a:rPr lang="tr-TR" dirty="0"/>
            </a:br>
            <a:endParaRPr lang="tr-TR" dirty="0"/>
          </a:p>
        </p:txBody>
      </p:sp>
      <p:sp>
        <p:nvSpPr>
          <p:cNvPr id="3" name="Content Placeholder 2"/>
          <p:cNvSpPr>
            <a:spLocks noGrp="1"/>
          </p:cNvSpPr>
          <p:nvPr>
            <p:ph idx="1"/>
          </p:nvPr>
        </p:nvSpPr>
        <p:spPr/>
        <p:txBody>
          <a:bodyPr>
            <a:normAutofit/>
          </a:bodyPr>
          <a:lstStyle/>
          <a:p>
            <a:r>
              <a:rPr lang="tr-TR" dirty="0" smtClean="0"/>
              <a:t>It </a:t>
            </a:r>
            <a:r>
              <a:rPr lang="tr-TR" dirty="0"/>
              <a:t>is potentially stable and is not affected by the applied external potential.</a:t>
            </a:r>
          </a:p>
          <a:p>
            <a:r>
              <a:rPr lang="tr-TR" dirty="0"/>
              <a:t>An ideal reference electrode should have the following characteristics:</a:t>
            </a:r>
          </a:p>
          <a:p>
            <a:pPr marL="720725" indent="-263525">
              <a:buFont typeface="+mj-lt"/>
              <a:buAutoNum type="arabicPeriod"/>
              <a:tabLst>
                <a:tab pos="439738" algn="l"/>
              </a:tabLst>
            </a:pPr>
            <a:r>
              <a:rPr lang="tr-TR" dirty="0" smtClean="0"/>
              <a:t>It </a:t>
            </a:r>
            <a:r>
              <a:rPr lang="tr-TR" dirty="0"/>
              <a:t>should be reversible and suitable for Nerst equality</a:t>
            </a:r>
          </a:p>
          <a:p>
            <a:pPr marL="720725" indent="-263525">
              <a:buFont typeface="+mj-lt"/>
              <a:buAutoNum type="arabicPeriod"/>
              <a:tabLst>
                <a:tab pos="439738" algn="l"/>
              </a:tabLst>
            </a:pPr>
            <a:r>
              <a:rPr lang="tr-TR" dirty="0" smtClean="0"/>
              <a:t>There </a:t>
            </a:r>
            <a:r>
              <a:rPr lang="tr-TR" dirty="0"/>
              <a:t>is a potential that does not change with time.</a:t>
            </a:r>
          </a:p>
          <a:p>
            <a:pPr marL="720725" indent="-263525">
              <a:buFont typeface="+mj-lt"/>
              <a:buAutoNum type="arabicPeriod"/>
              <a:tabLst>
                <a:tab pos="439738" algn="l"/>
              </a:tabLst>
            </a:pPr>
            <a:r>
              <a:rPr lang="tr-TR" dirty="0" smtClean="0"/>
              <a:t>It </a:t>
            </a:r>
            <a:r>
              <a:rPr lang="tr-TR" dirty="0"/>
              <a:t>turns back to the original potential after being exposed to a small current</a:t>
            </a:r>
          </a:p>
          <a:p>
            <a:pPr marL="720725" indent="-263525">
              <a:buFont typeface="+mj-lt"/>
              <a:buAutoNum type="arabicPeriod"/>
              <a:tabLst>
                <a:tab pos="439738" algn="l"/>
              </a:tabLst>
            </a:pPr>
            <a:r>
              <a:rPr lang="tr-TR" dirty="0" smtClean="0"/>
              <a:t>It </a:t>
            </a:r>
            <a:r>
              <a:rPr lang="tr-TR" dirty="0"/>
              <a:t>should not be affected by temperature change.</a:t>
            </a:r>
          </a:p>
          <a:p>
            <a:endParaRPr lang="tr-TR" dirty="0"/>
          </a:p>
        </p:txBody>
      </p:sp>
    </p:spTree>
    <p:extLst>
      <p:ext uri="{BB962C8B-B14F-4D97-AF65-F5344CB8AC3E}">
        <p14:creationId xmlns:p14="http://schemas.microsoft.com/office/powerpoint/2010/main" val="907111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Indicator Electrode (Working Electrode):</a:t>
            </a:r>
            <a:br>
              <a:rPr lang="tr-TR" dirty="0"/>
            </a:br>
            <a:endParaRPr lang="tr-TR" dirty="0"/>
          </a:p>
        </p:txBody>
      </p:sp>
      <p:sp>
        <p:nvSpPr>
          <p:cNvPr id="3" name="Content Placeholder 2"/>
          <p:cNvSpPr>
            <a:spLocks noGrp="1"/>
          </p:cNvSpPr>
          <p:nvPr>
            <p:ph idx="1"/>
          </p:nvPr>
        </p:nvSpPr>
        <p:spPr/>
        <p:txBody>
          <a:bodyPr/>
          <a:lstStyle/>
          <a:p>
            <a:r>
              <a:rPr lang="tr-TR" dirty="0" smtClean="0"/>
              <a:t>Indicator </a:t>
            </a:r>
            <a:r>
              <a:rPr lang="tr-TR" dirty="0"/>
              <a:t>electrodes are the ones whose potential changes in accordance with the solution composition and they are used with reference electrode. </a:t>
            </a:r>
            <a:endParaRPr lang="tr-TR" dirty="0" smtClean="0"/>
          </a:p>
          <a:p>
            <a:r>
              <a:rPr lang="tr-TR" dirty="0" smtClean="0"/>
              <a:t>The </a:t>
            </a:r>
            <a:r>
              <a:rPr lang="tr-TR" dirty="0"/>
              <a:t>potential of the electrode is influenced and changed by the applied external potential. </a:t>
            </a:r>
            <a:endParaRPr lang="tr-TR" dirty="0" smtClean="0"/>
          </a:p>
          <a:p>
            <a:r>
              <a:rPr lang="tr-TR" dirty="0" smtClean="0"/>
              <a:t>Membrane </a:t>
            </a:r>
            <a:r>
              <a:rPr lang="tr-TR" dirty="0"/>
              <a:t>electrodes (glass electrode, ion selective electrodes etc.) and metal electrodes are examples of indicator electrode.</a:t>
            </a:r>
          </a:p>
          <a:p>
            <a:endParaRPr lang="tr-TR" dirty="0"/>
          </a:p>
        </p:txBody>
      </p:sp>
    </p:spTree>
    <p:extLst>
      <p:ext uri="{BB962C8B-B14F-4D97-AF65-F5344CB8AC3E}">
        <p14:creationId xmlns:p14="http://schemas.microsoft.com/office/powerpoint/2010/main" val="1127227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Electrochemical Cells</a:t>
            </a:r>
            <a:endParaRPr lang="tr-TR" dirty="0"/>
          </a:p>
        </p:txBody>
      </p:sp>
      <p:sp>
        <p:nvSpPr>
          <p:cNvPr id="3" name="Content Placeholder 2"/>
          <p:cNvSpPr>
            <a:spLocks noGrp="1"/>
          </p:cNvSpPr>
          <p:nvPr>
            <p:ph idx="1"/>
          </p:nvPr>
        </p:nvSpPr>
        <p:spPr/>
        <p:txBody>
          <a:bodyPr>
            <a:normAutofit/>
          </a:bodyPr>
          <a:lstStyle/>
          <a:p>
            <a:r>
              <a:rPr lang="tr-TR" sz="2400" dirty="0"/>
              <a:t>Each cell is composed of two semi-cells on which reduction and oxidation occur. Each half cell is called an </a:t>
            </a:r>
            <a:r>
              <a:rPr lang="tr-TR" sz="2400" b="1" i="1" dirty="0"/>
              <a:t>electrode</a:t>
            </a:r>
            <a:r>
              <a:rPr lang="tr-TR" sz="2400" dirty="0"/>
              <a:t>. The electrode on which reduction occurs  is called </a:t>
            </a:r>
            <a:r>
              <a:rPr lang="tr-TR" sz="2400" b="1" i="1" dirty="0"/>
              <a:t>cathode</a:t>
            </a:r>
            <a:r>
              <a:rPr lang="tr-TR" sz="2400" dirty="0"/>
              <a:t>, and the electrode on which oxidation occurs is called </a:t>
            </a:r>
            <a:r>
              <a:rPr lang="tr-TR" sz="2400" b="1" i="1" dirty="0"/>
              <a:t>anode</a:t>
            </a:r>
            <a:r>
              <a:rPr lang="tr-TR" sz="2400" dirty="0"/>
              <a:t>. </a:t>
            </a:r>
            <a:endParaRPr lang="tr-TR" sz="2400" dirty="0" smtClean="0"/>
          </a:p>
          <a:p>
            <a:endParaRPr lang="tr-TR" sz="2400" dirty="0"/>
          </a:p>
        </p:txBody>
      </p:sp>
    </p:spTree>
    <p:extLst>
      <p:ext uri="{BB962C8B-B14F-4D97-AF65-F5344CB8AC3E}">
        <p14:creationId xmlns:p14="http://schemas.microsoft.com/office/powerpoint/2010/main" val="3694622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Electrochemical Cells</a:t>
            </a:r>
          </a:p>
        </p:txBody>
      </p:sp>
      <p:sp>
        <p:nvSpPr>
          <p:cNvPr id="3" name="Content Placeholder 2"/>
          <p:cNvSpPr>
            <a:spLocks noGrp="1"/>
          </p:cNvSpPr>
          <p:nvPr>
            <p:ph idx="1"/>
          </p:nvPr>
        </p:nvSpPr>
        <p:spPr/>
        <p:txBody>
          <a:bodyPr/>
          <a:lstStyle/>
          <a:p>
            <a:r>
              <a:rPr lang="tr-TR" dirty="0"/>
              <a:t>An anode or a cathode reaction never can walk alone; there is an oxidation in the presence of a reduction or a reduction in the presence of an oxidation. In this way, electron current can be generated. In order for a current to flow through a cell, the electrodes must be connected to each other by a metallic conductor from outside, and the solutions in the two cells must be in contact with each other, which is provided by a salt bridge.</a:t>
            </a:r>
          </a:p>
          <a:p>
            <a:endParaRPr lang="tr-TR" dirty="0"/>
          </a:p>
        </p:txBody>
      </p:sp>
    </p:spTree>
    <p:extLst>
      <p:ext uri="{BB962C8B-B14F-4D97-AF65-F5344CB8AC3E}">
        <p14:creationId xmlns:p14="http://schemas.microsoft.com/office/powerpoint/2010/main" val="170379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Potentiometric Titration</a:t>
            </a:r>
            <a:r>
              <a:rPr lang="tr-TR" dirty="0"/>
              <a:t>:</a:t>
            </a:r>
            <a:br>
              <a:rPr lang="tr-TR" dirty="0"/>
            </a:br>
            <a:endParaRPr lang="tr-TR" dirty="0"/>
          </a:p>
        </p:txBody>
      </p:sp>
      <p:sp>
        <p:nvSpPr>
          <p:cNvPr id="3" name="Content Placeholder 2"/>
          <p:cNvSpPr>
            <a:spLocks noGrp="1"/>
          </p:cNvSpPr>
          <p:nvPr>
            <p:ph idx="1"/>
          </p:nvPr>
        </p:nvSpPr>
        <p:spPr/>
        <p:txBody>
          <a:bodyPr>
            <a:normAutofit/>
          </a:bodyPr>
          <a:lstStyle/>
          <a:p>
            <a:r>
              <a:rPr lang="tr-TR" dirty="0" smtClean="0"/>
              <a:t>Potentiometry </a:t>
            </a:r>
            <a:r>
              <a:rPr lang="tr-TR" dirty="0"/>
              <a:t>is an electroanalytical method which is also used in titration processes. In this method, titration is performed without using an indicator. Because there is no suitable indicator for the titration of some substances and it can degrade in the environment.</a:t>
            </a:r>
          </a:p>
          <a:p>
            <a:r>
              <a:rPr lang="tr-TR" dirty="0"/>
              <a:t>In the potentiometric titration; the measured potential or pH is plotted against the volume of the titrant. The first and second derivatives of the titration curve are calculated so that the equivalence point can be determined more clearly</a:t>
            </a:r>
          </a:p>
        </p:txBody>
      </p:sp>
    </p:spTree>
    <p:extLst>
      <p:ext uri="{BB962C8B-B14F-4D97-AF65-F5344CB8AC3E}">
        <p14:creationId xmlns:p14="http://schemas.microsoft.com/office/powerpoint/2010/main" val="1144518401"/>
      </p:ext>
    </p:extLst>
  </p:cSld>
  <p:clrMapOvr>
    <a:masterClrMapping/>
  </p:clrMapOvr>
</p:sld>
</file>

<file path=ppt/theme/theme1.xml><?xml version="1.0" encoding="utf-8"?>
<a:theme xmlns:a="http://schemas.openxmlformats.org/drawingml/2006/main" name="Gallery">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Gallery">
      <a:majorFont>
        <a:latin typeface="Century Gothic" panose="020B0502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lumMod val="108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E050AC27-895F-4B90-991D-A6818FC89AB6}"/>
    </a:ext>
  </a:extLst>
</a:theme>
</file>

<file path=docProps/app.xml><?xml version="1.0" encoding="utf-8"?>
<Properties xmlns="http://schemas.openxmlformats.org/officeDocument/2006/extended-properties" xmlns:vt="http://schemas.openxmlformats.org/officeDocument/2006/docPropsVTypes">
  <Template>Gallery</Template>
  <TotalTime>13</TotalTime>
  <Words>461</Words>
  <Application>Microsoft Office PowerPoint</Application>
  <PresentationFormat>Widescreen</PresentationFormat>
  <Paragraphs>27</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Century Gothic</vt:lpstr>
      <vt:lpstr>Gallery</vt:lpstr>
      <vt:lpstr>POTENTIOMETRY </vt:lpstr>
      <vt:lpstr>Potentiometry</vt:lpstr>
      <vt:lpstr>Reference and indicator electrode</vt:lpstr>
      <vt:lpstr>Reference Electrode: </vt:lpstr>
      <vt:lpstr>Indicator Electrode (Working Electrode): </vt:lpstr>
      <vt:lpstr>Electrochemical Cells</vt:lpstr>
      <vt:lpstr>Electrochemical Cells</vt:lpstr>
      <vt:lpstr>Potentiometric Titration: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CONDUCTOMETRY</dc:title>
  <dc:creator>Ceren Ertekin</dc:creator>
  <cp:lastModifiedBy>Ceren Ertekin</cp:lastModifiedBy>
  <cp:revision>4</cp:revision>
  <dcterms:created xsi:type="dcterms:W3CDTF">2018-08-17T08:36:52Z</dcterms:created>
  <dcterms:modified xsi:type="dcterms:W3CDTF">2018-08-17T09:02:38Z</dcterms:modified>
</cp:coreProperties>
</file>