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90" r:id="rId4"/>
    <p:sldId id="291" r:id="rId5"/>
    <p:sldId id="293" r:id="rId6"/>
    <p:sldId id="292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10" r:id="rId23"/>
    <p:sldId id="309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640720"/>
            <a:ext cx="597695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a) Kübler-ross’un Ölüm Evreleri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46854" y="1792848"/>
            <a:ext cx="888964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İnkâr ve yalıtılmışlık: </a:t>
            </a:r>
            <a:r>
              <a:rPr lang="tr-TR" sz="3500"/>
              <a:t>Kübler-Ross’un ölüm </a:t>
            </a:r>
            <a:r>
              <a:rPr lang="tr-TR" sz="3500" smtClean="0"/>
              <a:t>evrelerinden ilki</a:t>
            </a:r>
            <a:r>
              <a:rPr lang="tr-TR" sz="3500"/>
              <a:t>. Kişi gerçekten ölüyor olduğunu </a:t>
            </a:r>
            <a:r>
              <a:rPr lang="tr-TR" sz="3500" smtClean="0"/>
              <a:t>inkâr eder</a:t>
            </a:r>
            <a:r>
              <a:rPr lang="tr-TR" sz="3500"/>
              <a:t>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46854" y="3953088"/>
            <a:ext cx="888964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Öfke: </a:t>
            </a:r>
            <a:r>
              <a:rPr lang="tr-TR" sz="3500"/>
              <a:t>Kübler-Ross’un ölüm evrelerinden ikincisi.</a:t>
            </a:r>
          </a:p>
          <a:p>
            <a:r>
              <a:rPr lang="tr-TR" sz="3500"/>
              <a:t>Kişinin inkârı yerini öfke, küskünlük, hiddet ve </a:t>
            </a:r>
            <a:r>
              <a:rPr lang="tr-TR" sz="3500" smtClean="0"/>
              <a:t>kıskançlığa bırakır</a:t>
            </a:r>
            <a:r>
              <a:rPr lang="tr-TR" sz="35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172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1075670"/>
            <a:ext cx="661322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a) Ölmekte Olan Bir Kişiyle İletişim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29276" y="2227798"/>
            <a:ext cx="890722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Çoğu psikolog, ölmekte olan kişilere karşı açık bir iletişim biçimi </a:t>
            </a:r>
            <a:r>
              <a:rPr lang="tr-TR" sz="3500" smtClean="0"/>
              <a:t>önermektedirler. İletişim </a:t>
            </a:r>
            <a:r>
              <a:rPr lang="tr-TR" sz="3500"/>
              <a:t>ruhsal patoloji ve ölüme hazırlık üzerine olmamalı, bunun yerine </a:t>
            </a:r>
            <a:r>
              <a:rPr lang="tr-TR" sz="3500" smtClean="0"/>
              <a:t>ölmekte olan </a:t>
            </a:r>
            <a:r>
              <a:rPr lang="tr-TR" sz="3500"/>
              <a:t>kişinin dayanıklılığını vurgulamalı.</a:t>
            </a:r>
          </a:p>
        </p:txBody>
      </p:sp>
    </p:spTree>
    <p:extLst>
      <p:ext uri="{BB962C8B-B14F-4D97-AF65-F5344CB8AC3E}">
        <p14:creationId xmlns:p14="http://schemas.microsoft.com/office/powerpoint/2010/main" val="160085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83568" y="1326247"/>
            <a:ext cx="126803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b) Yas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18390" y="2478375"/>
            <a:ext cx="89181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Yas üzerine incelememiz, yasın boyutları, yas ile başa çıkmada ikili-süreç modeli </a:t>
            </a:r>
            <a:r>
              <a:rPr lang="tr-TR" sz="3500" smtClean="0"/>
              <a:t>ve sağlıklı </a:t>
            </a:r>
            <a:r>
              <a:rPr lang="tr-TR" sz="3500"/>
              <a:t>yas konusundaki kültürel çeşitlilik üzerinde odaklanmaktadır.</a:t>
            </a:r>
          </a:p>
        </p:txBody>
      </p:sp>
    </p:spTree>
    <p:extLst>
      <p:ext uri="{BB962C8B-B14F-4D97-AF65-F5344CB8AC3E}">
        <p14:creationId xmlns:p14="http://schemas.microsoft.com/office/powerpoint/2010/main" val="189471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78" y="1916832"/>
            <a:ext cx="814244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532440" y="4581128"/>
            <a:ext cx="288032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512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7504" y="2296904"/>
            <a:ext cx="892899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Yas: </a:t>
            </a:r>
            <a:r>
              <a:rPr lang="tr-TR" sz="3500"/>
              <a:t>Sevdiğimiz bir kişinin kaybından sonra </a:t>
            </a:r>
            <a:r>
              <a:rPr lang="tr-TR" sz="3500" smtClean="0"/>
              <a:t>hissedilen duygusal </a:t>
            </a:r>
            <a:r>
              <a:rPr lang="tr-TR" sz="3500"/>
              <a:t>uyuşukluk, inanmama, ayrılık </a:t>
            </a:r>
            <a:r>
              <a:rPr lang="tr-TR" sz="3500" smtClean="0"/>
              <a:t>kaygısı, çaresizlik</a:t>
            </a:r>
            <a:r>
              <a:rPr lang="tr-TR" sz="3500"/>
              <a:t>, üzüntü ve yalnızlıktır.</a:t>
            </a:r>
          </a:p>
        </p:txBody>
      </p:sp>
    </p:spTree>
    <p:extLst>
      <p:ext uri="{BB962C8B-B14F-4D97-AF65-F5344CB8AC3E}">
        <p14:creationId xmlns:p14="http://schemas.microsoft.com/office/powerpoint/2010/main" val="32846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3744416" cy="481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56377" y="2157824"/>
            <a:ext cx="45756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000" i="1"/>
              <a:t>Bazı farklı yas türleri nelerdir?</a:t>
            </a:r>
            <a:endParaRPr lang="tr-TR" sz="5000"/>
          </a:p>
        </p:txBody>
      </p:sp>
    </p:spTree>
    <p:extLst>
      <p:ext uri="{BB962C8B-B14F-4D97-AF65-F5344CB8AC3E}">
        <p14:creationId xmlns:p14="http://schemas.microsoft.com/office/powerpoint/2010/main" val="329246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35968" y="2547481"/>
            <a:ext cx="89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Uzamış yas: </a:t>
            </a:r>
            <a:r>
              <a:rPr lang="tr-TR" sz="3500"/>
              <a:t>Kalıcı çaresizlik içeren ve uzun </a:t>
            </a:r>
            <a:r>
              <a:rPr lang="tr-TR" sz="3500" smtClean="0"/>
              <a:t>zaman geçmesine </a:t>
            </a:r>
            <a:r>
              <a:rPr lang="tr-TR" sz="3500"/>
              <a:t>rağmen çözülemeyen yas.</a:t>
            </a:r>
          </a:p>
        </p:txBody>
      </p:sp>
    </p:spTree>
    <p:extLst>
      <p:ext uri="{BB962C8B-B14F-4D97-AF65-F5344CB8AC3E}">
        <p14:creationId xmlns:p14="http://schemas.microsoft.com/office/powerpoint/2010/main" val="332845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41514" y="1974319"/>
            <a:ext cx="88949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İkili-süreç modeli: </a:t>
            </a:r>
            <a:r>
              <a:rPr lang="tr-TR" sz="3500"/>
              <a:t>Yasla başa çıkmada iki boyut, (</a:t>
            </a:r>
            <a:r>
              <a:rPr lang="tr-TR" sz="3500" smtClean="0"/>
              <a:t>1) kayıp </a:t>
            </a:r>
            <a:r>
              <a:rPr lang="tr-TR" sz="3500"/>
              <a:t>odaklı stres kaynakları ve (2) iyileşme </a:t>
            </a:r>
            <a:r>
              <a:rPr lang="tr-TR" sz="3500" smtClean="0"/>
              <a:t>odaklı stres </a:t>
            </a:r>
            <a:r>
              <a:rPr lang="tr-TR" sz="3500"/>
              <a:t>kaynakları, arasındaki gidip gelmeleri </a:t>
            </a:r>
            <a:r>
              <a:rPr lang="tr-TR" sz="3500" smtClean="0"/>
              <a:t>vurgulayan bir </a:t>
            </a:r>
            <a:r>
              <a:rPr lang="tr-TR" sz="3500"/>
              <a:t>model.</a:t>
            </a:r>
          </a:p>
        </p:txBody>
      </p:sp>
    </p:spTree>
    <p:extLst>
      <p:ext uri="{BB962C8B-B14F-4D97-AF65-F5344CB8AC3E}">
        <p14:creationId xmlns:p14="http://schemas.microsoft.com/office/powerpoint/2010/main" val="381442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1628800"/>
            <a:ext cx="530895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c) Dünyayı Anlamlandırmak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29276" y="2708920"/>
            <a:ext cx="89072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300"/>
              <a:t>Yas süreci, bireylerin dünyalarını anlamlandırma çabalarını harekete geçirebilir. </a:t>
            </a:r>
            <a:r>
              <a:rPr lang="tr-TR" sz="3300" smtClean="0"/>
              <a:t>Ölüm bir </a:t>
            </a:r>
            <a:r>
              <a:rPr lang="tr-TR" sz="3300"/>
              <a:t>kaza ya da felaket sonucu </a:t>
            </a:r>
            <a:r>
              <a:rPr lang="tr-TR" sz="3300" smtClean="0"/>
              <a:t>gerçekleştiğinde, anlamlandırma </a:t>
            </a:r>
            <a:r>
              <a:rPr lang="tr-TR" sz="3300"/>
              <a:t>çabası daha da </a:t>
            </a:r>
            <a:r>
              <a:rPr lang="tr-TR" sz="3300" smtClean="0"/>
              <a:t>önem kazanmaktadır</a:t>
            </a:r>
            <a:r>
              <a:rPr lang="tr-TR" sz="33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994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7740" y="2132856"/>
            <a:ext cx="887875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400"/>
              <a:t>Yakın bir hayat arkadaşının kaybı genellikle derin bir yasa yol açar. Geride kalan </a:t>
            </a:r>
            <a:r>
              <a:rPr lang="tr-TR" sz="3400" smtClean="0"/>
              <a:t>eşin yaşadığı </a:t>
            </a:r>
            <a:r>
              <a:rPr lang="tr-TR" sz="3400"/>
              <a:t>sıkıntı değişkenlik göstermekle birlikte, yastaki kişiler, çok sayıda </a:t>
            </a:r>
            <a:r>
              <a:rPr lang="tr-TR" sz="3400" smtClean="0"/>
              <a:t>sağlık sorunu </a:t>
            </a:r>
            <a:r>
              <a:rPr lang="tr-TR" sz="3400"/>
              <a:t>riski altındadırlar. Sosyal destek hem dul erkeklere hem de kadınlara yarar</a:t>
            </a:r>
          </a:p>
          <a:p>
            <a:r>
              <a:rPr lang="tr-TR" sz="3400"/>
              <a:t>sağlar.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07383" y="1052736"/>
            <a:ext cx="516699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d) Hayat Arkadaşının Kaybı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769239"/>
            <a:ext cx="8351340" cy="531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00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46854" y="2348880"/>
            <a:ext cx="888964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Uzlaşma: </a:t>
            </a:r>
            <a:r>
              <a:rPr lang="tr-TR" sz="3500"/>
              <a:t>Kübler-Ross’un kişinin ölümün bir </a:t>
            </a:r>
            <a:r>
              <a:rPr lang="tr-TR" sz="3500" smtClean="0"/>
              <a:t>şekilde ertelenebileceği </a:t>
            </a:r>
            <a:r>
              <a:rPr lang="tr-TR" sz="3500"/>
              <a:t>ya da geciktirilebileceği </a:t>
            </a:r>
            <a:r>
              <a:rPr lang="tr-TR" sz="3500" smtClean="0"/>
              <a:t>umudunu geliştirdiği </a:t>
            </a:r>
            <a:r>
              <a:rPr lang="tr-TR" sz="3500"/>
              <a:t>ölümün üçüncü aşamasıdır.</a:t>
            </a:r>
          </a:p>
        </p:txBody>
      </p:sp>
    </p:spTree>
    <p:extLst>
      <p:ext uri="{BB962C8B-B14F-4D97-AF65-F5344CB8AC3E}">
        <p14:creationId xmlns:p14="http://schemas.microsoft.com/office/powerpoint/2010/main" val="5719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84" y="1627213"/>
            <a:ext cx="7987846" cy="36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41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54" y="1627213"/>
            <a:ext cx="8117906" cy="36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19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6" y="1123157"/>
            <a:ext cx="8452742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09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8325"/>
            <a:ext cx="8928994" cy="558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23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25082" y="1690140"/>
            <a:ext cx="89114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Depresyon: </a:t>
            </a:r>
            <a:r>
              <a:rPr lang="tr-TR" sz="3500"/>
              <a:t>Kübler-Ross’un, ölmekte olan kişinin</a:t>
            </a:r>
          </a:p>
          <a:p>
            <a:r>
              <a:rPr lang="tr-TR" sz="3500"/>
              <a:t>ölümün kesinliğini kabul etmeye başladığı, ölüm </a:t>
            </a:r>
            <a:r>
              <a:rPr lang="tr-TR" sz="3500" smtClean="0"/>
              <a:t>evrelerinin dördüncüsüdür</a:t>
            </a:r>
            <a:r>
              <a:rPr lang="tr-TR" sz="3500"/>
              <a:t>. Bir depresyon süreci ya </a:t>
            </a:r>
            <a:r>
              <a:rPr lang="tr-TR" sz="3500" smtClean="0"/>
              <a:t>da hazırlayıcı </a:t>
            </a:r>
            <a:r>
              <a:rPr lang="tr-TR" sz="3500"/>
              <a:t>nitelikte bir keder yaşanabilir.</a:t>
            </a:r>
          </a:p>
        </p:txBody>
      </p:sp>
    </p:spTree>
    <p:extLst>
      <p:ext uri="{BB962C8B-B14F-4D97-AF65-F5344CB8AC3E}">
        <p14:creationId xmlns:p14="http://schemas.microsoft.com/office/powerpoint/2010/main" val="2063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29276" y="2046327"/>
            <a:ext cx="89072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Kabullenme: </a:t>
            </a:r>
            <a:r>
              <a:rPr lang="tr-TR" sz="3500"/>
              <a:t>Kübler-Ross’un, kişinin huzur </a:t>
            </a:r>
            <a:r>
              <a:rPr lang="tr-TR" sz="3500" smtClean="0"/>
              <a:t>duygusu geliştirdiği</a:t>
            </a:r>
            <a:r>
              <a:rPr lang="tr-TR" sz="3500"/>
              <a:t>, kaderini kabullendiği ve birçok </a:t>
            </a:r>
            <a:r>
              <a:rPr lang="tr-TR" sz="3500" smtClean="0"/>
              <a:t>durumda yalnız </a:t>
            </a:r>
            <a:r>
              <a:rPr lang="tr-TR" sz="3500"/>
              <a:t>kalmayı arzuladığı, ölüm evrelerinin beşincisidir.</a:t>
            </a:r>
          </a:p>
        </p:txBody>
      </p:sp>
    </p:spTree>
    <p:extLst>
      <p:ext uri="{BB962C8B-B14F-4D97-AF65-F5344CB8AC3E}">
        <p14:creationId xmlns:p14="http://schemas.microsoft.com/office/powerpoint/2010/main" val="32226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9" y="835125"/>
            <a:ext cx="7862556" cy="518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5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12" y="836713"/>
            <a:ext cx="801779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2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78" y="1052737"/>
            <a:ext cx="867465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45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7" y="1484784"/>
            <a:ext cx="849258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28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969109"/>
            <a:ext cx="718914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accent3">
                    <a:lumMod val="75000"/>
                  </a:schemeClr>
                </a:solidFill>
              </a:rPr>
              <a:t>E) Başka </a:t>
            </a:r>
            <a:r>
              <a:rPr lang="tr-TR" sz="3500" b="1">
                <a:solidFill>
                  <a:schemeClr val="accent3">
                    <a:lumMod val="75000"/>
                  </a:schemeClr>
                </a:solidFill>
              </a:rPr>
              <a:t>Birinin Ölümüyle Başa Çıkma</a:t>
            </a:r>
            <a:endParaRPr lang="tr-TR" sz="35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29276" y="2049229"/>
            <a:ext cx="89072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Kayıp hayatımızda çeşitli şekillerde karşımıza çıkabilir – boşanma, evcil bir </a:t>
            </a:r>
            <a:r>
              <a:rPr lang="tr-TR" sz="3500" smtClean="0"/>
              <a:t>hayvanın ölümü</a:t>
            </a:r>
            <a:r>
              <a:rPr lang="tr-TR" sz="3500"/>
              <a:t>, işini kaybetme- ancak hiçbir kayıp sevdiğimiz ve değer verdiğimiz bir </a:t>
            </a:r>
            <a:r>
              <a:rPr lang="tr-TR" sz="3500" smtClean="0"/>
              <a:t>kişinin –anne</a:t>
            </a:r>
            <a:r>
              <a:rPr lang="tr-TR" sz="3500"/>
              <a:t>, baba, kardeş, eş, akraba ya da arkadaş- ölümünden daha büyük olamaz.</a:t>
            </a:r>
          </a:p>
        </p:txBody>
      </p:sp>
    </p:spTree>
    <p:extLst>
      <p:ext uri="{BB962C8B-B14F-4D97-AF65-F5344CB8AC3E}">
        <p14:creationId xmlns:p14="http://schemas.microsoft.com/office/powerpoint/2010/main" val="37756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370</Words>
  <Application>Microsoft Office PowerPoint</Application>
  <PresentationFormat>Ekran Gösterisi (4:3)</PresentationFormat>
  <Paragraphs>23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6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bugra</dc:creator>
  <cp:lastModifiedBy>Pc</cp:lastModifiedBy>
  <cp:revision>11</cp:revision>
  <dcterms:created xsi:type="dcterms:W3CDTF">2015-01-15T11:42:40Z</dcterms:created>
  <dcterms:modified xsi:type="dcterms:W3CDTF">2022-04-05T21:32:43Z</dcterms:modified>
</cp:coreProperties>
</file>