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227423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599967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122500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18281951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46502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66458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20875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4489273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61962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89926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41874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78835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3.5.2018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0702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509882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77297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63270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3.5.2018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3404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3.5.2018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21634381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8442" y="1060801"/>
            <a:ext cx="9104968" cy="2087581"/>
          </a:xfrm>
        </p:spPr>
        <p:txBody>
          <a:bodyPr/>
          <a:lstStyle/>
          <a:p>
            <a:r>
              <a:rPr lang="tr-TR" sz="5400" b="1" u="sng" dirty="0">
                <a:latin typeface="Constantia"/>
                <a:cs typeface="Calibri"/>
              </a:rPr>
              <a:t>A.Ü. GAMA MYO.  Elektrik ve Enerji Bölümü</a:t>
            </a:r>
            <a:r>
              <a:rPr lang="tr-TR" sz="5400" b="1" dirty="0">
                <a:latin typeface="Constantia"/>
                <a:cs typeface="Calibri"/>
              </a:rPr>
              <a:t> </a:t>
            </a:r>
            <a:endParaRPr lang="tr-TR" sz="5400">
              <a:latin typeface="Constantia"/>
              <a:cs typeface="Calibri"/>
            </a:endParaRPr>
          </a:p>
        </p:txBody>
      </p:sp>
      <p:sp>
        <p:nvSpPr>
          <p:cNvPr id="3" name="Alt Başlık 2"/>
          <p:cNvSpPr>
            <a:spLocks noGrp="1"/>
          </p:cNvSpPr>
          <p:nvPr>
            <p:ph type="subTitle" idx="1"/>
          </p:nvPr>
        </p:nvSpPr>
        <p:spPr>
          <a:xfrm>
            <a:off x="551442" y="3517379"/>
            <a:ext cx="6620968" cy="861420"/>
          </a:xfrm>
        </p:spPr>
        <p:txBody>
          <a:bodyPr vert="horz" lIns="91440" tIns="45720" rIns="91440" bIns="45720" rtlCol="0" anchor="t">
            <a:noAutofit/>
          </a:bodyPr>
          <a:lstStyle/>
          <a:p>
            <a:r>
              <a:rPr lang="tr-TR" sz="4000" b="1" dirty="0"/>
              <a:t>Enerji kaynakları ve dönüştürme sistemleri </a:t>
            </a:r>
          </a:p>
          <a:p>
            <a:r>
              <a:rPr lang="tr-TR" sz="4000" b="1" dirty="0"/>
              <a:t>1. hafta </a:t>
            </a:r>
          </a:p>
        </p:txBody>
      </p:sp>
      <p:pic>
        <p:nvPicPr>
          <p:cNvPr id="4" name="Resim 4">
            <a:extLst>
              <a:ext uri="{FF2B5EF4-FFF2-40B4-BE49-F238E27FC236}">
                <a16:creationId xmlns:a16="http://schemas.microsoft.com/office/drawing/2014/main" id="{EC12C194-2704-4948-8A3C-041E817AE56B}"/>
              </a:ext>
            </a:extLst>
          </p:cNvPr>
          <p:cNvPicPr>
            <a:picLocks noChangeAspect="1"/>
          </p:cNvPicPr>
          <p:nvPr/>
        </p:nvPicPr>
        <p:blipFill>
          <a:blip r:embed="rId2"/>
          <a:stretch>
            <a:fillRect/>
          </a:stretch>
        </p:blipFill>
        <p:spPr>
          <a:xfrm>
            <a:off x="4012" y="4012"/>
            <a:ext cx="1323975" cy="1323975"/>
          </a:xfrm>
          <a:prstGeom prst="rect">
            <a:avLst/>
          </a:prstGeom>
        </p:spPr>
      </p:pic>
      <p:pic>
        <p:nvPicPr>
          <p:cNvPr id="6" name="Resim 6">
            <a:extLst>
              <a:ext uri="{FF2B5EF4-FFF2-40B4-BE49-F238E27FC236}">
                <a16:creationId xmlns:a16="http://schemas.microsoft.com/office/drawing/2014/main" id="{92C851BB-007E-4DAC-8FE5-F51CA7D41281}"/>
              </a:ext>
            </a:extLst>
          </p:cNvPr>
          <p:cNvPicPr>
            <a:picLocks noChangeAspect="1"/>
          </p:cNvPicPr>
          <p:nvPr/>
        </p:nvPicPr>
        <p:blipFill>
          <a:blip r:embed="rId2"/>
          <a:stretch>
            <a:fillRect/>
          </a:stretch>
        </p:blipFill>
        <p:spPr>
          <a:xfrm>
            <a:off x="7816012" y="4012"/>
            <a:ext cx="1323975" cy="1323975"/>
          </a:xfrm>
          <a:prstGeom prst="rect">
            <a:avLst/>
          </a:prstGeom>
        </p:spPr>
      </p:pic>
    </p:spTree>
    <p:extLst>
      <p:ext uri="{BB962C8B-B14F-4D97-AF65-F5344CB8AC3E}">
        <p14:creationId xmlns:p14="http://schemas.microsoft.com/office/powerpoint/2010/main" val="2237731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F6BE525-9B8A-4917-8E91-DE09C36A9849}"/>
              </a:ext>
            </a:extLst>
          </p:cNvPr>
          <p:cNvSpPr>
            <a:spLocks noGrp="1"/>
          </p:cNvSpPr>
          <p:nvPr>
            <p:ph type="title"/>
          </p:nvPr>
        </p:nvSpPr>
        <p:spPr>
          <a:xfrm>
            <a:off x="1960584" y="803718"/>
            <a:ext cx="7053542" cy="1400530"/>
          </a:xfrm>
        </p:spPr>
        <p:txBody>
          <a:bodyPr/>
          <a:lstStyle/>
          <a:p>
            <a:r>
              <a:rPr lang="tr-TR" sz="5400" b="1" u="sng" dirty="0"/>
              <a:t>İÇİNDEKİLER</a:t>
            </a:r>
            <a:r>
              <a:rPr lang="tr-TR" sz="5400" b="1" dirty="0"/>
              <a:t> </a:t>
            </a:r>
            <a:endParaRPr lang="tr-TR" sz="5400" b="1" u="sng" dirty="0"/>
          </a:p>
        </p:txBody>
      </p:sp>
      <p:sp>
        <p:nvSpPr>
          <p:cNvPr id="3" name="İçerik Yer Tutucusu 2">
            <a:extLst>
              <a:ext uri="{FF2B5EF4-FFF2-40B4-BE49-F238E27FC236}">
                <a16:creationId xmlns:a16="http://schemas.microsoft.com/office/drawing/2014/main" id="{F9C3AAD9-16C4-4F65-AD18-497463E20D0C}"/>
              </a:ext>
            </a:extLst>
          </p:cNvPr>
          <p:cNvSpPr>
            <a:spLocks noGrp="1"/>
          </p:cNvSpPr>
          <p:nvPr>
            <p:ph idx="1"/>
          </p:nvPr>
        </p:nvSpPr>
        <p:spPr>
          <a:xfrm>
            <a:off x="368889" y="2833183"/>
            <a:ext cx="8212618" cy="1406274"/>
          </a:xfrm>
        </p:spPr>
        <p:txBody>
          <a:bodyPr vert="horz" lIns="91440" tIns="45720" rIns="91440" bIns="45720" rtlCol="0" anchor="t">
            <a:normAutofit/>
          </a:bodyPr>
          <a:lstStyle/>
          <a:p>
            <a:r>
              <a:rPr lang="tr-TR" sz="4000" b="1" dirty="0"/>
              <a:t>ENERJİ NEDİR? </a:t>
            </a:r>
          </a:p>
        </p:txBody>
      </p:sp>
      <p:pic>
        <p:nvPicPr>
          <p:cNvPr id="5" name="Resim 4">
            <a:extLst>
              <a:ext uri="{FF2B5EF4-FFF2-40B4-BE49-F238E27FC236}">
                <a16:creationId xmlns:a16="http://schemas.microsoft.com/office/drawing/2014/main" id="{2F78D471-441C-446D-9B91-F3B38BA7A0E0}"/>
              </a:ext>
            </a:extLst>
          </p:cNvPr>
          <p:cNvPicPr>
            <a:picLocks noChangeAspect="1"/>
          </p:cNvPicPr>
          <p:nvPr/>
        </p:nvPicPr>
        <p:blipFill>
          <a:blip r:embed="rId2"/>
          <a:stretch>
            <a:fillRect/>
          </a:stretch>
        </p:blipFill>
        <p:spPr>
          <a:xfrm>
            <a:off x="4012" y="4012"/>
            <a:ext cx="990396" cy="990396"/>
          </a:xfrm>
          <a:prstGeom prst="rect">
            <a:avLst/>
          </a:prstGeom>
        </p:spPr>
      </p:pic>
      <p:pic>
        <p:nvPicPr>
          <p:cNvPr id="7" name="Resim 6">
            <a:extLst>
              <a:ext uri="{FF2B5EF4-FFF2-40B4-BE49-F238E27FC236}">
                <a16:creationId xmlns:a16="http://schemas.microsoft.com/office/drawing/2014/main" id="{7D6B9EA4-79EB-4BAF-BC2F-221A13DDDE91}"/>
              </a:ext>
            </a:extLst>
          </p:cNvPr>
          <p:cNvPicPr>
            <a:picLocks noChangeAspect="1"/>
          </p:cNvPicPr>
          <p:nvPr/>
        </p:nvPicPr>
        <p:blipFill>
          <a:blip r:embed="rId2"/>
          <a:stretch>
            <a:fillRect/>
          </a:stretch>
        </p:blipFill>
        <p:spPr>
          <a:xfrm>
            <a:off x="8149591" y="4012"/>
            <a:ext cx="990396" cy="990396"/>
          </a:xfrm>
          <a:prstGeom prst="rect">
            <a:avLst/>
          </a:prstGeom>
        </p:spPr>
      </p:pic>
    </p:spTree>
    <p:extLst>
      <p:ext uri="{BB962C8B-B14F-4D97-AF65-F5344CB8AC3E}">
        <p14:creationId xmlns:p14="http://schemas.microsoft.com/office/powerpoint/2010/main" val="2706336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4EAD25-D0CB-4341-8EEE-6CD7396DAC2A}"/>
              </a:ext>
            </a:extLst>
          </p:cNvPr>
          <p:cNvSpPr>
            <a:spLocks noGrp="1"/>
          </p:cNvSpPr>
          <p:nvPr>
            <p:ph type="title"/>
          </p:nvPr>
        </p:nvSpPr>
        <p:spPr>
          <a:xfrm>
            <a:off x="670996" y="825542"/>
            <a:ext cx="8407481" cy="1400530"/>
          </a:xfrm>
        </p:spPr>
        <p:txBody>
          <a:bodyPr/>
          <a:lstStyle/>
          <a:p>
            <a:r>
              <a:rPr lang="tr-TR" b="1" dirty="0"/>
              <a:t>ENERJİ NEDİR ? </a:t>
            </a:r>
          </a:p>
        </p:txBody>
      </p:sp>
      <p:sp>
        <p:nvSpPr>
          <p:cNvPr id="3" name="İçerik Yer Tutucusu 2">
            <a:extLst>
              <a:ext uri="{FF2B5EF4-FFF2-40B4-BE49-F238E27FC236}">
                <a16:creationId xmlns:a16="http://schemas.microsoft.com/office/drawing/2014/main" id="{23CAA1F7-ED1D-429B-BA55-0A1CBDCE9E10}"/>
              </a:ext>
            </a:extLst>
          </p:cNvPr>
          <p:cNvSpPr>
            <a:spLocks noGrp="1"/>
          </p:cNvSpPr>
          <p:nvPr>
            <p:ph idx="1"/>
          </p:nvPr>
        </p:nvSpPr>
        <p:spPr>
          <a:xfrm>
            <a:off x="170136" y="1709528"/>
            <a:ext cx="8829116" cy="4960751"/>
          </a:xfrm>
        </p:spPr>
        <p:txBody>
          <a:bodyPr vert="horz" lIns="91440" tIns="45720" rIns="91440" bIns="45720" rtlCol="0" anchor="t">
            <a:normAutofit lnSpcReduction="10000"/>
          </a:bodyPr>
          <a:lstStyle/>
          <a:p>
            <a:r>
              <a:rPr lang="tr-TR" b="1" dirty="0"/>
              <a:t>ENERJİ NEDİR?</a:t>
            </a:r>
          </a:p>
          <a:p>
            <a:pPr marL="0" indent="0">
              <a:buClr>
                <a:srgbClr val="8AD0D6"/>
              </a:buClr>
              <a:buNone/>
            </a:pPr>
            <a:r>
              <a:rPr lang="tr-TR" b="1" dirty="0"/>
              <a:t>  Enerji Tanımı:</a:t>
            </a:r>
            <a:r>
              <a:rPr lang="tr-TR" dirty="0"/>
              <a:t> Enerji doğrudan ölçülemeyen bir değerdir. Fiziksel bir sistemin mevcut durumunu değiştirmek için yapılması gereken iş gücüne denir. Enerji anlam olarak işe dönüştürülebilen bir değerdir. </a:t>
            </a:r>
            <a:r>
              <a:rPr lang="tr-TR" b="1" dirty="0"/>
              <a:t>Albert Einstein</a:t>
            </a:r>
            <a:r>
              <a:rPr lang="tr-TR" dirty="0"/>
              <a:t> enerjinin kütle ile orantılı olduğunu aşağıda ki formülde tanımlamıştır.</a:t>
            </a:r>
          </a:p>
          <a:p>
            <a:pPr>
              <a:buNone/>
            </a:pPr>
            <a:r>
              <a:rPr lang="tr-TR" b="1" dirty="0"/>
              <a:t>E=m x c²</a:t>
            </a:r>
            <a:endParaRPr lang="tr-TR" dirty="0"/>
          </a:p>
          <a:p>
            <a:pPr>
              <a:buNone/>
            </a:pPr>
            <a:r>
              <a:rPr lang="tr-TR" b="1" dirty="0"/>
              <a:t>E: enerji (kgm²/s²=</a:t>
            </a:r>
            <a:r>
              <a:rPr lang="tr-TR" b="1" dirty="0" err="1"/>
              <a:t>Nm</a:t>
            </a:r>
            <a:r>
              <a:rPr lang="tr-TR" b="1" dirty="0"/>
              <a:t>=J),</a:t>
            </a:r>
            <a:endParaRPr lang="tr-TR" dirty="0"/>
          </a:p>
          <a:p>
            <a:pPr>
              <a:buNone/>
            </a:pPr>
            <a:r>
              <a:rPr lang="tr-TR" b="1" dirty="0"/>
              <a:t>m: kütle (kg)</a:t>
            </a:r>
            <a:endParaRPr lang="tr-TR" dirty="0"/>
          </a:p>
          <a:p>
            <a:pPr>
              <a:buNone/>
            </a:pPr>
            <a:r>
              <a:rPr lang="tr-TR" b="1" dirty="0"/>
              <a:t>c: hız (m/s)</a:t>
            </a:r>
            <a:endParaRPr lang="tr-TR" dirty="0"/>
          </a:p>
          <a:p>
            <a:pPr>
              <a:buNone/>
            </a:pPr>
            <a:r>
              <a:rPr lang="tr-TR" dirty="0"/>
              <a:t>Ayrıca enerjiyi fiziksel bir sistemin ne kadar iş veya ne kadar ısı transferi yapabileceğini belirleyen bir durum fonksiyonu olarak da tanımlayabiliriz. Tüm </a:t>
            </a:r>
            <a:r>
              <a:rPr lang="tr-TR" dirty="0" err="1"/>
              <a:t>dünya’da</a:t>
            </a:r>
            <a:r>
              <a:rPr lang="tr-TR" dirty="0"/>
              <a:t> kabul edilen </a:t>
            </a:r>
            <a:r>
              <a:rPr lang="tr-TR" b="1" dirty="0"/>
              <a:t>enerji birimi</a:t>
            </a:r>
            <a:r>
              <a:rPr lang="tr-TR" dirty="0"/>
              <a:t> ise </a:t>
            </a:r>
            <a:r>
              <a:rPr lang="tr-TR" b="1" dirty="0" err="1"/>
              <a:t>Joule</a:t>
            </a:r>
            <a:r>
              <a:rPr lang="tr-TR" b="1" dirty="0"/>
              <a:t> (J)</a:t>
            </a:r>
            <a:r>
              <a:rPr lang="tr-TR" dirty="0"/>
              <a:t>‘dür.</a:t>
            </a:r>
          </a:p>
          <a:p>
            <a:pPr marL="0" indent="0">
              <a:buNone/>
            </a:pPr>
            <a:endParaRPr lang="tr-TR" dirty="0"/>
          </a:p>
        </p:txBody>
      </p:sp>
      <p:pic>
        <p:nvPicPr>
          <p:cNvPr id="5" name="Resim 4">
            <a:extLst>
              <a:ext uri="{FF2B5EF4-FFF2-40B4-BE49-F238E27FC236}">
                <a16:creationId xmlns:a16="http://schemas.microsoft.com/office/drawing/2014/main" id="{9101A19F-8195-4F63-8079-C0F4F7DC4501}"/>
              </a:ext>
            </a:extLst>
          </p:cNvPr>
          <p:cNvPicPr>
            <a:picLocks noChangeAspect="1"/>
          </p:cNvPicPr>
          <p:nvPr/>
        </p:nvPicPr>
        <p:blipFill>
          <a:blip r:embed="rId2"/>
          <a:stretch>
            <a:fillRect/>
          </a:stretch>
        </p:blipFill>
        <p:spPr>
          <a:xfrm>
            <a:off x="4011" y="4011"/>
            <a:ext cx="990396" cy="990396"/>
          </a:xfrm>
          <a:prstGeom prst="rect">
            <a:avLst/>
          </a:prstGeom>
        </p:spPr>
      </p:pic>
      <p:pic>
        <p:nvPicPr>
          <p:cNvPr id="7" name="Resim 6">
            <a:extLst>
              <a:ext uri="{FF2B5EF4-FFF2-40B4-BE49-F238E27FC236}">
                <a16:creationId xmlns:a16="http://schemas.microsoft.com/office/drawing/2014/main" id="{E3F00E55-B669-4E72-BF12-82154A274408}"/>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3528564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546C0C8-E04E-4B75-A845-DB48B28C82ED}"/>
              </a:ext>
            </a:extLst>
          </p:cNvPr>
          <p:cNvSpPr>
            <a:spLocks noGrp="1"/>
          </p:cNvSpPr>
          <p:nvPr>
            <p:ph idx="1"/>
          </p:nvPr>
        </p:nvSpPr>
        <p:spPr>
          <a:xfrm>
            <a:off x="179948" y="1837073"/>
            <a:ext cx="8838927" cy="4813584"/>
          </a:xfrm>
        </p:spPr>
        <p:txBody>
          <a:bodyPr vert="horz" lIns="91440" tIns="45720" rIns="91440" bIns="45720" rtlCol="0" anchor="t">
            <a:normAutofit/>
          </a:bodyPr>
          <a:lstStyle/>
          <a:p>
            <a:r>
              <a:rPr lang="tr-TR" b="1" dirty="0"/>
              <a:t>Enerji Hakkında Bilgi</a:t>
            </a:r>
            <a:endParaRPr lang="tr-TR" dirty="0"/>
          </a:p>
          <a:p>
            <a:pPr marL="0" indent="0">
              <a:buClr>
                <a:srgbClr val="8AD0D6"/>
              </a:buClr>
              <a:buNone/>
            </a:pPr>
            <a:r>
              <a:rPr lang="tr-TR" dirty="0"/>
              <a:t>Termodinamiğin ilk yasasına göre kapalı bir sistemin enerji miktarı her zaman sabittir. Enerjiyi yok edemezsiniz ve enerjiyi parçalarına </a:t>
            </a:r>
            <a:r>
              <a:rPr lang="tr-TR" dirty="0" err="1"/>
              <a:t>ayrımazsınız</a:t>
            </a:r>
            <a:r>
              <a:rPr lang="tr-TR" dirty="0"/>
              <a:t>. Ama bir formdan başka bir forma dönüşebilir. Yalıtılmış bir sistemin içerdiği enerji miktarı zamanla değişmez.</a:t>
            </a:r>
          </a:p>
          <a:p>
            <a:pPr marL="0" indent="0">
              <a:buClr>
                <a:srgbClr val="8AD0D6"/>
              </a:buClr>
              <a:buNone/>
            </a:pPr>
            <a:r>
              <a:rPr lang="tr-TR" dirty="0"/>
              <a:t>Isı enerjisinin tamamı işe dönüştürülemediği gibi işin tamamı ısı enerjisine dönüştürülebilir.</a:t>
            </a:r>
          </a:p>
          <a:p>
            <a:pPr marL="0" indent="0">
              <a:buClr>
                <a:srgbClr val="8AD0D6"/>
              </a:buClr>
              <a:buNone/>
            </a:pPr>
            <a:r>
              <a:rPr lang="tr-TR" dirty="0"/>
              <a:t>Enerji sürekli olarak bir başka enerji türüne dönüştürülemez. Enerjiyi diğer bir enerji türüne dönüştürülebilen ve dönüştürülemeyen olmak üzere ikiye ayrılır. Enerjinin başka bir enerji türüne dönüştürülebilen kısmına </a:t>
            </a:r>
            <a:r>
              <a:rPr lang="tr-TR" b="1" dirty="0"/>
              <a:t>kullanılabilir enerji</a:t>
            </a:r>
            <a:r>
              <a:rPr lang="tr-TR" dirty="0"/>
              <a:t> yani </a:t>
            </a:r>
            <a:r>
              <a:rPr lang="tr-TR" b="1" dirty="0" err="1"/>
              <a:t>ekserji</a:t>
            </a:r>
            <a:r>
              <a:rPr lang="tr-TR" dirty="0"/>
              <a:t> denilir. Ancak, enerjinin başka bir enerjiye dönüştürülemeyen kısmına da </a:t>
            </a:r>
            <a:r>
              <a:rPr lang="tr-TR" b="1" dirty="0"/>
              <a:t>kullanılamayan enerji</a:t>
            </a:r>
            <a:r>
              <a:rPr lang="tr-TR" dirty="0"/>
              <a:t> yani </a:t>
            </a:r>
            <a:r>
              <a:rPr lang="tr-TR" b="1" dirty="0" err="1"/>
              <a:t>anerji</a:t>
            </a:r>
            <a:r>
              <a:rPr lang="tr-TR" dirty="0"/>
              <a:t> denilir.</a:t>
            </a:r>
          </a:p>
          <a:p>
            <a:pPr>
              <a:buClr>
                <a:srgbClr val="8AD0D6"/>
              </a:buClr>
            </a:pPr>
            <a:endParaRPr lang="tr-TR" dirty="0"/>
          </a:p>
        </p:txBody>
      </p:sp>
      <p:sp>
        <p:nvSpPr>
          <p:cNvPr id="5" name="Unvan 1">
            <a:extLst>
              <a:ext uri="{FF2B5EF4-FFF2-40B4-BE49-F238E27FC236}">
                <a16:creationId xmlns:a16="http://schemas.microsoft.com/office/drawing/2014/main" id="{D140E584-BDB3-43D6-84CE-AC8191D9BE9E}"/>
              </a:ext>
            </a:extLst>
          </p:cNvPr>
          <p:cNvSpPr txBox="1">
            <a:spLocks/>
          </p:cNvSpPr>
          <p:nvPr/>
        </p:nvSpPr>
        <p:spPr>
          <a:xfrm>
            <a:off x="670995" y="825541"/>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ENERJİ NEDİR ?</a:t>
            </a:r>
          </a:p>
        </p:txBody>
      </p:sp>
      <p:pic>
        <p:nvPicPr>
          <p:cNvPr id="7" name="Resim 6">
            <a:extLst>
              <a:ext uri="{FF2B5EF4-FFF2-40B4-BE49-F238E27FC236}">
                <a16:creationId xmlns:a16="http://schemas.microsoft.com/office/drawing/2014/main" id="{281CB00C-FF97-4E93-8908-E690DF0CB7B9}"/>
              </a:ext>
            </a:extLst>
          </p:cNvPr>
          <p:cNvPicPr>
            <a:picLocks noChangeAspect="1"/>
          </p:cNvPicPr>
          <p:nvPr/>
        </p:nvPicPr>
        <p:blipFill>
          <a:blip r:embed="rId2"/>
          <a:stretch>
            <a:fillRect/>
          </a:stretch>
        </p:blipFill>
        <p:spPr>
          <a:xfrm>
            <a:off x="4011" y="4011"/>
            <a:ext cx="990396" cy="990396"/>
          </a:xfrm>
          <a:prstGeom prst="rect">
            <a:avLst/>
          </a:prstGeom>
        </p:spPr>
      </p:pic>
      <p:pic>
        <p:nvPicPr>
          <p:cNvPr id="9" name="Resim 8">
            <a:extLst>
              <a:ext uri="{FF2B5EF4-FFF2-40B4-BE49-F238E27FC236}">
                <a16:creationId xmlns:a16="http://schemas.microsoft.com/office/drawing/2014/main" id="{0FF2305E-A2D0-4F48-93C7-0FCE00C73174}"/>
              </a:ext>
            </a:extLst>
          </p:cNvPr>
          <p:cNvPicPr>
            <a:picLocks noChangeAspect="1"/>
          </p:cNvPicPr>
          <p:nvPr/>
        </p:nvPicPr>
        <p:blipFill>
          <a:blip r:embed="rId2"/>
          <a:stretch>
            <a:fillRect/>
          </a:stretch>
        </p:blipFill>
        <p:spPr>
          <a:xfrm>
            <a:off x="8149590" y="4011"/>
            <a:ext cx="990396" cy="990396"/>
          </a:xfrm>
          <a:prstGeom prst="rect">
            <a:avLst/>
          </a:prstGeom>
        </p:spPr>
      </p:pic>
    </p:spTree>
    <p:extLst>
      <p:ext uri="{BB962C8B-B14F-4D97-AF65-F5344CB8AC3E}">
        <p14:creationId xmlns:p14="http://schemas.microsoft.com/office/powerpoint/2010/main" val="1886055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6B03E4-1995-4659-A990-555EDC4121D2}"/>
              </a:ext>
            </a:extLst>
          </p:cNvPr>
          <p:cNvSpPr>
            <a:spLocks noGrp="1"/>
          </p:cNvSpPr>
          <p:nvPr>
            <p:ph idx="1"/>
          </p:nvPr>
        </p:nvSpPr>
        <p:spPr>
          <a:xfrm>
            <a:off x="150514" y="1876318"/>
            <a:ext cx="8838927" cy="4793961"/>
          </a:xfrm>
        </p:spPr>
        <p:txBody>
          <a:bodyPr vert="horz" lIns="91440" tIns="45720" rIns="91440" bIns="45720" rtlCol="0" anchor="t">
            <a:normAutofit fontScale="92500" lnSpcReduction="10000"/>
          </a:bodyPr>
          <a:lstStyle/>
          <a:p>
            <a:r>
              <a:rPr lang="tr-TR" b="1" dirty="0"/>
              <a:t>Enerji kısaca</a:t>
            </a:r>
            <a:r>
              <a:rPr lang="tr-TR" dirty="0"/>
              <a:t> iş yapabilme yeteneğine denir. Enerjiyi temel olarak iki çeşitte tanımlayabiliriz. Bunlar potansiyel enerji ve kinetik enerji çeşitleridir. Ayrıca, enerjinin çeşitleri de şunlardır;</a:t>
            </a:r>
          </a:p>
          <a:p>
            <a:pPr marL="200025">
              <a:buClr>
                <a:srgbClr val="8AD0D6"/>
              </a:buClr>
            </a:pPr>
            <a:r>
              <a:rPr lang="tr-TR" dirty="0"/>
              <a:t>Isı enerjisi,</a:t>
            </a:r>
          </a:p>
          <a:p>
            <a:pPr marL="200025">
              <a:buClr>
                <a:srgbClr val="8AD0D6"/>
              </a:buClr>
            </a:pPr>
            <a:r>
              <a:rPr lang="tr-TR" dirty="0"/>
              <a:t>Kimyasal enerji,</a:t>
            </a:r>
          </a:p>
          <a:p>
            <a:pPr marL="200025">
              <a:buClr>
                <a:srgbClr val="8AD0D6"/>
              </a:buClr>
            </a:pPr>
            <a:r>
              <a:rPr lang="tr-TR" dirty="0"/>
              <a:t>Nükleer enerji,</a:t>
            </a:r>
          </a:p>
          <a:p>
            <a:pPr marL="200025">
              <a:buClr>
                <a:srgbClr val="8AD0D6"/>
              </a:buClr>
            </a:pPr>
            <a:r>
              <a:rPr lang="tr-TR" dirty="0"/>
              <a:t>Elektrik enerjisi,</a:t>
            </a:r>
          </a:p>
          <a:p>
            <a:pPr marL="200025">
              <a:buClr>
                <a:srgbClr val="8AD0D6"/>
              </a:buClr>
            </a:pPr>
            <a:r>
              <a:rPr lang="tr-TR" dirty="0"/>
              <a:t>Işın enerjisi,</a:t>
            </a:r>
          </a:p>
          <a:p>
            <a:pPr marL="200025">
              <a:buClr>
                <a:srgbClr val="8AD0D6"/>
              </a:buClr>
            </a:pPr>
            <a:r>
              <a:rPr lang="tr-TR" dirty="0"/>
              <a:t>Işık enerjisi,</a:t>
            </a:r>
          </a:p>
          <a:p>
            <a:pPr marL="200025">
              <a:buClr>
                <a:srgbClr val="8AD0D6"/>
              </a:buClr>
            </a:pPr>
            <a:r>
              <a:rPr lang="tr-TR" dirty="0"/>
              <a:t>Hareket (mekanik) enerjisi,</a:t>
            </a:r>
          </a:p>
          <a:p>
            <a:pPr marL="200025">
              <a:buClr>
                <a:srgbClr val="8AD0D6"/>
              </a:buClr>
            </a:pPr>
            <a:r>
              <a:rPr lang="tr-TR" dirty="0"/>
              <a:t>Ses enerjisi,</a:t>
            </a:r>
          </a:p>
          <a:p>
            <a:pPr marL="200025">
              <a:buClr>
                <a:srgbClr val="8AD0D6"/>
              </a:buClr>
            </a:pPr>
            <a:r>
              <a:rPr lang="tr-TR" dirty="0"/>
              <a:t>Elastik enerjisi,</a:t>
            </a:r>
          </a:p>
          <a:p>
            <a:pPr marL="200025">
              <a:buClr>
                <a:srgbClr val="8AD0D6"/>
              </a:buClr>
            </a:pPr>
            <a:r>
              <a:rPr lang="tr-TR" dirty="0"/>
              <a:t>Yer çekimi enerjisi.</a:t>
            </a:r>
          </a:p>
          <a:p>
            <a:pPr>
              <a:buClr>
                <a:srgbClr val="8AD0D6"/>
              </a:buClr>
            </a:pPr>
            <a:endParaRPr lang="tr-TR" dirty="0"/>
          </a:p>
        </p:txBody>
      </p:sp>
      <p:sp>
        <p:nvSpPr>
          <p:cNvPr id="5" name="Unvan 1">
            <a:extLst>
              <a:ext uri="{FF2B5EF4-FFF2-40B4-BE49-F238E27FC236}">
                <a16:creationId xmlns:a16="http://schemas.microsoft.com/office/drawing/2014/main" id="{4EB0141B-620A-4945-92C4-ABCA8E0401CD}"/>
              </a:ext>
            </a:extLst>
          </p:cNvPr>
          <p:cNvSpPr txBox="1">
            <a:spLocks/>
          </p:cNvSpPr>
          <p:nvPr/>
        </p:nvSpPr>
        <p:spPr>
          <a:xfrm>
            <a:off x="670994" y="825540"/>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ENERJİ NEDİR ? </a:t>
            </a:r>
          </a:p>
        </p:txBody>
      </p:sp>
      <p:pic>
        <p:nvPicPr>
          <p:cNvPr id="7" name="Resim 6">
            <a:extLst>
              <a:ext uri="{FF2B5EF4-FFF2-40B4-BE49-F238E27FC236}">
                <a16:creationId xmlns:a16="http://schemas.microsoft.com/office/drawing/2014/main" id="{701EE5E8-CD9F-4EEA-8D5A-A94A1D8AF4B9}"/>
              </a:ext>
            </a:extLst>
          </p:cNvPr>
          <p:cNvPicPr>
            <a:picLocks noChangeAspect="1"/>
          </p:cNvPicPr>
          <p:nvPr/>
        </p:nvPicPr>
        <p:blipFill>
          <a:blip r:embed="rId2"/>
          <a:stretch>
            <a:fillRect/>
          </a:stretch>
        </p:blipFill>
        <p:spPr>
          <a:xfrm>
            <a:off x="4010" y="4010"/>
            <a:ext cx="990396" cy="990396"/>
          </a:xfrm>
          <a:prstGeom prst="rect">
            <a:avLst/>
          </a:prstGeom>
        </p:spPr>
      </p:pic>
      <p:pic>
        <p:nvPicPr>
          <p:cNvPr id="9" name="Resim 8">
            <a:extLst>
              <a:ext uri="{FF2B5EF4-FFF2-40B4-BE49-F238E27FC236}">
                <a16:creationId xmlns:a16="http://schemas.microsoft.com/office/drawing/2014/main" id="{EF2A5696-8C46-4576-BC04-3C60A3F286DA}"/>
              </a:ext>
            </a:extLst>
          </p:cNvPr>
          <p:cNvPicPr>
            <a:picLocks noChangeAspect="1"/>
          </p:cNvPicPr>
          <p:nvPr/>
        </p:nvPicPr>
        <p:blipFill>
          <a:blip r:embed="rId2"/>
          <a:stretch>
            <a:fillRect/>
          </a:stretch>
        </p:blipFill>
        <p:spPr>
          <a:xfrm>
            <a:off x="8149590" y="4010"/>
            <a:ext cx="990396" cy="990396"/>
          </a:xfrm>
          <a:prstGeom prst="rect">
            <a:avLst/>
          </a:prstGeom>
        </p:spPr>
      </p:pic>
    </p:spTree>
    <p:extLst>
      <p:ext uri="{BB962C8B-B14F-4D97-AF65-F5344CB8AC3E}">
        <p14:creationId xmlns:p14="http://schemas.microsoft.com/office/powerpoint/2010/main" val="4187449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182AB90-2172-4549-81A2-C243C6CDF33D}"/>
              </a:ext>
            </a:extLst>
          </p:cNvPr>
          <p:cNvSpPr>
            <a:spLocks noGrp="1"/>
          </p:cNvSpPr>
          <p:nvPr>
            <p:ph idx="1"/>
          </p:nvPr>
        </p:nvSpPr>
        <p:spPr>
          <a:xfrm>
            <a:off x="81836" y="1621229"/>
            <a:ext cx="8928991" cy="5056878"/>
          </a:xfrm>
        </p:spPr>
        <p:txBody>
          <a:bodyPr vert="horz" lIns="91440" tIns="45720" rIns="91440" bIns="45720" rtlCol="0" anchor="t">
            <a:normAutofit fontScale="92500" lnSpcReduction="20000"/>
          </a:bodyPr>
          <a:lstStyle/>
          <a:p>
            <a:pPr>
              <a:spcBef>
                <a:spcPts val="500"/>
              </a:spcBef>
            </a:pPr>
            <a:r>
              <a:rPr lang="tr-TR" b="1" dirty="0"/>
              <a:t>Enerji Çeşitleri Nelerdir?</a:t>
            </a:r>
            <a:endParaRPr lang="tr-TR" dirty="0"/>
          </a:p>
          <a:p>
            <a:pPr marL="0" indent="0">
              <a:spcBef>
                <a:spcPts val="500"/>
              </a:spcBef>
              <a:buClr>
                <a:srgbClr val="8AD0D6"/>
              </a:buClr>
              <a:buNone/>
            </a:pPr>
            <a:r>
              <a:rPr lang="tr-TR" dirty="0"/>
              <a:t>Enerjinin temel olarak 2 çeşidi vardır. Kinetik ve potansiyel enerjidir.</a:t>
            </a:r>
          </a:p>
          <a:p>
            <a:pPr marL="0" indent="0">
              <a:spcBef>
                <a:spcPts val="500"/>
              </a:spcBef>
              <a:buClr>
                <a:srgbClr val="8AD0D6"/>
              </a:buClr>
              <a:buNone/>
            </a:pPr>
            <a:r>
              <a:rPr lang="tr-TR" b="1" dirty="0"/>
              <a:t>1. Kinetik Enerji Nedir?</a:t>
            </a:r>
            <a:endParaRPr lang="tr-TR" dirty="0"/>
          </a:p>
          <a:p>
            <a:pPr marL="0" indent="0">
              <a:spcBef>
                <a:spcPts val="500"/>
              </a:spcBef>
              <a:buClr>
                <a:srgbClr val="8AD0D6"/>
              </a:buClr>
              <a:buNone/>
            </a:pPr>
            <a:r>
              <a:rPr lang="tr-TR" dirty="0"/>
              <a:t>Kısaca kinetik enerji hareket enerjisi demektir. Eğer bir nesne hareket halindeyse kinetik enerjiye sahip olduğu söylenebilir. Bir nesne ne kadar hızlı hareket ediyorsa, o kadar fazla kinetik enerjisi var demektir.</a:t>
            </a:r>
          </a:p>
          <a:p>
            <a:pPr marL="0" indent="0">
              <a:spcBef>
                <a:spcPts val="500"/>
              </a:spcBef>
              <a:buNone/>
            </a:pPr>
            <a:r>
              <a:rPr lang="tr-TR" b="1" dirty="0"/>
              <a:t>Kinetik Enerji Nasıl Hesaplanır?</a:t>
            </a:r>
            <a:endParaRPr lang="tr-TR" dirty="0"/>
          </a:p>
          <a:p>
            <a:pPr marL="0" indent="0">
              <a:spcBef>
                <a:spcPts val="500"/>
              </a:spcBef>
              <a:buClr>
                <a:srgbClr val="8AD0D6"/>
              </a:buClr>
              <a:buNone/>
            </a:pPr>
            <a:r>
              <a:rPr lang="tr-TR" dirty="0"/>
              <a:t>Bir cismin kinetik enerjisi 2 faktöre göre hesaplanır.</a:t>
            </a:r>
          </a:p>
          <a:p>
            <a:pPr marL="0" indent="0">
              <a:spcBef>
                <a:spcPts val="500"/>
              </a:spcBef>
              <a:buClr>
                <a:srgbClr val="8AD0D6"/>
              </a:buClr>
              <a:buNone/>
            </a:pPr>
            <a:r>
              <a:rPr lang="tr-TR" b="1" dirty="0"/>
              <a:t>Hız:</a:t>
            </a:r>
            <a:r>
              <a:rPr lang="tr-TR" dirty="0"/>
              <a:t> Cismin veya nesnenin belli bir yöne hareket ettiği hız.</a:t>
            </a:r>
          </a:p>
          <a:p>
            <a:pPr marL="0" indent="0">
              <a:spcBef>
                <a:spcPts val="500"/>
              </a:spcBef>
              <a:buClr>
                <a:srgbClr val="8AD0D6"/>
              </a:buClr>
              <a:buNone/>
            </a:pPr>
            <a:r>
              <a:rPr lang="tr-TR" b="1" dirty="0"/>
              <a:t>Kütle:</a:t>
            </a:r>
            <a:r>
              <a:rPr lang="tr-TR" dirty="0"/>
              <a:t> Cismin veya nesnenin ağırlığı.</a:t>
            </a:r>
          </a:p>
          <a:p>
            <a:pPr marL="0" indent="0">
              <a:spcBef>
                <a:spcPts val="500"/>
              </a:spcBef>
              <a:buClr>
                <a:srgbClr val="8AD0D6"/>
              </a:buClr>
              <a:buNone/>
            </a:pPr>
            <a:r>
              <a:rPr lang="tr-TR" b="1" dirty="0"/>
              <a:t>Kinetik Enerji Örnekleri</a:t>
            </a:r>
            <a:endParaRPr lang="tr-TR" dirty="0"/>
          </a:p>
          <a:p>
            <a:pPr marL="0" indent="0">
              <a:spcBef>
                <a:spcPts val="500"/>
              </a:spcBef>
              <a:buClr>
                <a:srgbClr val="8AD0D6"/>
              </a:buClr>
              <a:buNone/>
            </a:pPr>
            <a:r>
              <a:rPr lang="tr-TR" dirty="0" err="1"/>
              <a:t>Rollercoaster</a:t>
            </a:r>
            <a:r>
              <a:rPr lang="tr-TR" dirty="0"/>
              <a:t> (hız trenine) binmek,</a:t>
            </a:r>
          </a:p>
          <a:p>
            <a:pPr marL="0" indent="0">
              <a:spcBef>
                <a:spcPts val="500"/>
              </a:spcBef>
              <a:buClr>
                <a:srgbClr val="8AD0D6"/>
              </a:buClr>
              <a:buNone/>
            </a:pPr>
            <a:r>
              <a:rPr lang="tr-TR" dirty="0"/>
              <a:t>Spor yapmak (futbol oynamak, tenis </a:t>
            </a:r>
            <a:r>
              <a:rPr lang="tr-TR" dirty="0" err="1"/>
              <a:t>oynamak,v.b</a:t>
            </a:r>
            <a:r>
              <a:rPr lang="tr-TR" dirty="0"/>
              <a:t>…)</a:t>
            </a:r>
          </a:p>
          <a:p>
            <a:pPr marL="0" indent="0">
              <a:spcBef>
                <a:spcPts val="500"/>
              </a:spcBef>
              <a:buClr>
                <a:srgbClr val="8AD0D6"/>
              </a:buClr>
              <a:buNone/>
            </a:pPr>
            <a:r>
              <a:rPr lang="tr-TR" dirty="0"/>
              <a:t>Akvaryumdaki balığın, akvaryumun dışına atlaması,</a:t>
            </a:r>
          </a:p>
          <a:p>
            <a:pPr marL="0" indent="0">
              <a:spcBef>
                <a:spcPts val="500"/>
              </a:spcBef>
              <a:buClr>
                <a:srgbClr val="8AD0D6"/>
              </a:buClr>
              <a:buNone/>
            </a:pPr>
            <a:r>
              <a:rPr lang="tr-TR" dirty="0"/>
              <a:t>Bisiklet sürmek,</a:t>
            </a:r>
          </a:p>
          <a:p>
            <a:pPr marL="0" indent="0">
              <a:spcBef>
                <a:spcPts val="500"/>
              </a:spcBef>
              <a:buClr>
                <a:srgbClr val="8AD0D6"/>
              </a:buClr>
              <a:buNone/>
            </a:pPr>
            <a:r>
              <a:rPr lang="tr-TR" dirty="0"/>
              <a:t>Şelalenin aşağıya doğru akması,</a:t>
            </a:r>
          </a:p>
          <a:p>
            <a:pPr marL="0" indent="0">
              <a:spcBef>
                <a:spcPts val="500"/>
              </a:spcBef>
              <a:buClr>
                <a:srgbClr val="8AD0D6"/>
              </a:buClr>
              <a:buNone/>
            </a:pPr>
            <a:r>
              <a:rPr lang="tr-TR" dirty="0"/>
              <a:t>Havuza veya göle atlamak.</a:t>
            </a:r>
          </a:p>
          <a:p>
            <a:pPr>
              <a:spcBef>
                <a:spcPts val="500"/>
              </a:spcBef>
              <a:buClr>
                <a:srgbClr val="8AD0D6"/>
              </a:buClr>
            </a:pPr>
            <a:endParaRPr lang="tr-TR" dirty="0"/>
          </a:p>
        </p:txBody>
      </p:sp>
      <p:sp>
        <p:nvSpPr>
          <p:cNvPr id="5" name="Unvan 1">
            <a:extLst>
              <a:ext uri="{FF2B5EF4-FFF2-40B4-BE49-F238E27FC236}">
                <a16:creationId xmlns:a16="http://schemas.microsoft.com/office/drawing/2014/main" id="{CBB808F1-0583-41CF-BAFD-847C8E06311A}"/>
              </a:ext>
            </a:extLst>
          </p:cNvPr>
          <p:cNvSpPr txBox="1">
            <a:spLocks/>
          </p:cNvSpPr>
          <p:nvPr/>
        </p:nvSpPr>
        <p:spPr>
          <a:xfrm>
            <a:off x="1799277" y="845162"/>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ENERJİ NEDİR ? </a:t>
            </a:r>
          </a:p>
        </p:txBody>
      </p:sp>
      <p:pic>
        <p:nvPicPr>
          <p:cNvPr id="7" name="Resim 6">
            <a:extLst>
              <a:ext uri="{FF2B5EF4-FFF2-40B4-BE49-F238E27FC236}">
                <a16:creationId xmlns:a16="http://schemas.microsoft.com/office/drawing/2014/main" id="{5911701A-E199-4125-89B8-09DF41EE809E}"/>
              </a:ext>
            </a:extLst>
          </p:cNvPr>
          <p:cNvPicPr>
            <a:picLocks noChangeAspect="1"/>
          </p:cNvPicPr>
          <p:nvPr/>
        </p:nvPicPr>
        <p:blipFill>
          <a:blip r:embed="rId2"/>
          <a:stretch>
            <a:fillRect/>
          </a:stretch>
        </p:blipFill>
        <p:spPr>
          <a:xfrm>
            <a:off x="4010" y="4010"/>
            <a:ext cx="990396" cy="990396"/>
          </a:xfrm>
          <a:prstGeom prst="rect">
            <a:avLst/>
          </a:prstGeom>
        </p:spPr>
      </p:pic>
      <p:pic>
        <p:nvPicPr>
          <p:cNvPr id="9" name="Resim 8">
            <a:extLst>
              <a:ext uri="{FF2B5EF4-FFF2-40B4-BE49-F238E27FC236}">
                <a16:creationId xmlns:a16="http://schemas.microsoft.com/office/drawing/2014/main" id="{1BD4FCA2-2AF6-48B8-99FF-4345AD332E76}"/>
              </a:ext>
            </a:extLst>
          </p:cNvPr>
          <p:cNvPicPr>
            <a:picLocks noChangeAspect="1"/>
          </p:cNvPicPr>
          <p:nvPr/>
        </p:nvPicPr>
        <p:blipFill>
          <a:blip r:embed="rId2"/>
          <a:stretch>
            <a:fillRect/>
          </a:stretch>
        </p:blipFill>
        <p:spPr>
          <a:xfrm>
            <a:off x="8149590" y="4010"/>
            <a:ext cx="990396" cy="990396"/>
          </a:xfrm>
          <a:prstGeom prst="rect">
            <a:avLst/>
          </a:prstGeom>
        </p:spPr>
      </p:pic>
    </p:spTree>
    <p:extLst>
      <p:ext uri="{BB962C8B-B14F-4D97-AF65-F5344CB8AC3E}">
        <p14:creationId xmlns:p14="http://schemas.microsoft.com/office/powerpoint/2010/main" val="2386167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8EB665-A2DE-48C4-9A53-908B92B97EF1}"/>
              </a:ext>
            </a:extLst>
          </p:cNvPr>
          <p:cNvSpPr>
            <a:spLocks noGrp="1"/>
          </p:cNvSpPr>
          <p:nvPr>
            <p:ph idx="1"/>
          </p:nvPr>
        </p:nvSpPr>
        <p:spPr>
          <a:xfrm>
            <a:off x="209381" y="1797829"/>
            <a:ext cx="8721193" cy="4882262"/>
          </a:xfrm>
        </p:spPr>
        <p:txBody>
          <a:bodyPr vert="horz" lIns="91440" tIns="45720" rIns="91440" bIns="45720" rtlCol="0" anchor="t">
            <a:normAutofit/>
          </a:bodyPr>
          <a:lstStyle/>
          <a:p>
            <a:pPr marL="0" indent="0">
              <a:buNone/>
            </a:pPr>
            <a:r>
              <a:rPr lang="tr-TR" b="1" dirty="0"/>
              <a:t>2. Potansiyel Enerji Nedir?</a:t>
            </a:r>
            <a:endParaRPr lang="tr-TR" dirty="0"/>
          </a:p>
          <a:p>
            <a:pPr marL="0" indent="0">
              <a:buClr>
                <a:srgbClr val="8AD0D6"/>
              </a:buClr>
              <a:buNone/>
            </a:pPr>
            <a:r>
              <a:rPr lang="tr-TR" dirty="0"/>
              <a:t>Potansiyel enerji bir cismin veya nesnenin pozisyonu, düzeni veya durumu nedeniyle cisimde depolanan enerjiye denir. Kısaca, bir cisimde depolanan enerjiye potansiyel enerji denir. Depolanan enerji ise cismin konumuna, durumuna veya pozisyonuna bağlıdır. Cismin durumu, pozisyonu veya konumu değiştiği zaman depolanan enerji açığa çıkacaktır.</a:t>
            </a:r>
          </a:p>
          <a:p>
            <a:pPr marL="0" indent="0">
              <a:buClr>
                <a:srgbClr val="8AD0D6"/>
              </a:buClr>
              <a:buNone/>
            </a:pPr>
            <a:r>
              <a:rPr lang="tr-TR" dirty="0"/>
              <a:t>Potansiyel enerjiye en iyi örneği bir yay ile verebiliriz. Elinizle yayı sıkıştırdığınız zaman kinetik enerji potansiyel enerjiye dönüşecektir. Siz yayı bıraktıktan sonra, yayda depolanan potansiyel enerji açığa çıkacaktır ve kinetik enerjiye dönüşecektir.</a:t>
            </a:r>
          </a:p>
          <a:p>
            <a:pPr marL="0" indent="0">
              <a:buClr>
                <a:srgbClr val="8AD0D6"/>
              </a:buClr>
              <a:buNone/>
            </a:pPr>
            <a:endParaRPr lang="tr-TR" dirty="0"/>
          </a:p>
        </p:txBody>
      </p:sp>
      <p:sp>
        <p:nvSpPr>
          <p:cNvPr id="5" name="Unvan 1">
            <a:extLst>
              <a:ext uri="{FF2B5EF4-FFF2-40B4-BE49-F238E27FC236}">
                <a16:creationId xmlns:a16="http://schemas.microsoft.com/office/drawing/2014/main" id="{33A9DE1D-55B9-4FE2-89D6-BD4F6B840041}"/>
              </a:ext>
            </a:extLst>
          </p:cNvPr>
          <p:cNvSpPr txBox="1">
            <a:spLocks/>
          </p:cNvSpPr>
          <p:nvPr/>
        </p:nvSpPr>
        <p:spPr>
          <a:xfrm>
            <a:off x="1799277" y="845162"/>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ENERJİ NEDİR ? </a:t>
            </a:r>
          </a:p>
        </p:txBody>
      </p:sp>
      <p:pic>
        <p:nvPicPr>
          <p:cNvPr id="7" name="Resim 6">
            <a:extLst>
              <a:ext uri="{FF2B5EF4-FFF2-40B4-BE49-F238E27FC236}">
                <a16:creationId xmlns:a16="http://schemas.microsoft.com/office/drawing/2014/main" id="{EFAFB582-EB1D-484F-A465-08ADF97E7201}"/>
              </a:ext>
            </a:extLst>
          </p:cNvPr>
          <p:cNvPicPr>
            <a:picLocks noChangeAspect="1"/>
          </p:cNvPicPr>
          <p:nvPr/>
        </p:nvPicPr>
        <p:blipFill>
          <a:blip r:embed="rId2"/>
          <a:stretch>
            <a:fillRect/>
          </a:stretch>
        </p:blipFill>
        <p:spPr>
          <a:xfrm>
            <a:off x="4010" y="4010"/>
            <a:ext cx="990396" cy="990396"/>
          </a:xfrm>
          <a:prstGeom prst="rect">
            <a:avLst/>
          </a:prstGeom>
        </p:spPr>
      </p:pic>
      <p:pic>
        <p:nvPicPr>
          <p:cNvPr id="9" name="Resim 8">
            <a:extLst>
              <a:ext uri="{FF2B5EF4-FFF2-40B4-BE49-F238E27FC236}">
                <a16:creationId xmlns:a16="http://schemas.microsoft.com/office/drawing/2014/main" id="{AE58394C-F0EC-4023-9258-91BFBB466C19}"/>
              </a:ext>
            </a:extLst>
          </p:cNvPr>
          <p:cNvPicPr>
            <a:picLocks noChangeAspect="1"/>
          </p:cNvPicPr>
          <p:nvPr/>
        </p:nvPicPr>
        <p:blipFill>
          <a:blip r:embed="rId2"/>
          <a:stretch>
            <a:fillRect/>
          </a:stretch>
        </p:blipFill>
        <p:spPr>
          <a:xfrm>
            <a:off x="8149590" y="4010"/>
            <a:ext cx="990396" cy="990396"/>
          </a:xfrm>
          <a:prstGeom prst="rect">
            <a:avLst/>
          </a:prstGeom>
        </p:spPr>
      </p:pic>
    </p:spTree>
    <p:extLst>
      <p:ext uri="{BB962C8B-B14F-4D97-AF65-F5344CB8AC3E}">
        <p14:creationId xmlns:p14="http://schemas.microsoft.com/office/powerpoint/2010/main" val="2136455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7D2FF4-DECE-426E-87BA-6445B47F9967}"/>
              </a:ext>
            </a:extLst>
          </p:cNvPr>
          <p:cNvSpPr>
            <a:spLocks noGrp="1"/>
          </p:cNvSpPr>
          <p:nvPr>
            <p:ph idx="1"/>
          </p:nvPr>
        </p:nvSpPr>
        <p:spPr>
          <a:xfrm>
            <a:off x="268248" y="1974430"/>
            <a:ext cx="8760438" cy="4735094"/>
          </a:xfrm>
        </p:spPr>
        <p:txBody>
          <a:bodyPr vert="horz" lIns="91440" tIns="45720" rIns="91440" bIns="45720" rtlCol="0" anchor="t">
            <a:normAutofit/>
          </a:bodyPr>
          <a:lstStyle/>
          <a:p>
            <a:pPr marL="0" indent="0">
              <a:buNone/>
            </a:pPr>
            <a:r>
              <a:rPr lang="tr-TR" b="1" dirty="0"/>
              <a:t>Potansiyel Enerji Örnekleri</a:t>
            </a:r>
            <a:endParaRPr lang="tr-TR" dirty="0"/>
          </a:p>
          <a:p>
            <a:pPr marL="0" indent="0">
              <a:buClr>
                <a:srgbClr val="8AD0D6"/>
              </a:buClr>
              <a:buNone/>
            </a:pPr>
            <a:r>
              <a:rPr lang="tr-TR" dirty="0"/>
              <a:t>Uçurumun kenarında duran kaya potansiyel enerjiye sahiptir. Eğer kaya uçurumdan aşağıya yuvarlanırsa, potansiyel enerjiden kinetik enerjiye dönüşecektir.</a:t>
            </a:r>
          </a:p>
          <a:p>
            <a:pPr marL="0" indent="0">
              <a:buClr>
                <a:srgbClr val="8AD0D6"/>
              </a:buClr>
              <a:buNone/>
            </a:pPr>
            <a:r>
              <a:rPr lang="tr-TR" dirty="0"/>
              <a:t>Gerilmiş sapanın potansiyel enerjisi vardır.</a:t>
            </a:r>
          </a:p>
          <a:p>
            <a:pPr marL="0" indent="0">
              <a:buClr>
                <a:srgbClr val="8AD0D6"/>
              </a:buClr>
              <a:buNone/>
            </a:pPr>
            <a:r>
              <a:rPr lang="tr-TR" dirty="0"/>
              <a:t>Dinamit kimyasal potansiyel enerjiye sahiptir. Eğer dinamit ateşlenirse depolanan enerji açığa çıkacaktır.</a:t>
            </a:r>
          </a:p>
          <a:p>
            <a:pPr marL="0" indent="0">
              <a:buClr>
                <a:srgbClr val="8AD0D6"/>
              </a:buClr>
              <a:buNone/>
            </a:pPr>
            <a:r>
              <a:rPr lang="tr-TR" dirty="0"/>
              <a:t>Yediğimiz besinler potansiyel enerjiye sahiptir. Vücudumuz bu enerjiyi kullanacağı zaman açığa çıkartır.</a:t>
            </a:r>
          </a:p>
          <a:p>
            <a:pPr>
              <a:buClr>
                <a:srgbClr val="8AD0D6"/>
              </a:buClr>
            </a:pPr>
            <a:endParaRPr lang="tr-TR" dirty="0"/>
          </a:p>
        </p:txBody>
      </p:sp>
      <p:pic>
        <p:nvPicPr>
          <p:cNvPr id="5" name="Resim 4">
            <a:extLst>
              <a:ext uri="{FF2B5EF4-FFF2-40B4-BE49-F238E27FC236}">
                <a16:creationId xmlns:a16="http://schemas.microsoft.com/office/drawing/2014/main" id="{F3108359-ACBF-4E75-A40F-830A7E24BBD2}"/>
              </a:ext>
            </a:extLst>
          </p:cNvPr>
          <p:cNvPicPr>
            <a:picLocks noChangeAspect="1"/>
          </p:cNvPicPr>
          <p:nvPr/>
        </p:nvPicPr>
        <p:blipFill>
          <a:blip r:embed="rId2"/>
          <a:stretch>
            <a:fillRect/>
          </a:stretch>
        </p:blipFill>
        <p:spPr>
          <a:xfrm>
            <a:off x="4010" y="4010"/>
            <a:ext cx="990396" cy="990396"/>
          </a:xfrm>
          <a:prstGeom prst="rect">
            <a:avLst/>
          </a:prstGeom>
        </p:spPr>
      </p:pic>
      <p:pic>
        <p:nvPicPr>
          <p:cNvPr id="7" name="Resim 6">
            <a:extLst>
              <a:ext uri="{FF2B5EF4-FFF2-40B4-BE49-F238E27FC236}">
                <a16:creationId xmlns:a16="http://schemas.microsoft.com/office/drawing/2014/main" id="{DF5A7B94-0A34-4BE4-9B99-A58AE5D2DF9C}"/>
              </a:ext>
            </a:extLst>
          </p:cNvPr>
          <p:cNvPicPr>
            <a:picLocks noChangeAspect="1"/>
          </p:cNvPicPr>
          <p:nvPr/>
        </p:nvPicPr>
        <p:blipFill>
          <a:blip r:embed="rId2"/>
          <a:stretch>
            <a:fillRect/>
          </a:stretch>
        </p:blipFill>
        <p:spPr>
          <a:xfrm>
            <a:off x="8149590" y="4010"/>
            <a:ext cx="990396" cy="990396"/>
          </a:xfrm>
          <a:prstGeom prst="rect">
            <a:avLst/>
          </a:prstGeom>
        </p:spPr>
      </p:pic>
      <p:sp>
        <p:nvSpPr>
          <p:cNvPr id="9" name="Unvan 1">
            <a:extLst>
              <a:ext uri="{FF2B5EF4-FFF2-40B4-BE49-F238E27FC236}">
                <a16:creationId xmlns:a16="http://schemas.microsoft.com/office/drawing/2014/main" id="{81ED4695-C134-425D-9317-F4221C250B58}"/>
              </a:ext>
            </a:extLst>
          </p:cNvPr>
          <p:cNvSpPr txBox="1">
            <a:spLocks/>
          </p:cNvSpPr>
          <p:nvPr/>
        </p:nvSpPr>
        <p:spPr>
          <a:xfrm>
            <a:off x="1769844" y="805917"/>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ENERJİ NEDİR ? </a:t>
            </a:r>
          </a:p>
        </p:txBody>
      </p:sp>
    </p:spTree>
    <p:extLst>
      <p:ext uri="{BB962C8B-B14F-4D97-AF65-F5344CB8AC3E}">
        <p14:creationId xmlns:p14="http://schemas.microsoft.com/office/powerpoint/2010/main" val="306587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0314F1A9-B65C-460B-AD6E-76235DF60894}"/>
              </a:ext>
            </a:extLst>
          </p:cNvPr>
          <p:cNvPicPr>
            <a:picLocks noChangeAspect="1"/>
          </p:cNvPicPr>
          <p:nvPr/>
        </p:nvPicPr>
        <p:blipFill>
          <a:blip r:embed="rId2"/>
          <a:stretch>
            <a:fillRect/>
          </a:stretch>
        </p:blipFill>
        <p:spPr>
          <a:xfrm>
            <a:off x="4010" y="4010"/>
            <a:ext cx="990396" cy="990396"/>
          </a:xfrm>
          <a:prstGeom prst="rect">
            <a:avLst/>
          </a:prstGeom>
        </p:spPr>
      </p:pic>
      <p:pic>
        <p:nvPicPr>
          <p:cNvPr id="7" name="Resim 6">
            <a:extLst>
              <a:ext uri="{FF2B5EF4-FFF2-40B4-BE49-F238E27FC236}">
                <a16:creationId xmlns:a16="http://schemas.microsoft.com/office/drawing/2014/main" id="{854FE017-684F-424C-AD8C-9B2CC2A0D76E}"/>
              </a:ext>
            </a:extLst>
          </p:cNvPr>
          <p:cNvPicPr>
            <a:picLocks noChangeAspect="1"/>
          </p:cNvPicPr>
          <p:nvPr/>
        </p:nvPicPr>
        <p:blipFill>
          <a:blip r:embed="rId2"/>
          <a:stretch>
            <a:fillRect/>
          </a:stretch>
        </p:blipFill>
        <p:spPr>
          <a:xfrm>
            <a:off x="8149590" y="4010"/>
            <a:ext cx="990396" cy="990396"/>
          </a:xfrm>
          <a:prstGeom prst="rect">
            <a:avLst/>
          </a:prstGeom>
        </p:spPr>
      </p:pic>
      <p:sp>
        <p:nvSpPr>
          <p:cNvPr id="9" name="Unvan 1">
            <a:extLst>
              <a:ext uri="{FF2B5EF4-FFF2-40B4-BE49-F238E27FC236}">
                <a16:creationId xmlns:a16="http://schemas.microsoft.com/office/drawing/2014/main" id="{3D2EC6B1-F850-45AD-9744-AE5956E2424A}"/>
              </a:ext>
            </a:extLst>
          </p:cNvPr>
          <p:cNvSpPr txBox="1">
            <a:spLocks/>
          </p:cNvSpPr>
          <p:nvPr/>
        </p:nvSpPr>
        <p:spPr>
          <a:xfrm>
            <a:off x="327604" y="2503246"/>
            <a:ext cx="8407481"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5400" b="1" dirty="0"/>
              <a:t>KAYNAKÇA </a:t>
            </a:r>
          </a:p>
          <a:p>
            <a:pPr algn="ctr"/>
            <a:r>
              <a:rPr lang="tr-TR" sz="2500" dirty="0"/>
              <a:t>http://www.enerjibes.com/enerji/</a:t>
            </a:r>
            <a:endParaRPr lang="tr-TR" sz="2500">
              <a:solidFill>
                <a:schemeClr val="tx1"/>
              </a:solidFill>
            </a:endParaRPr>
          </a:p>
        </p:txBody>
      </p:sp>
    </p:spTree>
    <p:extLst>
      <p:ext uri="{BB962C8B-B14F-4D97-AF65-F5344CB8AC3E}">
        <p14:creationId xmlns:p14="http://schemas.microsoft.com/office/powerpoint/2010/main" val="32460858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İyon</vt:lpstr>
      <vt:lpstr>A.Ü. GAMA MYO.  Elektrik ve Enerji Bölümü </vt:lpstr>
      <vt:lpstr>İÇİNDEKİLER </vt:lpstr>
      <vt:lpstr>ENERJİ NEDİR ?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A.Ü. GAMA MYO.  Elektrik ve Enerji Bölümü </dc:title>
  <dc:creator/>
  <cp:lastModifiedBy/>
  <cp:revision>4</cp:revision>
  <dcterms:created xsi:type="dcterms:W3CDTF">2012-08-15T22:53:30Z</dcterms:created>
  <dcterms:modified xsi:type="dcterms:W3CDTF">2018-05-03T22:20:55Z</dcterms:modified>
</cp:coreProperties>
</file>