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4" r:id="rId11"/>
    <p:sldId id="267" r:id="rId12"/>
    <p:sldId id="275" r:id="rId13"/>
    <p:sldId id="266" r:id="rId14"/>
    <p:sldId id="276" r:id="rId15"/>
    <p:sldId id="265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CC481-57FC-42E0-B14A-5012FF505776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3CA5D-9368-484C-B9A8-2A883D7506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7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OKUL ÖNCESİ DÖNEMDE GELİŞİM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7030A0"/>
                </a:solidFill>
              </a:rPr>
              <a:t>ORTA ÇOCUKLUK DÖNEMİNDE GELİŞİM</a:t>
            </a:r>
            <a:endParaRPr lang="tr-TR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Beş-altı yaşlarında kurallı grup oyunlarına yönelir. </a:t>
            </a:r>
          </a:p>
          <a:p>
            <a:pPr lvl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Arkadaşlarının duygularını paylaşmaya başlar. </a:t>
            </a:r>
          </a:p>
          <a:p>
            <a:pPr lvl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Onlara espri yapmaktan hoşlanır.</a:t>
            </a:r>
          </a:p>
        </p:txBody>
      </p:sp>
    </p:spTree>
    <p:extLst>
      <p:ext uri="{BB962C8B-B14F-4D97-AF65-F5344CB8AC3E}">
        <p14:creationId xmlns:p14="http://schemas.microsoft.com/office/powerpoint/2010/main" val="2954971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dönemin sonunda dikkat süresi önemli ölçüde genişler.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 Kelime dağarcığındaki somut kelimelerin sayısı daha fazladır.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Anlama yeteneği konuşma yeteneğinden daha ileri düzeydedir.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 err="1">
                <a:solidFill>
                  <a:prstClr val="black"/>
                </a:solidFill>
                <a:latin typeface="Arial" charset="0"/>
                <a:cs typeface="Arial" charset="0"/>
              </a:rPr>
              <a:t>Hergün</a:t>
            </a: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 yeni </a:t>
            </a:r>
            <a:r>
              <a:rPr lang="tr-TR" sz="3000" dirty="0" err="1">
                <a:solidFill>
                  <a:prstClr val="black"/>
                </a:solidFill>
                <a:latin typeface="Arial" charset="0"/>
                <a:cs typeface="Arial" charset="0"/>
              </a:rPr>
              <a:t>birşeyler</a:t>
            </a: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 keşfeder ve bundan heyecan duyar. </a:t>
            </a:r>
          </a:p>
          <a:p>
            <a:pPr marL="0" lv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Giderek artan merakını sürekli olarak “neden?” sorusuyla dile getirir.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7165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Oyun, bu dönemdeki çocuklar için en önemli etkinliktir.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Zamanının büyük bölümünü oynayarak geçiren çocuk daha çok hayal gücüne dayalı oyunlar oynar.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kendi cinsiyetinden olan ebeveyniyle kurduğu özdeşim, oyunlarına da yansır. </a:t>
            </a:r>
          </a:p>
          <a:p>
            <a:pPr marL="0" lv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Kız çocuk oyununda annesinin davranışlarını taklit eder. </a:t>
            </a:r>
          </a:p>
          <a:p>
            <a:pPr lvl="0"/>
            <a:endParaRPr lang="tr-T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494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yıllar çocuğun aile ortamından çıkıp, dış dünya ile daha iç içe olduğu bir dönemdir.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Çocuğa en uygun oyun ortamı sağlayan anaokulları çocuğun bağımsızlık kazanmasını, sosyal ve zihinsel gelişimini sağlarken, motor gelişimini de destekler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dirty="0" smtClean="0"/>
              <a:t>Bu bölüm;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tr-TR" sz="2400" dirty="0" smtClean="0">
                <a:latin typeface="Arial" charset="0"/>
                <a:cs typeface="Arial" charset="0"/>
              </a:rPr>
              <a:t>Baran, G., 2011. </a:t>
            </a:r>
            <a:r>
              <a:rPr lang="tr-TR" sz="2400" i="1" dirty="0" smtClean="0">
                <a:latin typeface="Arial" charset="0"/>
                <a:cs typeface="Arial" charset="0"/>
              </a:rPr>
              <a:t>Çocuk Gelişimine Giriş. </a:t>
            </a:r>
            <a:r>
              <a:rPr lang="tr-TR" sz="2400" dirty="0" smtClean="0">
                <a:latin typeface="Arial" charset="0"/>
                <a:cs typeface="Arial" charset="0"/>
              </a:rPr>
              <a:t>Çocuk Gelişimi (</a:t>
            </a:r>
            <a:r>
              <a:rPr lang="tr-TR" sz="2400" dirty="0" err="1" smtClean="0">
                <a:latin typeface="Arial" charset="0"/>
                <a:cs typeface="Arial" charset="0"/>
              </a:rPr>
              <a:t>Edit</a:t>
            </a:r>
            <a:r>
              <a:rPr lang="tr-TR" sz="2400" dirty="0" smtClean="0">
                <a:latin typeface="Arial" charset="0"/>
                <a:cs typeface="Arial" charset="0"/>
              </a:rPr>
              <a:t>:N. Aral ve G. Baran),17-51, İstanbul: Ya-</a:t>
            </a:r>
            <a:r>
              <a:rPr lang="tr-TR" sz="2400" dirty="0" err="1" smtClean="0">
                <a:latin typeface="Arial" charset="0"/>
                <a:cs typeface="Arial" charset="0"/>
              </a:rPr>
              <a:t>Pa</a:t>
            </a:r>
            <a:r>
              <a:rPr lang="tr-TR" sz="2400" dirty="0" smtClean="0">
                <a:latin typeface="Arial" charset="0"/>
                <a:cs typeface="Arial" charset="0"/>
              </a:rPr>
              <a:t> Yayınları.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b="1" dirty="0" smtClean="0"/>
              <a:t>kaynaklarından yararlanılarak hazırlanmıştır.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İLK ÇOCUKLUK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Okul öncesi yılları içine alan ilk çocukluk dönemi, </a:t>
            </a:r>
          </a:p>
          <a:p>
            <a:pPr lvl="1" algn="just"/>
            <a:r>
              <a:rPr lang="tr-TR" dirty="0" smtClean="0">
                <a:cs typeface="Arial" charset="0"/>
              </a:rPr>
              <a:t> çocuğun aktif olarak çevresine yöneldiği, </a:t>
            </a:r>
          </a:p>
          <a:p>
            <a:pPr lvl="1" algn="just"/>
            <a:r>
              <a:rPr lang="tr-TR" dirty="0" smtClean="0">
                <a:cs typeface="Arial" charset="0"/>
              </a:rPr>
              <a:t> uyarıcılarla dolu dış dünyayı keşfetmeye çalıştığı, </a:t>
            </a:r>
          </a:p>
          <a:p>
            <a:pPr lvl="1" algn="just"/>
            <a:r>
              <a:rPr lang="tr-TR" dirty="0" smtClean="0">
                <a:cs typeface="Arial" charset="0"/>
              </a:rPr>
              <a:t>insan yaşamının en temel becerilerinin kazanıldığı bir dönemdir.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dönemde bedensel gelişme hızı, bebeklik dönemine oranla yavaşlamıştır. </a:t>
            </a:r>
          </a:p>
          <a:p>
            <a:pPr marL="0" indent="0" algn="just"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Giyinme, tuvaletini yapma gibi </a:t>
            </a:r>
            <a:r>
              <a:rPr lang="tr-TR" dirty="0" err="1" smtClean="0">
                <a:latin typeface="Arial" charset="0"/>
                <a:cs typeface="Arial" charset="0"/>
              </a:rPr>
              <a:t>özbakım</a:t>
            </a:r>
            <a:r>
              <a:rPr lang="tr-TR" dirty="0" smtClean="0">
                <a:latin typeface="Arial" charset="0"/>
                <a:cs typeface="Arial" charset="0"/>
              </a:rPr>
              <a:t> becerileri ile dilin kullanımı bu dönemde günlük yaşamın bir parçası haline gelir.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dönemde arasında motor becerilerin gelişimi, özellikle fiziksel gelişimle yakından ilgilidir. </a:t>
            </a:r>
          </a:p>
          <a:p>
            <a:pPr marL="0" indent="0"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Kilo artışı, boy uzaması, kemik ve kas gelişimine paralel olarak hareket becerilerinin kazanılmasında beyin, omurilik ve sinir sisteminin gelişimi önemli rol oynamaktadır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Arial" charset="0"/>
                <a:cs typeface="Arial" charset="0"/>
              </a:rPr>
              <a:t>Bu dönemde özellikle koşma, atlama, sıçrama, yakalama, fırlatma ve topa vurma gibi hareket becerileri kazanılır.</a:t>
            </a:r>
          </a:p>
          <a:p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Çocuk üç yaş civarında cinsiyetini öğrenir. 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Kız ve erkek kelimelerinin ne ifade ettiğini anlamaya başlar. </a:t>
            </a:r>
          </a:p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Ancak bu anlayış bedensel görünüş farklılıklarına dayalıdır. </a:t>
            </a:r>
          </a:p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dönemin sonunda cinsel kimliğine ilişkin gelişimi cinsiyetin kalıcılığı ve sürekliliği konusunda bir ilerleme gösterir.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tr-TR" dirty="0" smtClean="0"/>
              <a:t>Çocuğun bu dönemde aile dışındaki dış çevreye açılması ile birlikte sosyalleşme gündeme gelir. </a:t>
            </a:r>
          </a:p>
          <a:p>
            <a:pPr algn="just">
              <a:defRPr/>
            </a:pPr>
            <a:r>
              <a:rPr lang="tr-TR" dirty="0" smtClean="0"/>
              <a:t>Sosyalleşmede arkadaş grubuna yönelme önemlidir. </a:t>
            </a:r>
          </a:p>
          <a:p>
            <a:pPr algn="just">
              <a:defRPr/>
            </a:pPr>
            <a:r>
              <a:rPr lang="tr-TR" dirty="0" smtClean="0"/>
              <a:t>Üç yaş çocukları yaşıtlarıyla ilişki kurmada zorlanmazlar, ancak ilişkiyi sürdürmede başarısız olabilir. </a:t>
            </a:r>
          </a:p>
          <a:p>
            <a:pPr algn="just">
              <a:defRPr/>
            </a:pPr>
            <a:r>
              <a:rPr lang="tr-TR" dirty="0" smtClean="0"/>
              <a:t>Dört-beş yaşlarında çocuk kuralları öğrenmeye ve uymaya başlar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Dört-beş yaşlarında çocuk kuralları öğrenmeye ve uymaya başlar. </a:t>
            </a:r>
          </a:p>
          <a:p>
            <a:pPr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Örneğin; deneyimleri sonucunda arkadaşına oyuncağını vermediğinde, arkadaşının da kendisine oyuncağını vermediğini görür.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419</Words>
  <Application>Microsoft Office PowerPoint</Application>
  <PresentationFormat>Ekran Gösterisi (4:3)</PresentationFormat>
  <Paragraphs>42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Calibri</vt:lpstr>
      <vt:lpstr>Ofis Teması</vt:lpstr>
      <vt:lpstr>OKUL ÖNCESİ DÖNEMDE GELİŞİM</vt:lpstr>
      <vt:lpstr>PowerPoint Sunusu</vt:lpstr>
      <vt:lpstr>İLK ÇOCUKLUK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figen</cp:lastModifiedBy>
  <cp:revision>13</cp:revision>
  <dcterms:created xsi:type="dcterms:W3CDTF">2017-01-03T10:37:18Z</dcterms:created>
  <dcterms:modified xsi:type="dcterms:W3CDTF">2020-04-28T22:18:06Z</dcterms:modified>
</cp:coreProperties>
</file>