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9" r:id="rId4"/>
    <p:sldId id="259" r:id="rId5"/>
    <p:sldId id="260" r:id="rId6"/>
    <p:sldId id="271" r:id="rId7"/>
    <p:sldId id="261" r:id="rId8"/>
    <p:sldId id="262" r:id="rId9"/>
    <p:sldId id="270" r:id="rId10"/>
    <p:sldId id="263" r:id="rId11"/>
    <p:sldId id="264" r:id="rId12"/>
    <p:sldId id="265" r:id="rId13"/>
    <p:sldId id="266" r:id="rId14"/>
    <p:sldId id="267" r:id="rId15"/>
    <p:sldId id="272" r:id="rId16"/>
    <p:sldId id="273"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77DDE74-2A47-4BE4-A952-22ACD1AD6FA3}" type="datetimeFigureOut">
              <a:rPr lang="tr-TR" smtClean="0"/>
              <a:t>26.10.2021</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FEB9657C-B831-4003-BE69-317118771FA8}"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9199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A77DDE74-2A47-4BE4-A952-22ACD1AD6FA3}" type="datetimeFigureOut">
              <a:rPr lang="tr-TR" smtClean="0"/>
              <a:t>26.10.2021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B9657C-B831-4003-BE69-317118771FA8}" type="slidenum">
              <a:rPr lang="tr-TR" smtClean="0"/>
              <a:t>‹#›</a:t>
            </a:fld>
            <a:endParaRPr lang="tr-TR"/>
          </a:p>
        </p:txBody>
      </p:sp>
    </p:spTree>
    <p:extLst>
      <p:ext uri="{BB962C8B-B14F-4D97-AF65-F5344CB8AC3E}">
        <p14:creationId xmlns:p14="http://schemas.microsoft.com/office/powerpoint/2010/main" val="1848499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A77DDE74-2A47-4BE4-A952-22ACD1AD6FA3}" type="datetimeFigureOut">
              <a:rPr lang="tr-TR" smtClean="0"/>
              <a:t>26.10.2021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B9657C-B831-4003-BE69-317118771FA8}"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8290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A77DDE74-2A47-4BE4-A952-22ACD1AD6FA3}" type="datetimeFigureOut">
              <a:rPr lang="tr-TR" smtClean="0"/>
              <a:t>26.10.2021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B9657C-B831-4003-BE69-317118771FA8}"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956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A77DDE74-2A47-4BE4-A952-22ACD1AD6FA3}" type="datetimeFigureOut">
              <a:rPr lang="tr-TR" smtClean="0"/>
              <a:t>26.10.2021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B9657C-B831-4003-BE69-317118771FA8}" type="slidenum">
              <a:rPr lang="tr-TR" smtClean="0"/>
              <a:t>‹#›</a:t>
            </a:fld>
            <a:endParaRPr lang="tr-TR"/>
          </a:p>
        </p:txBody>
      </p:sp>
    </p:spTree>
    <p:extLst>
      <p:ext uri="{BB962C8B-B14F-4D97-AF65-F5344CB8AC3E}">
        <p14:creationId xmlns:p14="http://schemas.microsoft.com/office/powerpoint/2010/main" val="2792290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A77DDE74-2A47-4BE4-A952-22ACD1AD6FA3}" type="datetimeFigureOut">
              <a:rPr lang="tr-TR" smtClean="0"/>
              <a:t>26.10.2021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B9657C-B831-4003-BE69-317118771FA8}"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4942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A77DDE74-2A47-4BE4-A952-22ACD1AD6FA3}" type="datetimeFigureOut">
              <a:rPr lang="tr-TR" smtClean="0"/>
              <a:t>26.10.2021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B9657C-B831-4003-BE69-317118771FA8}"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8820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77DDE74-2A47-4BE4-A952-22ACD1AD6FA3}" type="datetimeFigureOut">
              <a:rPr lang="tr-TR" smtClean="0"/>
              <a:t>26.10.2021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B9657C-B831-4003-BE69-317118771FA8}"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3543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77DDE74-2A47-4BE4-A952-22ACD1AD6FA3}" type="datetimeFigureOut">
              <a:rPr lang="tr-TR" smtClean="0"/>
              <a:t>26.10.2021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B9657C-B831-4003-BE69-317118771FA8}"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9146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77DDE74-2A47-4BE4-A952-22ACD1AD6FA3}" type="datetimeFigureOut">
              <a:rPr lang="tr-TR" smtClean="0"/>
              <a:t>26.10.2021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B9657C-B831-4003-BE69-317118771FA8}" type="slidenum">
              <a:rPr lang="tr-TR" smtClean="0"/>
              <a:t>‹#›</a:t>
            </a:fld>
            <a:endParaRPr lang="tr-TR"/>
          </a:p>
        </p:txBody>
      </p:sp>
    </p:spTree>
    <p:extLst>
      <p:ext uri="{BB962C8B-B14F-4D97-AF65-F5344CB8AC3E}">
        <p14:creationId xmlns:p14="http://schemas.microsoft.com/office/powerpoint/2010/main" val="44968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A77DDE74-2A47-4BE4-A952-22ACD1AD6FA3}" type="datetimeFigureOut">
              <a:rPr lang="tr-TR" smtClean="0"/>
              <a:t>26.10.2021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B9657C-B831-4003-BE69-317118771FA8}"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3854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77DDE74-2A47-4BE4-A952-22ACD1AD6FA3}" type="datetimeFigureOut">
              <a:rPr lang="tr-TR" smtClean="0"/>
              <a:t>26.10.2021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B9657C-B831-4003-BE69-317118771FA8}" type="slidenum">
              <a:rPr lang="tr-TR" smtClean="0"/>
              <a:t>‹#›</a:t>
            </a:fld>
            <a:endParaRPr lang="tr-TR"/>
          </a:p>
        </p:txBody>
      </p:sp>
    </p:spTree>
    <p:extLst>
      <p:ext uri="{BB962C8B-B14F-4D97-AF65-F5344CB8AC3E}">
        <p14:creationId xmlns:p14="http://schemas.microsoft.com/office/powerpoint/2010/main" val="2054601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77DDE74-2A47-4BE4-A952-22ACD1AD6FA3}" type="datetimeFigureOut">
              <a:rPr lang="tr-TR" smtClean="0"/>
              <a:t>26.10.2021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EB9657C-B831-4003-BE69-317118771FA8}"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0073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77DDE74-2A47-4BE4-A952-22ACD1AD6FA3}" type="datetimeFigureOut">
              <a:rPr lang="tr-TR" smtClean="0"/>
              <a:t>26.10.2021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EB9657C-B831-4003-BE69-317118771FA8}"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5164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7DDE74-2A47-4BE4-A952-22ACD1AD6FA3}" type="datetimeFigureOut">
              <a:rPr lang="tr-TR" smtClean="0"/>
              <a:t>26.10.2021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EB9657C-B831-4003-BE69-317118771FA8}" type="slidenum">
              <a:rPr lang="tr-TR" smtClean="0"/>
              <a:t>‹#›</a:t>
            </a:fld>
            <a:endParaRPr lang="tr-TR"/>
          </a:p>
        </p:txBody>
      </p:sp>
    </p:spTree>
    <p:extLst>
      <p:ext uri="{BB962C8B-B14F-4D97-AF65-F5344CB8AC3E}">
        <p14:creationId xmlns:p14="http://schemas.microsoft.com/office/powerpoint/2010/main" val="200218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A77DDE74-2A47-4BE4-A952-22ACD1AD6FA3}" type="datetimeFigureOut">
              <a:rPr lang="tr-TR" smtClean="0"/>
              <a:t>26.10.2021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B9657C-B831-4003-BE69-317118771FA8}"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4306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A77DDE74-2A47-4BE4-A952-22ACD1AD6FA3}" type="datetimeFigureOut">
              <a:rPr lang="tr-TR" smtClean="0"/>
              <a:t>26.10.2021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B9657C-B831-4003-BE69-317118771FA8}" type="slidenum">
              <a:rPr lang="tr-TR" smtClean="0"/>
              <a:t>‹#›</a:t>
            </a:fld>
            <a:endParaRPr lang="tr-TR"/>
          </a:p>
        </p:txBody>
      </p:sp>
    </p:spTree>
    <p:extLst>
      <p:ext uri="{BB962C8B-B14F-4D97-AF65-F5344CB8AC3E}">
        <p14:creationId xmlns:p14="http://schemas.microsoft.com/office/powerpoint/2010/main" val="291982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77DDE74-2A47-4BE4-A952-22ACD1AD6FA3}" type="datetimeFigureOut">
              <a:rPr lang="tr-TR" smtClean="0"/>
              <a:t>26.10.2021</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EB9657C-B831-4003-BE69-317118771FA8}" type="slidenum">
              <a:rPr lang="tr-TR" smtClean="0"/>
              <a:t>‹#›</a:t>
            </a:fld>
            <a:endParaRPr lang="tr-TR"/>
          </a:p>
        </p:txBody>
      </p:sp>
    </p:spTree>
    <p:extLst>
      <p:ext uri="{BB962C8B-B14F-4D97-AF65-F5344CB8AC3E}">
        <p14:creationId xmlns:p14="http://schemas.microsoft.com/office/powerpoint/2010/main" val="42671393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Xu_Bmqm6afc"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fnjwRHyOD1o"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3</a:t>
            </a:r>
            <a:r>
              <a:rPr lang="tr-TR" dirty="0" smtClean="0"/>
              <a:t>. </a:t>
            </a:r>
            <a:r>
              <a:rPr lang="tr-TR" dirty="0"/>
              <a:t>Hafta: </a:t>
            </a:r>
            <a:r>
              <a:rPr lang="tr-TR" dirty="0" smtClean="0"/>
              <a:t/>
            </a:r>
            <a:br>
              <a:rPr lang="tr-TR" dirty="0" smtClean="0"/>
            </a:br>
            <a:r>
              <a:rPr lang="tr-TR" dirty="0" smtClean="0"/>
              <a:t>Müzikte </a:t>
            </a:r>
            <a:r>
              <a:rPr lang="tr-TR" dirty="0"/>
              <a:t>Yaklaşımlar</a:t>
            </a:r>
          </a:p>
        </p:txBody>
      </p:sp>
      <p:sp>
        <p:nvSpPr>
          <p:cNvPr id="3" name="İçerik Yer Tutucusu 2"/>
          <p:cNvSpPr>
            <a:spLocks noGrp="1"/>
          </p:cNvSpPr>
          <p:nvPr>
            <p:ph idx="1"/>
          </p:nvPr>
        </p:nvSpPr>
        <p:spPr/>
        <p:txBody>
          <a:bodyPr/>
          <a:lstStyle/>
          <a:p>
            <a:r>
              <a:rPr lang="tr-TR" dirty="0"/>
              <a:t>20. yüzyıl, önemli müzik eğitimi yöntem ve yaklaşımlarının doğuşuna sahne olmuştur. </a:t>
            </a:r>
            <a:r>
              <a:rPr lang="tr-TR" dirty="0" smtClean="0"/>
              <a:t>Bu yöntem </a:t>
            </a:r>
            <a:r>
              <a:rPr lang="tr-TR" dirty="0"/>
              <a:t>ve yaklaşımların temelinde </a:t>
            </a:r>
            <a:r>
              <a:rPr lang="tr-TR" b="1" dirty="0">
                <a:solidFill>
                  <a:schemeClr val="accent6"/>
                </a:solidFill>
              </a:rPr>
              <a:t>bedensel hareket ve yaşayarak öğrenme</a:t>
            </a:r>
            <a:r>
              <a:rPr lang="tr-TR" b="1" dirty="0"/>
              <a:t> </a:t>
            </a:r>
            <a:r>
              <a:rPr lang="tr-TR" dirty="0"/>
              <a:t>vardır. </a:t>
            </a:r>
            <a:r>
              <a:rPr lang="tr-TR" dirty="0" smtClean="0"/>
              <a:t>Öğrencilere aktif </a:t>
            </a:r>
            <a:r>
              <a:rPr lang="tr-TR" dirty="0"/>
              <a:t>oldukları ve bilgileri deneyimleyerek keşfettikleri etkinlikler sunan bu yöntem ve </a:t>
            </a:r>
            <a:r>
              <a:rPr lang="tr-TR" dirty="0" smtClean="0"/>
              <a:t>yaklaşımlar, </a:t>
            </a:r>
            <a:r>
              <a:rPr lang="tr-TR" dirty="0" err="1" smtClean="0"/>
              <a:t>Dalcroze</a:t>
            </a:r>
            <a:r>
              <a:rPr lang="tr-TR" dirty="0" smtClean="0"/>
              <a:t> </a:t>
            </a:r>
            <a:r>
              <a:rPr lang="tr-TR" dirty="0"/>
              <a:t>(1865-1950), </a:t>
            </a:r>
            <a:r>
              <a:rPr lang="tr-TR" dirty="0" err="1"/>
              <a:t>Orff</a:t>
            </a:r>
            <a:r>
              <a:rPr lang="tr-TR" dirty="0"/>
              <a:t> (1895-1982</a:t>
            </a:r>
            <a:r>
              <a:rPr lang="tr-TR" dirty="0" smtClean="0"/>
              <a:t>), </a:t>
            </a:r>
            <a:r>
              <a:rPr lang="tr-TR" dirty="0" err="1"/>
              <a:t>Kodaly</a:t>
            </a:r>
            <a:r>
              <a:rPr lang="tr-TR" dirty="0"/>
              <a:t> (1882-1967</a:t>
            </a:r>
            <a:r>
              <a:rPr lang="tr-TR" dirty="0" smtClean="0"/>
              <a:t>), Suzuk</a:t>
            </a:r>
            <a:r>
              <a:rPr lang="tr-TR" dirty="0"/>
              <a:t>i (1898-1998) ve </a:t>
            </a:r>
            <a:r>
              <a:rPr lang="tr-TR" dirty="0" err="1"/>
              <a:t>Orff</a:t>
            </a:r>
            <a:r>
              <a:rPr lang="tr-TR" dirty="0"/>
              <a:t>(1895- 1982) </a:t>
            </a:r>
            <a:r>
              <a:rPr lang="tr-TR" dirty="0" smtClean="0"/>
              <a:t>tarafından </a:t>
            </a:r>
            <a:r>
              <a:rPr lang="tr-TR" dirty="0"/>
              <a:t>geliştirilmişlerdir </a:t>
            </a:r>
            <a:r>
              <a:rPr lang="tr-TR" dirty="0" smtClean="0"/>
              <a:t>ve aynı </a:t>
            </a:r>
            <a:r>
              <a:rPr lang="tr-TR" dirty="0"/>
              <a:t>isimle adlandırılmaktadırlar.</a:t>
            </a:r>
          </a:p>
        </p:txBody>
      </p:sp>
    </p:spTree>
    <p:extLst>
      <p:ext uri="{BB962C8B-B14F-4D97-AF65-F5344CB8AC3E}">
        <p14:creationId xmlns:p14="http://schemas.microsoft.com/office/powerpoint/2010/main" val="3858655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nl-NL" dirty="0" smtClean="0"/>
              <a:t>Suzuki Piano Method https://www.youtube.com/watch?v=dQoxwcJ8u5s</a:t>
            </a:r>
            <a:endParaRPr lang="tr-TR" dirty="0"/>
          </a:p>
        </p:txBody>
      </p:sp>
    </p:spTree>
    <p:extLst>
      <p:ext uri="{BB962C8B-B14F-4D97-AF65-F5344CB8AC3E}">
        <p14:creationId xmlns:p14="http://schemas.microsoft.com/office/powerpoint/2010/main" val="3120251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ORFF-SCHULWERK ÖĞRETİM YÖNTEMİ</a:t>
            </a:r>
            <a:endParaRPr lang="tr-TR" dirty="0"/>
          </a:p>
        </p:txBody>
      </p:sp>
      <p:sp>
        <p:nvSpPr>
          <p:cNvPr id="3" name="İçerik Yer Tutucusu 2"/>
          <p:cNvSpPr>
            <a:spLocks noGrp="1"/>
          </p:cNvSpPr>
          <p:nvPr>
            <p:ph idx="1"/>
          </p:nvPr>
        </p:nvSpPr>
        <p:spPr/>
        <p:txBody>
          <a:bodyPr>
            <a:normAutofit/>
          </a:bodyPr>
          <a:lstStyle/>
          <a:p>
            <a:r>
              <a:rPr lang="tr-TR" dirty="0" err="1" smtClean="0"/>
              <a:t>Orff-Schulwerk</a:t>
            </a:r>
            <a:r>
              <a:rPr lang="tr-TR" dirty="0" smtClean="0"/>
              <a:t> yöntemi Alman besteci Carl Orff (1895- 1982) tarafından geliştirilmiştir. </a:t>
            </a:r>
          </a:p>
          <a:p>
            <a:r>
              <a:rPr lang="tr-TR" dirty="0" smtClean="0"/>
              <a:t>Carl Orff ilk başta şu anki </a:t>
            </a:r>
            <a:r>
              <a:rPr lang="tr-TR" dirty="0" err="1" smtClean="0"/>
              <a:t>tedavisel</a:t>
            </a:r>
            <a:r>
              <a:rPr lang="tr-TR" dirty="0" smtClean="0"/>
              <a:t> yaklaşımları geliştirmeyi hedeflememiştir, onun ilk hayali </a:t>
            </a:r>
            <a:r>
              <a:rPr lang="tr-TR" dirty="0" smtClean="0">
                <a:solidFill>
                  <a:schemeClr val="accent1"/>
                </a:solidFill>
              </a:rPr>
              <a:t>tiyatro ile müzik ve dansı etkili bir şekilde bütünleştirmektir</a:t>
            </a:r>
            <a:r>
              <a:rPr lang="tr-TR" dirty="0" smtClean="0"/>
              <a:t>. Bu konuda birlikte çalıştığı dans ve jimnastik eğitimcisi </a:t>
            </a:r>
            <a:r>
              <a:rPr lang="tr-TR" dirty="0" err="1" smtClean="0"/>
              <a:t>Dorothea</a:t>
            </a:r>
            <a:r>
              <a:rPr lang="tr-TR" dirty="0"/>
              <a:t> </a:t>
            </a:r>
            <a:r>
              <a:rPr lang="tr-TR" dirty="0" err="1" smtClean="0"/>
              <a:t>Gunther</a:t>
            </a:r>
            <a:r>
              <a:rPr lang="tr-TR" dirty="0" smtClean="0"/>
              <a:t>, sonunda onu </a:t>
            </a:r>
            <a:r>
              <a:rPr lang="tr-TR" dirty="0" err="1" smtClean="0"/>
              <a:t>Schulwerk</a:t>
            </a:r>
            <a:r>
              <a:rPr lang="tr-TR" dirty="0" smtClean="0"/>
              <a:t> çalışmasına, yani okul çalışmasına doğru yönlendirmiştir.</a:t>
            </a:r>
          </a:p>
          <a:p>
            <a:endParaRPr lang="tr-TR" dirty="0" smtClean="0"/>
          </a:p>
        </p:txBody>
      </p:sp>
    </p:spTree>
    <p:extLst>
      <p:ext uri="{BB962C8B-B14F-4D97-AF65-F5344CB8AC3E}">
        <p14:creationId xmlns:p14="http://schemas.microsoft.com/office/powerpoint/2010/main" val="4051479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20000"/>
          </a:bodyPr>
          <a:lstStyle/>
          <a:p>
            <a:r>
              <a:rPr lang="tr-TR" dirty="0" smtClean="0"/>
              <a:t>Orff çocukların müzik, hareket ve şarkı söyleyiş deneyimlerini (özellikle de çalarken) gözlemlemiştir. Ve müzik yaparken doğal yöntemi “</a:t>
            </a:r>
            <a:r>
              <a:rPr lang="tr-TR" dirty="0" err="1" smtClean="0"/>
              <a:t>Elementer</a:t>
            </a:r>
            <a:r>
              <a:rPr lang="tr-TR" dirty="0" smtClean="0"/>
              <a:t>” olarak nitelendirmiştir.</a:t>
            </a:r>
          </a:p>
          <a:p>
            <a:r>
              <a:rPr lang="tr-TR" dirty="0" smtClean="0"/>
              <a:t> </a:t>
            </a:r>
            <a:r>
              <a:rPr lang="tr-TR" dirty="0" err="1" smtClean="0"/>
              <a:t>Orff’a</a:t>
            </a:r>
            <a:r>
              <a:rPr lang="tr-TR" dirty="0" smtClean="0"/>
              <a:t> göre çocuklar müziği, konuşma, hareket ve şarkıları ile bütünleşen doğal bir deneyim olarak düşünmelidirler. </a:t>
            </a:r>
          </a:p>
          <a:p>
            <a:r>
              <a:rPr lang="tr-TR" dirty="0" err="1" smtClean="0"/>
              <a:t>Orff</a:t>
            </a:r>
            <a:r>
              <a:rPr lang="tr-TR" dirty="0" smtClean="0"/>
              <a:t> yöntemi insan ve onun yaratma yöntemiyle başlar. </a:t>
            </a:r>
          </a:p>
          <a:p>
            <a:r>
              <a:rPr lang="tr-TR" dirty="0" smtClean="0"/>
              <a:t>Ona göre ritim müziğin merkezidir ve çocuk ilk yıllarında her şeyden önce ritim duygusunu geliştirmelidir. Doğaçlama, yaratıcılık Orff öğretisinde önemli bir yer tutmaktadır. Ritimde, bedenden yola çıkılmış ve vücut hareketlerinden yararlanılmıştır. </a:t>
            </a:r>
          </a:p>
          <a:p>
            <a:r>
              <a:rPr lang="tr-TR" dirty="0" smtClean="0"/>
              <a:t>Her çeşit davula önem verilmiştir. O’na göre: “Çalgılar, doğaçlamaya ve yaratıcılığa olanak” olarak tanımaktadır.</a:t>
            </a:r>
            <a:endParaRPr lang="tr-TR" dirty="0"/>
          </a:p>
        </p:txBody>
      </p:sp>
    </p:spTree>
    <p:extLst>
      <p:ext uri="{BB962C8B-B14F-4D97-AF65-F5344CB8AC3E}">
        <p14:creationId xmlns:p14="http://schemas.microsoft.com/office/powerpoint/2010/main" val="193278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1295401" y="2419004"/>
            <a:ext cx="9601196" cy="3456864"/>
          </a:xfrm>
        </p:spPr>
        <p:txBody>
          <a:bodyPr>
            <a:normAutofit fontScale="92500"/>
          </a:bodyPr>
          <a:lstStyle/>
          <a:p>
            <a:r>
              <a:rPr lang="tr-TR" dirty="0" smtClean="0"/>
              <a:t>Orff öğretisinin özelliği, bireyin özgürce hareket etmesini, doğaçlama yapmasını, kendini müzikle ifade etmesine olanak sağlamasıdır.</a:t>
            </a:r>
          </a:p>
          <a:p>
            <a:r>
              <a:rPr lang="tr-TR" dirty="0" smtClean="0"/>
              <a:t> </a:t>
            </a:r>
            <a:r>
              <a:rPr lang="tr-TR" dirty="0" err="1" smtClean="0"/>
              <a:t>Orff</a:t>
            </a:r>
            <a:r>
              <a:rPr lang="tr-TR" dirty="0" smtClean="0"/>
              <a:t> çalgıları tamamıyla Orff çalgıları olarak tasarlanmıştır ve dünya üzerinde </a:t>
            </a:r>
            <a:r>
              <a:rPr lang="tr-TR" dirty="0"/>
              <a:t> </a:t>
            </a:r>
            <a:r>
              <a:rPr lang="tr-TR" dirty="0" smtClean="0"/>
              <a:t>tam olarak tek bir kültüre ait değildir. Fakat biçim olarak Afrika, Güneydoğu Asya ve Endonezya çalgılarından esinlenilmiştir.</a:t>
            </a:r>
          </a:p>
          <a:p>
            <a:r>
              <a:rPr lang="tr-TR" dirty="0" smtClean="0"/>
              <a:t> Orff çalgılarının tasarımı çocukların, zillerin, davulların, ksilofonların (</a:t>
            </a:r>
            <a:r>
              <a:rPr lang="tr-TR" dirty="0" err="1" smtClean="0"/>
              <a:t>xylphone</a:t>
            </a:r>
            <a:r>
              <a:rPr lang="tr-TR" dirty="0" smtClean="0"/>
              <a:t>), metal çalgıların, yaylıların ve diğer halk çalgılarının tınılarına adapte olabilecekleri şekilde yapılmıştır. Çelik üçgen, kastanyet, zil, tef, </a:t>
            </a:r>
            <a:r>
              <a:rPr lang="tr-TR" dirty="0" err="1" smtClean="0"/>
              <a:t>marakas</a:t>
            </a:r>
            <a:r>
              <a:rPr lang="tr-TR" dirty="0" smtClean="0"/>
              <a:t>, </a:t>
            </a:r>
            <a:r>
              <a:rPr lang="tr-TR" dirty="0" err="1" smtClean="0"/>
              <a:t>timpani</a:t>
            </a:r>
            <a:r>
              <a:rPr lang="tr-TR" dirty="0" smtClean="0"/>
              <a:t>, ksilofon, </a:t>
            </a:r>
            <a:r>
              <a:rPr lang="tr-TR" dirty="0" err="1" smtClean="0"/>
              <a:t>metalofon</a:t>
            </a:r>
            <a:r>
              <a:rPr lang="tr-TR" dirty="0" smtClean="0"/>
              <a:t> ve ritim çubukları </a:t>
            </a:r>
            <a:r>
              <a:rPr lang="tr-TR" dirty="0" err="1" smtClean="0"/>
              <a:t>Orff</a:t>
            </a:r>
            <a:r>
              <a:rPr lang="tr-TR" dirty="0" smtClean="0"/>
              <a:t> çalgıları olarak kullanılır.</a:t>
            </a:r>
            <a:endParaRPr lang="tr-TR" dirty="0"/>
          </a:p>
        </p:txBody>
      </p:sp>
    </p:spTree>
    <p:extLst>
      <p:ext uri="{BB962C8B-B14F-4D97-AF65-F5344CB8AC3E}">
        <p14:creationId xmlns:p14="http://schemas.microsoft.com/office/powerpoint/2010/main" val="1781119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dirty="0" smtClean="0"/>
              <a:t>Ağaç tuşlu ve metal tuşlu vurmalı ezgisel çalgılar, </a:t>
            </a:r>
            <a:r>
              <a:rPr lang="tr-TR" dirty="0" err="1" smtClean="0"/>
              <a:t>tampere</a:t>
            </a:r>
            <a:r>
              <a:rPr lang="tr-TR" dirty="0" smtClean="0"/>
              <a:t> sistemine göre yeniden düzenlenip, ses alanları belirlenmiştir. </a:t>
            </a:r>
          </a:p>
          <a:p>
            <a:r>
              <a:rPr lang="tr-TR" dirty="0" smtClean="0"/>
              <a:t>Ses renkleri hem diğer çalgılardan farklıdır hem de çalma tekniğinin farklılığından dolayı müzik öğretiminde önemli bir yer tutmaktadır. </a:t>
            </a:r>
          </a:p>
          <a:p>
            <a:r>
              <a:rPr lang="tr-TR" dirty="0" smtClean="0"/>
              <a:t>Bu çalgılar 4 – 5 yas gurubu çocukların bile çalabileceği çalma kolaylığına sahip olması (çocuğun yeteneğine göre) ile hemen çalabilmeleri, bildikleri melodiyi çalgıda bulmaya çalışmaları, tınıların dikkat çekici olması, yaratıcılıklarının gelişmesinde rol oynamaktadır</a:t>
            </a:r>
            <a:endParaRPr lang="tr-TR" dirty="0"/>
          </a:p>
        </p:txBody>
      </p:sp>
    </p:spTree>
    <p:extLst>
      <p:ext uri="{BB962C8B-B14F-4D97-AF65-F5344CB8AC3E}">
        <p14:creationId xmlns:p14="http://schemas.microsoft.com/office/powerpoint/2010/main" val="143787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Çalgı çalma ve ritim</a:t>
            </a:r>
          </a:p>
          <a:p>
            <a:r>
              <a:rPr lang="tr-TR" dirty="0" smtClean="0"/>
              <a:t>Amaç müzik öğrenimi</a:t>
            </a:r>
          </a:p>
          <a:p>
            <a:r>
              <a:rPr lang="tr-TR" dirty="0" smtClean="0"/>
              <a:t>Kendiliğinden müzik yapabilen çocuk </a:t>
            </a:r>
            <a:r>
              <a:rPr lang="tr-TR" dirty="0" err="1" smtClean="0"/>
              <a:t>örn</a:t>
            </a:r>
            <a:r>
              <a:rPr lang="tr-TR" dirty="0" smtClean="0"/>
              <a:t> davul ile müzik yapabilen çocuk </a:t>
            </a:r>
          </a:p>
          <a:p>
            <a:r>
              <a:rPr lang="tr-TR" dirty="0" smtClean="0"/>
              <a:t>Bilgi gerektirmeden müziğe kapılarak uyum sağlama</a:t>
            </a:r>
          </a:p>
          <a:p>
            <a:r>
              <a:rPr lang="tr-TR" dirty="0" smtClean="0"/>
              <a:t>Nota bilgisi olmadan katılabilirler</a:t>
            </a:r>
          </a:p>
          <a:p>
            <a:r>
              <a:rPr lang="tr-TR" dirty="0" smtClean="0"/>
              <a:t>Beden perküsyon </a:t>
            </a:r>
          </a:p>
        </p:txBody>
      </p:sp>
    </p:spTree>
    <p:extLst>
      <p:ext uri="{BB962C8B-B14F-4D97-AF65-F5344CB8AC3E}">
        <p14:creationId xmlns:p14="http://schemas.microsoft.com/office/powerpoint/2010/main" val="2451767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4 (Dört) aşaması bulunmakta: </a:t>
            </a:r>
          </a:p>
          <a:p>
            <a:r>
              <a:rPr lang="tr-TR" dirty="0" smtClean="0"/>
              <a:t>Araştırma keşif</a:t>
            </a:r>
          </a:p>
          <a:p>
            <a:r>
              <a:rPr lang="tr-TR" dirty="0" smtClean="0"/>
              <a:t>Taklit</a:t>
            </a:r>
          </a:p>
          <a:p>
            <a:r>
              <a:rPr lang="tr-TR" dirty="0" smtClean="0"/>
              <a:t>Müziksel okuma yazma</a:t>
            </a:r>
          </a:p>
          <a:p>
            <a:r>
              <a:rPr lang="tr-TR" dirty="0" smtClean="0"/>
              <a:t>Doğaçlama ve Yaratıcılık </a:t>
            </a:r>
            <a:endParaRPr lang="tr-TR" dirty="0"/>
          </a:p>
        </p:txBody>
      </p:sp>
    </p:spTree>
    <p:extLst>
      <p:ext uri="{BB962C8B-B14F-4D97-AF65-F5344CB8AC3E}">
        <p14:creationId xmlns:p14="http://schemas.microsoft.com/office/powerpoint/2010/main" val="120713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KODALY ÖĞRETİM </a:t>
            </a:r>
            <a:r>
              <a:rPr lang="tr-TR" dirty="0" smtClean="0"/>
              <a:t>YÖNTEMİ</a:t>
            </a:r>
            <a:endParaRPr lang="tr-TR" dirty="0"/>
          </a:p>
        </p:txBody>
      </p:sp>
      <p:sp>
        <p:nvSpPr>
          <p:cNvPr id="3" name="İçerik Yer Tutucusu 2"/>
          <p:cNvSpPr>
            <a:spLocks noGrp="1"/>
          </p:cNvSpPr>
          <p:nvPr>
            <p:ph idx="1"/>
          </p:nvPr>
        </p:nvSpPr>
        <p:spPr>
          <a:xfrm>
            <a:off x="1295401" y="2285999"/>
            <a:ext cx="9601196" cy="3589869"/>
          </a:xfrm>
        </p:spPr>
        <p:txBody>
          <a:bodyPr>
            <a:normAutofit fontScale="92500" lnSpcReduction="20000"/>
          </a:bodyPr>
          <a:lstStyle/>
          <a:p>
            <a:endParaRPr lang="tr-TR" dirty="0" smtClean="0"/>
          </a:p>
          <a:p>
            <a:r>
              <a:rPr lang="tr-TR" dirty="0" smtClean="0"/>
              <a:t>Macar Besteci </a:t>
            </a:r>
            <a:r>
              <a:rPr lang="tr-TR" dirty="0" err="1" smtClean="0"/>
              <a:t>Zoltan</a:t>
            </a:r>
            <a:r>
              <a:rPr lang="tr-TR" dirty="0" smtClean="0"/>
              <a:t> </a:t>
            </a:r>
            <a:r>
              <a:rPr lang="tr-TR" dirty="0" err="1" smtClean="0"/>
              <a:t>Kodaly</a:t>
            </a:r>
            <a:r>
              <a:rPr lang="tr-TR" dirty="0" smtClean="0"/>
              <a:t> (1882-1967) tarafından geliştirilen bu öğrenme metodu </a:t>
            </a:r>
            <a:r>
              <a:rPr lang="tr-TR" dirty="0" smtClean="0">
                <a:solidFill>
                  <a:schemeClr val="accent4"/>
                </a:solidFill>
              </a:rPr>
              <a:t>müzik ve dansı </a:t>
            </a:r>
            <a:r>
              <a:rPr lang="tr-TR" dirty="0" smtClean="0"/>
              <a:t>birleştiren bir yöntemidir ve derse katılımın aktif olarak gerçekleşmesini sağlamaya çalışır.</a:t>
            </a:r>
          </a:p>
          <a:p>
            <a:r>
              <a:rPr lang="tr-TR" dirty="0" err="1" smtClean="0"/>
              <a:t>Kodaly</a:t>
            </a:r>
            <a:r>
              <a:rPr lang="tr-TR" dirty="0" smtClean="0"/>
              <a:t> çocukların oyun oynamayı çok sevdiklerini, dansın da çocuk için bir tür oyun olduğundan bahseder. </a:t>
            </a:r>
          </a:p>
          <a:p>
            <a:r>
              <a:rPr lang="tr-TR" dirty="0" smtClean="0"/>
              <a:t>Çoğunlukla da şarkılar oyunlaştırılır. </a:t>
            </a:r>
          </a:p>
          <a:p>
            <a:r>
              <a:rPr lang="tr-TR" dirty="0" smtClean="0"/>
              <a:t>Bu yöntemde repertuar; geleneksel halk şarkılarından seçilmekle beraber, öğretim sırasına dikkatli bir şekilde uyulur. </a:t>
            </a:r>
          </a:p>
          <a:p>
            <a:r>
              <a:rPr lang="tr-TR" dirty="0" smtClean="0"/>
              <a:t>Çocuklar şarkı söyleme, el çırpma, dans etme gibi aktif yöntemlerle öğrenirler.</a:t>
            </a:r>
            <a:endParaRPr lang="tr-TR" dirty="0"/>
          </a:p>
        </p:txBody>
      </p:sp>
    </p:spTree>
    <p:extLst>
      <p:ext uri="{BB962C8B-B14F-4D97-AF65-F5344CB8AC3E}">
        <p14:creationId xmlns:p14="http://schemas.microsoft.com/office/powerpoint/2010/main" val="3088146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1295401" y="2419004"/>
            <a:ext cx="9601196" cy="3456864"/>
          </a:xfrm>
        </p:spPr>
        <p:txBody>
          <a:bodyPr/>
          <a:lstStyle/>
          <a:p>
            <a:r>
              <a:rPr lang="tr-TR" dirty="0" smtClean="0"/>
              <a:t>Müziksel toplu söyletme.</a:t>
            </a:r>
          </a:p>
          <a:p>
            <a:r>
              <a:rPr lang="tr-TR" dirty="0" smtClean="0"/>
              <a:t>Müzik anne karnından başlamalı.</a:t>
            </a:r>
          </a:p>
          <a:p>
            <a:r>
              <a:rPr lang="tr-TR" dirty="0" smtClean="0"/>
              <a:t>Yerel kültür ve dil ögeleri bolca yer alıyor. Halk şarkıları, çocuk tekerlemeleri, vb. önce halk şarkılarını öğrenen çocuklar sonra batı kültürüne geçiş yapabilirler.</a:t>
            </a:r>
          </a:p>
          <a:p>
            <a:r>
              <a:rPr lang="tr-TR" dirty="0" smtClean="0"/>
              <a:t>El işaretleri ile nota öğretimi yapılabilir. </a:t>
            </a:r>
            <a:r>
              <a:rPr lang="tr-TR" dirty="0" err="1"/>
              <a:t>Fonomimi</a:t>
            </a:r>
            <a:r>
              <a:rPr lang="tr-TR" dirty="0"/>
              <a:t> Tekniği (El işaretleri ile notalar)</a:t>
            </a:r>
          </a:p>
        </p:txBody>
      </p:sp>
    </p:spTree>
    <p:extLst>
      <p:ext uri="{BB962C8B-B14F-4D97-AF65-F5344CB8AC3E}">
        <p14:creationId xmlns:p14="http://schemas.microsoft.com/office/powerpoint/2010/main" val="1025176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err="1" smtClean="0"/>
              <a:t>Kodaly</a:t>
            </a:r>
            <a:r>
              <a:rPr lang="tr-TR" dirty="0" smtClean="0"/>
              <a:t> </a:t>
            </a:r>
            <a:r>
              <a:rPr lang="tr-TR" dirty="0" err="1" smtClean="0"/>
              <a:t>Method</a:t>
            </a:r>
            <a:r>
              <a:rPr lang="tr-TR" dirty="0" smtClean="0"/>
              <a:t> </a:t>
            </a:r>
            <a:r>
              <a:rPr lang="tr-TR" dirty="0" smtClean="0">
                <a:hlinkClick r:id="rId2"/>
              </a:rPr>
              <a:t>https://www.youtube.com/watch?v=Xu_Bmqm6afc</a:t>
            </a:r>
            <a:endParaRPr lang="tr-TR" dirty="0" smtClean="0"/>
          </a:p>
          <a:p>
            <a:endParaRPr lang="tr-TR" dirty="0"/>
          </a:p>
          <a:p>
            <a:r>
              <a:rPr lang="tr-TR" dirty="0" err="1" smtClean="0"/>
              <a:t>Kodaly</a:t>
            </a:r>
            <a:r>
              <a:rPr lang="tr-TR" dirty="0" smtClean="0"/>
              <a:t> </a:t>
            </a:r>
            <a:r>
              <a:rPr lang="tr-TR" dirty="0" err="1" smtClean="0"/>
              <a:t>lesson</a:t>
            </a:r>
            <a:r>
              <a:rPr lang="tr-TR" dirty="0" smtClean="0"/>
              <a:t>: </a:t>
            </a:r>
            <a:r>
              <a:rPr lang="tr-TR" dirty="0" err="1" smtClean="0"/>
              <a:t>row</a:t>
            </a:r>
            <a:r>
              <a:rPr lang="tr-TR" dirty="0" smtClean="0"/>
              <a:t> </a:t>
            </a:r>
            <a:r>
              <a:rPr lang="tr-TR" dirty="0" err="1" smtClean="0"/>
              <a:t>row</a:t>
            </a:r>
            <a:r>
              <a:rPr lang="tr-TR" dirty="0" smtClean="0"/>
              <a:t> </a:t>
            </a:r>
            <a:r>
              <a:rPr lang="tr-TR" dirty="0" err="1" smtClean="0"/>
              <a:t>your</a:t>
            </a:r>
            <a:r>
              <a:rPr lang="tr-TR" dirty="0" smtClean="0"/>
              <a:t> </a:t>
            </a:r>
            <a:r>
              <a:rPr lang="tr-TR" dirty="0" err="1" smtClean="0"/>
              <a:t>boat</a:t>
            </a:r>
            <a:endParaRPr lang="tr-TR" dirty="0"/>
          </a:p>
        </p:txBody>
      </p:sp>
    </p:spTree>
    <p:extLst>
      <p:ext uri="{BB962C8B-B14F-4D97-AF65-F5344CB8AC3E}">
        <p14:creationId xmlns:p14="http://schemas.microsoft.com/office/powerpoint/2010/main" val="1553449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DALCROZE ÖĞRENME YÖNTEMİ</a:t>
            </a:r>
            <a:endParaRPr lang="tr-TR" dirty="0"/>
          </a:p>
        </p:txBody>
      </p:sp>
      <p:sp>
        <p:nvSpPr>
          <p:cNvPr id="3" name="İçerik Yer Tutucusu 2"/>
          <p:cNvSpPr>
            <a:spLocks noGrp="1"/>
          </p:cNvSpPr>
          <p:nvPr>
            <p:ph idx="1"/>
          </p:nvPr>
        </p:nvSpPr>
        <p:spPr>
          <a:xfrm>
            <a:off x="1295401" y="2394065"/>
            <a:ext cx="9601196" cy="3481803"/>
          </a:xfrm>
        </p:spPr>
        <p:txBody>
          <a:bodyPr>
            <a:normAutofit fontScale="85000" lnSpcReduction="20000"/>
          </a:bodyPr>
          <a:lstStyle/>
          <a:p>
            <a:r>
              <a:rPr lang="tr-TR" dirty="0" smtClean="0"/>
              <a:t>Nasıl şarkı söyleme etkinliği </a:t>
            </a:r>
            <a:r>
              <a:rPr lang="tr-TR" dirty="0" err="1" smtClean="0"/>
              <a:t>Kodaly</a:t>
            </a:r>
            <a:r>
              <a:rPr lang="tr-TR" dirty="0" smtClean="0"/>
              <a:t> ile özdeşleşmiş ise, </a:t>
            </a:r>
            <a:r>
              <a:rPr lang="tr-TR" dirty="0" smtClean="0">
                <a:solidFill>
                  <a:schemeClr val="accent4">
                    <a:lumMod val="60000"/>
                    <a:lumOff val="40000"/>
                  </a:schemeClr>
                </a:solidFill>
              </a:rPr>
              <a:t>insan bedenindeki doğal ritmik hareketler ile</a:t>
            </a:r>
            <a:r>
              <a:rPr lang="tr-TR" dirty="0" smtClean="0"/>
              <a:t> öğreti de </a:t>
            </a:r>
            <a:r>
              <a:rPr lang="tr-TR" dirty="0" err="1" smtClean="0"/>
              <a:t>Dalcroze</a:t>
            </a:r>
            <a:r>
              <a:rPr lang="tr-TR" dirty="0" smtClean="0"/>
              <a:t> ile özdeşleşmiştir.</a:t>
            </a:r>
          </a:p>
          <a:p>
            <a:r>
              <a:rPr lang="tr-TR" dirty="0" smtClean="0"/>
              <a:t>Emile </a:t>
            </a:r>
            <a:r>
              <a:rPr lang="tr-TR" dirty="0" err="1" smtClean="0"/>
              <a:t>Jacques-Dalcroze</a:t>
            </a:r>
            <a:r>
              <a:rPr lang="tr-TR" dirty="0" smtClean="0"/>
              <a:t> (1865 Viyana-1950) müzik öğretisinde hareketi temel alan bir yöntem sunmuştur. </a:t>
            </a:r>
          </a:p>
          <a:p>
            <a:r>
              <a:rPr lang="tr-TR" dirty="0" smtClean="0"/>
              <a:t>Bu yöntemde, hareket ve vücut ritminin, dans ve tedavide önemli olduğu kadar müzik eğitiminde de çok güçlü bir etkisi olacağını savunulur. </a:t>
            </a:r>
          </a:p>
          <a:p>
            <a:r>
              <a:rPr lang="tr-TR" dirty="0" smtClean="0"/>
              <a:t>Zihin ve beden arasındaki uyum doğaçlama ve beden hareketleri ile gösterilir. </a:t>
            </a:r>
          </a:p>
          <a:p>
            <a:r>
              <a:rPr lang="tr-TR" dirty="0" smtClean="0"/>
              <a:t>Yöntemde hareket esastır. Çocuklar duydukları müziği kendilerine göre ifade etme fırsatı elde etmiş olurlar. </a:t>
            </a:r>
          </a:p>
          <a:p>
            <a:r>
              <a:rPr lang="tr-TR" dirty="0" smtClean="0"/>
              <a:t>Bu yöntemin en önemli özelliği; </a:t>
            </a:r>
            <a:r>
              <a:rPr lang="tr-TR" dirty="0" smtClean="0">
                <a:solidFill>
                  <a:srgbClr val="7030A0"/>
                </a:solidFill>
              </a:rPr>
              <a:t>çocukların hareket edebilme yeteneklerini kendi kendilerine ortaya çıkarabilmelerini</a:t>
            </a:r>
            <a:r>
              <a:rPr lang="tr-TR" dirty="0" smtClean="0"/>
              <a:t> sağlamaktır.</a:t>
            </a:r>
            <a:endParaRPr lang="tr-TR" dirty="0"/>
          </a:p>
        </p:txBody>
      </p:sp>
    </p:spTree>
    <p:extLst>
      <p:ext uri="{BB962C8B-B14F-4D97-AF65-F5344CB8AC3E}">
        <p14:creationId xmlns:p14="http://schemas.microsoft.com/office/powerpoint/2010/main" val="878522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Müziksel devinme, beden hareketleri yoluyla müzik öğretimi</a:t>
            </a:r>
          </a:p>
          <a:p>
            <a:r>
              <a:rPr lang="tr-TR" dirty="0" smtClean="0"/>
              <a:t>Vücut ilk enstrüman</a:t>
            </a:r>
          </a:p>
          <a:p>
            <a:r>
              <a:rPr lang="tr-TR" dirty="0" err="1" smtClean="0"/>
              <a:t>Ritimleme</a:t>
            </a:r>
            <a:r>
              <a:rPr lang="tr-TR" dirty="0" smtClean="0"/>
              <a:t>, solfej (nota okuma) ve doğaçlama 3 aşamadan oluşur. </a:t>
            </a:r>
          </a:p>
          <a:p>
            <a:r>
              <a:rPr lang="tr-TR" dirty="0" smtClean="0"/>
              <a:t>Piyano (öğretmen için) amaç çocuklara hareket yoluyla öğretme</a:t>
            </a:r>
          </a:p>
          <a:p>
            <a:endParaRPr lang="tr-TR" dirty="0" smtClean="0"/>
          </a:p>
          <a:p>
            <a:endParaRPr lang="tr-TR" dirty="0"/>
          </a:p>
        </p:txBody>
      </p:sp>
    </p:spTree>
    <p:extLst>
      <p:ext uri="{BB962C8B-B14F-4D97-AF65-F5344CB8AC3E}">
        <p14:creationId xmlns:p14="http://schemas.microsoft.com/office/powerpoint/2010/main" val="3877757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err="1" smtClean="0"/>
              <a:t>Dalcroze</a:t>
            </a:r>
            <a:r>
              <a:rPr lang="tr-TR" dirty="0" smtClean="0"/>
              <a:t> </a:t>
            </a:r>
            <a:r>
              <a:rPr lang="tr-TR" dirty="0" err="1" smtClean="0"/>
              <a:t>Eurhythmics</a:t>
            </a:r>
            <a:r>
              <a:rPr lang="tr-TR" dirty="0" smtClean="0"/>
              <a:t> https://www.youtube.com/watch?v=zsROX7pQdZM</a:t>
            </a:r>
          </a:p>
          <a:p>
            <a:r>
              <a:rPr lang="tr-TR" dirty="0" err="1" smtClean="0"/>
              <a:t>Dalcroze</a:t>
            </a:r>
            <a:r>
              <a:rPr lang="tr-TR" dirty="0" smtClean="0"/>
              <a:t> </a:t>
            </a:r>
            <a:r>
              <a:rPr lang="tr-TR" dirty="0" err="1" smtClean="0"/>
              <a:t>Eurhythmics</a:t>
            </a:r>
            <a:r>
              <a:rPr lang="tr-TR" dirty="0" smtClean="0"/>
              <a:t> 2 </a:t>
            </a:r>
            <a:r>
              <a:rPr lang="tr-TR" dirty="0" smtClean="0">
                <a:hlinkClick r:id="rId2"/>
              </a:rPr>
              <a:t>https://www.youtube.com/watch?v=fnjwRHyOD1o</a:t>
            </a:r>
            <a:endParaRPr lang="tr-TR" dirty="0" smtClean="0"/>
          </a:p>
          <a:p>
            <a:r>
              <a:rPr lang="tr-TR" dirty="0"/>
              <a:t> </a:t>
            </a:r>
            <a:r>
              <a:rPr lang="tr-TR" dirty="0" smtClean="0"/>
              <a:t>3 küçük ördek video</a:t>
            </a:r>
            <a:endParaRPr lang="tr-TR" dirty="0"/>
          </a:p>
        </p:txBody>
      </p:sp>
    </p:spTree>
    <p:extLst>
      <p:ext uri="{BB962C8B-B14F-4D97-AF65-F5344CB8AC3E}">
        <p14:creationId xmlns:p14="http://schemas.microsoft.com/office/powerpoint/2010/main" val="1142261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SUZUKI ÖĞRETİM YÖNTEMİ</a:t>
            </a:r>
            <a:endParaRPr lang="tr-TR" dirty="0"/>
          </a:p>
        </p:txBody>
      </p:sp>
      <p:sp>
        <p:nvSpPr>
          <p:cNvPr id="3" name="İçerik Yer Tutucusu 2"/>
          <p:cNvSpPr>
            <a:spLocks noGrp="1"/>
          </p:cNvSpPr>
          <p:nvPr>
            <p:ph idx="1"/>
          </p:nvPr>
        </p:nvSpPr>
        <p:spPr>
          <a:xfrm>
            <a:off x="1295401" y="2394065"/>
            <a:ext cx="9601196" cy="3724102"/>
          </a:xfrm>
        </p:spPr>
        <p:txBody>
          <a:bodyPr>
            <a:normAutofit fontScale="77500" lnSpcReduction="20000"/>
          </a:bodyPr>
          <a:lstStyle/>
          <a:p>
            <a:r>
              <a:rPr lang="tr-TR" dirty="0" smtClean="0"/>
              <a:t>Suzuki öğrenme yöntemi insan kulağını bebeklikten başlayarak eğitmeye dayalı bir yöntemdir. Dr. </a:t>
            </a:r>
            <a:r>
              <a:rPr lang="tr-TR" dirty="0" err="1" smtClean="0"/>
              <a:t>Shinichi</a:t>
            </a:r>
            <a:r>
              <a:rPr lang="tr-TR" dirty="0" smtClean="0"/>
              <a:t> Suzuki (1898-1998) tarafından geliştirilmiştir. </a:t>
            </a:r>
          </a:p>
          <a:p>
            <a:r>
              <a:rPr lang="tr-TR" dirty="0" smtClean="0"/>
              <a:t>Dr. Suzuki bu metodunu, özel yetenekli çocuklar ve II. Dünya Savaşı sırasında travma geçirmiş genç insanlar üzerinde yaptığı incelemeler sırasında geliştirmiştir. </a:t>
            </a:r>
          </a:p>
          <a:p>
            <a:r>
              <a:rPr lang="tr-TR" dirty="0" smtClean="0"/>
              <a:t>Suzuki metodu anadil kavramına dayanmaktadır. Her çocuk kendi dillerini içselleştirmiş olarak doğarlar ve doğduktan sonra bu dilde ustalaşmaya başlarlar. Suzuki bu düşüncenin müzikle bağlantısını şu şekilde kurmaktadır: Yetenek konusu bir mittir; yetenek bir hediye değil, zamanla kazanılabilen ve geliştirilebilen bir durumdur. Ve bununla birlikte “yetenek geliştirme (</a:t>
            </a:r>
            <a:r>
              <a:rPr lang="tr-TR" dirty="0" err="1" smtClean="0"/>
              <a:t>ability</a:t>
            </a:r>
            <a:r>
              <a:rPr lang="tr-TR" dirty="0" smtClean="0"/>
              <a:t> </a:t>
            </a:r>
            <a:r>
              <a:rPr lang="tr-TR" dirty="0" err="1" smtClean="0"/>
              <a:t>development</a:t>
            </a:r>
            <a:r>
              <a:rPr lang="tr-TR" dirty="0" smtClean="0"/>
              <a:t>)” ve “yetenek eğitimi (</a:t>
            </a:r>
            <a:r>
              <a:rPr lang="tr-TR" dirty="0" err="1" smtClean="0"/>
              <a:t>talent</a:t>
            </a:r>
            <a:r>
              <a:rPr lang="tr-TR" dirty="0"/>
              <a:t> </a:t>
            </a:r>
            <a:r>
              <a:rPr lang="tr-TR" dirty="0" err="1" smtClean="0"/>
              <a:t>education</a:t>
            </a:r>
            <a:r>
              <a:rPr lang="tr-TR" dirty="0" smtClean="0"/>
              <a:t>)” kavramları ortaya çıkmıştır.</a:t>
            </a:r>
          </a:p>
          <a:p>
            <a:r>
              <a:rPr lang="tr-TR" dirty="0" smtClean="0"/>
              <a:t>Suzuki yönteminde beste yapımı, kâğıtta yazılan notaya göre değil dinleme ve deneyim ile şekillenir. </a:t>
            </a:r>
          </a:p>
          <a:p>
            <a:r>
              <a:rPr lang="tr-TR" dirty="0" smtClean="0"/>
              <a:t>Parçalar benzetme yoluyla ortaya çıkar. Suzuki’ye göre müziği çalmayı öğretmeden nota okumayı öğretmek, konuşmayı öğretmeden yazmayı öğretmeye benzer.</a:t>
            </a:r>
            <a:endParaRPr lang="tr-TR" dirty="0"/>
          </a:p>
        </p:txBody>
      </p:sp>
    </p:spTree>
    <p:extLst>
      <p:ext uri="{BB962C8B-B14F-4D97-AF65-F5344CB8AC3E}">
        <p14:creationId xmlns:p14="http://schemas.microsoft.com/office/powerpoint/2010/main" val="69626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Dinleme ve deneyim önemli</a:t>
            </a:r>
          </a:p>
          <a:p>
            <a:r>
              <a:rPr lang="tr-TR" dirty="0" smtClean="0"/>
              <a:t>Çalgı çalmak müzik yaklaşımını geliştirir.</a:t>
            </a:r>
          </a:p>
          <a:p>
            <a:r>
              <a:rPr lang="tr-TR" dirty="0" smtClean="0"/>
              <a:t>Çocuk dil öğrendikten sonra müzik eğitimi başlayabilir.</a:t>
            </a:r>
          </a:p>
          <a:p>
            <a:r>
              <a:rPr lang="tr-TR" dirty="0" smtClean="0"/>
              <a:t>Yetenek eğitim metodu</a:t>
            </a:r>
          </a:p>
          <a:p>
            <a:r>
              <a:rPr lang="tr-TR" dirty="0" smtClean="0"/>
              <a:t>Her çocukta bir müzik yeteneği vardır. </a:t>
            </a:r>
          </a:p>
          <a:p>
            <a:r>
              <a:rPr lang="tr-TR" dirty="0" smtClean="0"/>
              <a:t>Çalgı eğitimi önemli (Keman)</a:t>
            </a:r>
          </a:p>
        </p:txBody>
      </p:sp>
    </p:spTree>
    <p:extLst>
      <p:ext uri="{BB962C8B-B14F-4D97-AF65-F5344CB8AC3E}">
        <p14:creationId xmlns:p14="http://schemas.microsoft.com/office/powerpoint/2010/main" val="421013103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64</TotalTime>
  <Words>967</Words>
  <Application>Microsoft Office PowerPoint</Application>
  <PresentationFormat>Geniş ekran</PresentationFormat>
  <Paragraphs>68</Paragraphs>
  <Slides>16</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16</vt:i4>
      </vt:variant>
    </vt:vector>
  </HeadingPairs>
  <TitlesOfParts>
    <vt:vector size="19" baseType="lpstr">
      <vt:lpstr>Arial</vt:lpstr>
      <vt:lpstr>Garamond</vt:lpstr>
      <vt:lpstr>Organik</vt:lpstr>
      <vt:lpstr>3. Hafta:  Müzikte Yaklaşımlar</vt:lpstr>
      <vt:lpstr>KODALY ÖĞRETİM YÖNTEMİ</vt:lpstr>
      <vt:lpstr>PowerPoint Sunusu</vt:lpstr>
      <vt:lpstr>PowerPoint Sunusu</vt:lpstr>
      <vt:lpstr>DALCROZE ÖĞRENME YÖNTEMİ</vt:lpstr>
      <vt:lpstr>PowerPoint Sunusu</vt:lpstr>
      <vt:lpstr>PowerPoint Sunusu</vt:lpstr>
      <vt:lpstr>SUZUKI ÖĞRETİM YÖNTEMİ</vt:lpstr>
      <vt:lpstr>PowerPoint Sunusu</vt:lpstr>
      <vt:lpstr>PowerPoint Sunusu</vt:lpstr>
      <vt:lpstr>ORFF-SCHULWERK ÖĞRETİM YÖNTEMİ</vt:lpstr>
      <vt:lpstr>PowerPoint Sunusu</vt:lpstr>
      <vt:lpstr>PowerPoint Sunusu</vt:lpstr>
      <vt:lpstr>PowerPoint Sunusu</vt:lpstr>
      <vt:lpstr>PowerPoint Sunusu</vt:lpstr>
      <vt:lpstr>PowerPoint Sunusu</vt:lpstr>
    </vt:vector>
  </TitlesOfParts>
  <Company>MTA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Hafta: Müzikte Yaklaşımlar</dc:title>
  <dc:creator>Administrator</dc:creator>
  <cp:lastModifiedBy>Administrator</cp:lastModifiedBy>
  <cp:revision>12</cp:revision>
  <dcterms:created xsi:type="dcterms:W3CDTF">2021-10-25T07:28:11Z</dcterms:created>
  <dcterms:modified xsi:type="dcterms:W3CDTF">2021-10-26T13:16:46Z</dcterms:modified>
</cp:coreProperties>
</file>