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Lst>
  <p:notesMasterIdLst>
    <p:notesMasterId r:id="rId74"/>
  </p:notesMasterIdLst>
  <p:sldIdLst>
    <p:sldId id="325" r:id="rId3"/>
    <p:sldId id="327" r:id="rId4"/>
    <p:sldId id="326" r:id="rId5"/>
    <p:sldId id="324" r:id="rId6"/>
    <p:sldId id="32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330" r:id="rId28"/>
    <p:sldId id="279" r:id="rId29"/>
    <p:sldId id="280" r:id="rId30"/>
    <p:sldId id="281" r:id="rId31"/>
    <p:sldId id="282" r:id="rId32"/>
    <p:sldId id="283"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31" r:id="rId61"/>
    <p:sldId id="313" r:id="rId62"/>
    <p:sldId id="314" r:id="rId63"/>
    <p:sldId id="315" r:id="rId64"/>
    <p:sldId id="316" r:id="rId65"/>
    <p:sldId id="317" r:id="rId66"/>
    <p:sldId id="318" r:id="rId67"/>
    <p:sldId id="319" r:id="rId68"/>
    <p:sldId id="320" r:id="rId69"/>
    <p:sldId id="321" r:id="rId70"/>
    <p:sldId id="323" r:id="rId71"/>
    <p:sldId id="299" r:id="rId72"/>
    <p:sldId id="329" r:id="rId7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7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CFD1E0-C6C9-45DF-A60D-97144A952A8C}"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tr-TR"/>
        </a:p>
      </dgm:t>
    </dgm:pt>
    <dgm:pt modelId="{E4F44195-F3F3-4325-8A7C-CCAA5D534B09}">
      <dgm:prSet phldrT="[Metin]" custT="1"/>
      <dgm:spPr/>
      <dgm:t>
        <a:bodyPr/>
        <a:lstStyle/>
        <a:p>
          <a:r>
            <a:rPr lang="tr-TR" sz="2000" b="1" dirty="0">
              <a:solidFill>
                <a:srgbClr val="FF0000"/>
              </a:solidFill>
              <a:latin typeface="Arial" pitchFamily="34" charset="0"/>
              <a:cs typeface="Arial" pitchFamily="34" charset="0"/>
            </a:rPr>
            <a:t>Sözlü İletişim </a:t>
          </a:r>
        </a:p>
      </dgm:t>
    </dgm:pt>
    <dgm:pt modelId="{8104BE85-F021-42EA-A304-76AAC2A23E92}" type="parTrans" cxnId="{383546B7-ED6E-48FF-8679-484FEA0D9C66}">
      <dgm:prSet/>
      <dgm:spPr/>
      <dgm:t>
        <a:bodyPr/>
        <a:lstStyle/>
        <a:p>
          <a:endParaRPr lang="tr-TR" sz="1800" b="1">
            <a:latin typeface="Georgia" pitchFamily="18" charset="0"/>
          </a:endParaRPr>
        </a:p>
      </dgm:t>
    </dgm:pt>
    <dgm:pt modelId="{37BA7C90-689C-4A0D-BA9E-C4AFF51FFC35}" type="sibTrans" cxnId="{383546B7-ED6E-48FF-8679-484FEA0D9C66}">
      <dgm:prSet/>
      <dgm:spPr/>
      <dgm:t>
        <a:bodyPr/>
        <a:lstStyle/>
        <a:p>
          <a:endParaRPr lang="tr-TR" sz="1800" b="1">
            <a:latin typeface="Georgia" pitchFamily="18" charset="0"/>
          </a:endParaRPr>
        </a:p>
      </dgm:t>
    </dgm:pt>
    <dgm:pt modelId="{9EACF697-A276-4A5C-A496-433B7AAC7294}">
      <dgm:prSet phldrT="[Metin]" custT="1"/>
      <dgm:spPr/>
      <dgm:t>
        <a:bodyPr/>
        <a:lstStyle/>
        <a:p>
          <a:r>
            <a:rPr lang="tr-TR" sz="2000" b="1" dirty="0">
              <a:latin typeface="Arial" pitchFamily="34" charset="0"/>
              <a:cs typeface="Arial" pitchFamily="34" charset="0"/>
            </a:rPr>
            <a:t>Anlaşılır bir dil</a:t>
          </a:r>
        </a:p>
      </dgm:t>
    </dgm:pt>
    <dgm:pt modelId="{8701F0AD-AD74-4EDD-A06C-219366F5E5DC}" type="parTrans" cxnId="{985942C7-54E1-4E21-A840-491065E4BB53}">
      <dgm:prSet/>
      <dgm:spPr/>
      <dgm:t>
        <a:bodyPr/>
        <a:lstStyle/>
        <a:p>
          <a:endParaRPr lang="tr-TR" sz="1800" b="1">
            <a:latin typeface="Georgia" pitchFamily="18" charset="0"/>
          </a:endParaRPr>
        </a:p>
      </dgm:t>
    </dgm:pt>
    <dgm:pt modelId="{434871F3-6F18-4DC1-8420-A261C73E1D53}" type="sibTrans" cxnId="{985942C7-54E1-4E21-A840-491065E4BB53}">
      <dgm:prSet/>
      <dgm:spPr/>
      <dgm:t>
        <a:bodyPr/>
        <a:lstStyle/>
        <a:p>
          <a:endParaRPr lang="tr-TR" sz="1800" b="1">
            <a:latin typeface="Georgia" pitchFamily="18" charset="0"/>
          </a:endParaRPr>
        </a:p>
      </dgm:t>
    </dgm:pt>
    <dgm:pt modelId="{9F7EB5DF-D686-4104-933E-0F9F0E3DD9C2}">
      <dgm:prSet phldrT="[Metin]" custT="1"/>
      <dgm:spPr/>
      <dgm:t>
        <a:bodyPr/>
        <a:lstStyle/>
        <a:p>
          <a:r>
            <a:rPr lang="tr-TR" sz="2000" b="1" dirty="0">
              <a:solidFill>
                <a:srgbClr val="FF0000"/>
              </a:solidFill>
              <a:latin typeface="Arial" pitchFamily="34" charset="0"/>
              <a:cs typeface="Arial" pitchFamily="34" charset="0"/>
            </a:rPr>
            <a:t>Sözsüz İletişim</a:t>
          </a:r>
        </a:p>
      </dgm:t>
    </dgm:pt>
    <dgm:pt modelId="{6C5326B0-8F9A-42F2-9987-6F99D333F960}" type="parTrans" cxnId="{4DF2828A-39B8-4731-A006-4913DE13474E}">
      <dgm:prSet/>
      <dgm:spPr/>
      <dgm:t>
        <a:bodyPr/>
        <a:lstStyle/>
        <a:p>
          <a:endParaRPr lang="tr-TR" sz="1800" b="1">
            <a:latin typeface="Georgia" pitchFamily="18" charset="0"/>
          </a:endParaRPr>
        </a:p>
      </dgm:t>
    </dgm:pt>
    <dgm:pt modelId="{C4920329-CB5F-4933-8812-C41A69A3CDA9}" type="sibTrans" cxnId="{4DF2828A-39B8-4731-A006-4913DE13474E}">
      <dgm:prSet/>
      <dgm:spPr/>
      <dgm:t>
        <a:bodyPr/>
        <a:lstStyle/>
        <a:p>
          <a:endParaRPr lang="tr-TR" sz="1800" b="1">
            <a:latin typeface="Georgia" pitchFamily="18" charset="0"/>
          </a:endParaRPr>
        </a:p>
      </dgm:t>
    </dgm:pt>
    <dgm:pt modelId="{543F2B82-0A23-40EC-A6CE-7AC1A7B7C88D}">
      <dgm:prSet phldrT="[Metin]" custT="1"/>
      <dgm:spPr/>
      <dgm:t>
        <a:bodyPr/>
        <a:lstStyle/>
        <a:p>
          <a:r>
            <a:rPr lang="tr-TR" sz="2000" b="1" dirty="0">
              <a:latin typeface="Arial" pitchFamily="34" charset="0"/>
              <a:cs typeface="Arial" pitchFamily="34" charset="0"/>
            </a:rPr>
            <a:t>İlk izlenim</a:t>
          </a:r>
        </a:p>
      </dgm:t>
    </dgm:pt>
    <dgm:pt modelId="{1D37F79F-A13D-411F-8671-96D7841DEC5E}" type="parTrans" cxnId="{7D457B07-E1DC-47DF-BE04-FFAA1F18D581}">
      <dgm:prSet/>
      <dgm:spPr/>
      <dgm:t>
        <a:bodyPr/>
        <a:lstStyle/>
        <a:p>
          <a:endParaRPr lang="tr-TR" sz="1800" b="1">
            <a:latin typeface="Georgia" pitchFamily="18" charset="0"/>
          </a:endParaRPr>
        </a:p>
      </dgm:t>
    </dgm:pt>
    <dgm:pt modelId="{4888E496-E086-4B25-A050-D8E689E21DF3}" type="sibTrans" cxnId="{7D457B07-E1DC-47DF-BE04-FFAA1F18D581}">
      <dgm:prSet/>
      <dgm:spPr/>
      <dgm:t>
        <a:bodyPr/>
        <a:lstStyle/>
        <a:p>
          <a:endParaRPr lang="tr-TR" sz="1800" b="1">
            <a:latin typeface="Georgia" pitchFamily="18" charset="0"/>
          </a:endParaRPr>
        </a:p>
      </dgm:t>
    </dgm:pt>
    <dgm:pt modelId="{9712D84E-1083-4A40-A286-F6A4FEEF8CC4}">
      <dgm:prSet custT="1"/>
      <dgm:spPr/>
      <dgm:t>
        <a:bodyPr/>
        <a:lstStyle/>
        <a:p>
          <a:r>
            <a:rPr lang="tr-TR" sz="2000" b="1" dirty="0">
              <a:latin typeface="Arial" pitchFamily="34" charset="0"/>
              <a:cs typeface="Arial" pitchFamily="34" charset="0"/>
            </a:rPr>
            <a:t>Ses tonu, vurgusu, yüksekliği</a:t>
          </a:r>
        </a:p>
      </dgm:t>
    </dgm:pt>
    <dgm:pt modelId="{CE7E39E7-43A1-4C18-80EA-00D6209ABA01}" type="parTrans" cxnId="{5C4E15AD-9790-4D7E-AEC3-E9E921925C8D}">
      <dgm:prSet/>
      <dgm:spPr/>
      <dgm:t>
        <a:bodyPr/>
        <a:lstStyle/>
        <a:p>
          <a:endParaRPr lang="tr-TR" sz="1800" b="1">
            <a:latin typeface="Georgia" pitchFamily="18" charset="0"/>
          </a:endParaRPr>
        </a:p>
      </dgm:t>
    </dgm:pt>
    <dgm:pt modelId="{2B3AD479-12E4-4DA8-8FB9-8B4A863BAAD8}" type="sibTrans" cxnId="{5C4E15AD-9790-4D7E-AEC3-E9E921925C8D}">
      <dgm:prSet/>
      <dgm:spPr/>
      <dgm:t>
        <a:bodyPr/>
        <a:lstStyle/>
        <a:p>
          <a:endParaRPr lang="tr-TR" sz="1800" b="1">
            <a:latin typeface="Georgia" pitchFamily="18" charset="0"/>
          </a:endParaRPr>
        </a:p>
      </dgm:t>
    </dgm:pt>
    <dgm:pt modelId="{DD5D1501-27DF-4215-A4A4-B156002D1BC4}">
      <dgm:prSet custT="1"/>
      <dgm:spPr/>
      <dgm:t>
        <a:bodyPr/>
        <a:lstStyle/>
        <a:p>
          <a:r>
            <a:rPr lang="tr-TR" sz="2000" b="1" dirty="0">
              <a:latin typeface="Arial" pitchFamily="34" charset="0"/>
              <a:cs typeface="Arial" pitchFamily="34" charset="0"/>
            </a:rPr>
            <a:t>Hitap şekli</a:t>
          </a:r>
        </a:p>
      </dgm:t>
    </dgm:pt>
    <dgm:pt modelId="{440524F3-9D0B-4DFC-9DD0-6A5FCD1AFA43}" type="parTrans" cxnId="{DDE9CFFF-93E2-4BE8-A693-D0F80DD0B626}">
      <dgm:prSet/>
      <dgm:spPr/>
      <dgm:t>
        <a:bodyPr/>
        <a:lstStyle/>
        <a:p>
          <a:endParaRPr lang="tr-TR" sz="1800" b="1">
            <a:latin typeface="Georgia" pitchFamily="18" charset="0"/>
          </a:endParaRPr>
        </a:p>
      </dgm:t>
    </dgm:pt>
    <dgm:pt modelId="{DE173618-FB5D-465B-A158-257CE2A91DE8}" type="sibTrans" cxnId="{DDE9CFFF-93E2-4BE8-A693-D0F80DD0B626}">
      <dgm:prSet/>
      <dgm:spPr/>
      <dgm:t>
        <a:bodyPr/>
        <a:lstStyle/>
        <a:p>
          <a:endParaRPr lang="tr-TR" sz="1800" b="1">
            <a:latin typeface="Georgia" pitchFamily="18" charset="0"/>
          </a:endParaRPr>
        </a:p>
      </dgm:t>
    </dgm:pt>
    <dgm:pt modelId="{01E7F3A4-8DFE-4607-ABC7-6323822CE141}">
      <dgm:prSet custT="1"/>
      <dgm:spPr/>
      <dgm:t>
        <a:bodyPr/>
        <a:lstStyle/>
        <a:p>
          <a:r>
            <a:rPr lang="tr-TR" sz="2000" b="1" dirty="0">
              <a:latin typeface="Arial" pitchFamily="34" charset="0"/>
              <a:cs typeface="Arial" pitchFamily="34" charset="0"/>
            </a:rPr>
            <a:t>Açıklık, netlik, sadelik</a:t>
          </a:r>
        </a:p>
      </dgm:t>
    </dgm:pt>
    <dgm:pt modelId="{6F8BB878-E129-4EC0-84C8-88DEA7DA5917}" type="parTrans" cxnId="{73D47631-7956-4EE6-BC6A-8B30C3085212}">
      <dgm:prSet/>
      <dgm:spPr/>
      <dgm:t>
        <a:bodyPr/>
        <a:lstStyle/>
        <a:p>
          <a:endParaRPr lang="tr-TR" sz="1800" b="1">
            <a:latin typeface="Georgia" pitchFamily="18" charset="0"/>
          </a:endParaRPr>
        </a:p>
      </dgm:t>
    </dgm:pt>
    <dgm:pt modelId="{7EAE7243-D924-400D-AD1E-3860083777FC}" type="sibTrans" cxnId="{73D47631-7956-4EE6-BC6A-8B30C3085212}">
      <dgm:prSet/>
      <dgm:spPr/>
      <dgm:t>
        <a:bodyPr/>
        <a:lstStyle/>
        <a:p>
          <a:endParaRPr lang="tr-TR" sz="1800" b="1">
            <a:latin typeface="Georgia" pitchFamily="18" charset="0"/>
          </a:endParaRPr>
        </a:p>
      </dgm:t>
    </dgm:pt>
    <dgm:pt modelId="{73601916-CC62-4540-99AF-6991B800C5D4}">
      <dgm:prSet custT="1"/>
      <dgm:spPr/>
      <dgm:t>
        <a:bodyPr/>
        <a:lstStyle/>
        <a:p>
          <a:r>
            <a:rPr lang="tr-TR" sz="1600" b="1" dirty="0">
              <a:solidFill>
                <a:schemeClr val="tx1"/>
              </a:solidFill>
              <a:latin typeface="Arial" pitchFamily="34" charset="0"/>
              <a:cs typeface="Arial" pitchFamily="34" charset="0"/>
            </a:rPr>
            <a:t>Soru sormak, cevaplar için cesaretlendirmek</a:t>
          </a:r>
        </a:p>
      </dgm:t>
    </dgm:pt>
    <dgm:pt modelId="{6704816E-2F2D-45AC-9A40-993B38690847}" type="parTrans" cxnId="{D4FC0FD5-D206-4666-97CF-1434D2B6AB37}">
      <dgm:prSet/>
      <dgm:spPr/>
      <dgm:t>
        <a:bodyPr/>
        <a:lstStyle/>
        <a:p>
          <a:endParaRPr lang="tr-TR" sz="1800" b="1">
            <a:latin typeface="Georgia" pitchFamily="18" charset="0"/>
          </a:endParaRPr>
        </a:p>
      </dgm:t>
    </dgm:pt>
    <dgm:pt modelId="{B58DFD46-0475-4669-96A3-107A62305587}" type="sibTrans" cxnId="{D4FC0FD5-D206-4666-97CF-1434D2B6AB37}">
      <dgm:prSet/>
      <dgm:spPr/>
      <dgm:t>
        <a:bodyPr/>
        <a:lstStyle/>
        <a:p>
          <a:endParaRPr lang="tr-TR" sz="1800" b="1">
            <a:latin typeface="Georgia" pitchFamily="18" charset="0"/>
          </a:endParaRPr>
        </a:p>
      </dgm:t>
    </dgm:pt>
    <dgm:pt modelId="{E3F175A6-161F-4B4D-849A-3931BE6A744E}">
      <dgm:prSet custT="1"/>
      <dgm:spPr/>
      <dgm:t>
        <a:bodyPr/>
        <a:lstStyle/>
        <a:p>
          <a:r>
            <a:rPr lang="tr-TR" sz="1800" b="1" dirty="0">
              <a:latin typeface="Arial" pitchFamily="34" charset="0"/>
              <a:cs typeface="Arial" pitchFamily="34" charset="0"/>
            </a:rPr>
            <a:t>Özetlemek</a:t>
          </a:r>
          <a:r>
            <a:rPr lang="tr-TR" sz="1800" b="1" dirty="0">
              <a:latin typeface="Georgia" pitchFamily="18" charset="0"/>
            </a:rPr>
            <a:t> </a:t>
          </a:r>
        </a:p>
      </dgm:t>
    </dgm:pt>
    <dgm:pt modelId="{B97F3767-ABFC-401A-8020-E4023B64086A}" type="parTrans" cxnId="{4441D354-80DB-4D8B-ACE8-49F7814D4B4E}">
      <dgm:prSet/>
      <dgm:spPr/>
      <dgm:t>
        <a:bodyPr/>
        <a:lstStyle/>
        <a:p>
          <a:endParaRPr lang="tr-TR" sz="1800" b="1">
            <a:latin typeface="Georgia" pitchFamily="18" charset="0"/>
          </a:endParaRPr>
        </a:p>
      </dgm:t>
    </dgm:pt>
    <dgm:pt modelId="{02DDA545-5893-4161-86E4-978E52A0BC04}" type="sibTrans" cxnId="{4441D354-80DB-4D8B-ACE8-49F7814D4B4E}">
      <dgm:prSet/>
      <dgm:spPr/>
      <dgm:t>
        <a:bodyPr/>
        <a:lstStyle/>
        <a:p>
          <a:endParaRPr lang="tr-TR" sz="1800" b="1">
            <a:latin typeface="Georgia" pitchFamily="18" charset="0"/>
          </a:endParaRPr>
        </a:p>
      </dgm:t>
    </dgm:pt>
    <dgm:pt modelId="{1637865F-44F9-4710-A3AA-C95DAFFA5478}">
      <dgm:prSet custT="1"/>
      <dgm:spPr/>
      <dgm:t>
        <a:bodyPr/>
        <a:lstStyle/>
        <a:p>
          <a:r>
            <a:rPr lang="tr-TR" sz="2000" b="1" dirty="0">
              <a:latin typeface="Arial" pitchFamily="34" charset="0"/>
              <a:cs typeface="Arial" pitchFamily="34" charset="0"/>
            </a:rPr>
            <a:t>Göz teması</a:t>
          </a:r>
        </a:p>
      </dgm:t>
    </dgm:pt>
    <dgm:pt modelId="{6ED53C75-3714-4552-9023-0A99AE8EB392}" type="parTrans" cxnId="{B09CF119-2924-48AF-83EE-1885A452E43C}">
      <dgm:prSet/>
      <dgm:spPr/>
      <dgm:t>
        <a:bodyPr/>
        <a:lstStyle/>
        <a:p>
          <a:endParaRPr lang="tr-TR" sz="1800" b="1">
            <a:latin typeface="Georgia" pitchFamily="18" charset="0"/>
          </a:endParaRPr>
        </a:p>
      </dgm:t>
    </dgm:pt>
    <dgm:pt modelId="{C2AF499E-1986-47D7-BC8A-B1068DC86EF1}" type="sibTrans" cxnId="{B09CF119-2924-48AF-83EE-1885A452E43C}">
      <dgm:prSet/>
      <dgm:spPr/>
      <dgm:t>
        <a:bodyPr/>
        <a:lstStyle/>
        <a:p>
          <a:endParaRPr lang="tr-TR" sz="1800" b="1">
            <a:latin typeface="Georgia" pitchFamily="18" charset="0"/>
          </a:endParaRPr>
        </a:p>
      </dgm:t>
    </dgm:pt>
    <dgm:pt modelId="{DA12E011-D2AB-4EED-99BF-A50350022F8F}">
      <dgm:prSet custT="1"/>
      <dgm:spPr/>
      <dgm:t>
        <a:bodyPr/>
        <a:lstStyle/>
        <a:p>
          <a:r>
            <a:rPr lang="tr-TR" sz="2000" b="1" dirty="0">
              <a:latin typeface="Arial" pitchFamily="34" charset="0"/>
              <a:cs typeface="Arial" pitchFamily="34" charset="0"/>
            </a:rPr>
            <a:t>Mesafe</a:t>
          </a:r>
        </a:p>
      </dgm:t>
    </dgm:pt>
    <dgm:pt modelId="{F92104E6-9D93-48FC-83E5-2CBC42BF795C}" type="parTrans" cxnId="{7A1839B0-8CE5-44AE-86D6-C48EB2C0D6BA}">
      <dgm:prSet/>
      <dgm:spPr/>
      <dgm:t>
        <a:bodyPr/>
        <a:lstStyle/>
        <a:p>
          <a:endParaRPr lang="tr-TR" sz="1800" b="1">
            <a:latin typeface="Georgia" pitchFamily="18" charset="0"/>
          </a:endParaRPr>
        </a:p>
      </dgm:t>
    </dgm:pt>
    <dgm:pt modelId="{01CBF817-93A3-4130-914E-54A5875E15FD}" type="sibTrans" cxnId="{7A1839B0-8CE5-44AE-86D6-C48EB2C0D6BA}">
      <dgm:prSet/>
      <dgm:spPr/>
      <dgm:t>
        <a:bodyPr/>
        <a:lstStyle/>
        <a:p>
          <a:endParaRPr lang="tr-TR" sz="1800" b="1">
            <a:latin typeface="Georgia" pitchFamily="18" charset="0"/>
          </a:endParaRPr>
        </a:p>
      </dgm:t>
    </dgm:pt>
    <dgm:pt modelId="{5CF6D7F7-A44C-41C5-9162-B9099D20B898}">
      <dgm:prSet custT="1"/>
      <dgm:spPr/>
      <dgm:t>
        <a:bodyPr/>
        <a:lstStyle/>
        <a:p>
          <a:r>
            <a:rPr lang="tr-TR" sz="2000" b="1" dirty="0">
              <a:latin typeface="Arial" pitchFamily="34" charset="0"/>
              <a:cs typeface="Arial" pitchFamily="34" charset="0"/>
            </a:rPr>
            <a:t>Dokunmak</a:t>
          </a:r>
          <a:r>
            <a:rPr lang="tr-TR" sz="1800" b="1" dirty="0">
              <a:latin typeface="Georgia" pitchFamily="18" charset="0"/>
            </a:rPr>
            <a:t> </a:t>
          </a:r>
        </a:p>
      </dgm:t>
    </dgm:pt>
    <dgm:pt modelId="{65854507-E7FC-4EAA-9882-CE2C8E200DB5}" type="parTrans" cxnId="{38A7855A-14AD-4119-8302-F6DA1B484593}">
      <dgm:prSet/>
      <dgm:spPr/>
      <dgm:t>
        <a:bodyPr/>
        <a:lstStyle/>
        <a:p>
          <a:endParaRPr lang="tr-TR" sz="1800" b="1">
            <a:latin typeface="Georgia" pitchFamily="18" charset="0"/>
          </a:endParaRPr>
        </a:p>
      </dgm:t>
    </dgm:pt>
    <dgm:pt modelId="{BFD8D17A-52BE-4153-8A0F-CB281E966A9E}" type="sibTrans" cxnId="{38A7855A-14AD-4119-8302-F6DA1B484593}">
      <dgm:prSet/>
      <dgm:spPr/>
      <dgm:t>
        <a:bodyPr/>
        <a:lstStyle/>
        <a:p>
          <a:endParaRPr lang="tr-TR" sz="1800" b="1">
            <a:latin typeface="Georgia" pitchFamily="18" charset="0"/>
          </a:endParaRPr>
        </a:p>
      </dgm:t>
    </dgm:pt>
    <dgm:pt modelId="{A279D8A8-1FDE-4C58-9FEE-0E449859A102}">
      <dgm:prSet custT="1"/>
      <dgm:spPr/>
      <dgm:t>
        <a:bodyPr/>
        <a:lstStyle/>
        <a:p>
          <a:r>
            <a:rPr lang="tr-TR" sz="2000" b="1" dirty="0">
              <a:latin typeface="Arial" pitchFamily="34" charset="0"/>
              <a:cs typeface="Arial" pitchFamily="34" charset="0"/>
            </a:rPr>
            <a:t>Olumlu yüz ifadesi</a:t>
          </a:r>
        </a:p>
      </dgm:t>
    </dgm:pt>
    <dgm:pt modelId="{2B42D276-2226-4485-A5CB-138945610A59}" type="parTrans" cxnId="{891FCCF5-2DBA-4A14-8530-7C0A2936A83D}">
      <dgm:prSet/>
      <dgm:spPr/>
      <dgm:t>
        <a:bodyPr/>
        <a:lstStyle/>
        <a:p>
          <a:endParaRPr lang="tr-TR" sz="1800" b="1">
            <a:latin typeface="Georgia" pitchFamily="18" charset="0"/>
          </a:endParaRPr>
        </a:p>
      </dgm:t>
    </dgm:pt>
    <dgm:pt modelId="{20ACD9EC-6C62-4FDE-9B09-3AF6451C7F2E}" type="sibTrans" cxnId="{891FCCF5-2DBA-4A14-8530-7C0A2936A83D}">
      <dgm:prSet/>
      <dgm:spPr/>
      <dgm:t>
        <a:bodyPr/>
        <a:lstStyle/>
        <a:p>
          <a:endParaRPr lang="tr-TR" sz="1800" b="1">
            <a:latin typeface="Georgia" pitchFamily="18" charset="0"/>
          </a:endParaRPr>
        </a:p>
      </dgm:t>
    </dgm:pt>
    <dgm:pt modelId="{33BCD4C0-1873-4FAB-A7D0-528CB0D5F9B3}">
      <dgm:prSet custT="1"/>
      <dgm:spPr/>
      <dgm:t>
        <a:bodyPr/>
        <a:lstStyle/>
        <a:p>
          <a:r>
            <a:rPr lang="tr-TR" sz="1800" b="1" dirty="0">
              <a:latin typeface="Georgia" pitchFamily="18" charset="0"/>
            </a:rPr>
            <a:t>Beden duruşu</a:t>
          </a:r>
        </a:p>
      </dgm:t>
    </dgm:pt>
    <dgm:pt modelId="{0816DC72-EBC6-4554-A1EE-04C61604F365}" type="parTrans" cxnId="{F0DBB628-3AF8-4C7E-982B-D55F5534FB74}">
      <dgm:prSet/>
      <dgm:spPr/>
      <dgm:t>
        <a:bodyPr/>
        <a:lstStyle/>
        <a:p>
          <a:endParaRPr lang="tr-TR" sz="1800" b="1">
            <a:latin typeface="Georgia" pitchFamily="18" charset="0"/>
          </a:endParaRPr>
        </a:p>
      </dgm:t>
    </dgm:pt>
    <dgm:pt modelId="{06445965-5931-462D-B5DA-27B45198BDE9}" type="sibTrans" cxnId="{F0DBB628-3AF8-4C7E-982B-D55F5534FB74}">
      <dgm:prSet/>
      <dgm:spPr/>
      <dgm:t>
        <a:bodyPr/>
        <a:lstStyle/>
        <a:p>
          <a:endParaRPr lang="tr-TR" sz="1800" b="1">
            <a:latin typeface="Georgia" pitchFamily="18" charset="0"/>
          </a:endParaRPr>
        </a:p>
      </dgm:t>
    </dgm:pt>
    <dgm:pt modelId="{D27FDB54-55C3-4008-B03D-1EF548214FDD}">
      <dgm:prSet custT="1"/>
      <dgm:spPr/>
      <dgm:t>
        <a:bodyPr/>
        <a:lstStyle/>
        <a:p>
          <a:r>
            <a:rPr lang="tr-TR" sz="1800" b="1" dirty="0">
              <a:latin typeface="Arial" pitchFamily="34" charset="0"/>
              <a:cs typeface="Arial" pitchFamily="34" charset="0"/>
            </a:rPr>
            <a:t>Söylenenleri dinlediğini belli etmek</a:t>
          </a:r>
        </a:p>
      </dgm:t>
    </dgm:pt>
    <dgm:pt modelId="{C79C0E54-08F5-4698-A19D-40FE4A5AAD86}" type="parTrans" cxnId="{8771DD17-621A-4122-87F4-67D9F3681C80}">
      <dgm:prSet/>
      <dgm:spPr/>
      <dgm:t>
        <a:bodyPr/>
        <a:lstStyle/>
        <a:p>
          <a:endParaRPr lang="tr-TR" sz="1800" b="1">
            <a:latin typeface="Georgia" pitchFamily="18" charset="0"/>
          </a:endParaRPr>
        </a:p>
      </dgm:t>
    </dgm:pt>
    <dgm:pt modelId="{007C1A9F-4F5C-4B19-B39C-E74E270EF552}" type="sibTrans" cxnId="{8771DD17-621A-4122-87F4-67D9F3681C80}">
      <dgm:prSet/>
      <dgm:spPr/>
      <dgm:t>
        <a:bodyPr/>
        <a:lstStyle/>
        <a:p>
          <a:endParaRPr lang="tr-TR" sz="1800" b="1">
            <a:latin typeface="Georgia" pitchFamily="18" charset="0"/>
          </a:endParaRPr>
        </a:p>
      </dgm:t>
    </dgm:pt>
    <dgm:pt modelId="{3DB33BA5-AA16-405C-9683-40C29B4333F0}" type="pres">
      <dgm:prSet presAssocID="{B7CFD1E0-C6C9-45DF-A60D-97144A952A8C}" presName="diagram" presStyleCnt="0">
        <dgm:presLayoutVars>
          <dgm:chPref val="1"/>
          <dgm:dir/>
          <dgm:animOne val="branch"/>
          <dgm:animLvl val="lvl"/>
          <dgm:resizeHandles/>
        </dgm:presLayoutVars>
      </dgm:prSet>
      <dgm:spPr/>
    </dgm:pt>
    <dgm:pt modelId="{3DAE885C-42F8-489B-AF43-A18A18A6079E}" type="pres">
      <dgm:prSet presAssocID="{E4F44195-F3F3-4325-8A7C-CCAA5D534B09}" presName="root" presStyleCnt="0"/>
      <dgm:spPr/>
    </dgm:pt>
    <dgm:pt modelId="{8EBA2676-A542-451E-96A4-097FC73C94A0}" type="pres">
      <dgm:prSet presAssocID="{E4F44195-F3F3-4325-8A7C-CCAA5D534B09}" presName="rootComposite" presStyleCnt="0"/>
      <dgm:spPr/>
    </dgm:pt>
    <dgm:pt modelId="{4E49052D-AED0-4BC7-82E1-58C4A45C911A}" type="pres">
      <dgm:prSet presAssocID="{E4F44195-F3F3-4325-8A7C-CCAA5D534B09}" presName="rootText" presStyleLbl="node1" presStyleIdx="0" presStyleCnt="2" custScaleX="206176"/>
      <dgm:spPr/>
    </dgm:pt>
    <dgm:pt modelId="{CD4BB7D7-D9A0-4DD5-9C8B-5DA8BDD95D90}" type="pres">
      <dgm:prSet presAssocID="{E4F44195-F3F3-4325-8A7C-CCAA5D534B09}" presName="rootConnector" presStyleLbl="node1" presStyleIdx="0" presStyleCnt="2"/>
      <dgm:spPr/>
    </dgm:pt>
    <dgm:pt modelId="{EDC1255A-51D2-4D09-A877-3EB04787A75E}" type="pres">
      <dgm:prSet presAssocID="{E4F44195-F3F3-4325-8A7C-CCAA5D534B09}" presName="childShape" presStyleCnt="0"/>
      <dgm:spPr/>
    </dgm:pt>
    <dgm:pt modelId="{EF0C646A-B1CC-4965-809F-61CFFDBC3DC4}" type="pres">
      <dgm:prSet presAssocID="{8701F0AD-AD74-4EDD-A06C-219366F5E5DC}" presName="Name13" presStyleLbl="parChTrans1D2" presStyleIdx="0" presStyleCnt="13"/>
      <dgm:spPr/>
    </dgm:pt>
    <dgm:pt modelId="{92EEE8A0-587B-4581-8A36-CB0C6B10B116}" type="pres">
      <dgm:prSet presAssocID="{9EACF697-A276-4A5C-A496-433B7AAC7294}" presName="childText" presStyleLbl="bgAcc1" presStyleIdx="0" presStyleCnt="13" custScaleX="248982">
        <dgm:presLayoutVars>
          <dgm:bulletEnabled val="1"/>
        </dgm:presLayoutVars>
      </dgm:prSet>
      <dgm:spPr/>
    </dgm:pt>
    <dgm:pt modelId="{689A6FAF-1F2F-430A-9E0C-64DA9506BE12}" type="pres">
      <dgm:prSet presAssocID="{CE7E39E7-43A1-4C18-80EA-00D6209ABA01}" presName="Name13" presStyleLbl="parChTrans1D2" presStyleIdx="1" presStyleCnt="13"/>
      <dgm:spPr/>
    </dgm:pt>
    <dgm:pt modelId="{978457A5-54A7-4685-AA7B-7977D8994EFC}" type="pres">
      <dgm:prSet presAssocID="{9712D84E-1083-4A40-A286-F6A4FEEF8CC4}" presName="childText" presStyleLbl="bgAcc1" presStyleIdx="1" presStyleCnt="13" custScaleX="248982">
        <dgm:presLayoutVars>
          <dgm:bulletEnabled val="1"/>
        </dgm:presLayoutVars>
      </dgm:prSet>
      <dgm:spPr/>
    </dgm:pt>
    <dgm:pt modelId="{92DFBA5E-5468-4B8D-9DB4-CF712F92C880}" type="pres">
      <dgm:prSet presAssocID="{440524F3-9D0B-4DFC-9DD0-6A5FCD1AFA43}" presName="Name13" presStyleLbl="parChTrans1D2" presStyleIdx="2" presStyleCnt="13"/>
      <dgm:spPr/>
    </dgm:pt>
    <dgm:pt modelId="{B94C041D-3AB3-4F56-AD55-352FED08C95A}" type="pres">
      <dgm:prSet presAssocID="{DD5D1501-27DF-4215-A4A4-B156002D1BC4}" presName="childText" presStyleLbl="bgAcc1" presStyleIdx="2" presStyleCnt="13" custScaleX="248982">
        <dgm:presLayoutVars>
          <dgm:bulletEnabled val="1"/>
        </dgm:presLayoutVars>
      </dgm:prSet>
      <dgm:spPr/>
    </dgm:pt>
    <dgm:pt modelId="{072D2B6A-8D91-479C-AF18-F47806F890EA}" type="pres">
      <dgm:prSet presAssocID="{6F8BB878-E129-4EC0-84C8-88DEA7DA5917}" presName="Name13" presStyleLbl="parChTrans1D2" presStyleIdx="3" presStyleCnt="13"/>
      <dgm:spPr/>
    </dgm:pt>
    <dgm:pt modelId="{F1952BF9-839F-4F97-B871-D2DBC5DDEF5C}" type="pres">
      <dgm:prSet presAssocID="{01E7F3A4-8DFE-4607-ABC7-6323822CE141}" presName="childText" presStyleLbl="bgAcc1" presStyleIdx="3" presStyleCnt="13" custScaleX="248982">
        <dgm:presLayoutVars>
          <dgm:bulletEnabled val="1"/>
        </dgm:presLayoutVars>
      </dgm:prSet>
      <dgm:spPr/>
    </dgm:pt>
    <dgm:pt modelId="{CAE23E01-FBBA-4924-B322-54A630EF519F}" type="pres">
      <dgm:prSet presAssocID="{6704816E-2F2D-45AC-9A40-993B38690847}" presName="Name13" presStyleLbl="parChTrans1D2" presStyleIdx="4" presStyleCnt="13"/>
      <dgm:spPr/>
    </dgm:pt>
    <dgm:pt modelId="{56E5EB69-8186-48B6-A7B8-CAD92DF2BC0E}" type="pres">
      <dgm:prSet presAssocID="{73601916-CC62-4540-99AF-6991B800C5D4}" presName="childText" presStyleLbl="bgAcc1" presStyleIdx="4" presStyleCnt="13" custScaleX="248982">
        <dgm:presLayoutVars>
          <dgm:bulletEnabled val="1"/>
        </dgm:presLayoutVars>
      </dgm:prSet>
      <dgm:spPr/>
    </dgm:pt>
    <dgm:pt modelId="{18382A0B-AB82-4295-8E03-5BADDBC64F0E}" type="pres">
      <dgm:prSet presAssocID="{B97F3767-ABFC-401A-8020-E4023B64086A}" presName="Name13" presStyleLbl="parChTrans1D2" presStyleIdx="5" presStyleCnt="13"/>
      <dgm:spPr/>
    </dgm:pt>
    <dgm:pt modelId="{69FC3DDB-FE5C-47D7-A154-25C445597A20}" type="pres">
      <dgm:prSet presAssocID="{E3F175A6-161F-4B4D-849A-3931BE6A744E}" presName="childText" presStyleLbl="bgAcc1" presStyleIdx="5" presStyleCnt="13" custScaleX="248982">
        <dgm:presLayoutVars>
          <dgm:bulletEnabled val="1"/>
        </dgm:presLayoutVars>
      </dgm:prSet>
      <dgm:spPr/>
    </dgm:pt>
    <dgm:pt modelId="{B0CFD781-4E10-4234-B4AD-B4A3E774AB3A}" type="pres">
      <dgm:prSet presAssocID="{9F7EB5DF-D686-4104-933E-0F9F0E3DD9C2}" presName="root" presStyleCnt="0"/>
      <dgm:spPr/>
    </dgm:pt>
    <dgm:pt modelId="{E53661C8-5A59-41A9-A2A0-4BAD16915CFA}" type="pres">
      <dgm:prSet presAssocID="{9F7EB5DF-D686-4104-933E-0F9F0E3DD9C2}" presName="rootComposite" presStyleCnt="0"/>
      <dgm:spPr/>
    </dgm:pt>
    <dgm:pt modelId="{D48EEDD8-CD15-4C42-9C1D-949DEBAEF581}" type="pres">
      <dgm:prSet presAssocID="{9F7EB5DF-D686-4104-933E-0F9F0E3DD9C2}" presName="rootText" presStyleLbl="node1" presStyleIdx="1" presStyleCnt="2" custScaleX="214737"/>
      <dgm:spPr/>
    </dgm:pt>
    <dgm:pt modelId="{A52A6846-5E5F-41A6-9D28-04584E6701ED}" type="pres">
      <dgm:prSet presAssocID="{9F7EB5DF-D686-4104-933E-0F9F0E3DD9C2}" presName="rootConnector" presStyleLbl="node1" presStyleIdx="1" presStyleCnt="2"/>
      <dgm:spPr/>
    </dgm:pt>
    <dgm:pt modelId="{735BEC97-9BBA-4436-9D3B-21CBCA330309}" type="pres">
      <dgm:prSet presAssocID="{9F7EB5DF-D686-4104-933E-0F9F0E3DD9C2}" presName="childShape" presStyleCnt="0"/>
      <dgm:spPr/>
    </dgm:pt>
    <dgm:pt modelId="{06F23657-0424-45D4-99B4-F0DA0461ADD5}" type="pres">
      <dgm:prSet presAssocID="{1D37F79F-A13D-411F-8671-96D7841DEC5E}" presName="Name13" presStyleLbl="parChTrans1D2" presStyleIdx="6" presStyleCnt="13"/>
      <dgm:spPr/>
    </dgm:pt>
    <dgm:pt modelId="{D7B4F24F-111C-4B2D-A8A4-F78A2E588A25}" type="pres">
      <dgm:prSet presAssocID="{543F2B82-0A23-40EC-A6CE-7AC1A7B7C88D}" presName="childText" presStyleLbl="bgAcc1" presStyleIdx="6" presStyleCnt="13" custScaleX="250994">
        <dgm:presLayoutVars>
          <dgm:bulletEnabled val="1"/>
        </dgm:presLayoutVars>
      </dgm:prSet>
      <dgm:spPr/>
    </dgm:pt>
    <dgm:pt modelId="{A4106352-A6DC-4D30-88E2-90D0713581D6}" type="pres">
      <dgm:prSet presAssocID="{6ED53C75-3714-4552-9023-0A99AE8EB392}" presName="Name13" presStyleLbl="parChTrans1D2" presStyleIdx="7" presStyleCnt="13"/>
      <dgm:spPr/>
    </dgm:pt>
    <dgm:pt modelId="{1DF77F92-DE9C-4CEE-86DA-6E68AC4F40D1}" type="pres">
      <dgm:prSet presAssocID="{1637865F-44F9-4710-A3AA-C95DAFFA5478}" presName="childText" presStyleLbl="bgAcc1" presStyleIdx="7" presStyleCnt="13" custScaleX="250994">
        <dgm:presLayoutVars>
          <dgm:bulletEnabled val="1"/>
        </dgm:presLayoutVars>
      </dgm:prSet>
      <dgm:spPr/>
    </dgm:pt>
    <dgm:pt modelId="{D4DE52B2-EFCC-4E83-997B-2EFB94EE20D6}" type="pres">
      <dgm:prSet presAssocID="{F92104E6-9D93-48FC-83E5-2CBC42BF795C}" presName="Name13" presStyleLbl="parChTrans1D2" presStyleIdx="8" presStyleCnt="13"/>
      <dgm:spPr/>
    </dgm:pt>
    <dgm:pt modelId="{22683006-5B6D-43BE-BB05-BE0919EDE7C0}" type="pres">
      <dgm:prSet presAssocID="{DA12E011-D2AB-4EED-99BF-A50350022F8F}" presName="childText" presStyleLbl="bgAcc1" presStyleIdx="8" presStyleCnt="13" custScaleX="250994">
        <dgm:presLayoutVars>
          <dgm:bulletEnabled val="1"/>
        </dgm:presLayoutVars>
      </dgm:prSet>
      <dgm:spPr/>
    </dgm:pt>
    <dgm:pt modelId="{93DAFF9C-F99F-4297-9243-7B9C8298CD24}" type="pres">
      <dgm:prSet presAssocID="{65854507-E7FC-4EAA-9882-CE2C8E200DB5}" presName="Name13" presStyleLbl="parChTrans1D2" presStyleIdx="9" presStyleCnt="13"/>
      <dgm:spPr/>
    </dgm:pt>
    <dgm:pt modelId="{2DA8C1A3-1ADD-4ACD-B1E9-BA58B14C0D6C}" type="pres">
      <dgm:prSet presAssocID="{5CF6D7F7-A44C-41C5-9162-B9099D20B898}" presName="childText" presStyleLbl="bgAcc1" presStyleIdx="9" presStyleCnt="13" custScaleX="250994">
        <dgm:presLayoutVars>
          <dgm:bulletEnabled val="1"/>
        </dgm:presLayoutVars>
      </dgm:prSet>
      <dgm:spPr/>
    </dgm:pt>
    <dgm:pt modelId="{846A71D4-E969-4E70-8D41-2ECA7638205B}" type="pres">
      <dgm:prSet presAssocID="{2B42D276-2226-4485-A5CB-138945610A59}" presName="Name13" presStyleLbl="parChTrans1D2" presStyleIdx="10" presStyleCnt="13"/>
      <dgm:spPr/>
    </dgm:pt>
    <dgm:pt modelId="{46F1C429-2367-4FE7-8465-F534D1EF02A7}" type="pres">
      <dgm:prSet presAssocID="{A279D8A8-1FDE-4C58-9FEE-0E449859A102}" presName="childText" presStyleLbl="bgAcc1" presStyleIdx="10" presStyleCnt="13" custScaleX="250994">
        <dgm:presLayoutVars>
          <dgm:bulletEnabled val="1"/>
        </dgm:presLayoutVars>
      </dgm:prSet>
      <dgm:spPr/>
    </dgm:pt>
    <dgm:pt modelId="{03680BD3-C5DC-436E-8EA3-B5441F931FB8}" type="pres">
      <dgm:prSet presAssocID="{0816DC72-EBC6-4554-A1EE-04C61604F365}" presName="Name13" presStyleLbl="parChTrans1D2" presStyleIdx="11" presStyleCnt="13"/>
      <dgm:spPr/>
    </dgm:pt>
    <dgm:pt modelId="{743239D6-7240-4D0F-A2E9-9C01A0DCB577}" type="pres">
      <dgm:prSet presAssocID="{33BCD4C0-1873-4FAB-A7D0-528CB0D5F9B3}" presName="childText" presStyleLbl="bgAcc1" presStyleIdx="11" presStyleCnt="13" custScaleX="250994">
        <dgm:presLayoutVars>
          <dgm:bulletEnabled val="1"/>
        </dgm:presLayoutVars>
      </dgm:prSet>
      <dgm:spPr/>
    </dgm:pt>
    <dgm:pt modelId="{AC1D1921-8425-4D89-AA72-BF9187824711}" type="pres">
      <dgm:prSet presAssocID="{C79C0E54-08F5-4698-A19D-40FE4A5AAD86}" presName="Name13" presStyleLbl="parChTrans1D2" presStyleIdx="12" presStyleCnt="13"/>
      <dgm:spPr/>
    </dgm:pt>
    <dgm:pt modelId="{CCD9A519-AE9C-4AEC-825C-7D31EA6AE564}" type="pres">
      <dgm:prSet presAssocID="{D27FDB54-55C3-4008-B03D-1EF548214FDD}" presName="childText" presStyleLbl="bgAcc1" presStyleIdx="12" presStyleCnt="13" custScaleX="250994">
        <dgm:presLayoutVars>
          <dgm:bulletEnabled val="1"/>
        </dgm:presLayoutVars>
      </dgm:prSet>
      <dgm:spPr/>
    </dgm:pt>
  </dgm:ptLst>
  <dgm:cxnLst>
    <dgm:cxn modelId="{7D457B07-E1DC-47DF-BE04-FFAA1F18D581}" srcId="{9F7EB5DF-D686-4104-933E-0F9F0E3DD9C2}" destId="{543F2B82-0A23-40EC-A6CE-7AC1A7B7C88D}" srcOrd="0" destOrd="0" parTransId="{1D37F79F-A13D-411F-8671-96D7841DEC5E}" sibTransId="{4888E496-E086-4B25-A050-D8E689E21DF3}"/>
    <dgm:cxn modelId="{21011C12-361C-44BA-B857-F50C6BC8B210}" type="presOf" srcId="{65854507-E7FC-4EAA-9882-CE2C8E200DB5}" destId="{93DAFF9C-F99F-4297-9243-7B9C8298CD24}" srcOrd="0" destOrd="0" presId="urn:microsoft.com/office/officeart/2005/8/layout/hierarchy3"/>
    <dgm:cxn modelId="{2D5DB115-03AE-4687-AAAC-1FEE0D10EF5E}" type="presOf" srcId="{E4F44195-F3F3-4325-8A7C-CCAA5D534B09}" destId="{4E49052D-AED0-4BC7-82E1-58C4A45C911A}" srcOrd="0" destOrd="0" presId="urn:microsoft.com/office/officeart/2005/8/layout/hierarchy3"/>
    <dgm:cxn modelId="{1752B116-2004-40DD-B682-AFC7A9E1C928}" type="presOf" srcId="{C79C0E54-08F5-4698-A19D-40FE4A5AAD86}" destId="{AC1D1921-8425-4D89-AA72-BF9187824711}" srcOrd="0" destOrd="0" presId="urn:microsoft.com/office/officeart/2005/8/layout/hierarchy3"/>
    <dgm:cxn modelId="{8771DD17-621A-4122-87F4-67D9F3681C80}" srcId="{9F7EB5DF-D686-4104-933E-0F9F0E3DD9C2}" destId="{D27FDB54-55C3-4008-B03D-1EF548214FDD}" srcOrd="6" destOrd="0" parTransId="{C79C0E54-08F5-4698-A19D-40FE4A5AAD86}" sibTransId="{007C1A9F-4F5C-4B19-B39C-E74E270EF552}"/>
    <dgm:cxn modelId="{B09CF119-2924-48AF-83EE-1885A452E43C}" srcId="{9F7EB5DF-D686-4104-933E-0F9F0E3DD9C2}" destId="{1637865F-44F9-4710-A3AA-C95DAFFA5478}" srcOrd="1" destOrd="0" parTransId="{6ED53C75-3714-4552-9023-0A99AE8EB392}" sibTransId="{C2AF499E-1986-47D7-BC8A-B1068DC86EF1}"/>
    <dgm:cxn modelId="{F0DBB628-3AF8-4C7E-982B-D55F5534FB74}" srcId="{9F7EB5DF-D686-4104-933E-0F9F0E3DD9C2}" destId="{33BCD4C0-1873-4FAB-A7D0-528CB0D5F9B3}" srcOrd="5" destOrd="0" parTransId="{0816DC72-EBC6-4554-A1EE-04C61604F365}" sibTransId="{06445965-5931-462D-B5DA-27B45198BDE9}"/>
    <dgm:cxn modelId="{F9FE512A-2408-42E4-8075-6B9501C75CC9}" type="presOf" srcId="{DD5D1501-27DF-4215-A4A4-B156002D1BC4}" destId="{B94C041D-3AB3-4F56-AD55-352FED08C95A}" srcOrd="0" destOrd="0" presId="urn:microsoft.com/office/officeart/2005/8/layout/hierarchy3"/>
    <dgm:cxn modelId="{73D47631-7956-4EE6-BC6A-8B30C3085212}" srcId="{E4F44195-F3F3-4325-8A7C-CCAA5D534B09}" destId="{01E7F3A4-8DFE-4607-ABC7-6323822CE141}" srcOrd="3" destOrd="0" parTransId="{6F8BB878-E129-4EC0-84C8-88DEA7DA5917}" sibTransId="{7EAE7243-D924-400D-AD1E-3860083777FC}"/>
    <dgm:cxn modelId="{1C167C33-7EC5-4DBE-9AAD-0DECF826A49C}" type="presOf" srcId="{0816DC72-EBC6-4554-A1EE-04C61604F365}" destId="{03680BD3-C5DC-436E-8EA3-B5441F931FB8}" srcOrd="0" destOrd="0" presId="urn:microsoft.com/office/officeart/2005/8/layout/hierarchy3"/>
    <dgm:cxn modelId="{9DDAAF46-9BA0-472C-B78A-C1C34E6EA242}" type="presOf" srcId="{8701F0AD-AD74-4EDD-A06C-219366F5E5DC}" destId="{EF0C646A-B1CC-4965-809F-61CFFDBC3DC4}" srcOrd="0" destOrd="0" presId="urn:microsoft.com/office/officeart/2005/8/layout/hierarchy3"/>
    <dgm:cxn modelId="{F5ACF94A-3BC3-4534-AA5C-EDF7777BFFC3}" type="presOf" srcId="{F92104E6-9D93-48FC-83E5-2CBC42BF795C}" destId="{D4DE52B2-EFCC-4E83-997B-2EFB94EE20D6}" srcOrd="0" destOrd="0" presId="urn:microsoft.com/office/officeart/2005/8/layout/hierarchy3"/>
    <dgm:cxn modelId="{CD21264F-DD27-44C9-9BCA-4FF0FC4CFB1E}" type="presOf" srcId="{73601916-CC62-4540-99AF-6991B800C5D4}" destId="{56E5EB69-8186-48B6-A7B8-CAD92DF2BC0E}" srcOrd="0" destOrd="0" presId="urn:microsoft.com/office/officeart/2005/8/layout/hierarchy3"/>
    <dgm:cxn modelId="{1F0C2C71-4D42-4630-AA43-ECBEDA7823DA}" type="presOf" srcId="{B7CFD1E0-C6C9-45DF-A60D-97144A952A8C}" destId="{3DB33BA5-AA16-405C-9683-40C29B4333F0}" srcOrd="0" destOrd="0" presId="urn:microsoft.com/office/officeart/2005/8/layout/hierarchy3"/>
    <dgm:cxn modelId="{0086E671-76A8-4E8B-AF14-8962B1E1470C}" type="presOf" srcId="{440524F3-9D0B-4DFC-9DD0-6A5FCD1AFA43}" destId="{92DFBA5E-5468-4B8D-9DB4-CF712F92C880}" srcOrd="0" destOrd="0" presId="urn:microsoft.com/office/officeart/2005/8/layout/hierarchy3"/>
    <dgm:cxn modelId="{6448AE72-4C9F-4B85-86C8-B019BE2958DA}" type="presOf" srcId="{E3F175A6-161F-4B4D-849A-3931BE6A744E}" destId="{69FC3DDB-FE5C-47D7-A154-25C445597A20}" srcOrd="0" destOrd="0" presId="urn:microsoft.com/office/officeart/2005/8/layout/hierarchy3"/>
    <dgm:cxn modelId="{D2008474-34F9-404A-AB9B-4569B2713128}" type="presOf" srcId="{CE7E39E7-43A1-4C18-80EA-00D6209ABA01}" destId="{689A6FAF-1F2F-430A-9E0C-64DA9506BE12}" srcOrd="0" destOrd="0" presId="urn:microsoft.com/office/officeart/2005/8/layout/hierarchy3"/>
    <dgm:cxn modelId="{4441D354-80DB-4D8B-ACE8-49F7814D4B4E}" srcId="{E4F44195-F3F3-4325-8A7C-CCAA5D534B09}" destId="{E3F175A6-161F-4B4D-849A-3931BE6A744E}" srcOrd="5" destOrd="0" parTransId="{B97F3767-ABFC-401A-8020-E4023B64086A}" sibTransId="{02DDA545-5893-4161-86E4-978E52A0BC04}"/>
    <dgm:cxn modelId="{55990459-F3D3-4F79-9FC3-DD1F294FE5D2}" type="presOf" srcId="{2B42D276-2226-4485-A5CB-138945610A59}" destId="{846A71D4-E969-4E70-8D41-2ECA7638205B}" srcOrd="0" destOrd="0" presId="urn:microsoft.com/office/officeart/2005/8/layout/hierarchy3"/>
    <dgm:cxn modelId="{38A7855A-14AD-4119-8302-F6DA1B484593}" srcId="{9F7EB5DF-D686-4104-933E-0F9F0E3DD9C2}" destId="{5CF6D7F7-A44C-41C5-9162-B9099D20B898}" srcOrd="3" destOrd="0" parTransId="{65854507-E7FC-4EAA-9882-CE2C8E200DB5}" sibTransId="{BFD8D17A-52BE-4153-8A0F-CB281E966A9E}"/>
    <dgm:cxn modelId="{2BEBC37A-41ED-49C5-A36F-B1F508EA5807}" type="presOf" srcId="{9EACF697-A276-4A5C-A496-433B7AAC7294}" destId="{92EEE8A0-587B-4581-8A36-CB0C6B10B116}" srcOrd="0" destOrd="0" presId="urn:microsoft.com/office/officeart/2005/8/layout/hierarchy3"/>
    <dgm:cxn modelId="{B2F22283-0007-4334-8FD4-394AD66D593F}" type="presOf" srcId="{9F7EB5DF-D686-4104-933E-0F9F0E3DD9C2}" destId="{D48EEDD8-CD15-4C42-9C1D-949DEBAEF581}" srcOrd="0" destOrd="0" presId="urn:microsoft.com/office/officeart/2005/8/layout/hierarchy3"/>
    <dgm:cxn modelId="{4DF2828A-39B8-4731-A006-4913DE13474E}" srcId="{B7CFD1E0-C6C9-45DF-A60D-97144A952A8C}" destId="{9F7EB5DF-D686-4104-933E-0F9F0E3DD9C2}" srcOrd="1" destOrd="0" parTransId="{6C5326B0-8F9A-42F2-9987-6F99D333F960}" sibTransId="{C4920329-CB5F-4933-8812-C41A69A3CDA9}"/>
    <dgm:cxn modelId="{CA1F3995-962D-4159-8D5F-01D31AFE0319}" type="presOf" srcId="{E4F44195-F3F3-4325-8A7C-CCAA5D534B09}" destId="{CD4BB7D7-D9A0-4DD5-9C8B-5DA8BDD95D90}" srcOrd="1" destOrd="0" presId="urn:microsoft.com/office/officeart/2005/8/layout/hierarchy3"/>
    <dgm:cxn modelId="{40BE8698-E676-4D0E-87D8-C0278820AAF7}" type="presOf" srcId="{B97F3767-ABFC-401A-8020-E4023B64086A}" destId="{18382A0B-AB82-4295-8E03-5BADDBC64F0E}" srcOrd="0" destOrd="0" presId="urn:microsoft.com/office/officeart/2005/8/layout/hierarchy3"/>
    <dgm:cxn modelId="{7827B69E-6590-46A8-904F-5B444E0F821F}" type="presOf" srcId="{6F8BB878-E129-4EC0-84C8-88DEA7DA5917}" destId="{072D2B6A-8D91-479C-AF18-F47806F890EA}" srcOrd="0" destOrd="0" presId="urn:microsoft.com/office/officeart/2005/8/layout/hierarchy3"/>
    <dgm:cxn modelId="{6984409F-F488-47C6-9140-3E6361E01F89}" type="presOf" srcId="{01E7F3A4-8DFE-4607-ABC7-6323822CE141}" destId="{F1952BF9-839F-4F97-B871-D2DBC5DDEF5C}" srcOrd="0" destOrd="0" presId="urn:microsoft.com/office/officeart/2005/8/layout/hierarchy3"/>
    <dgm:cxn modelId="{E5056DA9-5E83-4B6A-BDF8-35A0FD774C33}" type="presOf" srcId="{6704816E-2F2D-45AC-9A40-993B38690847}" destId="{CAE23E01-FBBA-4924-B322-54A630EF519F}" srcOrd="0" destOrd="0" presId="urn:microsoft.com/office/officeart/2005/8/layout/hierarchy3"/>
    <dgm:cxn modelId="{A888C6AA-2D28-4E9B-9AAD-657178E8D5A6}" type="presOf" srcId="{A279D8A8-1FDE-4C58-9FEE-0E449859A102}" destId="{46F1C429-2367-4FE7-8465-F534D1EF02A7}" srcOrd="0" destOrd="0" presId="urn:microsoft.com/office/officeart/2005/8/layout/hierarchy3"/>
    <dgm:cxn modelId="{5C4E15AD-9790-4D7E-AEC3-E9E921925C8D}" srcId="{E4F44195-F3F3-4325-8A7C-CCAA5D534B09}" destId="{9712D84E-1083-4A40-A286-F6A4FEEF8CC4}" srcOrd="1" destOrd="0" parTransId="{CE7E39E7-43A1-4C18-80EA-00D6209ABA01}" sibTransId="{2B3AD479-12E4-4DA8-8FB9-8B4A863BAAD8}"/>
    <dgm:cxn modelId="{0EE73AAE-6202-4E32-BA0F-55D00D82BA35}" type="presOf" srcId="{5CF6D7F7-A44C-41C5-9162-B9099D20B898}" destId="{2DA8C1A3-1ADD-4ACD-B1E9-BA58B14C0D6C}" srcOrd="0" destOrd="0" presId="urn:microsoft.com/office/officeart/2005/8/layout/hierarchy3"/>
    <dgm:cxn modelId="{7A1839B0-8CE5-44AE-86D6-C48EB2C0D6BA}" srcId="{9F7EB5DF-D686-4104-933E-0F9F0E3DD9C2}" destId="{DA12E011-D2AB-4EED-99BF-A50350022F8F}" srcOrd="2" destOrd="0" parTransId="{F92104E6-9D93-48FC-83E5-2CBC42BF795C}" sibTransId="{01CBF817-93A3-4130-914E-54A5875E15FD}"/>
    <dgm:cxn modelId="{15C77FB0-3837-4DCC-8659-B9151CAC104F}" type="presOf" srcId="{543F2B82-0A23-40EC-A6CE-7AC1A7B7C88D}" destId="{D7B4F24F-111C-4B2D-A8A4-F78A2E588A25}" srcOrd="0" destOrd="0" presId="urn:microsoft.com/office/officeart/2005/8/layout/hierarchy3"/>
    <dgm:cxn modelId="{383546B7-ED6E-48FF-8679-484FEA0D9C66}" srcId="{B7CFD1E0-C6C9-45DF-A60D-97144A952A8C}" destId="{E4F44195-F3F3-4325-8A7C-CCAA5D534B09}" srcOrd="0" destOrd="0" parTransId="{8104BE85-F021-42EA-A304-76AAC2A23E92}" sibTransId="{37BA7C90-689C-4A0D-BA9E-C4AFF51FFC35}"/>
    <dgm:cxn modelId="{985942C7-54E1-4E21-A840-491065E4BB53}" srcId="{E4F44195-F3F3-4325-8A7C-CCAA5D534B09}" destId="{9EACF697-A276-4A5C-A496-433B7AAC7294}" srcOrd="0" destOrd="0" parTransId="{8701F0AD-AD74-4EDD-A06C-219366F5E5DC}" sibTransId="{434871F3-6F18-4DC1-8420-A261C73E1D53}"/>
    <dgm:cxn modelId="{D5D874C8-67B1-4F53-8054-FCCCE00E8586}" type="presOf" srcId="{6ED53C75-3714-4552-9023-0A99AE8EB392}" destId="{A4106352-A6DC-4D30-88E2-90D0713581D6}" srcOrd="0" destOrd="0" presId="urn:microsoft.com/office/officeart/2005/8/layout/hierarchy3"/>
    <dgm:cxn modelId="{DBDEFAC8-E007-44B3-BC31-EC20619085EB}" type="presOf" srcId="{1D37F79F-A13D-411F-8671-96D7841DEC5E}" destId="{06F23657-0424-45D4-99B4-F0DA0461ADD5}" srcOrd="0" destOrd="0" presId="urn:microsoft.com/office/officeart/2005/8/layout/hierarchy3"/>
    <dgm:cxn modelId="{D4FC0FD5-D206-4666-97CF-1434D2B6AB37}" srcId="{E4F44195-F3F3-4325-8A7C-CCAA5D534B09}" destId="{73601916-CC62-4540-99AF-6991B800C5D4}" srcOrd="4" destOrd="0" parTransId="{6704816E-2F2D-45AC-9A40-993B38690847}" sibTransId="{B58DFD46-0475-4669-96A3-107A62305587}"/>
    <dgm:cxn modelId="{83A25EE2-5E5D-42B9-A17E-56E23021A9AE}" type="presOf" srcId="{1637865F-44F9-4710-A3AA-C95DAFFA5478}" destId="{1DF77F92-DE9C-4CEE-86DA-6E68AC4F40D1}" srcOrd="0" destOrd="0" presId="urn:microsoft.com/office/officeart/2005/8/layout/hierarchy3"/>
    <dgm:cxn modelId="{3B9E60E9-F68C-4C3D-8FF5-FA176129D1F2}" type="presOf" srcId="{D27FDB54-55C3-4008-B03D-1EF548214FDD}" destId="{CCD9A519-AE9C-4AEC-825C-7D31EA6AE564}" srcOrd="0" destOrd="0" presId="urn:microsoft.com/office/officeart/2005/8/layout/hierarchy3"/>
    <dgm:cxn modelId="{55DA88EE-2302-452A-BC83-A1395D048261}" type="presOf" srcId="{9F7EB5DF-D686-4104-933E-0F9F0E3DD9C2}" destId="{A52A6846-5E5F-41A6-9D28-04584E6701ED}" srcOrd="1" destOrd="0" presId="urn:microsoft.com/office/officeart/2005/8/layout/hierarchy3"/>
    <dgm:cxn modelId="{392ACDEE-F88A-4F3F-83D1-B4A5BFCFB774}" type="presOf" srcId="{DA12E011-D2AB-4EED-99BF-A50350022F8F}" destId="{22683006-5B6D-43BE-BB05-BE0919EDE7C0}" srcOrd="0" destOrd="0" presId="urn:microsoft.com/office/officeart/2005/8/layout/hierarchy3"/>
    <dgm:cxn modelId="{1BC412F0-DD39-4616-8C72-6339FC742DF3}" type="presOf" srcId="{33BCD4C0-1873-4FAB-A7D0-528CB0D5F9B3}" destId="{743239D6-7240-4D0F-A2E9-9C01A0DCB577}" srcOrd="0" destOrd="0" presId="urn:microsoft.com/office/officeart/2005/8/layout/hierarchy3"/>
    <dgm:cxn modelId="{4BD0F1F2-56D5-4495-8798-80236D1628FA}" type="presOf" srcId="{9712D84E-1083-4A40-A286-F6A4FEEF8CC4}" destId="{978457A5-54A7-4685-AA7B-7977D8994EFC}" srcOrd="0" destOrd="0" presId="urn:microsoft.com/office/officeart/2005/8/layout/hierarchy3"/>
    <dgm:cxn modelId="{891FCCF5-2DBA-4A14-8530-7C0A2936A83D}" srcId="{9F7EB5DF-D686-4104-933E-0F9F0E3DD9C2}" destId="{A279D8A8-1FDE-4C58-9FEE-0E449859A102}" srcOrd="4" destOrd="0" parTransId="{2B42D276-2226-4485-A5CB-138945610A59}" sibTransId="{20ACD9EC-6C62-4FDE-9B09-3AF6451C7F2E}"/>
    <dgm:cxn modelId="{DDE9CFFF-93E2-4BE8-A693-D0F80DD0B626}" srcId="{E4F44195-F3F3-4325-8A7C-CCAA5D534B09}" destId="{DD5D1501-27DF-4215-A4A4-B156002D1BC4}" srcOrd="2" destOrd="0" parTransId="{440524F3-9D0B-4DFC-9DD0-6A5FCD1AFA43}" sibTransId="{DE173618-FB5D-465B-A158-257CE2A91DE8}"/>
    <dgm:cxn modelId="{4567842C-151A-41CF-B5D4-55906F41F4B2}" type="presParOf" srcId="{3DB33BA5-AA16-405C-9683-40C29B4333F0}" destId="{3DAE885C-42F8-489B-AF43-A18A18A6079E}" srcOrd="0" destOrd="0" presId="urn:microsoft.com/office/officeart/2005/8/layout/hierarchy3"/>
    <dgm:cxn modelId="{18579FA0-3227-4FFE-A7AF-51361F089877}" type="presParOf" srcId="{3DAE885C-42F8-489B-AF43-A18A18A6079E}" destId="{8EBA2676-A542-451E-96A4-097FC73C94A0}" srcOrd="0" destOrd="0" presId="urn:microsoft.com/office/officeart/2005/8/layout/hierarchy3"/>
    <dgm:cxn modelId="{2C794591-B120-4342-BE23-8DE5B43235A9}" type="presParOf" srcId="{8EBA2676-A542-451E-96A4-097FC73C94A0}" destId="{4E49052D-AED0-4BC7-82E1-58C4A45C911A}" srcOrd="0" destOrd="0" presId="urn:microsoft.com/office/officeart/2005/8/layout/hierarchy3"/>
    <dgm:cxn modelId="{8449B040-1815-4504-A5AA-0E0897D6D60A}" type="presParOf" srcId="{8EBA2676-A542-451E-96A4-097FC73C94A0}" destId="{CD4BB7D7-D9A0-4DD5-9C8B-5DA8BDD95D90}" srcOrd="1" destOrd="0" presId="urn:microsoft.com/office/officeart/2005/8/layout/hierarchy3"/>
    <dgm:cxn modelId="{B5BA6FEB-3178-4457-A5CB-2CDF4E1038AA}" type="presParOf" srcId="{3DAE885C-42F8-489B-AF43-A18A18A6079E}" destId="{EDC1255A-51D2-4D09-A877-3EB04787A75E}" srcOrd="1" destOrd="0" presId="urn:microsoft.com/office/officeart/2005/8/layout/hierarchy3"/>
    <dgm:cxn modelId="{508C3DCE-E9CC-4C7E-9CE7-17A76F3075B7}" type="presParOf" srcId="{EDC1255A-51D2-4D09-A877-3EB04787A75E}" destId="{EF0C646A-B1CC-4965-809F-61CFFDBC3DC4}" srcOrd="0" destOrd="0" presId="urn:microsoft.com/office/officeart/2005/8/layout/hierarchy3"/>
    <dgm:cxn modelId="{AFAE03AE-2B69-4CD4-87B9-8F207B141B6F}" type="presParOf" srcId="{EDC1255A-51D2-4D09-A877-3EB04787A75E}" destId="{92EEE8A0-587B-4581-8A36-CB0C6B10B116}" srcOrd="1" destOrd="0" presId="urn:microsoft.com/office/officeart/2005/8/layout/hierarchy3"/>
    <dgm:cxn modelId="{643A56E7-D20E-4190-B49B-CD64369522AA}" type="presParOf" srcId="{EDC1255A-51D2-4D09-A877-3EB04787A75E}" destId="{689A6FAF-1F2F-430A-9E0C-64DA9506BE12}" srcOrd="2" destOrd="0" presId="urn:microsoft.com/office/officeart/2005/8/layout/hierarchy3"/>
    <dgm:cxn modelId="{BB638719-E5BD-4705-A6FD-3D9F210E85AC}" type="presParOf" srcId="{EDC1255A-51D2-4D09-A877-3EB04787A75E}" destId="{978457A5-54A7-4685-AA7B-7977D8994EFC}" srcOrd="3" destOrd="0" presId="urn:microsoft.com/office/officeart/2005/8/layout/hierarchy3"/>
    <dgm:cxn modelId="{2B178C43-1DA3-498C-B9F1-3B1208879A11}" type="presParOf" srcId="{EDC1255A-51D2-4D09-A877-3EB04787A75E}" destId="{92DFBA5E-5468-4B8D-9DB4-CF712F92C880}" srcOrd="4" destOrd="0" presId="urn:microsoft.com/office/officeart/2005/8/layout/hierarchy3"/>
    <dgm:cxn modelId="{25707C97-3E39-4E54-96DB-2400EF1113F7}" type="presParOf" srcId="{EDC1255A-51D2-4D09-A877-3EB04787A75E}" destId="{B94C041D-3AB3-4F56-AD55-352FED08C95A}" srcOrd="5" destOrd="0" presId="urn:microsoft.com/office/officeart/2005/8/layout/hierarchy3"/>
    <dgm:cxn modelId="{0DCC1D40-88BC-4B11-8145-E57A12B91487}" type="presParOf" srcId="{EDC1255A-51D2-4D09-A877-3EB04787A75E}" destId="{072D2B6A-8D91-479C-AF18-F47806F890EA}" srcOrd="6" destOrd="0" presId="urn:microsoft.com/office/officeart/2005/8/layout/hierarchy3"/>
    <dgm:cxn modelId="{CFDBA051-844E-41DB-AD4F-156D4FD290A3}" type="presParOf" srcId="{EDC1255A-51D2-4D09-A877-3EB04787A75E}" destId="{F1952BF9-839F-4F97-B871-D2DBC5DDEF5C}" srcOrd="7" destOrd="0" presId="urn:microsoft.com/office/officeart/2005/8/layout/hierarchy3"/>
    <dgm:cxn modelId="{EB9AB6CD-74F7-48C7-B6EE-CD8D25F417F6}" type="presParOf" srcId="{EDC1255A-51D2-4D09-A877-3EB04787A75E}" destId="{CAE23E01-FBBA-4924-B322-54A630EF519F}" srcOrd="8" destOrd="0" presId="urn:microsoft.com/office/officeart/2005/8/layout/hierarchy3"/>
    <dgm:cxn modelId="{477F154C-8DC8-4978-82F2-9418F74002DB}" type="presParOf" srcId="{EDC1255A-51D2-4D09-A877-3EB04787A75E}" destId="{56E5EB69-8186-48B6-A7B8-CAD92DF2BC0E}" srcOrd="9" destOrd="0" presId="urn:microsoft.com/office/officeart/2005/8/layout/hierarchy3"/>
    <dgm:cxn modelId="{2BD16488-4EBF-49B4-BE8E-C301F4DC88C3}" type="presParOf" srcId="{EDC1255A-51D2-4D09-A877-3EB04787A75E}" destId="{18382A0B-AB82-4295-8E03-5BADDBC64F0E}" srcOrd="10" destOrd="0" presId="urn:microsoft.com/office/officeart/2005/8/layout/hierarchy3"/>
    <dgm:cxn modelId="{C7BD9E81-C0A4-4BE1-B3A5-B74BB8138F10}" type="presParOf" srcId="{EDC1255A-51D2-4D09-A877-3EB04787A75E}" destId="{69FC3DDB-FE5C-47D7-A154-25C445597A20}" srcOrd="11" destOrd="0" presId="urn:microsoft.com/office/officeart/2005/8/layout/hierarchy3"/>
    <dgm:cxn modelId="{33F29D0B-73D1-40CA-BBE4-0C66119A2A17}" type="presParOf" srcId="{3DB33BA5-AA16-405C-9683-40C29B4333F0}" destId="{B0CFD781-4E10-4234-B4AD-B4A3E774AB3A}" srcOrd="1" destOrd="0" presId="urn:microsoft.com/office/officeart/2005/8/layout/hierarchy3"/>
    <dgm:cxn modelId="{61B6DB4C-6612-4B26-B90B-EFD586820DE6}" type="presParOf" srcId="{B0CFD781-4E10-4234-B4AD-B4A3E774AB3A}" destId="{E53661C8-5A59-41A9-A2A0-4BAD16915CFA}" srcOrd="0" destOrd="0" presId="urn:microsoft.com/office/officeart/2005/8/layout/hierarchy3"/>
    <dgm:cxn modelId="{B79387F6-E91E-48A7-8AE5-3E87174EEACD}" type="presParOf" srcId="{E53661C8-5A59-41A9-A2A0-4BAD16915CFA}" destId="{D48EEDD8-CD15-4C42-9C1D-949DEBAEF581}" srcOrd="0" destOrd="0" presId="urn:microsoft.com/office/officeart/2005/8/layout/hierarchy3"/>
    <dgm:cxn modelId="{425CB1D5-B9E1-4616-B69B-A2B763641C52}" type="presParOf" srcId="{E53661C8-5A59-41A9-A2A0-4BAD16915CFA}" destId="{A52A6846-5E5F-41A6-9D28-04584E6701ED}" srcOrd="1" destOrd="0" presId="urn:microsoft.com/office/officeart/2005/8/layout/hierarchy3"/>
    <dgm:cxn modelId="{71B47EFE-2F05-4A84-8F60-025111EBC3EF}" type="presParOf" srcId="{B0CFD781-4E10-4234-B4AD-B4A3E774AB3A}" destId="{735BEC97-9BBA-4436-9D3B-21CBCA330309}" srcOrd="1" destOrd="0" presId="urn:microsoft.com/office/officeart/2005/8/layout/hierarchy3"/>
    <dgm:cxn modelId="{D75464B6-D1C3-4F9F-A817-5E3BDB5E57A2}" type="presParOf" srcId="{735BEC97-9BBA-4436-9D3B-21CBCA330309}" destId="{06F23657-0424-45D4-99B4-F0DA0461ADD5}" srcOrd="0" destOrd="0" presId="urn:microsoft.com/office/officeart/2005/8/layout/hierarchy3"/>
    <dgm:cxn modelId="{ECAAF1A6-F039-4F3A-A429-5E8F7479E5D5}" type="presParOf" srcId="{735BEC97-9BBA-4436-9D3B-21CBCA330309}" destId="{D7B4F24F-111C-4B2D-A8A4-F78A2E588A25}" srcOrd="1" destOrd="0" presId="urn:microsoft.com/office/officeart/2005/8/layout/hierarchy3"/>
    <dgm:cxn modelId="{F0498E3C-F89A-444B-B837-E2E275A7FE33}" type="presParOf" srcId="{735BEC97-9BBA-4436-9D3B-21CBCA330309}" destId="{A4106352-A6DC-4D30-88E2-90D0713581D6}" srcOrd="2" destOrd="0" presId="urn:microsoft.com/office/officeart/2005/8/layout/hierarchy3"/>
    <dgm:cxn modelId="{437B1535-F90E-418F-AEA8-F236112D62CB}" type="presParOf" srcId="{735BEC97-9BBA-4436-9D3B-21CBCA330309}" destId="{1DF77F92-DE9C-4CEE-86DA-6E68AC4F40D1}" srcOrd="3" destOrd="0" presId="urn:microsoft.com/office/officeart/2005/8/layout/hierarchy3"/>
    <dgm:cxn modelId="{154DBD14-D23A-4D48-94C5-5572856D3CFF}" type="presParOf" srcId="{735BEC97-9BBA-4436-9D3B-21CBCA330309}" destId="{D4DE52B2-EFCC-4E83-997B-2EFB94EE20D6}" srcOrd="4" destOrd="0" presId="urn:microsoft.com/office/officeart/2005/8/layout/hierarchy3"/>
    <dgm:cxn modelId="{064B558D-6A0B-4F9E-81B1-691F244BE4FA}" type="presParOf" srcId="{735BEC97-9BBA-4436-9D3B-21CBCA330309}" destId="{22683006-5B6D-43BE-BB05-BE0919EDE7C0}" srcOrd="5" destOrd="0" presId="urn:microsoft.com/office/officeart/2005/8/layout/hierarchy3"/>
    <dgm:cxn modelId="{499E43BA-FB90-4ECB-92BD-7E2169F56120}" type="presParOf" srcId="{735BEC97-9BBA-4436-9D3B-21CBCA330309}" destId="{93DAFF9C-F99F-4297-9243-7B9C8298CD24}" srcOrd="6" destOrd="0" presId="urn:microsoft.com/office/officeart/2005/8/layout/hierarchy3"/>
    <dgm:cxn modelId="{C5E03221-4B95-4D3B-9F60-5444897FCFAC}" type="presParOf" srcId="{735BEC97-9BBA-4436-9D3B-21CBCA330309}" destId="{2DA8C1A3-1ADD-4ACD-B1E9-BA58B14C0D6C}" srcOrd="7" destOrd="0" presId="urn:microsoft.com/office/officeart/2005/8/layout/hierarchy3"/>
    <dgm:cxn modelId="{0E80780C-1EAA-4651-80F5-E55B24E5789A}" type="presParOf" srcId="{735BEC97-9BBA-4436-9D3B-21CBCA330309}" destId="{846A71D4-E969-4E70-8D41-2ECA7638205B}" srcOrd="8" destOrd="0" presId="urn:microsoft.com/office/officeart/2005/8/layout/hierarchy3"/>
    <dgm:cxn modelId="{EBFA71F8-7128-4690-86C7-17EC472EDC0F}" type="presParOf" srcId="{735BEC97-9BBA-4436-9D3B-21CBCA330309}" destId="{46F1C429-2367-4FE7-8465-F534D1EF02A7}" srcOrd="9" destOrd="0" presId="urn:microsoft.com/office/officeart/2005/8/layout/hierarchy3"/>
    <dgm:cxn modelId="{9A512EE3-F8CA-4846-94F0-78C5A4997869}" type="presParOf" srcId="{735BEC97-9BBA-4436-9D3B-21CBCA330309}" destId="{03680BD3-C5DC-436E-8EA3-B5441F931FB8}" srcOrd="10" destOrd="0" presId="urn:microsoft.com/office/officeart/2005/8/layout/hierarchy3"/>
    <dgm:cxn modelId="{5717B55B-DFA6-47C3-B63F-634B038C345B}" type="presParOf" srcId="{735BEC97-9BBA-4436-9D3B-21CBCA330309}" destId="{743239D6-7240-4D0F-A2E9-9C01A0DCB577}" srcOrd="11" destOrd="0" presId="urn:microsoft.com/office/officeart/2005/8/layout/hierarchy3"/>
    <dgm:cxn modelId="{4E34CD85-BFB2-4B47-9051-A7CA30BA7BD2}" type="presParOf" srcId="{735BEC97-9BBA-4436-9D3B-21CBCA330309}" destId="{AC1D1921-8425-4D89-AA72-BF9187824711}" srcOrd="12" destOrd="0" presId="urn:microsoft.com/office/officeart/2005/8/layout/hierarchy3"/>
    <dgm:cxn modelId="{58461359-82E5-4D49-AB4F-ED5FF7B40224}" type="presParOf" srcId="{735BEC97-9BBA-4436-9D3B-21CBCA330309}" destId="{CCD9A519-AE9C-4AEC-825C-7D31EA6AE564}" srcOrd="1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9052D-AED0-4BC7-82E1-58C4A45C911A}">
      <dsp:nvSpPr>
        <dsp:cNvPr id="0" name=""/>
        <dsp:cNvSpPr/>
      </dsp:nvSpPr>
      <dsp:spPr>
        <a:xfrm>
          <a:off x="1260140" y="299"/>
          <a:ext cx="2658484" cy="64471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tr-TR" sz="2000" b="1" kern="1200" dirty="0">
              <a:solidFill>
                <a:srgbClr val="FF0000"/>
              </a:solidFill>
              <a:latin typeface="Arial" pitchFamily="34" charset="0"/>
              <a:cs typeface="Arial" pitchFamily="34" charset="0"/>
            </a:rPr>
            <a:t>Sözlü İletişim </a:t>
          </a:r>
        </a:p>
      </dsp:txBody>
      <dsp:txXfrm>
        <a:off x="1279023" y="19182"/>
        <a:ext cx="2620718" cy="606946"/>
      </dsp:txXfrm>
    </dsp:sp>
    <dsp:sp modelId="{EF0C646A-B1CC-4965-809F-61CFFDBC3DC4}">
      <dsp:nvSpPr>
        <dsp:cNvPr id="0" name=""/>
        <dsp:cNvSpPr/>
      </dsp:nvSpPr>
      <dsp:spPr>
        <a:xfrm>
          <a:off x="1525989" y="645011"/>
          <a:ext cx="265848" cy="483534"/>
        </a:xfrm>
        <a:custGeom>
          <a:avLst/>
          <a:gdLst/>
          <a:ahLst/>
          <a:cxnLst/>
          <a:rect l="0" t="0" r="0" b="0"/>
          <a:pathLst>
            <a:path>
              <a:moveTo>
                <a:pt x="0" y="0"/>
              </a:moveTo>
              <a:lnTo>
                <a:pt x="0" y="483534"/>
              </a:lnTo>
              <a:lnTo>
                <a:pt x="265848" y="483534"/>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EEE8A0-587B-4581-8A36-CB0C6B10B116}">
      <dsp:nvSpPr>
        <dsp:cNvPr id="0" name=""/>
        <dsp:cNvSpPr/>
      </dsp:nvSpPr>
      <dsp:spPr>
        <a:xfrm>
          <a:off x="1791837" y="806189"/>
          <a:ext cx="2568348" cy="644712"/>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tr-TR" sz="2000" b="1" kern="1200" dirty="0">
              <a:latin typeface="Arial" pitchFamily="34" charset="0"/>
              <a:cs typeface="Arial" pitchFamily="34" charset="0"/>
            </a:rPr>
            <a:t>Anlaşılır bir dil</a:t>
          </a:r>
        </a:p>
      </dsp:txBody>
      <dsp:txXfrm>
        <a:off x="1810720" y="825072"/>
        <a:ext cx="2530582" cy="606946"/>
      </dsp:txXfrm>
    </dsp:sp>
    <dsp:sp modelId="{689A6FAF-1F2F-430A-9E0C-64DA9506BE12}">
      <dsp:nvSpPr>
        <dsp:cNvPr id="0" name=""/>
        <dsp:cNvSpPr/>
      </dsp:nvSpPr>
      <dsp:spPr>
        <a:xfrm>
          <a:off x="1525989" y="645011"/>
          <a:ext cx="265848" cy="1289424"/>
        </a:xfrm>
        <a:custGeom>
          <a:avLst/>
          <a:gdLst/>
          <a:ahLst/>
          <a:cxnLst/>
          <a:rect l="0" t="0" r="0" b="0"/>
          <a:pathLst>
            <a:path>
              <a:moveTo>
                <a:pt x="0" y="0"/>
              </a:moveTo>
              <a:lnTo>
                <a:pt x="0" y="1289424"/>
              </a:lnTo>
              <a:lnTo>
                <a:pt x="265848" y="1289424"/>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8457A5-54A7-4685-AA7B-7977D8994EFC}">
      <dsp:nvSpPr>
        <dsp:cNvPr id="0" name=""/>
        <dsp:cNvSpPr/>
      </dsp:nvSpPr>
      <dsp:spPr>
        <a:xfrm>
          <a:off x="1791837" y="1612080"/>
          <a:ext cx="2568348" cy="644712"/>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tr-TR" sz="2000" b="1" kern="1200" dirty="0">
              <a:latin typeface="Arial" pitchFamily="34" charset="0"/>
              <a:cs typeface="Arial" pitchFamily="34" charset="0"/>
            </a:rPr>
            <a:t>Ses tonu, vurgusu, yüksekliği</a:t>
          </a:r>
        </a:p>
      </dsp:txBody>
      <dsp:txXfrm>
        <a:off x="1810720" y="1630963"/>
        <a:ext cx="2530582" cy="606946"/>
      </dsp:txXfrm>
    </dsp:sp>
    <dsp:sp modelId="{92DFBA5E-5468-4B8D-9DB4-CF712F92C880}">
      <dsp:nvSpPr>
        <dsp:cNvPr id="0" name=""/>
        <dsp:cNvSpPr/>
      </dsp:nvSpPr>
      <dsp:spPr>
        <a:xfrm>
          <a:off x="1525989" y="645011"/>
          <a:ext cx="265848" cy="2095315"/>
        </a:xfrm>
        <a:custGeom>
          <a:avLst/>
          <a:gdLst/>
          <a:ahLst/>
          <a:cxnLst/>
          <a:rect l="0" t="0" r="0" b="0"/>
          <a:pathLst>
            <a:path>
              <a:moveTo>
                <a:pt x="0" y="0"/>
              </a:moveTo>
              <a:lnTo>
                <a:pt x="0" y="2095315"/>
              </a:lnTo>
              <a:lnTo>
                <a:pt x="265848" y="2095315"/>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4C041D-3AB3-4F56-AD55-352FED08C95A}">
      <dsp:nvSpPr>
        <dsp:cNvPr id="0" name=""/>
        <dsp:cNvSpPr/>
      </dsp:nvSpPr>
      <dsp:spPr>
        <a:xfrm>
          <a:off x="1791837" y="2417970"/>
          <a:ext cx="2568348" cy="644712"/>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tr-TR" sz="2000" b="1" kern="1200" dirty="0">
              <a:latin typeface="Arial" pitchFamily="34" charset="0"/>
              <a:cs typeface="Arial" pitchFamily="34" charset="0"/>
            </a:rPr>
            <a:t>Hitap şekli</a:t>
          </a:r>
        </a:p>
      </dsp:txBody>
      <dsp:txXfrm>
        <a:off x="1810720" y="2436853"/>
        <a:ext cx="2530582" cy="606946"/>
      </dsp:txXfrm>
    </dsp:sp>
    <dsp:sp modelId="{072D2B6A-8D91-479C-AF18-F47806F890EA}">
      <dsp:nvSpPr>
        <dsp:cNvPr id="0" name=""/>
        <dsp:cNvSpPr/>
      </dsp:nvSpPr>
      <dsp:spPr>
        <a:xfrm>
          <a:off x="1525989" y="645011"/>
          <a:ext cx="265848" cy="2901205"/>
        </a:xfrm>
        <a:custGeom>
          <a:avLst/>
          <a:gdLst/>
          <a:ahLst/>
          <a:cxnLst/>
          <a:rect l="0" t="0" r="0" b="0"/>
          <a:pathLst>
            <a:path>
              <a:moveTo>
                <a:pt x="0" y="0"/>
              </a:moveTo>
              <a:lnTo>
                <a:pt x="0" y="2901205"/>
              </a:lnTo>
              <a:lnTo>
                <a:pt x="265848" y="2901205"/>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952BF9-839F-4F97-B871-D2DBC5DDEF5C}">
      <dsp:nvSpPr>
        <dsp:cNvPr id="0" name=""/>
        <dsp:cNvSpPr/>
      </dsp:nvSpPr>
      <dsp:spPr>
        <a:xfrm>
          <a:off x="1791837" y="3223861"/>
          <a:ext cx="2568348" cy="644712"/>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tr-TR" sz="2000" b="1" kern="1200" dirty="0">
              <a:latin typeface="Arial" pitchFamily="34" charset="0"/>
              <a:cs typeface="Arial" pitchFamily="34" charset="0"/>
            </a:rPr>
            <a:t>Açıklık, netlik, sadelik</a:t>
          </a:r>
        </a:p>
      </dsp:txBody>
      <dsp:txXfrm>
        <a:off x="1810720" y="3242744"/>
        <a:ext cx="2530582" cy="606946"/>
      </dsp:txXfrm>
    </dsp:sp>
    <dsp:sp modelId="{CAE23E01-FBBA-4924-B322-54A630EF519F}">
      <dsp:nvSpPr>
        <dsp:cNvPr id="0" name=""/>
        <dsp:cNvSpPr/>
      </dsp:nvSpPr>
      <dsp:spPr>
        <a:xfrm>
          <a:off x="1525989" y="645011"/>
          <a:ext cx="265848" cy="3707095"/>
        </a:xfrm>
        <a:custGeom>
          <a:avLst/>
          <a:gdLst/>
          <a:ahLst/>
          <a:cxnLst/>
          <a:rect l="0" t="0" r="0" b="0"/>
          <a:pathLst>
            <a:path>
              <a:moveTo>
                <a:pt x="0" y="0"/>
              </a:moveTo>
              <a:lnTo>
                <a:pt x="0" y="3707095"/>
              </a:lnTo>
              <a:lnTo>
                <a:pt x="265848" y="3707095"/>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E5EB69-8186-48B6-A7B8-CAD92DF2BC0E}">
      <dsp:nvSpPr>
        <dsp:cNvPr id="0" name=""/>
        <dsp:cNvSpPr/>
      </dsp:nvSpPr>
      <dsp:spPr>
        <a:xfrm>
          <a:off x="1791837" y="4029751"/>
          <a:ext cx="2568348" cy="644712"/>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tr-TR" sz="1600" b="1" kern="1200" dirty="0">
              <a:solidFill>
                <a:schemeClr val="tx1"/>
              </a:solidFill>
              <a:latin typeface="Arial" pitchFamily="34" charset="0"/>
              <a:cs typeface="Arial" pitchFamily="34" charset="0"/>
            </a:rPr>
            <a:t>Soru sormak, cevaplar için cesaretlendirmek</a:t>
          </a:r>
        </a:p>
      </dsp:txBody>
      <dsp:txXfrm>
        <a:off x="1810720" y="4048634"/>
        <a:ext cx="2530582" cy="606946"/>
      </dsp:txXfrm>
    </dsp:sp>
    <dsp:sp modelId="{18382A0B-AB82-4295-8E03-5BADDBC64F0E}">
      <dsp:nvSpPr>
        <dsp:cNvPr id="0" name=""/>
        <dsp:cNvSpPr/>
      </dsp:nvSpPr>
      <dsp:spPr>
        <a:xfrm>
          <a:off x="1525989" y="645011"/>
          <a:ext cx="265848" cy="4512986"/>
        </a:xfrm>
        <a:custGeom>
          <a:avLst/>
          <a:gdLst/>
          <a:ahLst/>
          <a:cxnLst/>
          <a:rect l="0" t="0" r="0" b="0"/>
          <a:pathLst>
            <a:path>
              <a:moveTo>
                <a:pt x="0" y="0"/>
              </a:moveTo>
              <a:lnTo>
                <a:pt x="0" y="4512986"/>
              </a:lnTo>
              <a:lnTo>
                <a:pt x="265848" y="451298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FC3DDB-FE5C-47D7-A154-25C445597A20}">
      <dsp:nvSpPr>
        <dsp:cNvPr id="0" name=""/>
        <dsp:cNvSpPr/>
      </dsp:nvSpPr>
      <dsp:spPr>
        <a:xfrm>
          <a:off x="1791837" y="4835641"/>
          <a:ext cx="2568348" cy="644712"/>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tr-TR" sz="1800" b="1" kern="1200" dirty="0">
              <a:latin typeface="Arial" pitchFamily="34" charset="0"/>
              <a:cs typeface="Arial" pitchFamily="34" charset="0"/>
            </a:rPr>
            <a:t>Özetlemek</a:t>
          </a:r>
          <a:r>
            <a:rPr lang="tr-TR" sz="1800" b="1" kern="1200" dirty="0">
              <a:latin typeface="Georgia" pitchFamily="18" charset="0"/>
            </a:rPr>
            <a:t> </a:t>
          </a:r>
        </a:p>
      </dsp:txBody>
      <dsp:txXfrm>
        <a:off x="1810720" y="4854524"/>
        <a:ext cx="2530582" cy="606946"/>
      </dsp:txXfrm>
    </dsp:sp>
    <dsp:sp modelId="{D48EEDD8-CD15-4C42-9C1D-949DEBAEF581}">
      <dsp:nvSpPr>
        <dsp:cNvPr id="0" name=""/>
        <dsp:cNvSpPr/>
      </dsp:nvSpPr>
      <dsp:spPr>
        <a:xfrm>
          <a:off x="4240981" y="299"/>
          <a:ext cx="2768871" cy="64471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tr-TR" sz="2000" b="1" kern="1200" dirty="0">
              <a:solidFill>
                <a:srgbClr val="FF0000"/>
              </a:solidFill>
              <a:latin typeface="Arial" pitchFamily="34" charset="0"/>
              <a:cs typeface="Arial" pitchFamily="34" charset="0"/>
            </a:rPr>
            <a:t>Sözsüz İletişim</a:t>
          </a:r>
        </a:p>
      </dsp:txBody>
      <dsp:txXfrm>
        <a:off x="4259864" y="19182"/>
        <a:ext cx="2731105" cy="606946"/>
      </dsp:txXfrm>
    </dsp:sp>
    <dsp:sp modelId="{06F23657-0424-45D4-99B4-F0DA0461ADD5}">
      <dsp:nvSpPr>
        <dsp:cNvPr id="0" name=""/>
        <dsp:cNvSpPr/>
      </dsp:nvSpPr>
      <dsp:spPr>
        <a:xfrm>
          <a:off x="4517868" y="645011"/>
          <a:ext cx="276887" cy="483534"/>
        </a:xfrm>
        <a:custGeom>
          <a:avLst/>
          <a:gdLst/>
          <a:ahLst/>
          <a:cxnLst/>
          <a:rect l="0" t="0" r="0" b="0"/>
          <a:pathLst>
            <a:path>
              <a:moveTo>
                <a:pt x="0" y="0"/>
              </a:moveTo>
              <a:lnTo>
                <a:pt x="0" y="483534"/>
              </a:lnTo>
              <a:lnTo>
                <a:pt x="276887" y="483534"/>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B4F24F-111C-4B2D-A8A4-F78A2E588A25}">
      <dsp:nvSpPr>
        <dsp:cNvPr id="0" name=""/>
        <dsp:cNvSpPr/>
      </dsp:nvSpPr>
      <dsp:spPr>
        <a:xfrm>
          <a:off x="4794755" y="806189"/>
          <a:ext cx="2589102" cy="644712"/>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tr-TR" sz="2000" b="1" kern="1200" dirty="0">
              <a:latin typeface="Arial" pitchFamily="34" charset="0"/>
              <a:cs typeface="Arial" pitchFamily="34" charset="0"/>
            </a:rPr>
            <a:t>İlk izlenim</a:t>
          </a:r>
        </a:p>
      </dsp:txBody>
      <dsp:txXfrm>
        <a:off x="4813638" y="825072"/>
        <a:ext cx="2551336" cy="606946"/>
      </dsp:txXfrm>
    </dsp:sp>
    <dsp:sp modelId="{A4106352-A6DC-4D30-88E2-90D0713581D6}">
      <dsp:nvSpPr>
        <dsp:cNvPr id="0" name=""/>
        <dsp:cNvSpPr/>
      </dsp:nvSpPr>
      <dsp:spPr>
        <a:xfrm>
          <a:off x="4517868" y="645011"/>
          <a:ext cx="276887" cy="1289424"/>
        </a:xfrm>
        <a:custGeom>
          <a:avLst/>
          <a:gdLst/>
          <a:ahLst/>
          <a:cxnLst/>
          <a:rect l="0" t="0" r="0" b="0"/>
          <a:pathLst>
            <a:path>
              <a:moveTo>
                <a:pt x="0" y="0"/>
              </a:moveTo>
              <a:lnTo>
                <a:pt x="0" y="1289424"/>
              </a:lnTo>
              <a:lnTo>
                <a:pt x="276887" y="1289424"/>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F77F92-DE9C-4CEE-86DA-6E68AC4F40D1}">
      <dsp:nvSpPr>
        <dsp:cNvPr id="0" name=""/>
        <dsp:cNvSpPr/>
      </dsp:nvSpPr>
      <dsp:spPr>
        <a:xfrm>
          <a:off x="4794755" y="1612080"/>
          <a:ext cx="2589102" cy="644712"/>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tr-TR" sz="2000" b="1" kern="1200" dirty="0">
              <a:latin typeface="Arial" pitchFamily="34" charset="0"/>
              <a:cs typeface="Arial" pitchFamily="34" charset="0"/>
            </a:rPr>
            <a:t>Göz teması</a:t>
          </a:r>
        </a:p>
      </dsp:txBody>
      <dsp:txXfrm>
        <a:off x="4813638" y="1630963"/>
        <a:ext cx="2551336" cy="606946"/>
      </dsp:txXfrm>
    </dsp:sp>
    <dsp:sp modelId="{D4DE52B2-EFCC-4E83-997B-2EFB94EE20D6}">
      <dsp:nvSpPr>
        <dsp:cNvPr id="0" name=""/>
        <dsp:cNvSpPr/>
      </dsp:nvSpPr>
      <dsp:spPr>
        <a:xfrm>
          <a:off x="4517868" y="645011"/>
          <a:ext cx="276887" cy="2095315"/>
        </a:xfrm>
        <a:custGeom>
          <a:avLst/>
          <a:gdLst/>
          <a:ahLst/>
          <a:cxnLst/>
          <a:rect l="0" t="0" r="0" b="0"/>
          <a:pathLst>
            <a:path>
              <a:moveTo>
                <a:pt x="0" y="0"/>
              </a:moveTo>
              <a:lnTo>
                <a:pt x="0" y="2095315"/>
              </a:lnTo>
              <a:lnTo>
                <a:pt x="276887" y="2095315"/>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683006-5B6D-43BE-BB05-BE0919EDE7C0}">
      <dsp:nvSpPr>
        <dsp:cNvPr id="0" name=""/>
        <dsp:cNvSpPr/>
      </dsp:nvSpPr>
      <dsp:spPr>
        <a:xfrm>
          <a:off x="4794755" y="2417970"/>
          <a:ext cx="2589102" cy="644712"/>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tr-TR" sz="2000" b="1" kern="1200" dirty="0">
              <a:latin typeface="Arial" pitchFamily="34" charset="0"/>
              <a:cs typeface="Arial" pitchFamily="34" charset="0"/>
            </a:rPr>
            <a:t>Mesafe</a:t>
          </a:r>
        </a:p>
      </dsp:txBody>
      <dsp:txXfrm>
        <a:off x="4813638" y="2436853"/>
        <a:ext cx="2551336" cy="606946"/>
      </dsp:txXfrm>
    </dsp:sp>
    <dsp:sp modelId="{93DAFF9C-F99F-4297-9243-7B9C8298CD24}">
      <dsp:nvSpPr>
        <dsp:cNvPr id="0" name=""/>
        <dsp:cNvSpPr/>
      </dsp:nvSpPr>
      <dsp:spPr>
        <a:xfrm>
          <a:off x="4517868" y="645011"/>
          <a:ext cx="276887" cy="2901205"/>
        </a:xfrm>
        <a:custGeom>
          <a:avLst/>
          <a:gdLst/>
          <a:ahLst/>
          <a:cxnLst/>
          <a:rect l="0" t="0" r="0" b="0"/>
          <a:pathLst>
            <a:path>
              <a:moveTo>
                <a:pt x="0" y="0"/>
              </a:moveTo>
              <a:lnTo>
                <a:pt x="0" y="2901205"/>
              </a:lnTo>
              <a:lnTo>
                <a:pt x="276887" y="2901205"/>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A8C1A3-1ADD-4ACD-B1E9-BA58B14C0D6C}">
      <dsp:nvSpPr>
        <dsp:cNvPr id="0" name=""/>
        <dsp:cNvSpPr/>
      </dsp:nvSpPr>
      <dsp:spPr>
        <a:xfrm>
          <a:off x="4794755" y="3223861"/>
          <a:ext cx="2589102" cy="644712"/>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tr-TR" sz="2000" b="1" kern="1200" dirty="0">
              <a:latin typeface="Arial" pitchFamily="34" charset="0"/>
              <a:cs typeface="Arial" pitchFamily="34" charset="0"/>
            </a:rPr>
            <a:t>Dokunmak</a:t>
          </a:r>
          <a:r>
            <a:rPr lang="tr-TR" sz="1800" b="1" kern="1200" dirty="0">
              <a:latin typeface="Georgia" pitchFamily="18" charset="0"/>
            </a:rPr>
            <a:t> </a:t>
          </a:r>
        </a:p>
      </dsp:txBody>
      <dsp:txXfrm>
        <a:off x="4813638" y="3242744"/>
        <a:ext cx="2551336" cy="606946"/>
      </dsp:txXfrm>
    </dsp:sp>
    <dsp:sp modelId="{846A71D4-E969-4E70-8D41-2ECA7638205B}">
      <dsp:nvSpPr>
        <dsp:cNvPr id="0" name=""/>
        <dsp:cNvSpPr/>
      </dsp:nvSpPr>
      <dsp:spPr>
        <a:xfrm>
          <a:off x="4517868" y="645011"/>
          <a:ext cx="276887" cy="3707095"/>
        </a:xfrm>
        <a:custGeom>
          <a:avLst/>
          <a:gdLst/>
          <a:ahLst/>
          <a:cxnLst/>
          <a:rect l="0" t="0" r="0" b="0"/>
          <a:pathLst>
            <a:path>
              <a:moveTo>
                <a:pt x="0" y="0"/>
              </a:moveTo>
              <a:lnTo>
                <a:pt x="0" y="3707095"/>
              </a:lnTo>
              <a:lnTo>
                <a:pt x="276887" y="3707095"/>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F1C429-2367-4FE7-8465-F534D1EF02A7}">
      <dsp:nvSpPr>
        <dsp:cNvPr id="0" name=""/>
        <dsp:cNvSpPr/>
      </dsp:nvSpPr>
      <dsp:spPr>
        <a:xfrm>
          <a:off x="4794755" y="4029751"/>
          <a:ext cx="2589102" cy="644712"/>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tr-TR" sz="2000" b="1" kern="1200" dirty="0">
              <a:latin typeface="Arial" pitchFamily="34" charset="0"/>
              <a:cs typeface="Arial" pitchFamily="34" charset="0"/>
            </a:rPr>
            <a:t>Olumlu yüz ifadesi</a:t>
          </a:r>
        </a:p>
      </dsp:txBody>
      <dsp:txXfrm>
        <a:off x="4813638" y="4048634"/>
        <a:ext cx="2551336" cy="606946"/>
      </dsp:txXfrm>
    </dsp:sp>
    <dsp:sp modelId="{03680BD3-C5DC-436E-8EA3-B5441F931FB8}">
      <dsp:nvSpPr>
        <dsp:cNvPr id="0" name=""/>
        <dsp:cNvSpPr/>
      </dsp:nvSpPr>
      <dsp:spPr>
        <a:xfrm>
          <a:off x="4517868" y="645011"/>
          <a:ext cx="276887" cy="4512986"/>
        </a:xfrm>
        <a:custGeom>
          <a:avLst/>
          <a:gdLst/>
          <a:ahLst/>
          <a:cxnLst/>
          <a:rect l="0" t="0" r="0" b="0"/>
          <a:pathLst>
            <a:path>
              <a:moveTo>
                <a:pt x="0" y="0"/>
              </a:moveTo>
              <a:lnTo>
                <a:pt x="0" y="4512986"/>
              </a:lnTo>
              <a:lnTo>
                <a:pt x="276887" y="451298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3239D6-7240-4D0F-A2E9-9C01A0DCB577}">
      <dsp:nvSpPr>
        <dsp:cNvPr id="0" name=""/>
        <dsp:cNvSpPr/>
      </dsp:nvSpPr>
      <dsp:spPr>
        <a:xfrm>
          <a:off x="4794755" y="4835641"/>
          <a:ext cx="2589102" cy="644712"/>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tr-TR" sz="1800" b="1" kern="1200" dirty="0">
              <a:latin typeface="Georgia" pitchFamily="18" charset="0"/>
            </a:rPr>
            <a:t>Beden duruşu</a:t>
          </a:r>
        </a:p>
      </dsp:txBody>
      <dsp:txXfrm>
        <a:off x="4813638" y="4854524"/>
        <a:ext cx="2551336" cy="606946"/>
      </dsp:txXfrm>
    </dsp:sp>
    <dsp:sp modelId="{AC1D1921-8425-4D89-AA72-BF9187824711}">
      <dsp:nvSpPr>
        <dsp:cNvPr id="0" name=""/>
        <dsp:cNvSpPr/>
      </dsp:nvSpPr>
      <dsp:spPr>
        <a:xfrm>
          <a:off x="4517868" y="645011"/>
          <a:ext cx="276887" cy="5318876"/>
        </a:xfrm>
        <a:custGeom>
          <a:avLst/>
          <a:gdLst/>
          <a:ahLst/>
          <a:cxnLst/>
          <a:rect l="0" t="0" r="0" b="0"/>
          <a:pathLst>
            <a:path>
              <a:moveTo>
                <a:pt x="0" y="0"/>
              </a:moveTo>
              <a:lnTo>
                <a:pt x="0" y="5318876"/>
              </a:lnTo>
              <a:lnTo>
                <a:pt x="276887" y="531887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D9A519-AE9C-4AEC-825C-7D31EA6AE564}">
      <dsp:nvSpPr>
        <dsp:cNvPr id="0" name=""/>
        <dsp:cNvSpPr/>
      </dsp:nvSpPr>
      <dsp:spPr>
        <a:xfrm>
          <a:off x="4794755" y="5641532"/>
          <a:ext cx="2589102" cy="644712"/>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tr-TR" sz="1800" b="1" kern="1200" dirty="0">
              <a:latin typeface="Arial" pitchFamily="34" charset="0"/>
              <a:cs typeface="Arial" pitchFamily="34" charset="0"/>
            </a:rPr>
            <a:t>Söylenenleri dinlediğini belli etmek</a:t>
          </a:r>
        </a:p>
      </dsp:txBody>
      <dsp:txXfrm>
        <a:off x="4813638" y="5660415"/>
        <a:ext cx="2551336" cy="6069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6E1135-27E4-4D51-87C5-CE071B86EB59}" type="datetimeFigureOut">
              <a:rPr lang="tr-TR" smtClean="0"/>
              <a:t>11.12.2023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033347-3D99-40CD-8A09-73935FF2494F}" type="slidenum">
              <a:rPr lang="tr-TR" smtClean="0"/>
              <a:t>‹#›</a:t>
            </a:fld>
            <a:endParaRPr lang="tr-TR"/>
          </a:p>
        </p:txBody>
      </p:sp>
    </p:spTree>
    <p:extLst>
      <p:ext uri="{BB962C8B-B14F-4D97-AF65-F5344CB8AC3E}">
        <p14:creationId xmlns:p14="http://schemas.microsoft.com/office/powerpoint/2010/main" val="59236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318312BC-E119-4809-9CC0-A2EE074CED67}" type="slidenum">
              <a:rPr lang="tr-TR" smtClean="0"/>
              <a:t>21</a:t>
            </a:fld>
            <a:endParaRPr lang="tr-TR"/>
          </a:p>
        </p:txBody>
      </p:sp>
    </p:spTree>
    <p:extLst>
      <p:ext uri="{BB962C8B-B14F-4D97-AF65-F5344CB8AC3E}">
        <p14:creationId xmlns:p14="http://schemas.microsoft.com/office/powerpoint/2010/main" val="3568114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18312BC-E119-4809-9CC0-A2EE074CED67}" type="slidenum">
              <a:rPr lang="tr-TR" smtClean="0"/>
              <a:t>51</a:t>
            </a:fld>
            <a:endParaRPr lang="tr-TR"/>
          </a:p>
        </p:txBody>
      </p:sp>
    </p:spTree>
    <p:extLst>
      <p:ext uri="{BB962C8B-B14F-4D97-AF65-F5344CB8AC3E}">
        <p14:creationId xmlns:p14="http://schemas.microsoft.com/office/powerpoint/2010/main" val="210580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D8253296-88AC-4E70-AA53-3DCE9911D40B}" type="datetimeFigureOut">
              <a:rPr lang="tr-TR" smtClean="0"/>
              <a:t>11.12.2023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BD0A055-5016-4AFA-BA3F-A01479F3751D}" type="slidenum">
              <a:rPr lang="tr-TR" smtClean="0"/>
              <a:t>‹#›</a:t>
            </a:fld>
            <a:endParaRPr lang="tr-TR"/>
          </a:p>
        </p:txBody>
      </p:sp>
    </p:spTree>
    <p:extLst>
      <p:ext uri="{BB962C8B-B14F-4D97-AF65-F5344CB8AC3E}">
        <p14:creationId xmlns:p14="http://schemas.microsoft.com/office/powerpoint/2010/main" val="93960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D8253296-88AC-4E70-AA53-3DCE9911D40B}" type="datetimeFigureOut">
              <a:rPr lang="tr-TR" smtClean="0"/>
              <a:t>11.12.2023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BD0A055-5016-4AFA-BA3F-A01479F3751D}" type="slidenum">
              <a:rPr lang="tr-TR" smtClean="0"/>
              <a:t>‹#›</a:t>
            </a:fld>
            <a:endParaRPr lang="tr-TR"/>
          </a:p>
        </p:txBody>
      </p:sp>
    </p:spTree>
    <p:extLst>
      <p:ext uri="{BB962C8B-B14F-4D97-AF65-F5344CB8AC3E}">
        <p14:creationId xmlns:p14="http://schemas.microsoft.com/office/powerpoint/2010/main" val="1791047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D8253296-88AC-4E70-AA53-3DCE9911D40B}" type="datetimeFigureOut">
              <a:rPr lang="tr-TR" smtClean="0"/>
              <a:t>11.12.2023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BD0A055-5016-4AFA-BA3F-A01479F3751D}" type="slidenum">
              <a:rPr lang="tr-TR" smtClean="0"/>
              <a:t>‹#›</a:t>
            </a:fld>
            <a:endParaRPr lang="tr-TR"/>
          </a:p>
        </p:txBody>
      </p:sp>
    </p:spTree>
    <p:extLst>
      <p:ext uri="{BB962C8B-B14F-4D97-AF65-F5344CB8AC3E}">
        <p14:creationId xmlns:p14="http://schemas.microsoft.com/office/powerpoint/2010/main" val="2585746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pPr>
              <a:defRPr/>
            </a:pPr>
            <a:endParaRPr lang="es-ES" altLang="tr-TR">
              <a:solidFill>
                <a:srgbClr val="000000"/>
              </a:solidFill>
            </a:endParaRPr>
          </a:p>
        </p:txBody>
      </p:sp>
      <p:sp>
        <p:nvSpPr>
          <p:cNvPr id="5" name="Footer Placeholder 4"/>
          <p:cNvSpPr>
            <a:spLocks noGrp="1"/>
          </p:cNvSpPr>
          <p:nvPr>
            <p:ph type="ftr" sz="quarter" idx="11"/>
          </p:nvPr>
        </p:nvSpPr>
        <p:spPr/>
        <p:txBody>
          <a:bodyPr/>
          <a:lstStyle/>
          <a:p>
            <a:pPr>
              <a:defRPr/>
            </a:pPr>
            <a:endParaRPr lang="es-ES" altLang="tr-TR">
              <a:solidFill>
                <a:srgbClr val="000000"/>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a:defRPr/>
            </a:pPr>
            <a:fld id="{E0659514-C3F4-4B57-9BC3-D45B6E4CB08E}" type="slidenum">
              <a:rPr lang="es-ES" altLang="tr-TR" smtClean="0">
                <a:solidFill>
                  <a:srgbClr val="000000"/>
                </a:solidFill>
              </a:rPr>
              <a:pPr>
                <a:defRPr/>
              </a:pPr>
              <a:t>‹#›</a:t>
            </a:fld>
            <a:endParaRPr lang="es-ES" altLang="tr-TR">
              <a:solidFill>
                <a:srgbClr val="000000"/>
              </a:solidFill>
            </a:endParaRPr>
          </a:p>
        </p:txBody>
      </p:sp>
    </p:spTree>
    <p:extLst>
      <p:ext uri="{BB962C8B-B14F-4D97-AF65-F5344CB8AC3E}">
        <p14:creationId xmlns:p14="http://schemas.microsoft.com/office/powerpoint/2010/main" val="4239610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a:defRPr/>
            </a:pPr>
            <a:endParaRPr lang="es-ES" altLang="tr-TR">
              <a:solidFill>
                <a:srgbClr val="000000"/>
              </a:solidFill>
            </a:endParaRPr>
          </a:p>
        </p:txBody>
      </p:sp>
      <p:sp>
        <p:nvSpPr>
          <p:cNvPr id="5" name="Footer Placeholder 4"/>
          <p:cNvSpPr>
            <a:spLocks noGrp="1"/>
          </p:cNvSpPr>
          <p:nvPr>
            <p:ph type="ftr" sz="quarter" idx="11"/>
          </p:nvPr>
        </p:nvSpPr>
        <p:spPr/>
        <p:txBody>
          <a:bodyPr/>
          <a:lstStyle/>
          <a:p>
            <a:pPr>
              <a:defRPr/>
            </a:pPr>
            <a:endParaRPr lang="es-ES" altLang="tr-TR">
              <a:solidFill>
                <a:srgbClr val="000000"/>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948A8B62-56D7-401F-842F-CC8653402328}" type="slidenum">
              <a:rPr lang="es-ES" altLang="tr-TR" smtClean="0">
                <a:solidFill>
                  <a:srgbClr val="000000"/>
                </a:solidFill>
              </a:rPr>
              <a:pPr>
                <a:defRPr/>
              </a:pPr>
              <a:t>‹#›</a:t>
            </a:fld>
            <a:endParaRPr lang="es-ES" altLang="tr-TR">
              <a:solidFill>
                <a:srgbClr val="000000"/>
              </a:solidFill>
            </a:endParaRPr>
          </a:p>
        </p:txBody>
      </p:sp>
    </p:spTree>
    <p:extLst>
      <p:ext uri="{BB962C8B-B14F-4D97-AF65-F5344CB8AC3E}">
        <p14:creationId xmlns:p14="http://schemas.microsoft.com/office/powerpoint/2010/main" val="1609359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pPr>
              <a:defRPr/>
            </a:pPr>
            <a:endParaRPr lang="es-ES" altLang="tr-TR">
              <a:solidFill>
                <a:srgbClr val="000000"/>
              </a:solidFill>
            </a:endParaRPr>
          </a:p>
        </p:txBody>
      </p:sp>
      <p:sp>
        <p:nvSpPr>
          <p:cNvPr id="5" name="Footer Placeholder 4"/>
          <p:cNvSpPr>
            <a:spLocks noGrp="1"/>
          </p:cNvSpPr>
          <p:nvPr>
            <p:ph type="ftr" sz="quarter" idx="11"/>
          </p:nvPr>
        </p:nvSpPr>
        <p:spPr/>
        <p:txBody>
          <a:bodyPr/>
          <a:lstStyle/>
          <a:p>
            <a:pPr>
              <a:defRPr/>
            </a:pPr>
            <a:endParaRPr lang="es-ES" altLang="tr-TR">
              <a:solidFill>
                <a:srgbClr val="000000"/>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defRPr/>
            </a:pPr>
            <a:fld id="{DFC43E51-7FD8-414E-BEAA-B417B954BFA0}" type="slidenum">
              <a:rPr lang="es-ES" altLang="tr-TR" smtClean="0">
                <a:solidFill>
                  <a:srgbClr val="000000"/>
                </a:solidFill>
              </a:rPr>
              <a:pPr>
                <a:defRPr/>
              </a:pPr>
              <a:t>‹#›</a:t>
            </a:fld>
            <a:endParaRPr lang="es-ES" altLang="tr-TR">
              <a:solidFill>
                <a:srgbClr val="000000"/>
              </a:solidFill>
            </a:endParaRPr>
          </a:p>
        </p:txBody>
      </p:sp>
    </p:spTree>
    <p:extLst>
      <p:ext uri="{BB962C8B-B14F-4D97-AF65-F5344CB8AC3E}">
        <p14:creationId xmlns:p14="http://schemas.microsoft.com/office/powerpoint/2010/main" val="3098349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pPr>
              <a:defRPr/>
            </a:pPr>
            <a:endParaRPr lang="es-ES" altLang="tr-TR">
              <a:solidFill>
                <a:srgbClr val="000000"/>
              </a:solidFill>
            </a:endParaRPr>
          </a:p>
        </p:txBody>
      </p:sp>
      <p:sp>
        <p:nvSpPr>
          <p:cNvPr id="6" name="Footer Placeholder 5"/>
          <p:cNvSpPr>
            <a:spLocks noGrp="1"/>
          </p:cNvSpPr>
          <p:nvPr>
            <p:ph type="ftr" sz="quarter" idx="11"/>
          </p:nvPr>
        </p:nvSpPr>
        <p:spPr/>
        <p:txBody>
          <a:bodyPr/>
          <a:lstStyle/>
          <a:p>
            <a:pPr>
              <a:defRPr/>
            </a:pPr>
            <a:endParaRPr lang="es-ES" altLang="tr-TR">
              <a:solidFill>
                <a:srgbClr val="000000"/>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a:defRPr/>
            </a:pPr>
            <a:fld id="{26547B33-8931-4891-BCAE-41763F4EB721}" type="slidenum">
              <a:rPr lang="es-ES" altLang="tr-TR" smtClean="0">
                <a:solidFill>
                  <a:srgbClr val="000000"/>
                </a:solidFill>
              </a:rPr>
              <a:pPr>
                <a:defRPr/>
              </a:pPr>
              <a:t>‹#›</a:t>
            </a:fld>
            <a:endParaRPr lang="es-ES" altLang="tr-TR">
              <a:solidFill>
                <a:srgbClr val="000000"/>
              </a:solidFill>
            </a:endParaRPr>
          </a:p>
        </p:txBody>
      </p:sp>
    </p:spTree>
    <p:extLst>
      <p:ext uri="{BB962C8B-B14F-4D97-AF65-F5344CB8AC3E}">
        <p14:creationId xmlns:p14="http://schemas.microsoft.com/office/powerpoint/2010/main" val="35004639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pPr>
              <a:defRPr/>
            </a:pPr>
            <a:endParaRPr lang="es-ES" altLang="tr-TR">
              <a:solidFill>
                <a:srgbClr val="000000"/>
              </a:solidFill>
            </a:endParaRPr>
          </a:p>
        </p:txBody>
      </p:sp>
      <p:sp>
        <p:nvSpPr>
          <p:cNvPr id="8" name="Footer Placeholder 7"/>
          <p:cNvSpPr>
            <a:spLocks noGrp="1"/>
          </p:cNvSpPr>
          <p:nvPr>
            <p:ph type="ftr" sz="quarter" idx="11"/>
          </p:nvPr>
        </p:nvSpPr>
        <p:spPr/>
        <p:txBody>
          <a:bodyPr/>
          <a:lstStyle/>
          <a:p>
            <a:pPr>
              <a:defRPr/>
            </a:pPr>
            <a:endParaRPr lang="es-ES" altLang="tr-TR">
              <a:solidFill>
                <a:srgbClr val="000000"/>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a:defRPr/>
            </a:pPr>
            <a:fld id="{B86EF31E-39C6-4AEF-AD8A-CD922714EF90}" type="slidenum">
              <a:rPr lang="es-ES" altLang="tr-TR" smtClean="0">
                <a:solidFill>
                  <a:srgbClr val="000000"/>
                </a:solidFill>
              </a:rPr>
              <a:pPr>
                <a:defRPr/>
              </a:pPr>
              <a:t>‹#›</a:t>
            </a:fld>
            <a:endParaRPr lang="es-ES" altLang="tr-TR">
              <a:solidFill>
                <a:srgbClr val="000000"/>
              </a:solidFill>
            </a:endParaRPr>
          </a:p>
        </p:txBody>
      </p:sp>
    </p:spTree>
    <p:extLst>
      <p:ext uri="{BB962C8B-B14F-4D97-AF65-F5344CB8AC3E}">
        <p14:creationId xmlns:p14="http://schemas.microsoft.com/office/powerpoint/2010/main" val="3944956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pPr>
              <a:defRPr/>
            </a:pPr>
            <a:endParaRPr lang="es-ES" altLang="tr-TR">
              <a:solidFill>
                <a:srgbClr val="000000"/>
              </a:solidFill>
            </a:endParaRPr>
          </a:p>
        </p:txBody>
      </p:sp>
      <p:sp>
        <p:nvSpPr>
          <p:cNvPr id="4" name="Footer Placeholder 3"/>
          <p:cNvSpPr>
            <a:spLocks noGrp="1"/>
          </p:cNvSpPr>
          <p:nvPr>
            <p:ph type="ftr" sz="quarter" idx="11"/>
          </p:nvPr>
        </p:nvSpPr>
        <p:spPr/>
        <p:txBody>
          <a:bodyPr/>
          <a:lstStyle/>
          <a:p>
            <a:pPr>
              <a:defRPr/>
            </a:pPr>
            <a:endParaRPr lang="es-ES" altLang="tr-TR">
              <a:solidFill>
                <a:srgbClr val="000000"/>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defRPr/>
            </a:pPr>
            <a:fld id="{AE00C094-D9AC-4410-B3AD-6EAB0DCB804A}" type="slidenum">
              <a:rPr lang="es-ES" altLang="tr-TR" smtClean="0">
                <a:solidFill>
                  <a:srgbClr val="000000"/>
                </a:solidFill>
              </a:rPr>
              <a:pPr>
                <a:defRPr/>
              </a:pPr>
              <a:t>‹#›</a:t>
            </a:fld>
            <a:endParaRPr lang="es-ES" altLang="tr-TR">
              <a:solidFill>
                <a:srgbClr val="000000"/>
              </a:solidFill>
            </a:endParaRPr>
          </a:p>
        </p:txBody>
      </p:sp>
    </p:spTree>
    <p:extLst>
      <p:ext uri="{BB962C8B-B14F-4D97-AF65-F5344CB8AC3E}">
        <p14:creationId xmlns:p14="http://schemas.microsoft.com/office/powerpoint/2010/main" val="8219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s-ES" altLang="tr-TR">
              <a:solidFill>
                <a:srgbClr val="000000"/>
              </a:solidFill>
            </a:endParaRPr>
          </a:p>
        </p:txBody>
      </p:sp>
      <p:sp>
        <p:nvSpPr>
          <p:cNvPr id="3" name="Footer Placeholder 2"/>
          <p:cNvSpPr>
            <a:spLocks noGrp="1"/>
          </p:cNvSpPr>
          <p:nvPr>
            <p:ph type="ftr" sz="quarter" idx="11"/>
          </p:nvPr>
        </p:nvSpPr>
        <p:spPr/>
        <p:txBody>
          <a:bodyPr/>
          <a:lstStyle/>
          <a:p>
            <a:pPr>
              <a:defRPr/>
            </a:pPr>
            <a:endParaRPr lang="es-ES" altLang="tr-TR">
              <a:solidFill>
                <a:srgbClr val="000000"/>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defRPr/>
            </a:pPr>
            <a:fld id="{F8CAA7AE-D3A8-451F-8DEA-8AA8503AB6E9}" type="slidenum">
              <a:rPr lang="es-ES" altLang="tr-TR" smtClean="0">
                <a:solidFill>
                  <a:srgbClr val="000000"/>
                </a:solidFill>
              </a:rPr>
              <a:pPr>
                <a:defRPr/>
              </a:pPr>
              <a:t>‹#›</a:t>
            </a:fld>
            <a:endParaRPr lang="es-ES" altLang="tr-TR">
              <a:solidFill>
                <a:srgbClr val="000000"/>
              </a:solidFill>
            </a:endParaRPr>
          </a:p>
        </p:txBody>
      </p:sp>
    </p:spTree>
    <p:extLst>
      <p:ext uri="{BB962C8B-B14F-4D97-AF65-F5344CB8AC3E}">
        <p14:creationId xmlns:p14="http://schemas.microsoft.com/office/powerpoint/2010/main" val="1894355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pPr>
              <a:defRPr/>
            </a:pPr>
            <a:endParaRPr lang="es-ES" altLang="tr-TR">
              <a:solidFill>
                <a:srgbClr val="000000"/>
              </a:solidFill>
            </a:endParaRPr>
          </a:p>
        </p:txBody>
      </p:sp>
      <p:sp>
        <p:nvSpPr>
          <p:cNvPr id="6" name="Footer Placeholder 5"/>
          <p:cNvSpPr>
            <a:spLocks noGrp="1"/>
          </p:cNvSpPr>
          <p:nvPr>
            <p:ph type="ftr" sz="quarter" idx="11"/>
          </p:nvPr>
        </p:nvSpPr>
        <p:spPr/>
        <p:txBody>
          <a:bodyPr/>
          <a:lstStyle/>
          <a:p>
            <a:pPr>
              <a:defRPr/>
            </a:pPr>
            <a:endParaRPr lang="es-ES" altLang="tr-TR">
              <a:solidFill>
                <a:srgbClr val="000000"/>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defRPr/>
            </a:pPr>
            <a:fld id="{3ABE84CA-D770-4F96-A611-76E03D65D8B8}" type="slidenum">
              <a:rPr lang="es-ES" altLang="tr-TR" smtClean="0">
                <a:solidFill>
                  <a:srgbClr val="000000"/>
                </a:solidFill>
              </a:rPr>
              <a:pPr>
                <a:defRPr/>
              </a:pPr>
              <a:t>‹#›</a:t>
            </a:fld>
            <a:endParaRPr lang="es-ES" altLang="tr-TR">
              <a:solidFill>
                <a:srgbClr val="000000"/>
              </a:solidFill>
            </a:endParaRPr>
          </a:p>
        </p:txBody>
      </p:sp>
    </p:spTree>
    <p:extLst>
      <p:ext uri="{BB962C8B-B14F-4D97-AF65-F5344CB8AC3E}">
        <p14:creationId xmlns:p14="http://schemas.microsoft.com/office/powerpoint/2010/main" val="103934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D8253296-88AC-4E70-AA53-3DCE9911D40B}" type="datetimeFigureOut">
              <a:rPr lang="tr-TR" smtClean="0"/>
              <a:t>11.12.2023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BD0A055-5016-4AFA-BA3F-A01479F3751D}" type="slidenum">
              <a:rPr lang="tr-TR" smtClean="0"/>
              <a:t>‹#›</a:t>
            </a:fld>
            <a:endParaRPr lang="tr-TR"/>
          </a:p>
        </p:txBody>
      </p:sp>
    </p:spTree>
    <p:extLst>
      <p:ext uri="{BB962C8B-B14F-4D97-AF65-F5344CB8AC3E}">
        <p14:creationId xmlns:p14="http://schemas.microsoft.com/office/powerpoint/2010/main" val="22703096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pPr>
              <a:defRPr/>
            </a:pPr>
            <a:endParaRPr lang="es-ES" altLang="tr-TR">
              <a:solidFill>
                <a:srgbClr val="000000"/>
              </a:solidFill>
            </a:endParaRPr>
          </a:p>
        </p:txBody>
      </p:sp>
      <p:sp>
        <p:nvSpPr>
          <p:cNvPr id="6" name="Footer Placeholder 5"/>
          <p:cNvSpPr>
            <a:spLocks noGrp="1"/>
          </p:cNvSpPr>
          <p:nvPr>
            <p:ph type="ftr" sz="quarter" idx="11"/>
          </p:nvPr>
        </p:nvSpPr>
        <p:spPr/>
        <p:txBody>
          <a:bodyPr/>
          <a:lstStyle/>
          <a:p>
            <a:pPr>
              <a:defRPr/>
            </a:pPr>
            <a:endParaRPr lang="es-ES" altLang="tr-TR">
              <a:solidFill>
                <a:srgbClr val="000000"/>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4965A81B-9580-427F-8C72-759E2D80DD38}" type="slidenum">
              <a:rPr lang="es-ES" altLang="tr-TR" smtClean="0">
                <a:solidFill>
                  <a:srgbClr val="000000"/>
                </a:solidFill>
              </a:rPr>
              <a:pPr>
                <a:defRPr/>
              </a:pPr>
              <a:t>‹#›</a:t>
            </a:fld>
            <a:endParaRPr lang="es-ES" altLang="tr-TR">
              <a:solidFill>
                <a:srgbClr val="000000"/>
              </a:solidFill>
            </a:endParaRPr>
          </a:p>
        </p:txBody>
      </p:sp>
    </p:spTree>
    <p:extLst>
      <p:ext uri="{BB962C8B-B14F-4D97-AF65-F5344CB8AC3E}">
        <p14:creationId xmlns:p14="http://schemas.microsoft.com/office/powerpoint/2010/main" val="35842547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pPr>
              <a:defRPr/>
            </a:pPr>
            <a:endParaRPr lang="es-ES" altLang="tr-TR">
              <a:solidFill>
                <a:srgbClr val="000000"/>
              </a:solidFill>
            </a:endParaRPr>
          </a:p>
        </p:txBody>
      </p:sp>
      <p:sp>
        <p:nvSpPr>
          <p:cNvPr id="5" name="Footer Placeholder 4"/>
          <p:cNvSpPr>
            <a:spLocks noGrp="1"/>
          </p:cNvSpPr>
          <p:nvPr>
            <p:ph type="ftr" sz="quarter" idx="11"/>
          </p:nvPr>
        </p:nvSpPr>
        <p:spPr/>
        <p:txBody>
          <a:bodyPr/>
          <a:lstStyle/>
          <a:p>
            <a:pPr>
              <a:defRPr/>
            </a:pPr>
            <a:endParaRPr lang="es-ES" altLang="tr-TR">
              <a:solidFill>
                <a:srgbClr val="000000"/>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defRPr/>
            </a:pPr>
            <a:fld id="{3A2AE2D2-869B-499C-BA11-EF93186C7701}" type="slidenum">
              <a:rPr lang="es-ES" altLang="tr-TR" smtClean="0">
                <a:solidFill>
                  <a:srgbClr val="000000"/>
                </a:solidFill>
              </a:rPr>
              <a:pPr>
                <a:defRPr/>
              </a:pPr>
              <a:t>‹#›</a:t>
            </a:fld>
            <a:endParaRPr lang="es-ES" altLang="tr-TR">
              <a:solidFill>
                <a:srgbClr val="000000"/>
              </a:solidFill>
            </a:endParaRPr>
          </a:p>
        </p:txBody>
      </p:sp>
    </p:spTree>
    <p:extLst>
      <p:ext uri="{BB962C8B-B14F-4D97-AF65-F5344CB8AC3E}">
        <p14:creationId xmlns:p14="http://schemas.microsoft.com/office/powerpoint/2010/main" val="306662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pPr>
              <a:defRPr/>
            </a:pPr>
            <a:endParaRPr lang="es-ES" altLang="tr-TR">
              <a:solidFill>
                <a:srgbClr val="000000"/>
              </a:solidFill>
            </a:endParaRPr>
          </a:p>
        </p:txBody>
      </p:sp>
      <p:sp>
        <p:nvSpPr>
          <p:cNvPr id="5" name="Footer Placeholder 4"/>
          <p:cNvSpPr>
            <a:spLocks noGrp="1"/>
          </p:cNvSpPr>
          <p:nvPr>
            <p:ph type="ftr" sz="quarter" idx="11"/>
          </p:nvPr>
        </p:nvSpPr>
        <p:spPr/>
        <p:txBody>
          <a:bodyPr/>
          <a:lstStyle/>
          <a:p>
            <a:pPr>
              <a:defRPr/>
            </a:pPr>
            <a:endParaRPr lang="es-ES" altLang="tr-TR">
              <a:solidFill>
                <a:srgbClr val="000000"/>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defRPr/>
            </a:pPr>
            <a:fld id="{3A2AE2D2-869B-499C-BA11-EF93186C7701}" type="slidenum">
              <a:rPr lang="es-ES" altLang="tr-TR" smtClean="0">
                <a:solidFill>
                  <a:srgbClr val="000000"/>
                </a:solidFill>
              </a:rPr>
              <a:pPr>
                <a:defRPr/>
              </a:pPr>
              <a:t>‹#›</a:t>
            </a:fld>
            <a:endParaRPr lang="es-ES" altLang="tr-TR">
              <a:solidFill>
                <a:srgbClr val="000000"/>
              </a:solidFill>
            </a:endParaRP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47684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pPr>
              <a:defRPr/>
            </a:pPr>
            <a:endParaRPr lang="es-ES" altLang="tr-TR">
              <a:solidFill>
                <a:srgbClr val="000000"/>
              </a:solidFill>
            </a:endParaRPr>
          </a:p>
        </p:txBody>
      </p:sp>
      <p:sp>
        <p:nvSpPr>
          <p:cNvPr id="6" name="Footer Placeholder 5"/>
          <p:cNvSpPr>
            <a:spLocks noGrp="1"/>
          </p:cNvSpPr>
          <p:nvPr>
            <p:ph type="ftr" sz="quarter" idx="11"/>
          </p:nvPr>
        </p:nvSpPr>
        <p:spPr/>
        <p:txBody>
          <a:bodyPr/>
          <a:lstStyle/>
          <a:p>
            <a:pPr>
              <a:defRPr/>
            </a:pPr>
            <a:endParaRPr lang="es-ES" altLang="tr-TR">
              <a:solidFill>
                <a:srgbClr val="000000"/>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3A2AE2D2-869B-499C-BA11-EF93186C7701}" type="slidenum">
              <a:rPr lang="es-ES" altLang="tr-TR" smtClean="0">
                <a:solidFill>
                  <a:srgbClr val="000000"/>
                </a:solidFill>
              </a:rPr>
              <a:pPr>
                <a:defRPr/>
              </a:pPr>
              <a:t>‹#›</a:t>
            </a:fld>
            <a:endParaRPr lang="es-ES" altLang="tr-TR">
              <a:solidFill>
                <a:srgbClr val="000000"/>
              </a:solidFill>
            </a:endParaRPr>
          </a:p>
        </p:txBody>
      </p:sp>
    </p:spTree>
    <p:extLst>
      <p:ext uri="{BB962C8B-B14F-4D97-AF65-F5344CB8AC3E}">
        <p14:creationId xmlns:p14="http://schemas.microsoft.com/office/powerpoint/2010/main" val="36298495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pPr>
              <a:defRPr/>
            </a:pPr>
            <a:endParaRPr lang="es-ES" altLang="tr-TR">
              <a:solidFill>
                <a:srgbClr val="000000"/>
              </a:solidFill>
            </a:endParaRPr>
          </a:p>
        </p:txBody>
      </p:sp>
      <p:sp>
        <p:nvSpPr>
          <p:cNvPr id="6" name="Footer Placeholder 5"/>
          <p:cNvSpPr>
            <a:spLocks noGrp="1"/>
          </p:cNvSpPr>
          <p:nvPr>
            <p:ph type="ftr" sz="quarter" idx="11"/>
          </p:nvPr>
        </p:nvSpPr>
        <p:spPr/>
        <p:txBody>
          <a:bodyPr/>
          <a:lstStyle/>
          <a:p>
            <a:pPr>
              <a:defRPr/>
            </a:pPr>
            <a:endParaRPr lang="es-ES" altLang="tr-TR">
              <a:solidFill>
                <a:srgbClr val="000000"/>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3A2AE2D2-869B-499C-BA11-EF93186C7701}" type="slidenum">
              <a:rPr lang="es-ES" altLang="tr-TR" smtClean="0">
                <a:solidFill>
                  <a:srgbClr val="000000"/>
                </a:solidFill>
              </a:rPr>
              <a:pPr>
                <a:defRPr/>
              </a:pPr>
              <a:t>‹#›</a:t>
            </a:fld>
            <a:endParaRPr lang="es-ES" altLang="tr-TR">
              <a:solidFill>
                <a:srgbClr val="000000"/>
              </a:solidFill>
            </a:endParaRP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560250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pPr>
              <a:defRPr/>
            </a:pPr>
            <a:endParaRPr lang="es-ES" altLang="tr-TR">
              <a:solidFill>
                <a:srgbClr val="000000"/>
              </a:solidFill>
            </a:endParaRPr>
          </a:p>
        </p:txBody>
      </p:sp>
      <p:sp>
        <p:nvSpPr>
          <p:cNvPr id="6" name="Footer Placeholder 5"/>
          <p:cNvSpPr>
            <a:spLocks noGrp="1"/>
          </p:cNvSpPr>
          <p:nvPr>
            <p:ph type="ftr" sz="quarter" idx="11"/>
          </p:nvPr>
        </p:nvSpPr>
        <p:spPr/>
        <p:txBody>
          <a:bodyPr/>
          <a:lstStyle/>
          <a:p>
            <a:pPr>
              <a:defRPr/>
            </a:pPr>
            <a:endParaRPr lang="es-ES" altLang="tr-TR">
              <a:solidFill>
                <a:srgbClr val="000000"/>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3A2AE2D2-869B-499C-BA11-EF93186C7701}" type="slidenum">
              <a:rPr lang="es-ES" altLang="tr-TR" smtClean="0">
                <a:solidFill>
                  <a:srgbClr val="000000"/>
                </a:solidFill>
              </a:rPr>
              <a:pPr>
                <a:defRPr/>
              </a:pPr>
              <a:t>‹#›</a:t>
            </a:fld>
            <a:endParaRPr lang="es-ES" altLang="tr-TR">
              <a:solidFill>
                <a:srgbClr val="000000"/>
              </a:solidFill>
            </a:endParaRPr>
          </a:p>
        </p:txBody>
      </p:sp>
    </p:spTree>
    <p:extLst>
      <p:ext uri="{BB962C8B-B14F-4D97-AF65-F5344CB8AC3E}">
        <p14:creationId xmlns:p14="http://schemas.microsoft.com/office/powerpoint/2010/main" val="2921904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a:defRPr/>
            </a:pPr>
            <a:endParaRPr lang="es-ES" altLang="tr-TR">
              <a:solidFill>
                <a:srgbClr val="000000"/>
              </a:solidFill>
            </a:endParaRPr>
          </a:p>
        </p:txBody>
      </p:sp>
      <p:sp>
        <p:nvSpPr>
          <p:cNvPr id="5" name="Footer Placeholder 4"/>
          <p:cNvSpPr>
            <a:spLocks noGrp="1"/>
          </p:cNvSpPr>
          <p:nvPr>
            <p:ph type="ftr" sz="quarter" idx="11"/>
          </p:nvPr>
        </p:nvSpPr>
        <p:spPr/>
        <p:txBody>
          <a:bodyPr/>
          <a:lstStyle/>
          <a:p>
            <a:pPr>
              <a:defRPr/>
            </a:pPr>
            <a:endParaRPr lang="es-ES" altLang="tr-TR">
              <a:solidFill>
                <a:srgbClr val="000000"/>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3A2AE2D2-869B-499C-BA11-EF93186C7701}" type="slidenum">
              <a:rPr lang="es-ES" altLang="tr-TR" smtClean="0">
                <a:solidFill>
                  <a:srgbClr val="000000"/>
                </a:solidFill>
              </a:rPr>
              <a:pPr>
                <a:defRPr/>
              </a:pPr>
              <a:t>‹#›</a:t>
            </a:fld>
            <a:endParaRPr lang="es-ES" altLang="tr-TR">
              <a:solidFill>
                <a:srgbClr val="000000"/>
              </a:solidFill>
            </a:endParaRPr>
          </a:p>
        </p:txBody>
      </p:sp>
    </p:spTree>
    <p:extLst>
      <p:ext uri="{BB962C8B-B14F-4D97-AF65-F5344CB8AC3E}">
        <p14:creationId xmlns:p14="http://schemas.microsoft.com/office/powerpoint/2010/main" val="7310592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a:defRPr/>
            </a:pPr>
            <a:endParaRPr lang="es-ES" altLang="tr-TR">
              <a:solidFill>
                <a:srgbClr val="000000"/>
              </a:solidFill>
            </a:endParaRPr>
          </a:p>
        </p:txBody>
      </p:sp>
      <p:sp>
        <p:nvSpPr>
          <p:cNvPr id="5" name="Footer Placeholder 4"/>
          <p:cNvSpPr>
            <a:spLocks noGrp="1"/>
          </p:cNvSpPr>
          <p:nvPr>
            <p:ph type="ftr" sz="quarter" idx="11"/>
          </p:nvPr>
        </p:nvSpPr>
        <p:spPr/>
        <p:txBody>
          <a:bodyPr/>
          <a:lstStyle/>
          <a:p>
            <a:pPr>
              <a:defRPr/>
            </a:pPr>
            <a:endParaRPr lang="es-ES" altLang="tr-TR">
              <a:solidFill>
                <a:srgbClr val="000000"/>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75AB9AB8-4199-48AD-8D0C-D991D50F96DC}" type="slidenum">
              <a:rPr lang="es-ES" altLang="tr-TR" smtClean="0">
                <a:solidFill>
                  <a:srgbClr val="000000"/>
                </a:solidFill>
              </a:rPr>
              <a:pPr>
                <a:defRPr/>
              </a:pPr>
              <a:t>‹#›</a:t>
            </a:fld>
            <a:endParaRPr lang="es-ES" altLang="tr-TR">
              <a:solidFill>
                <a:srgbClr val="000000"/>
              </a:solidFill>
            </a:endParaRPr>
          </a:p>
        </p:txBody>
      </p:sp>
    </p:spTree>
    <p:extLst>
      <p:ext uri="{BB962C8B-B14F-4D97-AF65-F5344CB8AC3E}">
        <p14:creationId xmlns:p14="http://schemas.microsoft.com/office/powerpoint/2010/main" val="24910509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457200"/>
            <a:ext cx="10972800" cy="1371600"/>
          </a:xfrm>
        </p:spPr>
        <p:txBody>
          <a:bodyPr/>
          <a:lstStyle/>
          <a:p>
            <a:r>
              <a:rPr lang="tr-TR"/>
              <a:t>Asıl başlık stili için tıklatın</a:t>
            </a:r>
          </a:p>
        </p:txBody>
      </p:sp>
      <p:sp>
        <p:nvSpPr>
          <p:cNvPr id="3" name="2 Metin Yer Tutucusu"/>
          <p:cNvSpPr>
            <a:spLocks noGrp="1"/>
          </p:cNvSpPr>
          <p:nvPr>
            <p:ph type="body" sz="half" idx="1"/>
          </p:nvPr>
        </p:nvSpPr>
        <p:spPr>
          <a:xfrm>
            <a:off x="609600" y="1981200"/>
            <a:ext cx="5384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6197600" y="1981200"/>
            <a:ext cx="5384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2"/>
          <p:cNvSpPr>
            <a:spLocks noGrp="1" noChangeArrowheads="1"/>
          </p:cNvSpPr>
          <p:nvPr>
            <p:ph type="ftr" sz="quarter" idx="10"/>
          </p:nvPr>
        </p:nvSpPr>
        <p:spPr>
          <a:xfrm>
            <a:off x="4165600" y="6248400"/>
            <a:ext cx="3860800" cy="457200"/>
          </a:xfrm>
          <a:prstGeom prst="rect">
            <a:avLst/>
          </a:prstGeom>
        </p:spPr>
        <p:txBody>
          <a:bodyPr/>
          <a:lstStyle>
            <a:lvl1pPr>
              <a:defRPr>
                <a:latin typeface="Arial" charset="0"/>
                <a:cs typeface="Arial" charset="0"/>
              </a:defRPr>
            </a:lvl1pPr>
          </a:lstStyle>
          <a:p>
            <a:pPr>
              <a:defRPr/>
            </a:pPr>
            <a:r>
              <a:rPr lang="tr-TR"/>
              <a:t>G.Bahadır</a:t>
            </a:r>
          </a:p>
        </p:txBody>
      </p:sp>
      <p:sp>
        <p:nvSpPr>
          <p:cNvPr id="6" name="Rectangle 3"/>
          <p:cNvSpPr>
            <a:spLocks noGrp="1" noChangeArrowheads="1"/>
          </p:cNvSpPr>
          <p:nvPr>
            <p:ph type="sldNum" sz="quarter" idx="11"/>
          </p:nvPr>
        </p:nvSpPr>
        <p:spPr>
          <a:xfrm>
            <a:off x="8737600" y="6248400"/>
            <a:ext cx="28448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BF0A5902-5F6D-4FE1-8AB3-92934CD1C458}" type="slidenum">
              <a:rPr lang="tr-TR" altLang="tr-TR"/>
              <a:pPr/>
              <a:t>‹#›</a:t>
            </a:fld>
            <a:endParaRPr lang="tr-TR" altLang="tr-TR"/>
          </a:p>
        </p:txBody>
      </p:sp>
      <p:sp>
        <p:nvSpPr>
          <p:cNvPr id="7" name="Rectangle 16"/>
          <p:cNvSpPr>
            <a:spLocks noGrp="1" noChangeArrowheads="1"/>
          </p:cNvSpPr>
          <p:nvPr>
            <p:ph type="dt" sz="half" idx="12"/>
          </p:nvPr>
        </p:nvSpPr>
        <p:spPr>
          <a:xfrm>
            <a:off x="609600" y="6245225"/>
            <a:ext cx="2844800" cy="476250"/>
          </a:xfrm>
          <a:prstGeom prst="rect">
            <a:avLst/>
          </a:prstGeom>
        </p:spPr>
        <p:txBody>
          <a:bodyPr/>
          <a:lstStyle>
            <a:lvl1pPr>
              <a:defRPr>
                <a:latin typeface="Arial" charset="0"/>
                <a:cs typeface="Arial" charset="0"/>
              </a:defRPr>
            </a:lvl1pPr>
          </a:lstStyle>
          <a:p>
            <a:pPr>
              <a:defRPr/>
            </a:pPr>
            <a:endParaRPr lang="tr-TR"/>
          </a:p>
        </p:txBody>
      </p:sp>
    </p:spTree>
    <p:extLst>
      <p:ext uri="{BB962C8B-B14F-4D97-AF65-F5344CB8AC3E}">
        <p14:creationId xmlns:p14="http://schemas.microsoft.com/office/powerpoint/2010/main" val="3600083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962732" y="2355850"/>
            <a:ext cx="10253485"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tr-TR"/>
              <a:t>Asıl metin stillerini düzenlemek için tıklatın</a:t>
            </a:r>
          </a:p>
        </p:txBody>
      </p:sp>
    </p:spTree>
    <p:extLst>
      <p:ext uri="{BB962C8B-B14F-4D97-AF65-F5344CB8AC3E}">
        <p14:creationId xmlns:p14="http://schemas.microsoft.com/office/powerpoint/2010/main" val="122825947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D8253296-88AC-4E70-AA53-3DCE9911D40B}" type="datetimeFigureOut">
              <a:rPr lang="tr-TR" smtClean="0"/>
              <a:t>11.12.2023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BD0A055-5016-4AFA-BA3F-A01479F3751D}" type="slidenum">
              <a:rPr lang="tr-TR" smtClean="0"/>
              <a:t>‹#›</a:t>
            </a:fld>
            <a:endParaRPr lang="tr-TR"/>
          </a:p>
        </p:txBody>
      </p:sp>
    </p:spTree>
    <p:extLst>
      <p:ext uri="{BB962C8B-B14F-4D97-AF65-F5344CB8AC3E}">
        <p14:creationId xmlns:p14="http://schemas.microsoft.com/office/powerpoint/2010/main" val="3798164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D8253296-88AC-4E70-AA53-3DCE9911D40B}" type="datetimeFigureOut">
              <a:rPr lang="tr-TR" smtClean="0"/>
              <a:t>11.12.2023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BD0A055-5016-4AFA-BA3F-A01479F3751D}" type="slidenum">
              <a:rPr lang="tr-TR" smtClean="0"/>
              <a:t>‹#›</a:t>
            </a:fld>
            <a:endParaRPr lang="tr-TR"/>
          </a:p>
        </p:txBody>
      </p:sp>
    </p:spTree>
    <p:extLst>
      <p:ext uri="{BB962C8B-B14F-4D97-AF65-F5344CB8AC3E}">
        <p14:creationId xmlns:p14="http://schemas.microsoft.com/office/powerpoint/2010/main" val="3643797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D8253296-88AC-4E70-AA53-3DCE9911D40B}" type="datetimeFigureOut">
              <a:rPr lang="tr-TR" smtClean="0"/>
              <a:t>11.12.2023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2BD0A055-5016-4AFA-BA3F-A01479F3751D}" type="slidenum">
              <a:rPr lang="tr-TR" smtClean="0"/>
              <a:t>‹#›</a:t>
            </a:fld>
            <a:endParaRPr lang="tr-TR"/>
          </a:p>
        </p:txBody>
      </p:sp>
    </p:spTree>
    <p:extLst>
      <p:ext uri="{BB962C8B-B14F-4D97-AF65-F5344CB8AC3E}">
        <p14:creationId xmlns:p14="http://schemas.microsoft.com/office/powerpoint/2010/main" val="2799506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D8253296-88AC-4E70-AA53-3DCE9911D40B}" type="datetimeFigureOut">
              <a:rPr lang="tr-TR" smtClean="0"/>
              <a:t>11.12.2023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2BD0A055-5016-4AFA-BA3F-A01479F3751D}" type="slidenum">
              <a:rPr lang="tr-TR" smtClean="0"/>
              <a:t>‹#›</a:t>
            </a:fld>
            <a:endParaRPr lang="tr-TR"/>
          </a:p>
        </p:txBody>
      </p:sp>
    </p:spTree>
    <p:extLst>
      <p:ext uri="{BB962C8B-B14F-4D97-AF65-F5344CB8AC3E}">
        <p14:creationId xmlns:p14="http://schemas.microsoft.com/office/powerpoint/2010/main" val="2105777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8253296-88AC-4E70-AA53-3DCE9911D40B}" type="datetimeFigureOut">
              <a:rPr lang="tr-TR" smtClean="0"/>
              <a:t>11.12.2023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2BD0A055-5016-4AFA-BA3F-A01479F3751D}" type="slidenum">
              <a:rPr lang="tr-TR" smtClean="0"/>
              <a:t>‹#›</a:t>
            </a:fld>
            <a:endParaRPr lang="tr-TR"/>
          </a:p>
        </p:txBody>
      </p:sp>
    </p:spTree>
    <p:extLst>
      <p:ext uri="{BB962C8B-B14F-4D97-AF65-F5344CB8AC3E}">
        <p14:creationId xmlns:p14="http://schemas.microsoft.com/office/powerpoint/2010/main" val="3061627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D8253296-88AC-4E70-AA53-3DCE9911D40B}" type="datetimeFigureOut">
              <a:rPr lang="tr-TR" smtClean="0"/>
              <a:t>11.12.2023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BD0A055-5016-4AFA-BA3F-A01479F3751D}" type="slidenum">
              <a:rPr lang="tr-TR" smtClean="0"/>
              <a:t>‹#›</a:t>
            </a:fld>
            <a:endParaRPr lang="tr-TR"/>
          </a:p>
        </p:txBody>
      </p:sp>
    </p:spTree>
    <p:extLst>
      <p:ext uri="{BB962C8B-B14F-4D97-AF65-F5344CB8AC3E}">
        <p14:creationId xmlns:p14="http://schemas.microsoft.com/office/powerpoint/2010/main" val="1276062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D8253296-88AC-4E70-AA53-3DCE9911D40B}" type="datetimeFigureOut">
              <a:rPr lang="tr-TR" smtClean="0"/>
              <a:t>11.12.2023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BD0A055-5016-4AFA-BA3F-A01479F3751D}" type="slidenum">
              <a:rPr lang="tr-TR" smtClean="0"/>
              <a:t>‹#›</a:t>
            </a:fld>
            <a:endParaRPr lang="tr-TR"/>
          </a:p>
        </p:txBody>
      </p:sp>
    </p:spTree>
    <p:extLst>
      <p:ext uri="{BB962C8B-B14F-4D97-AF65-F5344CB8AC3E}">
        <p14:creationId xmlns:p14="http://schemas.microsoft.com/office/powerpoint/2010/main" val="3106688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253296-88AC-4E70-AA53-3DCE9911D40B}" type="datetimeFigureOut">
              <a:rPr lang="tr-TR" smtClean="0"/>
              <a:t>11.12.2023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D0A055-5016-4AFA-BA3F-A01479F3751D}" type="slidenum">
              <a:rPr lang="tr-TR" smtClean="0"/>
              <a:t>‹#›</a:t>
            </a:fld>
            <a:endParaRPr lang="tr-TR"/>
          </a:p>
        </p:txBody>
      </p:sp>
    </p:spTree>
    <p:extLst>
      <p:ext uri="{BB962C8B-B14F-4D97-AF65-F5344CB8AC3E}">
        <p14:creationId xmlns:p14="http://schemas.microsoft.com/office/powerpoint/2010/main" val="1000046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8253296-88AC-4E70-AA53-3DCE9911D40B}" type="datetimeFigureOut">
              <a:rPr lang="tr-TR" smtClean="0"/>
              <a:t>11.12.2023</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BD0A055-5016-4AFA-BA3F-A01479F3751D}" type="slidenum">
              <a:rPr lang="tr-TR" smtClean="0"/>
              <a:t>‹#›</a:t>
            </a:fld>
            <a:endParaRPr lang="tr-TR"/>
          </a:p>
        </p:txBody>
      </p:sp>
    </p:spTree>
    <p:extLst>
      <p:ext uri="{BB962C8B-B14F-4D97-AF65-F5344CB8AC3E}">
        <p14:creationId xmlns:p14="http://schemas.microsoft.com/office/powerpoint/2010/main" val="39093159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72" r:id="rId18"/>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0CAcQjRw&amp;url=http://www.freestockphotos.name/wallpaper/2256/oral-communication-and-hands-images-photography.html&amp;ei=GNYWVf7sCYrJPZffgYgI&amp;bvm=bv.89381419,d.bGQ&amp;psig=AFQjCNGwpZdko-3dcQK1ixfM5u8My5bZAA&amp;ust=1427640150561002" TargetMode="External"/><Relationship Id="rId2" Type="http://schemas.openxmlformats.org/officeDocument/2006/relationships/hyperlink" Target="http://www.google.com.tr/url?sa=i&amp;rct=j&amp;q=&amp;esrc=s&amp;source=images&amp;cd=&amp;cad=rja&amp;uact=8&amp;ved=0CAcQjRw&amp;url=http://www.kisiselbasari.com/beden-dili-dedikleri-nedir-bilir-misin.html&amp;ei=5b4WVeK2EYrWPPyVgLAN&amp;bvm=bv.89381419,d.bGQ&amp;psig=AFQjCNHiTesPZalYx2uc6HKuxEfCHjOYjQ&amp;ust=1427640412572524" TargetMode="Externa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http://www.kho.edu.tr/300/Image57.jpg" TargetMode="External"/><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7.jpe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24.png"/><Relationship Id="rId5" Type="http://schemas.openxmlformats.org/officeDocument/2006/relationships/oleObject" Target="../embeddings/oleObject1.bin"/><Relationship Id="rId4" Type="http://schemas.openxmlformats.org/officeDocument/2006/relationships/image" Target="../media/image26.jpeg"/></Relationships>
</file>

<file path=ppt/slides/_rels/slide6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8.xml"/></Relationships>
</file>

<file path=ppt/slides/_rels/slide6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hyperlink" Target="https://www.youtube.com/watch?v=FZCgo_9UArE" TargetMode="External"/><Relationship Id="rId2" Type="http://schemas.openxmlformats.org/officeDocument/2006/relationships/hyperlink" Target="https://www.youtube.com/watch?v=1m9x_08UHSQ" TargetMode="Externa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542478" y="2007220"/>
            <a:ext cx="8028878" cy="830997"/>
          </a:xfrm>
          <a:prstGeom prst="rect">
            <a:avLst/>
          </a:prstGeom>
          <a:noFill/>
        </p:spPr>
        <p:txBody>
          <a:bodyPr wrap="square" rtlCol="0">
            <a:spAutoFit/>
          </a:bodyPr>
          <a:lstStyle/>
          <a:p>
            <a:r>
              <a:rPr lang="tr-TR" sz="4800" dirty="0"/>
              <a:t>GENEL İLETİŞİM BECERİLERİ</a:t>
            </a:r>
          </a:p>
        </p:txBody>
      </p:sp>
    </p:spTree>
    <p:extLst>
      <p:ext uri="{BB962C8B-B14F-4D97-AF65-F5344CB8AC3E}">
        <p14:creationId xmlns:p14="http://schemas.microsoft.com/office/powerpoint/2010/main" val="4291856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703512" y="243757"/>
            <a:ext cx="8229600" cy="981075"/>
          </a:xfrm>
        </p:spPr>
        <p:txBody>
          <a:bodyPr>
            <a:normAutofit/>
          </a:bodyPr>
          <a:lstStyle/>
          <a:p>
            <a:r>
              <a:rPr lang="tr-TR" b="1" dirty="0">
                <a:solidFill>
                  <a:srgbClr val="FF0000"/>
                </a:solidFill>
                <a:latin typeface="Arial" panose="020B0604020202020204" pitchFamily="34" charset="0"/>
                <a:cs typeface="Arial" panose="020B0604020202020204" pitchFamily="34" charset="0"/>
              </a:rPr>
              <a:t>İLETİŞİMİN ÖĞELERİ</a:t>
            </a:r>
          </a:p>
        </p:txBody>
      </p:sp>
      <p:sp>
        <p:nvSpPr>
          <p:cNvPr id="106499" name="Rectangle 3"/>
          <p:cNvSpPr>
            <a:spLocks noGrp="1" noChangeArrowheads="1"/>
          </p:cNvSpPr>
          <p:nvPr>
            <p:ph idx="1"/>
          </p:nvPr>
        </p:nvSpPr>
        <p:spPr>
          <a:xfrm>
            <a:off x="1703512" y="1348834"/>
            <a:ext cx="8208912" cy="4525962"/>
          </a:xfrm>
        </p:spPr>
        <p:txBody>
          <a:bodyPr/>
          <a:lstStyle/>
          <a:p>
            <a:pPr algn="just">
              <a:buClr>
                <a:srgbClr val="C00000"/>
              </a:buClr>
              <a:buFont typeface="Wingdings" panose="05000000000000000000" pitchFamily="2" charset="2"/>
              <a:buChar char="Ø"/>
            </a:pPr>
            <a:r>
              <a:rPr lang="tr-TR" sz="3000" b="1" dirty="0">
                <a:latin typeface="Arial" panose="020B0604020202020204" pitchFamily="34" charset="0"/>
                <a:cs typeface="Arial" panose="020B0604020202020204" pitchFamily="34" charset="0"/>
              </a:rPr>
              <a:t>Gönderici</a:t>
            </a:r>
          </a:p>
          <a:p>
            <a:pPr algn="just">
              <a:buClr>
                <a:srgbClr val="C00000"/>
              </a:buClr>
              <a:buFont typeface="Wingdings" panose="05000000000000000000" pitchFamily="2" charset="2"/>
              <a:buChar char="Ø"/>
            </a:pPr>
            <a:r>
              <a:rPr lang="tr-TR" sz="3000" b="1" dirty="0">
                <a:latin typeface="Arial" panose="020B0604020202020204" pitchFamily="34" charset="0"/>
                <a:cs typeface="Arial" panose="020B0604020202020204" pitchFamily="34" charset="0"/>
              </a:rPr>
              <a:t>Algı</a:t>
            </a:r>
          </a:p>
          <a:p>
            <a:pPr algn="just">
              <a:buClr>
                <a:srgbClr val="C00000"/>
              </a:buClr>
              <a:buFont typeface="Wingdings" panose="05000000000000000000" pitchFamily="2" charset="2"/>
              <a:buChar char="Ø"/>
            </a:pPr>
            <a:r>
              <a:rPr lang="tr-TR" sz="3000" b="1" dirty="0">
                <a:latin typeface="Arial" panose="020B0604020202020204" pitchFamily="34" charset="0"/>
                <a:cs typeface="Arial" panose="020B0604020202020204" pitchFamily="34" charset="0"/>
              </a:rPr>
              <a:t>Mesaj</a:t>
            </a:r>
          </a:p>
          <a:p>
            <a:pPr algn="just">
              <a:buClr>
                <a:srgbClr val="C00000"/>
              </a:buClr>
              <a:buFont typeface="Wingdings" panose="05000000000000000000" pitchFamily="2" charset="2"/>
              <a:buChar char="Ø"/>
            </a:pPr>
            <a:r>
              <a:rPr lang="tr-TR" sz="3000" b="1" dirty="0">
                <a:latin typeface="Arial" panose="020B0604020202020204" pitchFamily="34" charset="0"/>
                <a:cs typeface="Arial" panose="020B0604020202020204" pitchFamily="34" charset="0"/>
              </a:rPr>
              <a:t>Haberleşme Kanalı</a:t>
            </a:r>
          </a:p>
          <a:p>
            <a:pPr algn="just">
              <a:buClr>
                <a:srgbClr val="C00000"/>
              </a:buClr>
              <a:buFont typeface="Wingdings" panose="05000000000000000000" pitchFamily="2" charset="2"/>
              <a:buChar char="Ø"/>
            </a:pPr>
            <a:r>
              <a:rPr lang="tr-TR" sz="3000" b="1" dirty="0">
                <a:latin typeface="Arial" panose="020B0604020202020204" pitchFamily="34" charset="0"/>
                <a:cs typeface="Arial" panose="020B0604020202020204" pitchFamily="34" charset="0"/>
              </a:rPr>
              <a:t>Çevre Koşulları</a:t>
            </a:r>
          </a:p>
          <a:p>
            <a:pPr algn="just">
              <a:buClr>
                <a:srgbClr val="C00000"/>
              </a:buClr>
              <a:buFont typeface="Wingdings" panose="05000000000000000000" pitchFamily="2" charset="2"/>
              <a:buChar char="Ø"/>
            </a:pPr>
            <a:r>
              <a:rPr lang="tr-TR" sz="3000" b="1" dirty="0">
                <a:latin typeface="Arial" panose="020B0604020202020204" pitchFamily="34" charset="0"/>
                <a:cs typeface="Arial" panose="020B0604020202020204" pitchFamily="34" charset="0"/>
              </a:rPr>
              <a:t>Alıcı</a:t>
            </a:r>
          </a:p>
          <a:p>
            <a:pPr algn="just">
              <a:buClr>
                <a:srgbClr val="C00000"/>
              </a:buClr>
              <a:buFont typeface="Wingdings" panose="05000000000000000000" pitchFamily="2" charset="2"/>
              <a:buChar char="Ø"/>
            </a:pPr>
            <a:r>
              <a:rPr lang="tr-TR" sz="3000" b="1" dirty="0">
                <a:latin typeface="Arial" panose="020B0604020202020204" pitchFamily="34" charset="0"/>
                <a:cs typeface="Arial" panose="020B0604020202020204" pitchFamily="34" charset="0"/>
              </a:rPr>
              <a:t>Geribildirim</a:t>
            </a:r>
          </a:p>
          <a:p>
            <a:pPr algn="just">
              <a:buClr>
                <a:srgbClr val="C00000"/>
              </a:buClr>
              <a:buFont typeface="Wingdings" panose="05000000000000000000" pitchFamily="2" charset="2"/>
              <a:buChar char="Ø"/>
            </a:pPr>
            <a:endParaRPr lang="tr-TR" sz="3000" b="1" dirty="0"/>
          </a:p>
        </p:txBody>
      </p:sp>
    </p:spTree>
    <p:extLst>
      <p:ext uri="{BB962C8B-B14F-4D97-AF65-F5344CB8AC3E}">
        <p14:creationId xmlns:p14="http://schemas.microsoft.com/office/powerpoint/2010/main" val="1564188982"/>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55951" y="446048"/>
            <a:ext cx="8229600" cy="1143000"/>
          </a:xfrm>
        </p:spPr>
        <p:txBody>
          <a:bodyPr>
            <a:normAutofit/>
          </a:bodyPr>
          <a:lstStyle/>
          <a:p>
            <a:r>
              <a:rPr lang="tr-TR" b="1" dirty="0">
                <a:solidFill>
                  <a:srgbClr val="FF0000"/>
                </a:solidFill>
                <a:latin typeface="Arial" panose="020B0604020202020204" pitchFamily="34" charset="0"/>
                <a:cs typeface="Arial" panose="020B0604020202020204" pitchFamily="34" charset="0"/>
              </a:rPr>
              <a:t>GÖNDERİCİ</a:t>
            </a:r>
            <a:endParaRPr lang="tr-TR" dirty="0">
              <a:solidFill>
                <a:srgbClr val="FF0000"/>
              </a:solidFill>
            </a:endParaRPr>
          </a:p>
        </p:txBody>
      </p:sp>
      <p:sp>
        <p:nvSpPr>
          <p:cNvPr id="3" name="İçerik Yer Tutucusu 2"/>
          <p:cNvSpPr>
            <a:spLocks noGrp="1"/>
          </p:cNvSpPr>
          <p:nvPr>
            <p:ph idx="1"/>
          </p:nvPr>
        </p:nvSpPr>
        <p:spPr>
          <a:xfrm>
            <a:off x="603589" y="1711847"/>
            <a:ext cx="11459183" cy="4525963"/>
          </a:xfrm>
        </p:spPr>
        <p:txBody>
          <a:bodyPr>
            <a:normAutofit fontScale="92500" lnSpcReduction="20000"/>
          </a:bodyPr>
          <a:lstStyle/>
          <a:p>
            <a:pPr marL="0" indent="0" algn="just">
              <a:buNone/>
            </a:pPr>
            <a:r>
              <a:rPr lang="tr-TR" sz="3600" b="1" dirty="0">
                <a:latin typeface="Arial" panose="020B0604020202020204" pitchFamily="34" charset="0"/>
                <a:cs typeface="Arial" panose="020B0604020202020204" pitchFamily="34" charset="0"/>
              </a:rPr>
              <a:t>Haberleşme sürecinin var olması için gerekli olan iki kişiden birisi göndericidir. </a:t>
            </a:r>
          </a:p>
          <a:p>
            <a:pPr marL="0" indent="0" algn="just">
              <a:buNone/>
            </a:pPr>
            <a:r>
              <a:rPr lang="tr-TR" sz="3600" b="1" dirty="0">
                <a:latin typeface="Arial" panose="020B0604020202020204" pitchFamily="34" charset="0"/>
                <a:cs typeface="Arial" panose="020B0604020202020204" pitchFamily="34" charset="0"/>
              </a:rPr>
              <a:t>Haberleşme sürecinin başarısı büyük ölçüde göndericiye bağlıdır. </a:t>
            </a:r>
          </a:p>
          <a:p>
            <a:pPr marL="0" indent="0" algn="just">
              <a:buNone/>
            </a:pPr>
            <a:r>
              <a:rPr lang="tr-TR" sz="3600" b="1" dirty="0">
                <a:latin typeface="Arial" panose="020B0604020202020204" pitchFamily="34" charset="0"/>
                <a:cs typeface="Arial" panose="020B0604020202020204" pitchFamily="34" charset="0"/>
              </a:rPr>
              <a:t>Haberleşme süreci ilk önce göndericinin zihninde düşündükleriyle başlar. </a:t>
            </a:r>
          </a:p>
          <a:p>
            <a:pPr marL="0" indent="0" algn="just">
              <a:buNone/>
            </a:pPr>
            <a:r>
              <a:rPr lang="tr-TR" sz="3600" b="1" dirty="0">
                <a:latin typeface="Arial" panose="020B0604020202020204" pitchFamily="34" charset="0"/>
                <a:cs typeface="Arial" panose="020B0604020202020204" pitchFamily="34" charset="0"/>
              </a:rPr>
              <a:t>Gönderici kendisine ulaşan bilgi ve verilere göre haber olarak iletilecek bir fikir oluşturur, bu fikri formüle eder ve belirli bir haberleşme kanalından mesajı alıcıya gönderir.</a:t>
            </a:r>
          </a:p>
          <a:p>
            <a:pPr marL="0" indent="0">
              <a:buNone/>
            </a:pPr>
            <a:endParaRPr lang="tr-TR" sz="2800" b="1" dirty="0">
              <a:latin typeface="Arial" panose="020B0604020202020204" pitchFamily="34" charset="0"/>
              <a:cs typeface="Arial" panose="020B0604020202020204" pitchFamily="34" charset="0"/>
            </a:endParaRPr>
          </a:p>
          <a:p>
            <a:endParaRPr lang="tr-TR" dirty="0"/>
          </a:p>
        </p:txBody>
      </p:sp>
    </p:spTree>
    <p:extLst>
      <p:ext uri="{BB962C8B-B14F-4D97-AF65-F5344CB8AC3E}">
        <p14:creationId xmlns:p14="http://schemas.microsoft.com/office/powerpoint/2010/main" val="3468993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748116" y="824261"/>
            <a:ext cx="8229600" cy="981075"/>
          </a:xfrm>
        </p:spPr>
        <p:txBody>
          <a:bodyPr>
            <a:normAutofit/>
          </a:bodyPr>
          <a:lstStyle/>
          <a:p>
            <a:r>
              <a:rPr lang="tr-TR" b="1" dirty="0">
                <a:solidFill>
                  <a:srgbClr val="FF0000"/>
                </a:solidFill>
                <a:latin typeface="Arial" panose="020B0604020202020204" pitchFamily="34" charset="0"/>
                <a:cs typeface="Arial" panose="020B0604020202020204" pitchFamily="34" charset="0"/>
              </a:rPr>
              <a:t>GÖNDERİCİ</a:t>
            </a:r>
          </a:p>
        </p:txBody>
      </p:sp>
      <p:sp>
        <p:nvSpPr>
          <p:cNvPr id="106499" name="Rectangle 3"/>
          <p:cNvSpPr>
            <a:spLocks noGrp="1" noChangeArrowheads="1"/>
          </p:cNvSpPr>
          <p:nvPr>
            <p:ph idx="1"/>
          </p:nvPr>
        </p:nvSpPr>
        <p:spPr>
          <a:xfrm>
            <a:off x="1839699" y="1949696"/>
            <a:ext cx="8640960" cy="5373216"/>
          </a:xfrm>
        </p:spPr>
        <p:txBody>
          <a:bodyPr/>
          <a:lstStyle/>
          <a:p>
            <a:pPr algn="just">
              <a:buClr>
                <a:srgbClr val="C00000"/>
              </a:buClr>
              <a:buFont typeface="Wingdings" panose="05000000000000000000" pitchFamily="2" charset="2"/>
              <a:buChar char="Ø"/>
            </a:pPr>
            <a:r>
              <a:rPr lang="tr-TR" sz="3600" b="1" dirty="0">
                <a:latin typeface="Arial" panose="020B0604020202020204" pitchFamily="34" charset="0"/>
                <a:cs typeface="Arial" panose="020B0604020202020204" pitchFamily="34" charset="0"/>
              </a:rPr>
              <a:t>Gönderici bilgili olmalıdır</a:t>
            </a:r>
          </a:p>
          <a:p>
            <a:pPr algn="just">
              <a:buClr>
                <a:srgbClr val="C00000"/>
              </a:buClr>
              <a:buFont typeface="Wingdings" panose="05000000000000000000" pitchFamily="2" charset="2"/>
              <a:buChar char="Ø"/>
            </a:pPr>
            <a:r>
              <a:rPr lang="tr-TR" sz="3600" b="1" dirty="0">
                <a:latin typeface="Arial" panose="020B0604020202020204" pitchFamily="34" charset="0"/>
                <a:cs typeface="Arial" panose="020B0604020202020204" pitchFamily="34" charset="0"/>
              </a:rPr>
              <a:t>Kodlama özelliğine sahip olmalıdır</a:t>
            </a:r>
          </a:p>
          <a:p>
            <a:pPr algn="just">
              <a:buClr>
                <a:srgbClr val="C00000"/>
              </a:buClr>
              <a:buFont typeface="Wingdings" panose="05000000000000000000" pitchFamily="2" charset="2"/>
              <a:buChar char="Ø"/>
            </a:pPr>
            <a:r>
              <a:rPr lang="tr-TR" sz="3600" b="1" dirty="0">
                <a:latin typeface="Arial" panose="020B0604020202020204" pitchFamily="34" charset="0"/>
                <a:cs typeface="Arial" panose="020B0604020202020204" pitchFamily="34" charset="0"/>
              </a:rPr>
              <a:t>Düzlem ve rolüne uygun davranmalıdır</a:t>
            </a:r>
          </a:p>
          <a:p>
            <a:pPr algn="just">
              <a:buClr>
                <a:srgbClr val="C00000"/>
              </a:buClr>
              <a:buFont typeface="Wingdings" panose="05000000000000000000" pitchFamily="2" charset="2"/>
              <a:buChar char="Ø"/>
            </a:pPr>
            <a:r>
              <a:rPr lang="tr-TR" sz="3600" b="1" dirty="0">
                <a:latin typeface="Arial" panose="020B0604020202020204" pitchFamily="34" charset="0"/>
                <a:cs typeface="Arial" panose="020B0604020202020204" pitchFamily="34" charset="0"/>
              </a:rPr>
              <a:t>Gönderici tanınmalıdır</a:t>
            </a:r>
          </a:p>
        </p:txBody>
      </p:sp>
    </p:spTree>
    <p:extLst>
      <p:ext uri="{BB962C8B-B14F-4D97-AF65-F5344CB8AC3E}">
        <p14:creationId xmlns:p14="http://schemas.microsoft.com/office/powerpoint/2010/main" val="1851756269"/>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689285" y="1095430"/>
            <a:ext cx="8229600" cy="981075"/>
          </a:xfrm>
        </p:spPr>
        <p:txBody>
          <a:bodyPr>
            <a:normAutofit/>
          </a:bodyPr>
          <a:lstStyle/>
          <a:p>
            <a:r>
              <a:rPr lang="tr-TR" b="1" dirty="0">
                <a:solidFill>
                  <a:srgbClr val="FF0000"/>
                </a:solidFill>
                <a:latin typeface="Arial" panose="020B0604020202020204" pitchFamily="34" charset="0"/>
                <a:cs typeface="Arial" panose="020B0604020202020204" pitchFamily="34" charset="0"/>
              </a:rPr>
              <a:t>ALGI</a:t>
            </a:r>
          </a:p>
        </p:txBody>
      </p:sp>
      <p:sp>
        <p:nvSpPr>
          <p:cNvPr id="106499" name="Rectangle 3"/>
          <p:cNvSpPr>
            <a:spLocks noGrp="1" noChangeArrowheads="1"/>
          </p:cNvSpPr>
          <p:nvPr>
            <p:ph idx="1"/>
          </p:nvPr>
        </p:nvSpPr>
        <p:spPr>
          <a:xfrm>
            <a:off x="1689285" y="2076505"/>
            <a:ext cx="8136904" cy="4509120"/>
          </a:xfrm>
        </p:spPr>
        <p:txBody>
          <a:bodyPr/>
          <a:lstStyle/>
          <a:p>
            <a:pPr marL="0" indent="0" algn="just">
              <a:buNone/>
            </a:pPr>
            <a:r>
              <a:rPr lang="tr-TR" sz="3600" b="1" dirty="0">
                <a:latin typeface="Arial" panose="020B0604020202020204" pitchFamily="34" charset="0"/>
                <a:cs typeface="Arial" panose="020B0604020202020204" pitchFamily="34" charset="0"/>
              </a:rPr>
              <a:t>Bu unsur hem gönderici hem de alıcı için söz konusu olup kişilerin kendilerine ulaşan mesajları algılama ve değerleme biçimlerini ifade eder. </a:t>
            </a:r>
          </a:p>
          <a:p>
            <a:pPr algn="just">
              <a:buNone/>
            </a:pPr>
            <a:br>
              <a:rPr lang="tr-TR" sz="3000" b="1" dirty="0"/>
            </a:br>
            <a:br>
              <a:rPr lang="tr-TR" sz="3000" b="1" dirty="0"/>
            </a:br>
            <a:endParaRPr lang="tr-TR" sz="3000" b="1" dirty="0"/>
          </a:p>
        </p:txBody>
      </p:sp>
    </p:spTree>
    <p:extLst>
      <p:ext uri="{BB962C8B-B14F-4D97-AF65-F5344CB8AC3E}">
        <p14:creationId xmlns:p14="http://schemas.microsoft.com/office/powerpoint/2010/main" val="3391341311"/>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11043" y="940869"/>
            <a:ext cx="8229600" cy="1143000"/>
          </a:xfrm>
        </p:spPr>
        <p:txBody>
          <a:bodyPr/>
          <a:lstStyle/>
          <a:p>
            <a:r>
              <a:rPr lang="tr-TR" b="1" dirty="0">
                <a:solidFill>
                  <a:srgbClr val="FF0000"/>
                </a:solidFill>
                <a:latin typeface="Arial" panose="020B0604020202020204" pitchFamily="34" charset="0"/>
                <a:cs typeface="Arial" panose="020B0604020202020204" pitchFamily="34" charset="0"/>
              </a:rPr>
              <a:t>ALGI</a:t>
            </a:r>
            <a:r>
              <a:rPr lang="tr-TR" b="1" dirty="0">
                <a:solidFill>
                  <a:srgbClr val="FF0000"/>
                </a:solidFill>
              </a:rPr>
              <a:t> (FİLTRE) </a:t>
            </a:r>
          </a:p>
        </p:txBody>
      </p:sp>
      <p:sp>
        <p:nvSpPr>
          <p:cNvPr id="3" name="İçerik Yer Tutucusu 2"/>
          <p:cNvSpPr>
            <a:spLocks noGrp="1"/>
          </p:cNvSpPr>
          <p:nvPr>
            <p:ph idx="1"/>
          </p:nvPr>
        </p:nvSpPr>
        <p:spPr>
          <a:xfrm>
            <a:off x="711043" y="2083869"/>
            <a:ext cx="11078633" cy="4525963"/>
          </a:xfrm>
        </p:spPr>
        <p:txBody>
          <a:bodyPr>
            <a:normAutofit/>
          </a:bodyPr>
          <a:lstStyle/>
          <a:p>
            <a:pPr marL="0" indent="0" algn="just">
              <a:buNone/>
            </a:pPr>
            <a:r>
              <a:rPr lang="tr-TR" sz="2800" b="1" dirty="0">
                <a:latin typeface="Arial" panose="020B0604020202020204" pitchFamily="34" charset="0"/>
                <a:cs typeface="Arial" panose="020B0604020202020204" pitchFamily="34" charset="0"/>
              </a:rPr>
              <a:t>Filtre olarak nitelediğimiz ve hem gönderici hem de alıcı için söz konusu olan bu unsur, kişilerin kendilerine ulaşan mesajları değerlendirme tarzlarıyla, kısacası “</a:t>
            </a:r>
            <a:r>
              <a:rPr lang="tr-TR" sz="2800" b="1" dirty="0">
                <a:solidFill>
                  <a:srgbClr val="FF0000"/>
                </a:solidFill>
                <a:latin typeface="Arial" panose="020B0604020202020204" pitchFamily="34" charset="0"/>
                <a:cs typeface="Arial" panose="020B0604020202020204" pitchFamily="34" charset="0"/>
              </a:rPr>
              <a:t>algı</a:t>
            </a:r>
            <a:r>
              <a:rPr lang="tr-TR" sz="2800" b="1" dirty="0">
                <a:latin typeface="Arial" panose="020B0604020202020204" pitchFamily="34" charset="0"/>
                <a:cs typeface="Arial" panose="020B0604020202020204" pitchFamily="34" charset="0"/>
              </a:rPr>
              <a:t>” </a:t>
            </a:r>
            <a:r>
              <a:rPr lang="tr-TR" sz="2800" b="1" dirty="0" err="1">
                <a:latin typeface="Arial" panose="020B0604020202020204" pitchFamily="34" charset="0"/>
                <a:cs typeface="Arial" panose="020B0604020202020204" pitchFamily="34" charset="0"/>
              </a:rPr>
              <a:t>ları</a:t>
            </a:r>
            <a:r>
              <a:rPr lang="tr-TR" sz="2800" b="1" dirty="0">
                <a:latin typeface="Arial" panose="020B0604020202020204" pitchFamily="34" charset="0"/>
                <a:cs typeface="Arial" panose="020B0604020202020204" pitchFamily="34" charset="0"/>
              </a:rPr>
              <a:t> ile ilgilidir. Algılama, gönderici ve alıcıda farklı olabilir. Bu farklılığın sebebi, kişilerin sahip olduğu değer yargıları, amaç ve hedefleri, ihtiyaçları, içinde yetiştikleri kültürel ortam, bilgileri, hisleri, geçmişteki tecrübeleri ve fiziksel özellikleridir.</a:t>
            </a:r>
          </a:p>
          <a:p>
            <a:endParaRPr lang="tr-TR" dirty="0"/>
          </a:p>
        </p:txBody>
      </p:sp>
    </p:spTree>
    <p:extLst>
      <p:ext uri="{BB962C8B-B14F-4D97-AF65-F5344CB8AC3E}">
        <p14:creationId xmlns:p14="http://schemas.microsoft.com/office/powerpoint/2010/main" val="348712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966429" y="1146882"/>
            <a:ext cx="8229600" cy="981075"/>
          </a:xfrm>
        </p:spPr>
        <p:txBody>
          <a:bodyPr>
            <a:normAutofit/>
          </a:bodyPr>
          <a:lstStyle/>
          <a:p>
            <a:r>
              <a:rPr lang="tr-TR" b="1" dirty="0">
                <a:solidFill>
                  <a:srgbClr val="FF0000"/>
                </a:solidFill>
                <a:latin typeface="Arial" panose="020B0604020202020204" pitchFamily="34" charset="0"/>
                <a:cs typeface="Arial" panose="020B0604020202020204" pitchFamily="34" charset="0"/>
              </a:rPr>
              <a:t>HABERLEŞME KANALI</a:t>
            </a:r>
          </a:p>
        </p:txBody>
      </p:sp>
      <p:sp>
        <p:nvSpPr>
          <p:cNvPr id="106499" name="Rectangle 3"/>
          <p:cNvSpPr>
            <a:spLocks noGrp="1" noChangeArrowheads="1"/>
          </p:cNvSpPr>
          <p:nvPr>
            <p:ph idx="1"/>
          </p:nvPr>
        </p:nvSpPr>
        <p:spPr>
          <a:xfrm>
            <a:off x="966429" y="1838960"/>
            <a:ext cx="10492754" cy="4699272"/>
          </a:xfrm>
        </p:spPr>
        <p:txBody>
          <a:bodyPr/>
          <a:lstStyle/>
          <a:p>
            <a:pPr marL="0" indent="0" algn="just">
              <a:buNone/>
            </a:pPr>
            <a:r>
              <a:rPr lang="tr-TR" sz="2400" b="1" dirty="0">
                <a:latin typeface="Arial" panose="020B0604020202020204" pitchFamily="34" charset="0"/>
                <a:cs typeface="Arial" panose="020B0604020202020204" pitchFamily="34" charset="0"/>
              </a:rPr>
              <a:t>Haberleşme kanalı, mesajın göndericiden alıcıya doğru aktığı yolu ifade eder. Örneğin sözlü ve yüz yüze görüşmede mesaj hava içinden alıcıya ulaşır.</a:t>
            </a:r>
            <a:r>
              <a:rPr lang="tr-TR" sz="2400" b="1" dirty="0"/>
              <a:t> </a:t>
            </a:r>
            <a:r>
              <a:rPr lang="tr-TR" sz="2400" b="1" dirty="0">
                <a:latin typeface="Arial" panose="020B0604020202020204" pitchFamily="34" charset="0"/>
                <a:cs typeface="Arial" panose="020B0604020202020204" pitchFamily="34" charset="0"/>
              </a:rPr>
              <a:t>Telefon görüşmesinde ise haberleşme kanalı telefon kanallarıdır. Kurye de bir kanal olarak düşünülebilir.</a:t>
            </a:r>
          </a:p>
          <a:p>
            <a:pPr marL="0" indent="0" algn="just">
              <a:buNone/>
            </a:pPr>
            <a:r>
              <a:rPr lang="tr-TR" sz="2400" b="1" dirty="0">
                <a:latin typeface="Arial" panose="020B0604020202020204" pitchFamily="34" charset="0"/>
                <a:cs typeface="Arial" panose="020B0604020202020204" pitchFamily="34" charset="0"/>
              </a:rPr>
              <a:t> </a:t>
            </a:r>
            <a:br>
              <a:rPr lang="tr-TR" sz="3000" b="1" dirty="0">
                <a:latin typeface="Arial" panose="020B0604020202020204" pitchFamily="34" charset="0"/>
                <a:cs typeface="Arial" panose="020B0604020202020204" pitchFamily="34" charset="0"/>
              </a:rPr>
            </a:br>
            <a:endParaRPr lang="tr-TR" sz="30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7098522" y="4430340"/>
            <a:ext cx="3467612" cy="1934146"/>
          </a:xfrm>
          <a:prstGeom prst="rect">
            <a:avLst/>
          </a:prstGeom>
        </p:spPr>
      </p:pic>
      <p:pic>
        <p:nvPicPr>
          <p:cNvPr id="2" name="Picture 1"/>
          <p:cNvPicPr>
            <a:picLocks noChangeAspect="1"/>
          </p:cNvPicPr>
          <p:nvPr/>
        </p:nvPicPr>
        <p:blipFill>
          <a:blip r:embed="rId3"/>
          <a:stretch>
            <a:fillRect/>
          </a:stretch>
        </p:blipFill>
        <p:spPr>
          <a:xfrm>
            <a:off x="1579746" y="4708302"/>
            <a:ext cx="5225545" cy="1656184"/>
          </a:xfrm>
          <a:prstGeom prst="rect">
            <a:avLst/>
          </a:prstGeom>
        </p:spPr>
      </p:pic>
    </p:spTree>
    <p:extLst>
      <p:ext uri="{BB962C8B-B14F-4D97-AF65-F5344CB8AC3E}">
        <p14:creationId xmlns:p14="http://schemas.microsoft.com/office/powerpoint/2010/main" val="3656263500"/>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01805" y="111154"/>
            <a:ext cx="11084312" cy="1280890"/>
          </a:xfrm>
        </p:spPr>
        <p:txBody>
          <a:bodyPr>
            <a:normAutofit fontScale="90000"/>
          </a:bodyPr>
          <a:lstStyle/>
          <a:p>
            <a:r>
              <a:rPr lang="tr-TR" sz="2700" b="1" dirty="0">
                <a:solidFill>
                  <a:srgbClr val="FF0000"/>
                </a:solidFill>
                <a:latin typeface="Arial" panose="020B0604020202020204" pitchFamily="34" charset="0"/>
                <a:cs typeface="Arial" panose="020B0604020202020204" pitchFamily="34" charset="0"/>
              </a:rPr>
              <a:t>Haberleşme kanalları </a:t>
            </a:r>
            <a:r>
              <a:rPr lang="tr-TR" sz="2700" b="1" dirty="0" err="1">
                <a:solidFill>
                  <a:srgbClr val="FF0000"/>
                </a:solidFill>
                <a:latin typeface="Arial" panose="020B0604020202020204" pitchFamily="34" charset="0"/>
                <a:cs typeface="Arial" panose="020B0604020202020204" pitchFamily="34" charset="0"/>
              </a:rPr>
              <a:t>formal</a:t>
            </a:r>
            <a:r>
              <a:rPr lang="tr-TR" sz="2700" b="1" dirty="0">
                <a:solidFill>
                  <a:srgbClr val="FF0000"/>
                </a:solidFill>
                <a:latin typeface="Arial" panose="020B0604020202020204" pitchFamily="34" charset="0"/>
                <a:cs typeface="Arial" panose="020B0604020202020204" pitchFamily="34" charset="0"/>
              </a:rPr>
              <a:t> (resmi) veya </a:t>
            </a:r>
            <a:r>
              <a:rPr lang="tr-TR" sz="2700" b="1" dirty="0" err="1">
                <a:solidFill>
                  <a:srgbClr val="FF0000"/>
                </a:solidFill>
                <a:latin typeface="Arial" panose="020B0604020202020204" pitchFamily="34" charset="0"/>
                <a:cs typeface="Arial" panose="020B0604020202020204" pitchFamily="34" charset="0"/>
              </a:rPr>
              <a:t>informal</a:t>
            </a:r>
            <a:r>
              <a:rPr lang="tr-TR" sz="2700" b="1" dirty="0">
                <a:solidFill>
                  <a:srgbClr val="FF0000"/>
                </a:solidFill>
                <a:latin typeface="Arial" panose="020B0604020202020204" pitchFamily="34" charset="0"/>
                <a:cs typeface="Arial" panose="020B0604020202020204" pitchFamily="34" charset="0"/>
              </a:rPr>
              <a:t> (</a:t>
            </a:r>
            <a:r>
              <a:rPr lang="tr-TR" sz="2700" b="1" dirty="0" err="1">
                <a:solidFill>
                  <a:srgbClr val="FF0000"/>
                </a:solidFill>
                <a:latin typeface="Arial" panose="020B0604020202020204" pitchFamily="34" charset="0"/>
                <a:cs typeface="Arial" panose="020B0604020202020204" pitchFamily="34" charset="0"/>
              </a:rPr>
              <a:t>gayriresmi</a:t>
            </a:r>
            <a:r>
              <a:rPr lang="tr-TR" sz="2700" b="1" dirty="0">
                <a:solidFill>
                  <a:srgbClr val="FF0000"/>
                </a:solidFill>
                <a:latin typeface="Arial" panose="020B0604020202020204" pitchFamily="34" charset="0"/>
                <a:cs typeface="Arial" panose="020B0604020202020204" pitchFamily="34" charset="0"/>
              </a:rPr>
              <a:t>) olabilir.</a:t>
            </a:r>
            <a:br>
              <a:rPr lang="tr-TR" b="1" dirty="0">
                <a:solidFill>
                  <a:srgbClr val="FF0000"/>
                </a:solidFill>
              </a:rPr>
            </a:br>
            <a:endParaRPr lang="tr-TR" b="1" dirty="0">
              <a:solidFill>
                <a:srgbClr val="FF0000"/>
              </a:solidFill>
            </a:endParaRPr>
          </a:p>
        </p:txBody>
      </p:sp>
      <p:sp>
        <p:nvSpPr>
          <p:cNvPr id="3" name="İçerik Yer Tutucusu 2"/>
          <p:cNvSpPr>
            <a:spLocks noGrp="1"/>
          </p:cNvSpPr>
          <p:nvPr>
            <p:ph idx="1"/>
          </p:nvPr>
        </p:nvSpPr>
        <p:spPr>
          <a:xfrm>
            <a:off x="350670" y="1392044"/>
            <a:ext cx="11997447" cy="5661248"/>
          </a:xfrm>
        </p:spPr>
        <p:txBody>
          <a:bodyPr>
            <a:normAutofit fontScale="92500" lnSpcReduction="20000"/>
          </a:bodyPr>
          <a:lstStyle/>
          <a:p>
            <a:pPr marL="0" indent="0">
              <a:buNone/>
            </a:pPr>
            <a:r>
              <a:rPr lang="tr-TR" sz="2400" b="1" dirty="0" err="1">
                <a:solidFill>
                  <a:srgbClr val="00B050"/>
                </a:solidFill>
                <a:latin typeface="Arial" panose="020B0604020202020204" pitchFamily="34" charset="0"/>
                <a:cs typeface="Arial" panose="020B0604020202020204" pitchFamily="34" charset="0"/>
              </a:rPr>
              <a:t>Formal</a:t>
            </a:r>
            <a:r>
              <a:rPr lang="tr-TR" sz="2400" b="1" dirty="0">
                <a:solidFill>
                  <a:srgbClr val="00B050"/>
                </a:solidFill>
                <a:latin typeface="Arial" panose="020B0604020202020204" pitchFamily="34" charset="0"/>
                <a:cs typeface="Arial" panose="020B0604020202020204" pitchFamily="34" charset="0"/>
              </a:rPr>
              <a:t> haberleşme kanallarından amacı, şekli, zamanı, yeri, kapsamı ve mekanizması belli ve tarif edilmiş yollardan mesajların alınıp verilmesidir. Bunlara örnek olarak şunları sayabiliriz:</a:t>
            </a:r>
          </a:p>
          <a:p>
            <a:pPr marL="0" indent="0">
              <a:buNone/>
            </a:pPr>
            <a:endParaRPr lang="tr-TR" sz="2400" b="1" dirty="0">
              <a:latin typeface="Arial" panose="020B0604020202020204" pitchFamily="34" charset="0"/>
              <a:cs typeface="Arial" panose="020B0604020202020204" pitchFamily="34" charset="0"/>
            </a:endParaRPr>
          </a:p>
          <a:p>
            <a:pPr>
              <a:buClr>
                <a:srgbClr val="FF0000"/>
              </a:buClr>
              <a:buFont typeface="Wingdings" panose="05000000000000000000" pitchFamily="2" charset="2"/>
              <a:buChar char="Ø"/>
            </a:pPr>
            <a:r>
              <a:rPr lang="tr-TR" sz="2400" b="1" dirty="0">
                <a:latin typeface="Arial" panose="020B0604020202020204" pitchFamily="34" charset="0"/>
                <a:cs typeface="Arial" panose="020B0604020202020204" pitchFamily="34" charset="0"/>
              </a:rPr>
              <a:t>İşletme içi dahili yazışma,</a:t>
            </a:r>
          </a:p>
          <a:p>
            <a:pPr>
              <a:buClr>
                <a:srgbClr val="FF0000"/>
              </a:buClr>
              <a:buFont typeface="Wingdings" panose="05000000000000000000" pitchFamily="2" charset="2"/>
              <a:buChar char="Ø"/>
            </a:pPr>
            <a:r>
              <a:rPr lang="tr-TR" sz="2400" b="1" dirty="0">
                <a:latin typeface="Arial" panose="020B0604020202020204" pitchFamily="34" charset="0"/>
                <a:cs typeface="Arial" panose="020B0604020202020204" pitchFamily="34" charset="0"/>
              </a:rPr>
              <a:t>Prosedürler,</a:t>
            </a:r>
          </a:p>
          <a:p>
            <a:pPr>
              <a:buClr>
                <a:srgbClr val="FF0000"/>
              </a:buClr>
              <a:buFont typeface="Wingdings" panose="05000000000000000000" pitchFamily="2" charset="2"/>
              <a:buChar char="Ø"/>
            </a:pPr>
            <a:r>
              <a:rPr lang="tr-TR" sz="2400" b="1" dirty="0">
                <a:latin typeface="Arial" panose="020B0604020202020204" pitchFamily="34" charset="0"/>
                <a:cs typeface="Arial" panose="020B0604020202020204" pitchFamily="34" charset="0"/>
              </a:rPr>
              <a:t>İlan tahtası,</a:t>
            </a:r>
          </a:p>
          <a:p>
            <a:pPr>
              <a:buClr>
                <a:srgbClr val="FF0000"/>
              </a:buClr>
              <a:buFont typeface="Wingdings" panose="05000000000000000000" pitchFamily="2" charset="2"/>
              <a:buChar char="Ø"/>
            </a:pPr>
            <a:r>
              <a:rPr lang="tr-TR" sz="2400" b="1" dirty="0">
                <a:latin typeface="Arial" panose="020B0604020202020204" pitchFamily="34" charset="0"/>
                <a:cs typeface="Arial" panose="020B0604020202020204" pitchFamily="34" charset="0"/>
              </a:rPr>
              <a:t>Öneri / şikayet sistemi,</a:t>
            </a:r>
          </a:p>
          <a:p>
            <a:pPr>
              <a:buClr>
                <a:srgbClr val="FF0000"/>
              </a:buClr>
              <a:buFont typeface="Wingdings" panose="05000000000000000000" pitchFamily="2" charset="2"/>
              <a:buChar char="Ø"/>
            </a:pPr>
            <a:r>
              <a:rPr lang="tr-TR" sz="2400" b="1" dirty="0">
                <a:latin typeface="Arial" panose="020B0604020202020204" pitchFamily="34" charset="0"/>
                <a:cs typeface="Arial" panose="020B0604020202020204" pitchFamily="34" charset="0"/>
              </a:rPr>
              <a:t>Koordinasyon toplantıları,</a:t>
            </a:r>
          </a:p>
          <a:p>
            <a:pPr>
              <a:buClr>
                <a:srgbClr val="FF0000"/>
              </a:buClr>
              <a:buFont typeface="Wingdings" panose="05000000000000000000" pitchFamily="2" charset="2"/>
              <a:buChar char="Ø"/>
            </a:pPr>
            <a:r>
              <a:rPr lang="tr-TR" sz="2400" b="1" dirty="0">
                <a:latin typeface="Arial" panose="020B0604020202020204" pitchFamily="34" charset="0"/>
                <a:cs typeface="Arial" panose="020B0604020202020204" pitchFamily="34" charset="0"/>
              </a:rPr>
              <a:t>Raporlama sistemi,</a:t>
            </a:r>
          </a:p>
          <a:p>
            <a:pPr>
              <a:buClr>
                <a:srgbClr val="FF0000"/>
              </a:buClr>
              <a:buFont typeface="Wingdings" panose="05000000000000000000" pitchFamily="2" charset="2"/>
              <a:buChar char="Ø"/>
            </a:pPr>
            <a:r>
              <a:rPr lang="tr-TR" sz="2400" b="1" dirty="0">
                <a:latin typeface="Arial" panose="020B0604020202020204" pitchFamily="34" charset="0"/>
                <a:cs typeface="Arial" panose="020B0604020202020204" pitchFamily="34" charset="0"/>
              </a:rPr>
              <a:t>Şirket gazetesi / dergisi,</a:t>
            </a:r>
          </a:p>
          <a:p>
            <a:pPr>
              <a:buClr>
                <a:srgbClr val="FF0000"/>
              </a:buClr>
              <a:buFont typeface="Wingdings" panose="05000000000000000000" pitchFamily="2" charset="2"/>
              <a:buChar char="Ø"/>
            </a:pPr>
            <a:r>
              <a:rPr lang="tr-TR" sz="2400" b="1" dirty="0">
                <a:latin typeface="Arial" panose="020B0604020202020204" pitchFamily="34" charset="0"/>
                <a:cs typeface="Arial" panose="020B0604020202020204" pitchFamily="34" charset="0"/>
              </a:rPr>
              <a:t>Emir-talimat verme sistemi,</a:t>
            </a:r>
          </a:p>
          <a:p>
            <a:pPr>
              <a:buClr>
                <a:srgbClr val="FF0000"/>
              </a:buClr>
              <a:buFont typeface="Wingdings" panose="05000000000000000000" pitchFamily="2" charset="2"/>
              <a:buChar char="Ø"/>
            </a:pPr>
            <a:r>
              <a:rPr lang="tr-TR" sz="2400" b="1" dirty="0">
                <a:latin typeface="Arial" panose="020B0604020202020204" pitchFamily="34" charset="0"/>
                <a:cs typeface="Arial" panose="020B0604020202020204" pitchFamily="34" charset="0"/>
              </a:rPr>
              <a:t>Bilgisayara dayalı iletişim (e-mail gibi),</a:t>
            </a:r>
          </a:p>
          <a:p>
            <a:pPr>
              <a:buClr>
                <a:srgbClr val="FF0000"/>
              </a:buClr>
              <a:buFont typeface="Wingdings" panose="05000000000000000000" pitchFamily="2" charset="2"/>
              <a:buChar char="Ø"/>
            </a:pPr>
            <a:r>
              <a:rPr lang="tr-TR" sz="2400" b="1" dirty="0">
                <a:latin typeface="Arial" panose="020B0604020202020204" pitchFamily="34" charset="0"/>
                <a:cs typeface="Arial" panose="020B0604020202020204" pitchFamily="34" charset="0"/>
              </a:rPr>
              <a:t>Performans değerleme toplantıları.</a:t>
            </a:r>
          </a:p>
          <a:p>
            <a:endParaRPr lang="tr-TR" dirty="0"/>
          </a:p>
        </p:txBody>
      </p:sp>
    </p:spTree>
    <p:extLst>
      <p:ext uri="{BB962C8B-B14F-4D97-AF65-F5344CB8AC3E}">
        <p14:creationId xmlns:p14="http://schemas.microsoft.com/office/powerpoint/2010/main" val="467724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821822" y="751840"/>
            <a:ext cx="11225212" cy="7109770"/>
          </a:xfrm>
        </p:spPr>
        <p:txBody>
          <a:bodyPr>
            <a:normAutofit/>
          </a:bodyPr>
          <a:lstStyle/>
          <a:p>
            <a:pPr marL="0" indent="0">
              <a:buNone/>
            </a:pPr>
            <a:r>
              <a:rPr lang="tr-TR" sz="2400" b="1" dirty="0" err="1">
                <a:solidFill>
                  <a:srgbClr val="00B050"/>
                </a:solidFill>
                <a:latin typeface="Arial" panose="020B0604020202020204" pitchFamily="34" charset="0"/>
                <a:cs typeface="Arial" panose="020B0604020202020204" pitchFamily="34" charset="0"/>
              </a:rPr>
              <a:t>İnformal</a:t>
            </a:r>
            <a:r>
              <a:rPr lang="tr-TR" sz="2400" b="1" dirty="0">
                <a:solidFill>
                  <a:srgbClr val="00B050"/>
                </a:solidFill>
                <a:latin typeface="Arial" panose="020B0604020202020204" pitchFamily="34" charset="0"/>
                <a:cs typeface="Arial" panose="020B0604020202020204" pitchFamily="34" charset="0"/>
              </a:rPr>
              <a:t> haberleşme kanallarıysa, </a:t>
            </a:r>
          </a:p>
          <a:p>
            <a:pPr marL="0" indent="0">
              <a:buNone/>
            </a:pPr>
            <a:r>
              <a:rPr lang="tr-TR" sz="2400" b="1" dirty="0">
                <a:solidFill>
                  <a:srgbClr val="00B050"/>
                </a:solidFill>
                <a:latin typeface="Arial" panose="020B0604020202020204" pitchFamily="34" charset="0"/>
                <a:cs typeface="Arial" panose="020B0604020202020204" pitchFamily="34" charset="0"/>
              </a:rPr>
              <a:t>Özellikleri tarif edilmemiş, kendiliğinden oluşan ve iletişimi sağlayan yollar olarak tanımlanabilir. Bu tür kanallara örnek olarak da şunları sıralayabiliriz:</a:t>
            </a:r>
          </a:p>
          <a:p>
            <a:pPr>
              <a:buClr>
                <a:srgbClr val="FF0000"/>
              </a:buClr>
              <a:buFont typeface="Wingdings" panose="05000000000000000000" pitchFamily="2" charset="2"/>
              <a:buChar char="Ø"/>
            </a:pPr>
            <a:r>
              <a:rPr lang="tr-TR" sz="2400" b="1" dirty="0">
                <a:latin typeface="Arial" panose="020B0604020202020204" pitchFamily="34" charset="0"/>
                <a:cs typeface="Arial" panose="020B0604020202020204" pitchFamily="34" charset="0"/>
              </a:rPr>
              <a:t>İşletme içindeki </a:t>
            </a:r>
            <a:r>
              <a:rPr lang="tr-TR" sz="2400" b="1" dirty="0" err="1">
                <a:latin typeface="Arial" panose="020B0604020202020204" pitchFamily="34" charset="0"/>
                <a:cs typeface="Arial" panose="020B0604020202020204" pitchFamily="34" charset="0"/>
              </a:rPr>
              <a:t>informal</a:t>
            </a:r>
            <a:r>
              <a:rPr lang="tr-TR" sz="2400" b="1" dirty="0">
                <a:latin typeface="Arial" panose="020B0604020202020204" pitchFamily="34" charset="0"/>
                <a:cs typeface="Arial" panose="020B0604020202020204" pitchFamily="34" charset="0"/>
              </a:rPr>
              <a:t> gruplaşmalar,</a:t>
            </a:r>
          </a:p>
          <a:p>
            <a:pPr>
              <a:buClr>
                <a:srgbClr val="FF0000"/>
              </a:buClr>
              <a:buFont typeface="Wingdings" panose="05000000000000000000" pitchFamily="2" charset="2"/>
              <a:buChar char="Ø"/>
            </a:pPr>
            <a:r>
              <a:rPr lang="tr-TR" sz="2400" b="1" dirty="0">
                <a:latin typeface="Arial" panose="020B0604020202020204" pitchFamily="34" charset="0"/>
                <a:cs typeface="Arial" panose="020B0604020202020204" pitchFamily="34" charset="0"/>
              </a:rPr>
              <a:t>İşletme dışındaki sosyal birliktelikler,</a:t>
            </a:r>
          </a:p>
          <a:p>
            <a:pPr>
              <a:buClr>
                <a:srgbClr val="FF0000"/>
              </a:buClr>
              <a:buFont typeface="Wingdings" panose="05000000000000000000" pitchFamily="2" charset="2"/>
              <a:buChar char="Ø"/>
            </a:pPr>
            <a:r>
              <a:rPr lang="tr-TR" sz="2400" b="1" dirty="0" err="1">
                <a:latin typeface="Arial" panose="020B0604020202020204" pitchFamily="34" charset="0"/>
                <a:cs typeface="Arial" panose="020B0604020202020204" pitchFamily="34" charset="0"/>
              </a:rPr>
              <a:t>İnformal</a:t>
            </a:r>
            <a:r>
              <a:rPr lang="tr-TR" sz="2400" b="1" dirty="0">
                <a:latin typeface="Arial" panose="020B0604020202020204" pitchFamily="34" charset="0"/>
                <a:cs typeface="Arial" panose="020B0604020202020204" pitchFamily="34" charset="0"/>
              </a:rPr>
              <a:t> birebir görüşmeler,</a:t>
            </a:r>
          </a:p>
          <a:p>
            <a:pPr>
              <a:buClr>
                <a:srgbClr val="FF0000"/>
              </a:buClr>
              <a:buFont typeface="Wingdings" panose="05000000000000000000" pitchFamily="2" charset="2"/>
              <a:buChar char="Ø"/>
            </a:pPr>
            <a:r>
              <a:rPr lang="tr-TR" sz="2400" b="1" dirty="0">
                <a:latin typeface="Arial" panose="020B0604020202020204" pitchFamily="34" charset="0"/>
                <a:cs typeface="Arial" panose="020B0604020202020204" pitchFamily="34" charset="0"/>
              </a:rPr>
              <a:t>Dedikodu, rivayet, söylenti, yakıştırma ve uydurma haberlerin yayılmasını sağlayan her türlü bir araya gelmeler,</a:t>
            </a:r>
          </a:p>
          <a:p>
            <a:pPr>
              <a:buClr>
                <a:srgbClr val="FF0000"/>
              </a:buClr>
              <a:buFont typeface="Wingdings" panose="05000000000000000000" pitchFamily="2" charset="2"/>
              <a:buChar char="Ø"/>
            </a:pPr>
            <a:r>
              <a:rPr lang="tr-TR" sz="2400" b="1" dirty="0">
                <a:latin typeface="Arial" panose="020B0604020202020204" pitchFamily="34" charset="0"/>
                <a:cs typeface="Arial" panose="020B0604020202020204" pitchFamily="34" charset="0"/>
              </a:rPr>
              <a:t>Arada bir personelin arasına karışarak direkt olarak kendileri ile konuşmak</a:t>
            </a:r>
            <a:endParaRPr lang="tr-TR" sz="2400" dirty="0"/>
          </a:p>
        </p:txBody>
      </p:sp>
    </p:spTree>
    <p:extLst>
      <p:ext uri="{BB962C8B-B14F-4D97-AF65-F5344CB8AC3E}">
        <p14:creationId xmlns:p14="http://schemas.microsoft.com/office/powerpoint/2010/main" val="2616173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94265" y="1126025"/>
            <a:ext cx="8229600" cy="1143000"/>
          </a:xfrm>
        </p:spPr>
        <p:txBody>
          <a:bodyPr/>
          <a:lstStyle/>
          <a:p>
            <a:r>
              <a:rPr lang="tr-TR" b="1" dirty="0">
                <a:solidFill>
                  <a:schemeClr val="tx1"/>
                </a:solidFill>
                <a:latin typeface="Arial" panose="020B0604020202020204" pitchFamily="34" charset="0"/>
                <a:cs typeface="Arial" panose="020B0604020202020204" pitchFamily="34" charset="0"/>
              </a:rPr>
              <a:t>MESAJ (İLETİ)</a:t>
            </a:r>
          </a:p>
        </p:txBody>
      </p:sp>
      <p:sp>
        <p:nvSpPr>
          <p:cNvPr id="3" name="İçerik Yer Tutucusu 2"/>
          <p:cNvSpPr>
            <a:spLocks noGrp="1"/>
          </p:cNvSpPr>
          <p:nvPr>
            <p:ph idx="1"/>
          </p:nvPr>
        </p:nvSpPr>
        <p:spPr>
          <a:xfrm>
            <a:off x="640079" y="2050442"/>
            <a:ext cx="10545769" cy="5598368"/>
          </a:xfrm>
        </p:spPr>
        <p:txBody>
          <a:bodyPr>
            <a:normAutofit/>
          </a:bodyPr>
          <a:lstStyle/>
          <a:p>
            <a:pPr marL="0" indent="0" algn="just">
              <a:buNone/>
            </a:pPr>
            <a:r>
              <a:rPr lang="tr-TR" sz="2400" b="1" dirty="0">
                <a:solidFill>
                  <a:srgbClr val="00B050"/>
                </a:solidFill>
                <a:latin typeface="Arial" panose="020B0604020202020204" pitchFamily="34" charset="0"/>
                <a:cs typeface="Arial" panose="020B0604020202020204" pitchFamily="34" charset="0"/>
              </a:rPr>
              <a:t>Mesaj veya haber </a:t>
            </a:r>
            <a:r>
              <a:rPr lang="tr-TR" sz="2400" b="1" dirty="0">
                <a:latin typeface="Arial" panose="020B0604020202020204" pitchFamily="34" charset="0"/>
                <a:cs typeface="Arial" panose="020B0604020202020204" pitchFamily="34" charset="0"/>
              </a:rPr>
              <a:t>diye adlandırılan ve göndericinin fikir, düşünce, arzu, istek verilerini belirten sembollerdir. Gönderici alıcıya ulaştırmak istediği düşüncelerini bu semboller vasıtasıyla gönderir. Sembolleri alan (algılayan) alıcı da bu sembollere anlam verir. Eğer alıcının verdiği anlam ile göndericinin aynı sembole verdiği anlam aynı ise, ortada etkin bir haberleşme vardır. Ancak kelimeler ve diğer sembollerin tek başlarına ve kendi kendilerine bir anlamı yoktur. Sembollere belirli anlamlar gönderici ve alıcı tarafından verilir.</a:t>
            </a:r>
          </a:p>
          <a:p>
            <a:pPr marL="0" indent="0" algn="just">
              <a:buNone/>
            </a:pPr>
            <a:r>
              <a:rPr lang="tr-TR" sz="2400" b="1" dirty="0">
                <a:latin typeface="Arial" panose="020B0604020202020204" pitchFamily="34" charset="0"/>
                <a:cs typeface="Arial" panose="020B0604020202020204" pitchFamily="34" charset="0"/>
              </a:rPr>
              <a:t> </a:t>
            </a:r>
          </a:p>
          <a:p>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420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474470" y="332657"/>
            <a:ext cx="8942010" cy="981075"/>
          </a:xfrm>
        </p:spPr>
        <p:txBody>
          <a:bodyPr>
            <a:normAutofit/>
          </a:bodyPr>
          <a:lstStyle/>
          <a:p>
            <a:r>
              <a:rPr lang="tr-TR" b="1" dirty="0">
                <a:solidFill>
                  <a:schemeClr val="tx1"/>
                </a:solidFill>
                <a:latin typeface="Arial" panose="020B0604020202020204" pitchFamily="34" charset="0"/>
                <a:cs typeface="Arial" panose="020B0604020202020204" pitchFamily="34" charset="0"/>
              </a:rPr>
              <a:t>Mesajın Taşıması Gereken Özellikler</a:t>
            </a:r>
          </a:p>
        </p:txBody>
      </p:sp>
      <p:sp>
        <p:nvSpPr>
          <p:cNvPr id="106499" name="Rectangle 3"/>
          <p:cNvSpPr>
            <a:spLocks noGrp="1" noChangeArrowheads="1"/>
          </p:cNvSpPr>
          <p:nvPr>
            <p:ph idx="1"/>
          </p:nvPr>
        </p:nvSpPr>
        <p:spPr>
          <a:xfrm>
            <a:off x="1775520" y="2204864"/>
            <a:ext cx="8640960" cy="4293096"/>
          </a:xfrm>
        </p:spPr>
        <p:txBody>
          <a:bodyPr/>
          <a:lstStyle/>
          <a:p>
            <a:pPr algn="just">
              <a:buClr>
                <a:srgbClr val="C00000"/>
              </a:buClr>
              <a:buFont typeface="Wingdings" panose="05000000000000000000" pitchFamily="2" charset="2"/>
              <a:buChar char="Ø"/>
            </a:pPr>
            <a:r>
              <a:rPr lang="tr-TR" sz="3000" b="1" dirty="0">
                <a:latin typeface="Arial" panose="020B0604020202020204" pitchFamily="34" charset="0"/>
                <a:cs typeface="Arial" panose="020B0604020202020204" pitchFamily="34" charset="0"/>
              </a:rPr>
              <a:t>Anlaşılır olmalıdır</a:t>
            </a:r>
          </a:p>
          <a:p>
            <a:pPr>
              <a:buClr>
                <a:srgbClr val="C00000"/>
              </a:buClr>
              <a:buFont typeface="Wingdings" panose="05000000000000000000" pitchFamily="2" charset="2"/>
              <a:buChar char="Ø"/>
            </a:pPr>
            <a:r>
              <a:rPr lang="tr-TR" sz="3000" b="1" dirty="0">
                <a:latin typeface="Arial" panose="020B0604020202020204" pitchFamily="34" charset="0"/>
                <a:cs typeface="Arial" panose="020B0604020202020204" pitchFamily="34" charset="0"/>
              </a:rPr>
              <a:t>Açık olmalıdır</a:t>
            </a:r>
          </a:p>
          <a:p>
            <a:pPr>
              <a:buClr>
                <a:srgbClr val="C00000"/>
              </a:buClr>
              <a:buFont typeface="Wingdings" panose="05000000000000000000" pitchFamily="2" charset="2"/>
              <a:buChar char="Ø"/>
            </a:pPr>
            <a:r>
              <a:rPr lang="tr-TR" sz="3000" b="1" dirty="0">
                <a:latin typeface="Arial" panose="020B0604020202020204" pitchFamily="34" charset="0"/>
                <a:cs typeface="Arial" panose="020B0604020202020204" pitchFamily="34" charset="0"/>
              </a:rPr>
              <a:t>Mesaj uygun yolu izlemeli</a:t>
            </a:r>
            <a:br>
              <a:rPr lang="tr-TR" sz="3000" b="1" dirty="0">
                <a:latin typeface="Arial" panose="020B0604020202020204" pitchFamily="34" charset="0"/>
                <a:cs typeface="Arial" panose="020B0604020202020204" pitchFamily="34" charset="0"/>
              </a:rPr>
            </a:br>
            <a:endParaRPr lang="tr-TR" sz="2800" b="1" dirty="0">
              <a:latin typeface="Arial" panose="020B0604020202020204" pitchFamily="34" charset="0"/>
              <a:cs typeface="Arial" panose="020B0604020202020204" pitchFamily="34" charset="0"/>
            </a:endParaRPr>
          </a:p>
        </p:txBody>
      </p:sp>
      <p:sp>
        <p:nvSpPr>
          <p:cNvPr id="3" name="Dikdörtgen 2"/>
          <p:cNvSpPr/>
          <p:nvPr/>
        </p:nvSpPr>
        <p:spPr>
          <a:xfrm>
            <a:off x="1034071" y="4351412"/>
            <a:ext cx="9822807" cy="1569660"/>
          </a:xfrm>
          <a:prstGeom prst="rect">
            <a:avLst/>
          </a:prstGeom>
        </p:spPr>
        <p:txBody>
          <a:bodyPr wrap="square">
            <a:spAutoFit/>
          </a:bodyPr>
          <a:lstStyle/>
          <a:p>
            <a:pPr algn="just">
              <a:buClr>
                <a:srgbClr val="C00000"/>
              </a:buClr>
              <a:buFont typeface="Wingdings" panose="05000000000000000000" pitchFamily="2" charset="2"/>
              <a:buChar char="Ø"/>
            </a:pPr>
            <a:r>
              <a:rPr lang="tr-TR" sz="3200" b="1" dirty="0">
                <a:latin typeface="Arial" panose="020B0604020202020204" pitchFamily="34" charset="0"/>
                <a:cs typeface="Arial" panose="020B0604020202020204" pitchFamily="34" charset="0"/>
              </a:rPr>
              <a:t>Mesajlar </a:t>
            </a:r>
            <a:r>
              <a:rPr lang="tr-TR" sz="3200" b="1" i="1" dirty="0">
                <a:solidFill>
                  <a:srgbClr val="C00000"/>
                </a:solidFill>
                <a:latin typeface="Arial" panose="020B0604020202020204" pitchFamily="34" charset="0"/>
                <a:cs typeface="Arial" panose="020B0604020202020204" pitchFamily="34" charset="0"/>
              </a:rPr>
              <a:t>iletişimin görünür yönü</a:t>
            </a:r>
            <a:r>
              <a:rPr lang="tr-TR" sz="3200" b="1" dirty="0">
                <a:latin typeface="Arial" panose="020B0604020202020204" pitchFamily="34" charset="0"/>
                <a:cs typeface="Arial" panose="020B0604020202020204" pitchFamily="34" charset="0"/>
              </a:rPr>
              <a:t>nü oluşturduğu için iletişimin türü ve etkinliği üzerinde çok büyük etkisi vardır.</a:t>
            </a:r>
          </a:p>
        </p:txBody>
      </p:sp>
    </p:spTree>
    <p:extLst>
      <p:ext uri="{BB962C8B-B14F-4D97-AF65-F5344CB8AC3E}">
        <p14:creationId xmlns:p14="http://schemas.microsoft.com/office/powerpoint/2010/main" val="1721913266"/>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300447D0-4151-4E14-B3C4-02B8B35D0F05}"/>
              </a:ext>
            </a:extLst>
          </p:cNvPr>
          <p:cNvSpPr/>
          <p:nvPr/>
        </p:nvSpPr>
        <p:spPr>
          <a:xfrm>
            <a:off x="2519680" y="1219201"/>
            <a:ext cx="6624320" cy="4031873"/>
          </a:xfrm>
          <a:prstGeom prst="rect">
            <a:avLst/>
          </a:prstGeom>
        </p:spPr>
        <p:txBody>
          <a:bodyPr wrap="square">
            <a:spAutoFit/>
          </a:bodyPr>
          <a:lstStyle/>
          <a:p>
            <a:r>
              <a:rPr lang="tr-TR" sz="3200" dirty="0"/>
              <a:t>İçerik </a:t>
            </a:r>
          </a:p>
          <a:p>
            <a:r>
              <a:rPr lang="tr-TR" sz="3200" dirty="0"/>
              <a:t>•Tanışma </a:t>
            </a:r>
          </a:p>
          <a:p>
            <a:r>
              <a:rPr lang="tr-TR" sz="3200" dirty="0"/>
              <a:t>•İletişimin tanımı </a:t>
            </a:r>
          </a:p>
          <a:p>
            <a:r>
              <a:rPr lang="tr-TR" sz="3200" dirty="0"/>
              <a:t>•Sözlü beceriler </a:t>
            </a:r>
          </a:p>
          <a:p>
            <a:r>
              <a:rPr lang="tr-TR" sz="3200" dirty="0"/>
              <a:t>•Sözsüz beceriler </a:t>
            </a:r>
          </a:p>
          <a:p>
            <a:r>
              <a:rPr lang="tr-TR" sz="3200" dirty="0"/>
              <a:t>•Empati </a:t>
            </a:r>
          </a:p>
          <a:p>
            <a:r>
              <a:rPr lang="tr-TR" sz="3200" dirty="0"/>
              <a:t>•Etkin dinleme </a:t>
            </a:r>
          </a:p>
          <a:p>
            <a:r>
              <a:rPr lang="tr-TR" sz="3200" dirty="0"/>
              <a:t>•Özet</a:t>
            </a:r>
          </a:p>
        </p:txBody>
      </p:sp>
    </p:spTree>
    <p:extLst>
      <p:ext uri="{BB962C8B-B14F-4D97-AF65-F5344CB8AC3E}">
        <p14:creationId xmlns:p14="http://schemas.microsoft.com/office/powerpoint/2010/main" val="1257035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456406" y="153762"/>
            <a:ext cx="8229600" cy="981075"/>
          </a:xfrm>
        </p:spPr>
        <p:txBody>
          <a:bodyPr>
            <a:normAutofit/>
          </a:bodyPr>
          <a:lstStyle/>
          <a:p>
            <a:r>
              <a:rPr lang="tr-TR" b="1" dirty="0">
                <a:solidFill>
                  <a:schemeClr val="tx1"/>
                </a:solidFill>
                <a:latin typeface="Arial" panose="020B0604020202020204" pitchFamily="34" charset="0"/>
                <a:cs typeface="Arial" panose="020B0604020202020204" pitchFamily="34" charset="0"/>
              </a:rPr>
              <a:t>ÇEVRE KOŞULLARI</a:t>
            </a:r>
          </a:p>
        </p:txBody>
      </p:sp>
      <p:sp>
        <p:nvSpPr>
          <p:cNvPr id="106499" name="Rectangle 3"/>
          <p:cNvSpPr>
            <a:spLocks noGrp="1" noChangeArrowheads="1"/>
          </p:cNvSpPr>
          <p:nvPr>
            <p:ph idx="1"/>
          </p:nvPr>
        </p:nvSpPr>
        <p:spPr>
          <a:xfrm>
            <a:off x="953311" y="2111385"/>
            <a:ext cx="10544783" cy="4608512"/>
          </a:xfrm>
        </p:spPr>
        <p:txBody>
          <a:bodyPr>
            <a:normAutofit fontScale="85000" lnSpcReduction="20000"/>
          </a:bodyPr>
          <a:lstStyle/>
          <a:p>
            <a:pPr algn="just">
              <a:buClr>
                <a:srgbClr val="C00000"/>
              </a:buClr>
              <a:buFont typeface="Wingdings" panose="05000000000000000000" pitchFamily="2" charset="2"/>
              <a:buChar char="Ø"/>
            </a:pPr>
            <a:r>
              <a:rPr lang="tr-TR" sz="3500" b="1" dirty="0">
                <a:latin typeface="Arial" panose="020B0604020202020204" pitchFamily="34" charset="0"/>
                <a:cs typeface="Arial" panose="020B0604020202020204" pitchFamily="34" charset="0"/>
              </a:rPr>
              <a:t>Çevre koşulları mesajın haberleşme kanalından akışını etkileyen koşullardır.</a:t>
            </a:r>
          </a:p>
          <a:p>
            <a:pPr algn="just">
              <a:buClr>
                <a:srgbClr val="C00000"/>
              </a:buClr>
              <a:buFont typeface="Wingdings" panose="05000000000000000000" pitchFamily="2" charset="2"/>
              <a:buChar char="Ø"/>
            </a:pPr>
            <a:endParaRPr lang="tr-TR" sz="3500" b="1" dirty="0">
              <a:latin typeface="Arial" panose="020B0604020202020204" pitchFamily="34" charset="0"/>
              <a:cs typeface="Arial" panose="020B0604020202020204" pitchFamily="34" charset="0"/>
            </a:endParaRPr>
          </a:p>
          <a:p>
            <a:pPr algn="just">
              <a:buClr>
                <a:srgbClr val="C00000"/>
              </a:buClr>
              <a:buFont typeface="Wingdings" panose="05000000000000000000" pitchFamily="2" charset="2"/>
              <a:buChar char="Ø"/>
            </a:pPr>
            <a:r>
              <a:rPr lang="tr-TR" sz="3500" b="1" dirty="0">
                <a:latin typeface="Arial" panose="020B0604020202020204" pitchFamily="34" charset="0"/>
                <a:cs typeface="Arial" panose="020B0604020202020204" pitchFamily="34" charset="0"/>
              </a:rPr>
              <a:t>Örneğin gürültülü bir çevre sözlü haberleşme imkanını azaltacaktır. </a:t>
            </a:r>
          </a:p>
          <a:p>
            <a:pPr algn="just">
              <a:buClr>
                <a:srgbClr val="C00000"/>
              </a:buClr>
              <a:buFont typeface="Wingdings" panose="05000000000000000000" pitchFamily="2" charset="2"/>
              <a:buChar char="Ø"/>
            </a:pPr>
            <a:endParaRPr lang="tr-TR" sz="3500" b="1" dirty="0">
              <a:latin typeface="Arial" panose="020B0604020202020204" pitchFamily="34" charset="0"/>
              <a:cs typeface="Arial" panose="020B0604020202020204" pitchFamily="34" charset="0"/>
            </a:endParaRPr>
          </a:p>
          <a:p>
            <a:pPr algn="just">
              <a:buClr>
                <a:srgbClr val="C00000"/>
              </a:buClr>
              <a:buFont typeface="Wingdings" panose="05000000000000000000" pitchFamily="2" charset="2"/>
              <a:buChar char="Ø"/>
            </a:pPr>
            <a:r>
              <a:rPr lang="tr-TR" sz="3500" b="1" dirty="0">
                <a:latin typeface="Arial" panose="020B0604020202020204" pitchFamily="34" charset="0"/>
                <a:cs typeface="Arial" panose="020B0604020202020204" pitchFamily="34" charset="0"/>
              </a:rPr>
              <a:t>Çevre koşulları da haberleşme kanalları gibi mesajın özelliklerini bozabilir.</a:t>
            </a:r>
          </a:p>
          <a:p>
            <a:pPr marL="0" indent="0" algn="just">
              <a:buClr>
                <a:srgbClr val="C00000"/>
              </a:buClr>
              <a:buNone/>
            </a:pPr>
            <a:br>
              <a:rPr lang="tr-TR" sz="2400" b="1" dirty="0">
                <a:latin typeface="Arial" panose="020B0604020202020204" pitchFamily="34" charset="0"/>
                <a:cs typeface="Arial" panose="020B0604020202020204" pitchFamily="34" charset="0"/>
              </a:rPr>
            </a:br>
            <a:br>
              <a:rPr lang="tr-TR" sz="2400" b="1" dirty="0">
                <a:latin typeface="Arial" panose="020B0604020202020204" pitchFamily="34" charset="0"/>
                <a:cs typeface="Arial" panose="020B0604020202020204" pitchFamily="34" charset="0"/>
              </a:rPr>
            </a:br>
            <a:endParaRPr lang="tr-TR"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6276798"/>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2178968" y="215678"/>
            <a:ext cx="8229600" cy="981075"/>
          </a:xfrm>
        </p:spPr>
        <p:txBody>
          <a:bodyPr>
            <a:normAutofit/>
          </a:bodyPr>
          <a:lstStyle/>
          <a:p>
            <a:r>
              <a:rPr lang="tr-TR" b="1" dirty="0">
                <a:solidFill>
                  <a:schemeClr val="tx1"/>
                </a:solidFill>
                <a:latin typeface="Arial" panose="020B0604020202020204" pitchFamily="34" charset="0"/>
                <a:cs typeface="Arial" panose="020B0604020202020204" pitchFamily="34" charset="0"/>
              </a:rPr>
              <a:t>ALICI</a:t>
            </a:r>
          </a:p>
        </p:txBody>
      </p:sp>
      <p:sp>
        <p:nvSpPr>
          <p:cNvPr id="106499" name="Rectangle 3"/>
          <p:cNvSpPr>
            <a:spLocks noGrp="1" noChangeArrowheads="1"/>
          </p:cNvSpPr>
          <p:nvPr>
            <p:ph idx="1"/>
          </p:nvPr>
        </p:nvSpPr>
        <p:spPr>
          <a:xfrm>
            <a:off x="623859" y="1702589"/>
            <a:ext cx="10854780" cy="4968552"/>
          </a:xfrm>
        </p:spPr>
        <p:txBody>
          <a:bodyPr>
            <a:normAutofit lnSpcReduction="10000"/>
          </a:bodyPr>
          <a:lstStyle/>
          <a:p>
            <a:pPr algn="just">
              <a:buClr>
                <a:srgbClr val="C00000"/>
              </a:buClr>
              <a:buFont typeface="Wingdings" panose="05000000000000000000" pitchFamily="2" charset="2"/>
              <a:buChar char="Ø"/>
            </a:pPr>
            <a:r>
              <a:rPr lang="tr-TR" sz="3000" b="1" dirty="0">
                <a:latin typeface="Arial" panose="020B0604020202020204" pitchFamily="34" charset="0"/>
                <a:cs typeface="Arial" panose="020B0604020202020204" pitchFamily="34" charset="0"/>
              </a:rPr>
              <a:t>Başarılı bir haberleşme alıcının mesajı alarak kodu ve şifreyi çözdüğü ve ona doğru anlamı yüklediği zaman gerçekleşir. </a:t>
            </a:r>
          </a:p>
          <a:p>
            <a:pPr algn="just">
              <a:buClr>
                <a:srgbClr val="C00000"/>
              </a:buClr>
              <a:buFont typeface="Wingdings" panose="05000000000000000000" pitchFamily="2" charset="2"/>
              <a:buChar char="Ø"/>
            </a:pPr>
            <a:endParaRPr lang="tr-TR" sz="3000" b="1" dirty="0">
              <a:latin typeface="Arial" panose="020B0604020202020204" pitchFamily="34" charset="0"/>
              <a:cs typeface="Arial" panose="020B0604020202020204" pitchFamily="34" charset="0"/>
            </a:endParaRPr>
          </a:p>
          <a:p>
            <a:pPr algn="just">
              <a:buClr>
                <a:srgbClr val="C00000"/>
              </a:buClr>
              <a:buFont typeface="Wingdings" panose="05000000000000000000" pitchFamily="2" charset="2"/>
              <a:buChar char="Ø"/>
            </a:pPr>
            <a:r>
              <a:rPr lang="tr-TR" sz="3000" b="1" dirty="0">
                <a:latin typeface="Arial" panose="020B0604020202020204" pitchFamily="34" charset="0"/>
                <a:cs typeface="Arial" panose="020B0604020202020204" pitchFamily="34" charset="0"/>
              </a:rPr>
              <a:t>İletişim sürecinin etkinliği alıcı ve göndericinin aynı sembollere aynı anlamı yüklemesine bağlıdır. </a:t>
            </a:r>
          </a:p>
          <a:p>
            <a:pPr marL="0" indent="0" algn="just">
              <a:buClr>
                <a:srgbClr val="C00000"/>
              </a:buClr>
              <a:buNone/>
            </a:pPr>
            <a:endParaRPr lang="tr-TR" sz="3000" b="1" dirty="0">
              <a:latin typeface="Arial" panose="020B0604020202020204" pitchFamily="34" charset="0"/>
              <a:cs typeface="Arial" panose="020B0604020202020204" pitchFamily="34" charset="0"/>
            </a:endParaRPr>
          </a:p>
          <a:p>
            <a:pPr algn="just">
              <a:buClr>
                <a:srgbClr val="C00000"/>
              </a:buClr>
              <a:buFont typeface="Wingdings" panose="05000000000000000000" pitchFamily="2" charset="2"/>
              <a:buChar char="Ø"/>
            </a:pPr>
            <a:r>
              <a:rPr lang="tr-TR" sz="3000" b="1" dirty="0">
                <a:latin typeface="Arial" panose="020B0604020202020204" pitchFamily="34" charset="0"/>
                <a:cs typeface="Arial" panose="020B0604020202020204" pitchFamily="34" charset="0"/>
              </a:rPr>
              <a:t>Bunun için alıcının iyi bir dinleyici olması gerekir. Çünkü dinleme zihinle ilgili bir faaliyettir.</a:t>
            </a:r>
            <a:br>
              <a:rPr lang="tr-TR" sz="2400" b="1" dirty="0">
                <a:latin typeface="Arial" panose="020B0604020202020204" pitchFamily="34" charset="0"/>
                <a:cs typeface="Arial" panose="020B0604020202020204" pitchFamily="34" charset="0"/>
              </a:rPr>
            </a:br>
            <a:endParaRPr lang="tr-TR"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3461302"/>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875489" y="404665"/>
            <a:ext cx="9792511" cy="981075"/>
          </a:xfrm>
        </p:spPr>
        <p:txBody>
          <a:bodyPr>
            <a:normAutofit/>
          </a:bodyPr>
          <a:lstStyle/>
          <a:p>
            <a:r>
              <a:rPr lang="tr-TR" b="1" dirty="0">
                <a:solidFill>
                  <a:schemeClr val="tx1"/>
                </a:solidFill>
                <a:latin typeface="Arial" panose="020B0604020202020204" pitchFamily="34" charset="0"/>
                <a:cs typeface="Arial" panose="020B0604020202020204" pitchFamily="34" charset="0"/>
              </a:rPr>
              <a:t>Alıcıda Bulunması Gereken Özellikler</a:t>
            </a:r>
          </a:p>
        </p:txBody>
      </p:sp>
      <p:sp>
        <p:nvSpPr>
          <p:cNvPr id="106499" name="Rectangle 3"/>
          <p:cNvSpPr>
            <a:spLocks noGrp="1" noChangeArrowheads="1"/>
          </p:cNvSpPr>
          <p:nvPr>
            <p:ph idx="1"/>
          </p:nvPr>
        </p:nvSpPr>
        <p:spPr>
          <a:xfrm>
            <a:off x="1795462" y="2352678"/>
            <a:ext cx="8604448" cy="4968552"/>
          </a:xfrm>
        </p:spPr>
        <p:txBody>
          <a:bodyPr>
            <a:normAutofit/>
          </a:bodyPr>
          <a:lstStyle/>
          <a:p>
            <a:pPr algn="just">
              <a:buClr>
                <a:srgbClr val="FF0000"/>
              </a:buClr>
              <a:buFont typeface="Wingdings" panose="05000000000000000000" pitchFamily="2" charset="2"/>
              <a:buChar char="Ø"/>
            </a:pPr>
            <a:r>
              <a:rPr lang="tr-TR" sz="2800" b="1" i="1" dirty="0">
                <a:latin typeface="Arial" panose="020B0604020202020204" pitchFamily="34" charset="0"/>
                <a:cs typeface="Arial" panose="020B0604020202020204" pitchFamily="34" charset="0"/>
              </a:rPr>
              <a:t>Alıcı bilgili olmalı ve bir geri besleme sistemine sahip olmalıdır.</a:t>
            </a:r>
          </a:p>
          <a:p>
            <a:pPr algn="just">
              <a:buClr>
                <a:srgbClr val="FF0000"/>
              </a:buClr>
              <a:buFont typeface="Wingdings" panose="05000000000000000000" pitchFamily="2" charset="2"/>
              <a:buChar char="Ø"/>
            </a:pPr>
            <a:endParaRPr lang="tr-TR" sz="2800" b="1" i="1" dirty="0">
              <a:latin typeface="Arial" panose="020B0604020202020204" pitchFamily="34" charset="0"/>
              <a:cs typeface="Arial" panose="020B0604020202020204" pitchFamily="34" charset="0"/>
            </a:endParaRPr>
          </a:p>
          <a:p>
            <a:pPr algn="just">
              <a:buClr>
                <a:srgbClr val="FF0000"/>
              </a:buClr>
              <a:buFont typeface="Wingdings" panose="05000000000000000000" pitchFamily="2" charset="2"/>
              <a:buChar char="Ø"/>
            </a:pPr>
            <a:r>
              <a:rPr lang="tr-TR" sz="2800" b="1" i="1" dirty="0">
                <a:latin typeface="Arial" panose="020B0604020202020204" pitchFamily="34" charset="0"/>
                <a:cs typeface="Arial" panose="020B0604020202020204" pitchFamily="34" charset="0"/>
              </a:rPr>
              <a:t>Alıcı gönderici olma özelliği taşımalıdır.</a:t>
            </a:r>
            <a:endParaRPr lang="tr-TR"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6872956"/>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631503" y="181297"/>
            <a:ext cx="8229600" cy="981075"/>
          </a:xfrm>
        </p:spPr>
        <p:txBody>
          <a:bodyPr>
            <a:normAutofit/>
          </a:bodyPr>
          <a:lstStyle/>
          <a:p>
            <a:r>
              <a:rPr lang="tr-TR" b="1" dirty="0">
                <a:solidFill>
                  <a:schemeClr val="tx1"/>
                </a:solidFill>
                <a:latin typeface="Arial" panose="020B0604020202020204" pitchFamily="34" charset="0"/>
                <a:cs typeface="Arial" panose="020B0604020202020204" pitchFamily="34" charset="0"/>
              </a:rPr>
              <a:t>GERİBİLDİRİM (Feedback)</a:t>
            </a:r>
          </a:p>
        </p:txBody>
      </p:sp>
      <p:sp>
        <p:nvSpPr>
          <p:cNvPr id="106499" name="Rectangle 3"/>
          <p:cNvSpPr>
            <a:spLocks noGrp="1" noChangeArrowheads="1"/>
          </p:cNvSpPr>
          <p:nvPr>
            <p:ph idx="1"/>
          </p:nvPr>
        </p:nvSpPr>
        <p:spPr>
          <a:xfrm>
            <a:off x="1303507" y="1663180"/>
            <a:ext cx="10214042" cy="4968552"/>
          </a:xfrm>
        </p:spPr>
        <p:txBody>
          <a:bodyPr/>
          <a:lstStyle/>
          <a:p>
            <a:pPr marL="0" indent="0" algn="just">
              <a:buClr>
                <a:srgbClr val="FF0000"/>
              </a:buClr>
              <a:buNone/>
            </a:pPr>
            <a:endParaRPr lang="tr-TR" sz="3000" b="1" dirty="0">
              <a:latin typeface="Arial" panose="020B0604020202020204" pitchFamily="34" charset="0"/>
              <a:cs typeface="Arial" panose="020B0604020202020204" pitchFamily="34" charset="0"/>
            </a:endParaRPr>
          </a:p>
          <a:p>
            <a:pPr algn="just">
              <a:buClr>
                <a:srgbClr val="FF0000"/>
              </a:buClr>
              <a:buFont typeface="Wingdings" panose="05000000000000000000" pitchFamily="2" charset="2"/>
              <a:buChar char="Ø"/>
            </a:pPr>
            <a:r>
              <a:rPr lang="tr-TR" sz="3000" b="1" dirty="0">
                <a:latin typeface="Arial" panose="020B0604020202020204" pitchFamily="34" charset="0"/>
                <a:cs typeface="Arial" panose="020B0604020202020204" pitchFamily="34" charset="0"/>
              </a:rPr>
              <a:t>Geribildirim, alıcının göndericiye cevabı olarak nitelenebilir. Bu durumda alıcı artık gönderici olmuştur ve cevabını iyi bir kanal vasıtası ile alıcıya göndermelidir. </a:t>
            </a:r>
          </a:p>
          <a:p>
            <a:pPr algn="just">
              <a:buClr>
                <a:srgbClr val="FF0000"/>
              </a:buClr>
              <a:buFont typeface="Wingdings" panose="05000000000000000000" pitchFamily="2" charset="2"/>
              <a:buChar char="Ø"/>
            </a:pPr>
            <a:endParaRPr lang="tr-TR" sz="3000" b="1" dirty="0">
              <a:latin typeface="Arial" panose="020B0604020202020204" pitchFamily="34" charset="0"/>
              <a:cs typeface="Arial" panose="020B0604020202020204" pitchFamily="34" charset="0"/>
            </a:endParaRPr>
          </a:p>
        </p:txBody>
      </p:sp>
      <p:pic>
        <p:nvPicPr>
          <p:cNvPr id="4" name="Picture 3" descr="C:\Documents and Settings\lg\Desktop\imagesCA7RUAGD.jpg"/>
          <p:cNvPicPr>
            <a:picLocks noChangeAspect="1" noChangeArrowheads="1"/>
          </p:cNvPicPr>
          <p:nvPr/>
        </p:nvPicPr>
        <p:blipFill>
          <a:blip r:embed="rId2" cstate="print"/>
          <a:srcRect/>
          <a:stretch>
            <a:fillRect/>
          </a:stretch>
        </p:blipFill>
        <p:spPr bwMode="auto">
          <a:xfrm>
            <a:off x="6613699" y="4147456"/>
            <a:ext cx="3709987" cy="1906588"/>
          </a:xfrm>
          <a:prstGeom prst="rect">
            <a:avLst/>
          </a:prstGeom>
          <a:noFill/>
          <a:ln w="9525">
            <a:noFill/>
            <a:miter lim="800000"/>
            <a:headEnd/>
            <a:tailEnd/>
          </a:ln>
        </p:spPr>
      </p:pic>
    </p:spTree>
    <p:extLst>
      <p:ext uri="{BB962C8B-B14F-4D97-AF65-F5344CB8AC3E}">
        <p14:creationId xmlns:p14="http://schemas.microsoft.com/office/powerpoint/2010/main" val="3616340927"/>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43945" y="1993374"/>
            <a:ext cx="10185334" cy="5309252"/>
          </a:xfrm>
        </p:spPr>
        <p:txBody>
          <a:bodyPr>
            <a:normAutofit/>
          </a:bodyPr>
          <a:lstStyle/>
          <a:p>
            <a:pPr algn="just">
              <a:buClr>
                <a:srgbClr val="FF0000"/>
              </a:buClr>
              <a:buFont typeface="Wingdings" pitchFamily="2" charset="2"/>
              <a:buChar char="Ø"/>
            </a:pPr>
            <a:r>
              <a:rPr lang="tr-TR" sz="2800" b="1" dirty="0">
                <a:latin typeface="Arial" panose="020B0604020202020204" pitchFamily="34" charset="0"/>
                <a:cs typeface="Arial" panose="020B0604020202020204" pitchFamily="34" charset="0"/>
              </a:rPr>
              <a:t>Geribildirimde mesaj alındıktan sonra kodu çözülür ve mesaja uygun bir tepkide bulunulur. Hedef, onu tekrar kodlayarak uygun bir kanalla mesajı kaynağa tekrar gönderir. Gönderilen mesajın tekrar kodlanarak, geri bildirimde bulunması durumunda, ilk gönderici bu kez hedef olur. Bu döngüsel sürece kısaca, </a:t>
            </a:r>
            <a:r>
              <a:rPr lang="tr-TR" sz="2800" b="1" i="1" dirty="0">
                <a:solidFill>
                  <a:srgbClr val="FF0000"/>
                </a:solidFill>
                <a:latin typeface="Arial" panose="020B0604020202020204" pitchFamily="34" charset="0"/>
                <a:cs typeface="Arial" panose="020B0604020202020204" pitchFamily="34" charset="0"/>
              </a:rPr>
              <a:t>geribildirim </a:t>
            </a:r>
            <a:r>
              <a:rPr lang="tr-TR" sz="2800" b="1" dirty="0">
                <a:latin typeface="Arial" panose="020B0604020202020204" pitchFamily="34" charset="0"/>
                <a:cs typeface="Arial" panose="020B0604020202020204" pitchFamily="34" charset="0"/>
              </a:rPr>
              <a:t>denir.</a:t>
            </a:r>
          </a:p>
        </p:txBody>
      </p:sp>
      <p:sp>
        <p:nvSpPr>
          <p:cNvPr id="2" name="Dikdörtgen 1"/>
          <p:cNvSpPr/>
          <p:nvPr/>
        </p:nvSpPr>
        <p:spPr>
          <a:xfrm>
            <a:off x="4081205" y="326035"/>
            <a:ext cx="3717684" cy="707886"/>
          </a:xfrm>
          <a:prstGeom prst="rect">
            <a:avLst/>
          </a:prstGeom>
        </p:spPr>
        <p:txBody>
          <a:bodyPr wrap="none">
            <a:spAutoFit/>
          </a:bodyPr>
          <a:lstStyle/>
          <a:p>
            <a:r>
              <a:rPr lang="tr-TR" sz="4000" b="1" dirty="0">
                <a:latin typeface="Arial" panose="020B0604020202020204" pitchFamily="34" charset="0"/>
                <a:cs typeface="Arial" panose="020B0604020202020204" pitchFamily="34" charset="0"/>
              </a:rPr>
              <a:t>GERİBİLDİRİM</a:t>
            </a:r>
            <a:endParaRPr lang="tr-TR" sz="4000" dirty="0"/>
          </a:p>
        </p:txBody>
      </p:sp>
    </p:spTree>
    <p:extLst>
      <p:ext uri="{BB962C8B-B14F-4D97-AF65-F5344CB8AC3E}">
        <p14:creationId xmlns:p14="http://schemas.microsoft.com/office/powerpoint/2010/main" val="3184222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5300" b="1" dirty="0">
                <a:solidFill>
                  <a:schemeClr val="tx1"/>
                </a:solidFill>
              </a:rPr>
              <a:t>Geribildirim</a:t>
            </a:r>
            <a:br>
              <a:rPr lang="tr-TR" dirty="0">
                <a:solidFill>
                  <a:schemeClr val="tx1"/>
                </a:solidFill>
              </a:rPr>
            </a:br>
            <a:endParaRPr lang="tr-TR" dirty="0">
              <a:solidFill>
                <a:schemeClr val="tx1"/>
              </a:solidFill>
            </a:endParaRPr>
          </a:p>
        </p:txBody>
      </p:sp>
      <p:sp>
        <p:nvSpPr>
          <p:cNvPr id="3" name="2 İçerik Yer Tutucusu"/>
          <p:cNvSpPr>
            <a:spLocks noGrp="1"/>
          </p:cNvSpPr>
          <p:nvPr>
            <p:ph idx="1"/>
          </p:nvPr>
        </p:nvSpPr>
        <p:spPr>
          <a:xfrm>
            <a:off x="609600" y="2332037"/>
            <a:ext cx="10972800" cy="4525963"/>
          </a:xfrm>
        </p:spPr>
        <p:txBody>
          <a:bodyPr>
            <a:normAutofit/>
          </a:bodyPr>
          <a:lstStyle/>
          <a:p>
            <a:pPr>
              <a:buClr>
                <a:srgbClr val="FF0000"/>
              </a:buClr>
              <a:buFont typeface="Wingdings" pitchFamily="2" charset="2"/>
              <a:buChar char="Ø"/>
            </a:pPr>
            <a:r>
              <a:rPr lang="tr-TR" sz="2800" b="1" dirty="0">
                <a:latin typeface="Arial" panose="020B0604020202020204" pitchFamily="34" charset="0"/>
                <a:cs typeface="Arial" panose="020B0604020202020204" pitchFamily="34" charset="0"/>
              </a:rPr>
              <a:t>Geribildirim, dinleyicinin mesajı sözlü, veya sözsüz yorumlama tarzını gösterir.</a:t>
            </a:r>
          </a:p>
          <a:p>
            <a:pPr>
              <a:buClr>
                <a:srgbClr val="FF0000"/>
              </a:buClr>
              <a:buFont typeface="Wingdings" pitchFamily="2" charset="2"/>
              <a:buChar char="Ø"/>
            </a:pPr>
            <a:r>
              <a:rPr lang="tr-TR" sz="2800" b="1" dirty="0">
                <a:latin typeface="Arial" panose="020B0604020202020204" pitchFamily="34" charset="0"/>
                <a:cs typeface="Arial" panose="020B0604020202020204" pitchFamily="34" charset="0"/>
              </a:rPr>
              <a:t>Geribildirimde gönderici ve alıcı mesajı birbirine devamlı iletirler. </a:t>
            </a:r>
          </a:p>
          <a:p>
            <a:pPr>
              <a:buClr>
                <a:srgbClr val="FF0000"/>
              </a:buClr>
              <a:buFont typeface="Wingdings" pitchFamily="2" charset="2"/>
              <a:buChar char="Ø"/>
            </a:pPr>
            <a:r>
              <a:rPr lang="tr-TR" sz="2800" b="1" dirty="0">
                <a:latin typeface="Arial" panose="020B0604020202020204" pitchFamily="34" charset="0"/>
                <a:cs typeface="Arial" panose="020B0604020202020204" pitchFamily="34" charset="0"/>
              </a:rPr>
              <a:t>Geribildirim, mesajın nasıl yorumladığını gösterir.</a:t>
            </a:r>
          </a:p>
        </p:txBody>
      </p:sp>
    </p:spTree>
    <p:extLst>
      <p:ext uri="{BB962C8B-B14F-4D97-AF65-F5344CB8AC3E}">
        <p14:creationId xmlns:p14="http://schemas.microsoft.com/office/powerpoint/2010/main" val="3834844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81307" y="1110456"/>
            <a:ext cx="10944804" cy="5237814"/>
          </a:xfrm>
        </p:spPr>
        <p:txBody>
          <a:bodyPr>
            <a:normAutofit/>
          </a:bodyPr>
          <a:lstStyle/>
          <a:p>
            <a:pPr marL="0" indent="0">
              <a:buClr>
                <a:srgbClr val="FF0000"/>
              </a:buClr>
              <a:buNone/>
            </a:pPr>
            <a:r>
              <a:rPr lang="tr-TR" sz="2800" b="1" dirty="0">
                <a:solidFill>
                  <a:srgbClr val="00B050"/>
                </a:solidFill>
                <a:latin typeface="Arial" panose="020B0604020202020204" pitchFamily="34" charset="0"/>
                <a:cs typeface="Arial" panose="020B0604020202020204" pitchFamily="34" charset="0"/>
              </a:rPr>
              <a:t>İki tür geribildirimde bulunulur:</a:t>
            </a:r>
          </a:p>
          <a:p>
            <a:pPr marL="651510" indent="-514350" algn="just">
              <a:buClr>
                <a:srgbClr val="FF0000"/>
              </a:buClr>
              <a:buFont typeface="Wingdings" panose="05000000000000000000" pitchFamily="2" charset="2"/>
              <a:buChar char="Ø"/>
            </a:pPr>
            <a:r>
              <a:rPr lang="tr-TR" sz="2800" b="1" dirty="0">
                <a:solidFill>
                  <a:srgbClr val="FF0000"/>
                </a:solidFill>
                <a:latin typeface="Arial" panose="020B0604020202020204" pitchFamily="34" charset="0"/>
                <a:cs typeface="Arial" panose="020B0604020202020204" pitchFamily="34" charset="0"/>
              </a:rPr>
              <a:t>Negatif geri bildirim</a:t>
            </a:r>
            <a:r>
              <a:rPr lang="tr-TR" sz="2800" b="1" dirty="0">
                <a:latin typeface="Arial" panose="020B0604020202020204" pitchFamily="34" charset="0"/>
                <a:cs typeface="Arial" panose="020B0604020202020204" pitchFamily="34" charset="0"/>
              </a:rPr>
              <a:t>: Negatif geribildirim kaynağın mesajına hedefin olumsuz yanıtıdır. Hedef kaynağa verdiği mesajı algıladığını, ancak ona karşılığının olumsuz olacağını bildirmesi durumunda negatif geri bildirim söz konusudur.</a:t>
            </a:r>
          </a:p>
          <a:p>
            <a:pPr marL="651510" indent="-514350" algn="just">
              <a:buClr>
                <a:srgbClr val="FF0000"/>
              </a:buClr>
              <a:buFont typeface="Wingdings" panose="05000000000000000000" pitchFamily="2" charset="2"/>
              <a:buChar char="Ø"/>
            </a:pPr>
            <a:r>
              <a:rPr lang="tr-TR" sz="2800" b="1" dirty="0">
                <a:solidFill>
                  <a:srgbClr val="FF0000"/>
                </a:solidFill>
                <a:latin typeface="Arial" panose="020B0604020202020204" pitchFamily="34" charset="0"/>
                <a:cs typeface="Arial" panose="020B0604020202020204" pitchFamily="34" charset="0"/>
              </a:rPr>
              <a:t>Pozitif geri bildirim</a:t>
            </a:r>
            <a:r>
              <a:rPr lang="tr-TR" sz="2800" b="1" dirty="0">
                <a:latin typeface="Arial" panose="020B0604020202020204" pitchFamily="34" charset="0"/>
                <a:cs typeface="Arial" panose="020B0604020202020204" pitchFamily="34" charset="0"/>
              </a:rPr>
              <a:t>: Pozitif geribildirim, kaynağın mesajına, hedefin olumlu karşılığıdır. Pozitif geri bildirim kaynak ile hedefin mesaja aynı anlamı vermeleri durumunda ortaya çıkar.</a:t>
            </a:r>
          </a:p>
          <a:p>
            <a:pPr>
              <a:buClr>
                <a:srgbClr val="FF0000"/>
              </a:buClr>
              <a:buFont typeface="Wingdings" panose="05000000000000000000" pitchFamily="2" charset="2"/>
              <a:buChar char="Ø"/>
            </a:pPr>
            <a:endParaRPr lang="tr-TR"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2439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159727" y="2144950"/>
            <a:ext cx="10125308" cy="4525963"/>
          </a:xfrm>
        </p:spPr>
        <p:txBody>
          <a:bodyPr>
            <a:normAutofit/>
          </a:bodyPr>
          <a:lstStyle/>
          <a:p>
            <a:pPr algn="just">
              <a:buClr>
                <a:srgbClr val="FF0000"/>
              </a:buClr>
              <a:buFont typeface="Wingdings" pitchFamily="2" charset="2"/>
              <a:buChar char="Ø"/>
            </a:pPr>
            <a:r>
              <a:rPr lang="tr-TR" sz="2800" b="1" dirty="0">
                <a:solidFill>
                  <a:srgbClr val="00B050"/>
                </a:solidFill>
                <a:latin typeface="Arial" panose="020B0604020202020204" pitchFamily="34" charset="0"/>
                <a:cs typeface="Arial" panose="020B0604020202020204" pitchFamily="34" charset="0"/>
              </a:rPr>
              <a:t>Etkin iletişim</a:t>
            </a:r>
            <a:r>
              <a:rPr lang="tr-TR" sz="2800" b="1" dirty="0">
                <a:latin typeface="Arial" panose="020B0604020202020204" pitchFamily="34" charset="0"/>
                <a:cs typeface="Arial" panose="020B0604020202020204" pitchFamily="34" charset="0"/>
              </a:rPr>
              <a:t>, pozitif geri bildirim sayesinde kurulabilmektedir. Pozitif bir geri iletişim süreci şu anlama gelmektedir.</a:t>
            </a:r>
          </a:p>
          <a:p>
            <a:pPr>
              <a:buClr>
                <a:srgbClr val="FF0000"/>
              </a:buClr>
              <a:buNone/>
            </a:pPr>
            <a:r>
              <a:rPr lang="tr-TR" sz="2800" b="1" dirty="0">
                <a:latin typeface="Arial" panose="020B0604020202020204" pitchFamily="34" charset="0"/>
                <a:cs typeface="Arial" panose="020B0604020202020204" pitchFamily="34" charset="0"/>
              </a:rPr>
              <a:t>     1)Mesaj alınmıştır.</a:t>
            </a:r>
          </a:p>
          <a:p>
            <a:pPr>
              <a:buClr>
                <a:srgbClr val="FF0000"/>
              </a:buClr>
              <a:buNone/>
            </a:pPr>
            <a:r>
              <a:rPr lang="tr-TR" sz="2800" b="1" dirty="0">
                <a:latin typeface="Arial" panose="020B0604020202020204" pitchFamily="34" charset="0"/>
                <a:cs typeface="Arial" panose="020B0604020202020204" pitchFamily="34" charset="0"/>
              </a:rPr>
              <a:t>     2)Mesaj algılanabilmiştir</a:t>
            </a:r>
          </a:p>
          <a:p>
            <a:pPr>
              <a:buClr>
                <a:srgbClr val="FF0000"/>
              </a:buClr>
              <a:buNone/>
            </a:pPr>
            <a:r>
              <a:rPr lang="tr-TR" sz="2800" b="1" dirty="0">
                <a:latin typeface="Arial" panose="020B0604020202020204" pitchFamily="34" charset="0"/>
                <a:cs typeface="Arial" panose="020B0604020202020204" pitchFamily="34" charset="0"/>
              </a:rPr>
              <a:t>     3)Mesaj doğru bir biçimde yorumlanmıştır.</a:t>
            </a:r>
          </a:p>
          <a:p>
            <a:pPr>
              <a:buClr>
                <a:srgbClr val="FF0000"/>
              </a:buClr>
              <a:buNone/>
            </a:pPr>
            <a:r>
              <a:rPr lang="tr-TR" sz="2800" b="1" dirty="0">
                <a:latin typeface="Arial" panose="020B0604020202020204" pitchFamily="34" charset="0"/>
                <a:cs typeface="Arial" panose="020B0604020202020204" pitchFamily="34" charset="0"/>
              </a:rPr>
              <a:t>     4)Alıcı gelecek adım (geri bildirim) için hazırdır.</a:t>
            </a:r>
          </a:p>
          <a:p>
            <a:pPr>
              <a:buNone/>
            </a:pPr>
            <a:endParaRPr lang="tr-TR" sz="2800" dirty="0">
              <a:latin typeface="Arial Black" pitchFamily="34" charset="0"/>
            </a:endParaRPr>
          </a:p>
        </p:txBody>
      </p:sp>
    </p:spTree>
    <p:extLst>
      <p:ext uri="{BB962C8B-B14F-4D97-AF65-F5344CB8AC3E}">
        <p14:creationId xmlns:p14="http://schemas.microsoft.com/office/powerpoint/2010/main" val="4231364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962615" y="2144949"/>
            <a:ext cx="9088244" cy="4525963"/>
          </a:xfrm>
        </p:spPr>
        <p:txBody>
          <a:bodyPr/>
          <a:lstStyle/>
          <a:p>
            <a:pPr marL="0" indent="0" algn="just">
              <a:buNone/>
            </a:pPr>
            <a:r>
              <a:rPr lang="tr-TR" sz="3600" b="1" dirty="0">
                <a:latin typeface="Arial" panose="020B0604020202020204" pitchFamily="34" charset="0"/>
                <a:cs typeface="Arial" panose="020B0604020202020204" pitchFamily="34" charset="0"/>
              </a:rPr>
              <a:t>Geribildirimin olmadığı bir iletişim “</a:t>
            </a:r>
            <a:r>
              <a:rPr lang="tr-TR" sz="3600" b="1" dirty="0">
                <a:solidFill>
                  <a:srgbClr val="FF0000"/>
                </a:solidFill>
                <a:latin typeface="Arial" panose="020B0604020202020204" pitchFamily="34" charset="0"/>
                <a:cs typeface="Arial" panose="020B0604020202020204" pitchFamily="34" charset="0"/>
              </a:rPr>
              <a:t>tek yönlü iletişimdir</a:t>
            </a:r>
            <a:r>
              <a:rPr lang="tr-TR" sz="3600" b="1" dirty="0">
                <a:latin typeface="Arial" panose="020B0604020202020204" pitchFamily="34" charset="0"/>
                <a:cs typeface="Arial" panose="020B0604020202020204" pitchFamily="34" charset="0"/>
              </a:rPr>
              <a:t>”, geribildirimin olduğu iletişim ise, </a:t>
            </a:r>
            <a:r>
              <a:rPr lang="tr-TR" sz="3600" b="1" dirty="0">
                <a:solidFill>
                  <a:srgbClr val="FF0000"/>
                </a:solidFill>
                <a:latin typeface="Arial" panose="020B0604020202020204" pitchFamily="34" charset="0"/>
                <a:cs typeface="Arial" panose="020B0604020202020204" pitchFamily="34" charset="0"/>
              </a:rPr>
              <a:t>çift yönlü iletişimdir</a:t>
            </a:r>
            <a:r>
              <a:rPr lang="tr-TR" sz="3600" b="1" dirty="0">
                <a:latin typeface="Arial" panose="020B0604020202020204" pitchFamily="34" charset="0"/>
                <a:cs typeface="Arial" panose="020B0604020202020204" pitchFamily="34" charset="0"/>
              </a:rPr>
              <a:t>. Geribildirim bir tür kontrol mekanizması olup iletişim sürecini etkinleştirmektedir.</a:t>
            </a:r>
          </a:p>
        </p:txBody>
      </p:sp>
    </p:spTree>
    <p:extLst>
      <p:ext uri="{BB962C8B-B14F-4D97-AF65-F5344CB8AC3E}">
        <p14:creationId xmlns:p14="http://schemas.microsoft.com/office/powerpoint/2010/main" val="888331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672683" y="1833664"/>
            <a:ext cx="9445083" cy="4525963"/>
          </a:xfrm>
        </p:spPr>
        <p:txBody>
          <a:bodyPr>
            <a:normAutofit/>
          </a:bodyPr>
          <a:lstStyle/>
          <a:p>
            <a:pPr marL="0" indent="0">
              <a:buClr>
                <a:srgbClr val="FF0000"/>
              </a:buClr>
              <a:buNone/>
            </a:pPr>
            <a:r>
              <a:rPr lang="tr-TR" sz="2800" b="1" dirty="0">
                <a:solidFill>
                  <a:srgbClr val="FF0000"/>
                </a:solidFill>
                <a:latin typeface="Arial" panose="020B0604020202020204" pitchFamily="34" charset="0"/>
                <a:cs typeface="Arial" panose="020B0604020202020204" pitchFamily="34" charset="0"/>
              </a:rPr>
              <a:t>Etkin bir geribildirim:</a:t>
            </a:r>
          </a:p>
          <a:p>
            <a:pPr marL="594360" indent="-457200">
              <a:buClr>
                <a:srgbClr val="FF0000"/>
              </a:buClr>
              <a:buFont typeface="Wingdings" panose="05000000000000000000" pitchFamily="2" charset="2"/>
              <a:buChar char="Ø"/>
            </a:pPr>
            <a:r>
              <a:rPr lang="tr-TR" sz="2800" b="1" dirty="0">
                <a:latin typeface="Arial" panose="020B0604020202020204" pitchFamily="34" charset="0"/>
                <a:cs typeface="Arial" panose="020B0604020202020204" pitchFamily="34" charset="0"/>
              </a:rPr>
              <a:t>Kaynağa yardımcı olmayı amaçlar.</a:t>
            </a:r>
          </a:p>
          <a:p>
            <a:pPr marL="594360" indent="-457200">
              <a:buClr>
                <a:srgbClr val="FF0000"/>
              </a:buClr>
              <a:buFont typeface="Wingdings" panose="05000000000000000000" pitchFamily="2" charset="2"/>
              <a:buChar char="Ø"/>
            </a:pPr>
            <a:r>
              <a:rPr lang="tr-TR" sz="2800" b="1" dirty="0">
                <a:latin typeface="Arial" panose="020B0604020202020204" pitchFamily="34" charset="0"/>
                <a:cs typeface="Arial" panose="020B0604020202020204" pitchFamily="34" charset="0"/>
              </a:rPr>
              <a:t>Mesajın tam bir karşılığıdır.</a:t>
            </a:r>
          </a:p>
          <a:p>
            <a:pPr marL="594360" indent="-457200">
              <a:buClr>
                <a:srgbClr val="FF0000"/>
              </a:buClr>
              <a:buFont typeface="Wingdings" panose="05000000000000000000" pitchFamily="2" charset="2"/>
              <a:buChar char="Ø"/>
            </a:pPr>
            <a:r>
              <a:rPr lang="tr-TR" sz="2800" b="1" dirty="0">
                <a:latin typeface="Arial" panose="020B0604020202020204" pitchFamily="34" charset="0"/>
                <a:cs typeface="Arial" panose="020B0604020202020204" pitchFamily="34" charset="0"/>
              </a:rPr>
              <a:t>Zamanlaması tamdır.</a:t>
            </a:r>
          </a:p>
          <a:p>
            <a:pPr marL="594360" indent="-457200">
              <a:buClr>
                <a:srgbClr val="FF0000"/>
              </a:buClr>
              <a:buFont typeface="Wingdings" panose="05000000000000000000" pitchFamily="2" charset="2"/>
              <a:buChar char="Ø"/>
            </a:pPr>
            <a:r>
              <a:rPr lang="tr-TR" sz="2800" b="1" dirty="0">
                <a:latin typeface="Arial" panose="020B0604020202020204" pitchFamily="34" charset="0"/>
                <a:cs typeface="Arial" panose="020B0604020202020204" pitchFamily="34" charset="0"/>
              </a:rPr>
              <a:t>Kaynağın amacına ulaşmasını sağlayacak kadar açıktır.</a:t>
            </a:r>
          </a:p>
          <a:p>
            <a:pPr marL="594360" indent="-457200">
              <a:buClr>
                <a:srgbClr val="FF0000"/>
              </a:buClr>
              <a:buFont typeface="Wingdings" panose="05000000000000000000" pitchFamily="2" charset="2"/>
              <a:buChar char="Ø"/>
            </a:pPr>
            <a:r>
              <a:rPr lang="tr-TR" sz="2800" b="1" dirty="0">
                <a:latin typeface="Arial" panose="020B0604020202020204" pitchFamily="34" charset="0"/>
                <a:cs typeface="Arial" panose="020B0604020202020204" pitchFamily="34" charset="0"/>
              </a:rPr>
              <a:t>Yapıcıdır ve davranış üzerinde durur.</a:t>
            </a:r>
          </a:p>
          <a:p>
            <a:endParaRPr lang="tr-TR" sz="2800" dirty="0">
              <a:latin typeface="Arial Black" pitchFamily="34" charset="0"/>
            </a:endParaRPr>
          </a:p>
        </p:txBody>
      </p:sp>
    </p:spTree>
    <p:extLst>
      <p:ext uri="{BB962C8B-B14F-4D97-AF65-F5344CB8AC3E}">
        <p14:creationId xmlns:p14="http://schemas.microsoft.com/office/powerpoint/2010/main" val="18508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51854DD5-B6E0-40A7-8643-9F566DBE6210}"/>
              </a:ext>
            </a:extLst>
          </p:cNvPr>
          <p:cNvPicPr>
            <a:picLocks noChangeAspect="1"/>
          </p:cNvPicPr>
          <p:nvPr/>
        </p:nvPicPr>
        <p:blipFill>
          <a:blip r:embed="rId2"/>
          <a:stretch>
            <a:fillRect/>
          </a:stretch>
        </p:blipFill>
        <p:spPr>
          <a:xfrm>
            <a:off x="2834641" y="1459726"/>
            <a:ext cx="6659880" cy="5245874"/>
          </a:xfrm>
          <a:prstGeom prst="rect">
            <a:avLst/>
          </a:prstGeom>
        </p:spPr>
      </p:pic>
      <p:sp>
        <p:nvSpPr>
          <p:cNvPr id="3" name="Metin kutusu 2">
            <a:extLst>
              <a:ext uri="{FF2B5EF4-FFF2-40B4-BE49-F238E27FC236}">
                <a16:creationId xmlns:a16="http://schemas.microsoft.com/office/drawing/2014/main" id="{CDCB25C6-962B-4B66-B919-CED10191D5CC}"/>
              </a:ext>
            </a:extLst>
          </p:cNvPr>
          <p:cNvSpPr txBox="1"/>
          <p:nvPr/>
        </p:nvSpPr>
        <p:spPr>
          <a:xfrm>
            <a:off x="3108960" y="751840"/>
            <a:ext cx="5130800" cy="707886"/>
          </a:xfrm>
          <a:prstGeom prst="rect">
            <a:avLst/>
          </a:prstGeom>
          <a:noFill/>
        </p:spPr>
        <p:txBody>
          <a:bodyPr wrap="square" rtlCol="0">
            <a:spAutoFit/>
          </a:bodyPr>
          <a:lstStyle/>
          <a:p>
            <a:r>
              <a:rPr lang="tr-TR" sz="4000" dirty="0"/>
              <a:t>TANIŞMA</a:t>
            </a:r>
          </a:p>
        </p:txBody>
      </p:sp>
    </p:spTree>
    <p:extLst>
      <p:ext uri="{BB962C8B-B14F-4D97-AF65-F5344CB8AC3E}">
        <p14:creationId xmlns:p14="http://schemas.microsoft.com/office/powerpoint/2010/main" val="18685663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69072" y="1911486"/>
            <a:ext cx="10893873" cy="4525963"/>
          </a:xfrm>
        </p:spPr>
        <p:txBody>
          <a:bodyPr>
            <a:noAutofit/>
          </a:bodyPr>
          <a:lstStyle/>
          <a:p>
            <a:pPr marL="0" indent="0">
              <a:buClr>
                <a:srgbClr val="00FF00"/>
              </a:buClr>
              <a:buNone/>
            </a:pPr>
            <a:r>
              <a:rPr lang="tr-TR" sz="2800" b="1" dirty="0">
                <a:solidFill>
                  <a:srgbClr val="FF0000"/>
                </a:solidFill>
                <a:latin typeface="Arial" panose="020B0604020202020204" pitchFamily="34" charset="0"/>
                <a:cs typeface="Arial" panose="020B0604020202020204" pitchFamily="34" charset="0"/>
              </a:rPr>
              <a:t>Etkin olmayan geribildirim:</a:t>
            </a:r>
          </a:p>
          <a:p>
            <a:pPr marL="594360" indent="-457200">
              <a:buClr>
                <a:srgbClr val="00FF00"/>
              </a:buClr>
              <a:buFont typeface="Wingdings" panose="05000000000000000000" pitchFamily="2" charset="2"/>
              <a:buChar char="Ø"/>
            </a:pPr>
            <a:r>
              <a:rPr lang="tr-TR" sz="2800" b="1" dirty="0">
                <a:latin typeface="Arial" panose="020B0604020202020204" pitchFamily="34" charset="0"/>
                <a:cs typeface="Arial" panose="020B0604020202020204" pitchFamily="34" charset="0"/>
              </a:rPr>
              <a:t>Mesajın anlamını özel olarak içermez ve geneldir.</a:t>
            </a:r>
          </a:p>
          <a:p>
            <a:pPr marL="594360" indent="-457200">
              <a:buClr>
                <a:srgbClr val="00FF00"/>
              </a:buClr>
              <a:buFont typeface="Wingdings" panose="05000000000000000000" pitchFamily="2" charset="2"/>
              <a:buChar char="Ø"/>
            </a:pPr>
            <a:r>
              <a:rPr lang="tr-TR" sz="2800" b="1" dirty="0">
                <a:latin typeface="Arial" panose="020B0604020202020204" pitchFamily="34" charset="0"/>
                <a:cs typeface="Arial" panose="020B0604020202020204" pitchFamily="34" charset="0"/>
              </a:rPr>
              <a:t>Mesajın anlamıyla doğrudan ilgisi yoktur.</a:t>
            </a:r>
          </a:p>
          <a:p>
            <a:pPr marL="594360" indent="-457200">
              <a:buClr>
                <a:srgbClr val="00FF00"/>
              </a:buClr>
              <a:buFont typeface="Wingdings" panose="05000000000000000000" pitchFamily="2" charset="2"/>
              <a:buChar char="Ø"/>
            </a:pPr>
            <a:r>
              <a:rPr lang="tr-TR" sz="2800" b="1" dirty="0">
                <a:latin typeface="Arial" panose="020B0604020202020204" pitchFamily="34" charset="0"/>
                <a:cs typeface="Arial" panose="020B0604020202020204" pitchFamily="34" charset="0"/>
              </a:rPr>
              <a:t>Zamanlama itibariyle hatalıdır.</a:t>
            </a:r>
          </a:p>
          <a:p>
            <a:pPr marL="594360" indent="-457200">
              <a:buClr>
                <a:srgbClr val="00FF00"/>
              </a:buClr>
              <a:buFont typeface="Wingdings" panose="05000000000000000000" pitchFamily="2" charset="2"/>
              <a:buChar char="Ø"/>
            </a:pPr>
            <a:r>
              <a:rPr lang="tr-TR" sz="2800" b="1" dirty="0">
                <a:latin typeface="Arial" panose="020B0604020202020204" pitchFamily="34" charset="0"/>
                <a:cs typeface="Arial" panose="020B0604020202020204" pitchFamily="34" charset="0"/>
              </a:rPr>
              <a:t>Kişi ve kişiliği vurgular.</a:t>
            </a:r>
          </a:p>
          <a:p>
            <a:pPr marL="594360" indent="-457200">
              <a:buClr>
                <a:srgbClr val="00FF00"/>
              </a:buClr>
              <a:buFont typeface="Wingdings" panose="05000000000000000000" pitchFamily="2" charset="2"/>
              <a:buChar char="Ø"/>
            </a:pPr>
            <a:r>
              <a:rPr lang="tr-TR" sz="2800" b="1" dirty="0">
                <a:latin typeface="Arial" panose="020B0604020202020204" pitchFamily="34" charset="0"/>
                <a:cs typeface="Arial" panose="020B0604020202020204" pitchFamily="34" charset="0"/>
              </a:rPr>
              <a:t>Anlaşılmayacak kadar karmaşıktır.</a:t>
            </a:r>
          </a:p>
          <a:p>
            <a:pPr marL="594360" indent="-457200">
              <a:buClr>
                <a:srgbClr val="00FF00"/>
              </a:buClr>
              <a:buFont typeface="Wingdings" panose="05000000000000000000" pitchFamily="2" charset="2"/>
              <a:buChar char="Ø"/>
            </a:pPr>
            <a:r>
              <a:rPr lang="tr-TR" sz="2800" b="1" dirty="0">
                <a:latin typeface="Arial" panose="020B0604020202020204" pitchFamily="34" charset="0"/>
                <a:cs typeface="Arial" panose="020B0604020202020204" pitchFamily="34" charset="0"/>
              </a:rPr>
              <a:t>Spekülasyonlara dayalıdır, veri ve bilgi içermez, yorum ağırlıklıdır.</a:t>
            </a:r>
            <a:br>
              <a:rPr lang="tr-TR" sz="2800" dirty="0">
                <a:latin typeface="Arial Black" pitchFamily="34" charset="0"/>
              </a:rPr>
            </a:br>
            <a:endParaRPr lang="tr-TR" sz="2800" dirty="0">
              <a:latin typeface="Arial Black" pitchFamily="34" charset="0"/>
            </a:endParaRPr>
          </a:p>
        </p:txBody>
      </p:sp>
    </p:spTree>
    <p:extLst>
      <p:ext uri="{BB962C8B-B14F-4D97-AF65-F5344CB8AC3E}">
        <p14:creationId xmlns:p14="http://schemas.microsoft.com/office/powerpoint/2010/main" val="36812504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49040" y="936702"/>
            <a:ext cx="10953344" cy="6305405"/>
          </a:xfrm>
        </p:spPr>
        <p:txBody>
          <a:bodyPr>
            <a:normAutofit/>
          </a:bodyPr>
          <a:lstStyle/>
          <a:p>
            <a:pPr>
              <a:buClr>
                <a:srgbClr val="FF0000"/>
              </a:buClr>
              <a:buFont typeface="Wingdings" panose="05000000000000000000" pitchFamily="2" charset="2"/>
              <a:buChar char="Ø"/>
            </a:pPr>
            <a:endParaRPr lang="tr-TR" b="1" dirty="0">
              <a:latin typeface="Arial" panose="020B0604020202020204" pitchFamily="34" charset="0"/>
              <a:cs typeface="Arial" panose="020B0604020202020204" pitchFamily="34" charset="0"/>
            </a:endParaRPr>
          </a:p>
          <a:p>
            <a:pPr marL="0" indent="0">
              <a:buClr>
                <a:srgbClr val="FF0000"/>
              </a:buClr>
              <a:buNone/>
            </a:pPr>
            <a:r>
              <a:rPr lang="tr-TR" sz="2400" b="1" dirty="0">
                <a:solidFill>
                  <a:srgbClr val="00B050"/>
                </a:solidFill>
                <a:latin typeface="Arial" panose="020B0604020202020204" pitchFamily="34" charset="0"/>
                <a:cs typeface="Arial" panose="020B0604020202020204" pitchFamily="34" charset="0"/>
              </a:rPr>
              <a:t>İletişim etkinliğinin arttırılması şüphesiz geri beslemenin varlığına bağlıdır. Geri besleme etkin iletişime şu katkıları sağlamaktadır:</a:t>
            </a:r>
          </a:p>
          <a:p>
            <a:pPr marL="651510" indent="-514350">
              <a:buClr>
                <a:srgbClr val="FF0000"/>
              </a:buClr>
              <a:buFont typeface="Wingdings" panose="05000000000000000000" pitchFamily="2" charset="2"/>
              <a:buChar char="Ø"/>
            </a:pPr>
            <a:r>
              <a:rPr lang="tr-TR" sz="2400" b="1" dirty="0">
                <a:latin typeface="Arial" panose="020B0604020202020204" pitchFamily="34" charset="0"/>
                <a:cs typeface="Arial" panose="020B0604020202020204" pitchFamily="34" charset="0"/>
              </a:rPr>
              <a:t>İletişim sürecinin etkinliğini arttırır.</a:t>
            </a:r>
          </a:p>
          <a:p>
            <a:pPr marL="651510" indent="-514350">
              <a:buClr>
                <a:srgbClr val="FF0000"/>
              </a:buClr>
              <a:buFont typeface="Wingdings" panose="05000000000000000000" pitchFamily="2" charset="2"/>
              <a:buChar char="Ø"/>
            </a:pPr>
            <a:r>
              <a:rPr lang="tr-TR" sz="2400" b="1" dirty="0">
                <a:latin typeface="Arial" panose="020B0604020202020204" pitchFamily="34" charset="0"/>
                <a:cs typeface="Arial" panose="020B0604020202020204" pitchFamily="34" charset="0"/>
              </a:rPr>
              <a:t>İletişim sürecinin çalışmasını ve düzenli olmasını sağlayan bir çeşit oto kontrol mekanizması rolü oynar.</a:t>
            </a:r>
          </a:p>
          <a:p>
            <a:pPr marL="651510" indent="-514350">
              <a:buClr>
                <a:srgbClr val="FF0000"/>
              </a:buClr>
              <a:buFont typeface="Wingdings" panose="05000000000000000000" pitchFamily="2" charset="2"/>
              <a:buChar char="Ø"/>
            </a:pPr>
            <a:r>
              <a:rPr lang="tr-TR" sz="2400" b="1" dirty="0">
                <a:latin typeface="Arial" panose="020B0604020202020204" pitchFamily="34" charset="0"/>
                <a:cs typeface="Arial" panose="020B0604020202020204" pitchFamily="34" charset="0"/>
              </a:rPr>
              <a:t>Önemli bir motivasyon ve ödül aracıdır,</a:t>
            </a:r>
          </a:p>
          <a:p>
            <a:pPr marL="651510" indent="-514350">
              <a:buClr>
                <a:srgbClr val="FF0000"/>
              </a:buClr>
              <a:buFont typeface="Wingdings" panose="05000000000000000000" pitchFamily="2" charset="2"/>
              <a:buChar char="Ø"/>
            </a:pPr>
            <a:r>
              <a:rPr lang="tr-TR" sz="2400" b="1" dirty="0">
                <a:latin typeface="Arial" panose="020B0604020202020204" pitchFamily="34" charset="0"/>
                <a:cs typeface="Arial" panose="020B0604020202020204" pitchFamily="34" charset="0"/>
              </a:rPr>
              <a:t>Takım çalışmasını sağlamanın ilk şartıdır.</a:t>
            </a:r>
          </a:p>
          <a:p>
            <a:pPr marL="651510" indent="-514350">
              <a:buClr>
                <a:srgbClr val="FF0000"/>
              </a:buClr>
              <a:buFont typeface="Wingdings" panose="05000000000000000000" pitchFamily="2" charset="2"/>
              <a:buChar char="Ø"/>
            </a:pPr>
            <a:r>
              <a:rPr lang="tr-TR" sz="2400" b="1" dirty="0">
                <a:latin typeface="Arial" panose="020B0604020202020204" pitchFamily="34" charset="0"/>
                <a:cs typeface="Arial" panose="020B0604020202020204" pitchFamily="34" charset="0"/>
              </a:rPr>
              <a:t>Davranışları pekiştirme aracıdır.</a:t>
            </a:r>
          </a:p>
          <a:p>
            <a:pPr marL="651510" indent="-514350">
              <a:buClr>
                <a:srgbClr val="FF0000"/>
              </a:buClr>
              <a:buFont typeface="Wingdings" panose="05000000000000000000" pitchFamily="2" charset="2"/>
              <a:buChar char="Ø"/>
            </a:pPr>
            <a:r>
              <a:rPr lang="tr-TR" sz="2400" b="1" dirty="0">
                <a:latin typeface="Arial" panose="020B0604020202020204" pitchFamily="34" charset="0"/>
                <a:cs typeface="Arial" panose="020B0604020202020204" pitchFamily="34" charset="0"/>
              </a:rPr>
              <a:t>Verimliliğin artmasına yardımcı olur.</a:t>
            </a:r>
          </a:p>
          <a:p>
            <a:pPr marL="651510" indent="-514350">
              <a:buClr>
                <a:srgbClr val="FF0000"/>
              </a:buClr>
              <a:buFont typeface="Wingdings" panose="05000000000000000000" pitchFamily="2" charset="2"/>
              <a:buChar char="Ø"/>
            </a:pPr>
            <a:r>
              <a:rPr lang="tr-TR" sz="2400" b="1" dirty="0">
                <a:latin typeface="Arial" panose="020B0604020202020204" pitchFamily="34" charset="0"/>
                <a:cs typeface="Arial" panose="020B0604020202020204" pitchFamily="34" charset="0"/>
              </a:rPr>
              <a:t>Fiilen elde edilen sonuçlar ile iletişimin hedeflediği sonuçların aynı olup olmadığını kontrol etmeye yarar.</a:t>
            </a:r>
          </a:p>
          <a:p>
            <a:pPr>
              <a:buClr>
                <a:srgbClr val="FF0000"/>
              </a:buClr>
              <a:buFont typeface="Wingdings" panose="05000000000000000000" pitchFamily="2" charset="2"/>
              <a:buChar char="Ø"/>
            </a:pPr>
            <a:endParaRPr lang="tr-TR"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51172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26447" y="1793567"/>
            <a:ext cx="10972800" cy="4525963"/>
          </a:xfrm>
        </p:spPr>
        <p:txBody>
          <a:bodyPr>
            <a:normAutofit/>
          </a:bodyPr>
          <a:lstStyle/>
          <a:p>
            <a:pPr marL="0" indent="0" algn="just">
              <a:buNone/>
            </a:pPr>
            <a:r>
              <a:rPr lang="tr-TR" sz="3200" b="1" dirty="0">
                <a:latin typeface="Arial" panose="020B0604020202020204" pitchFamily="34" charset="0"/>
                <a:cs typeface="Arial" panose="020B0604020202020204" pitchFamily="34" charset="0"/>
              </a:rPr>
              <a:t>İletişim süresince söz, ses, beden dili ile belli oranlarda etkiler bırakılır. </a:t>
            </a:r>
          </a:p>
          <a:p>
            <a:pPr>
              <a:buNone/>
            </a:pPr>
            <a:r>
              <a:rPr lang="tr-TR" sz="3200" b="1" dirty="0">
                <a:solidFill>
                  <a:srgbClr val="C00000"/>
                </a:solidFill>
                <a:latin typeface="Arial" panose="020B0604020202020204" pitchFamily="34" charset="0"/>
                <a:cs typeface="Arial" panose="020B0604020202020204" pitchFamily="34" charset="0"/>
              </a:rPr>
              <a:t>-</a:t>
            </a:r>
            <a:r>
              <a:rPr lang="tr-TR" sz="3200" b="1" dirty="0">
                <a:latin typeface="Arial" panose="020B0604020202020204" pitchFamily="34" charset="0"/>
                <a:cs typeface="Arial" panose="020B0604020202020204" pitchFamily="34" charset="0"/>
              </a:rPr>
              <a:t>Söz %7 </a:t>
            </a:r>
          </a:p>
          <a:p>
            <a:pPr>
              <a:buNone/>
            </a:pPr>
            <a:r>
              <a:rPr lang="tr-TR" sz="3200" b="1" dirty="0">
                <a:latin typeface="Arial" panose="020B0604020202020204" pitchFamily="34" charset="0"/>
                <a:cs typeface="Arial" panose="020B0604020202020204" pitchFamily="34" charset="0"/>
              </a:rPr>
              <a:t>    </a:t>
            </a:r>
            <a:r>
              <a:rPr lang="tr-TR" sz="3200" b="1" dirty="0">
                <a:solidFill>
                  <a:srgbClr val="C00000"/>
                </a:solidFill>
                <a:latin typeface="Arial" panose="020B0604020202020204" pitchFamily="34" charset="0"/>
                <a:cs typeface="Arial" panose="020B0604020202020204" pitchFamily="34" charset="0"/>
              </a:rPr>
              <a:t>-</a:t>
            </a:r>
            <a:r>
              <a:rPr lang="tr-TR" sz="3200" b="1" dirty="0">
                <a:latin typeface="Arial" panose="020B0604020202020204" pitchFamily="34" charset="0"/>
                <a:cs typeface="Arial" panose="020B0604020202020204" pitchFamily="34" charset="0"/>
              </a:rPr>
              <a:t>Ses tonu %38 </a:t>
            </a:r>
          </a:p>
          <a:p>
            <a:pPr>
              <a:buNone/>
            </a:pPr>
            <a:r>
              <a:rPr lang="tr-TR" sz="3200" b="1" dirty="0">
                <a:latin typeface="Arial" panose="020B0604020202020204" pitchFamily="34" charset="0"/>
                <a:cs typeface="Arial" panose="020B0604020202020204" pitchFamily="34" charset="0"/>
              </a:rPr>
              <a:t>         </a:t>
            </a:r>
            <a:r>
              <a:rPr lang="tr-TR" sz="3200" b="1" dirty="0">
                <a:solidFill>
                  <a:srgbClr val="C00000"/>
                </a:solidFill>
                <a:latin typeface="Arial" panose="020B0604020202020204" pitchFamily="34" charset="0"/>
                <a:cs typeface="Arial" panose="020B0604020202020204" pitchFamily="34" charset="0"/>
              </a:rPr>
              <a:t>-</a:t>
            </a:r>
            <a:r>
              <a:rPr lang="tr-TR" sz="3200" b="1" dirty="0">
                <a:latin typeface="Arial" panose="020B0604020202020204" pitchFamily="34" charset="0"/>
                <a:cs typeface="Arial" panose="020B0604020202020204" pitchFamily="34" charset="0"/>
              </a:rPr>
              <a:t>Beden dili %55</a:t>
            </a:r>
          </a:p>
        </p:txBody>
      </p:sp>
    </p:spTree>
    <p:extLst>
      <p:ext uri="{BB962C8B-B14F-4D97-AF65-F5344CB8AC3E}">
        <p14:creationId xmlns:p14="http://schemas.microsoft.com/office/powerpoint/2010/main" val="34397136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23066" y="22070"/>
            <a:ext cx="5821006" cy="1143000"/>
          </a:xfrm>
        </p:spPr>
        <p:txBody>
          <a:bodyPr/>
          <a:lstStyle/>
          <a:p>
            <a:r>
              <a:rPr lang="tr-TR" b="1" dirty="0">
                <a:solidFill>
                  <a:schemeClr val="tx1"/>
                </a:solidFill>
                <a:latin typeface="Arial" panose="020B0604020202020204" pitchFamily="34" charset="0"/>
                <a:cs typeface="Arial" panose="020B0604020202020204" pitchFamily="34" charset="0"/>
              </a:rPr>
              <a:t>İletişim Türleri</a:t>
            </a:r>
          </a:p>
        </p:txBody>
      </p:sp>
      <p:sp>
        <p:nvSpPr>
          <p:cNvPr id="3" name="2 İçerik Yer Tutucusu"/>
          <p:cNvSpPr>
            <a:spLocks noGrp="1"/>
          </p:cNvSpPr>
          <p:nvPr>
            <p:ph idx="1"/>
          </p:nvPr>
        </p:nvSpPr>
        <p:spPr>
          <a:xfrm>
            <a:off x="570689" y="1785374"/>
            <a:ext cx="10972800" cy="4525963"/>
          </a:xfrm>
        </p:spPr>
        <p:txBody>
          <a:bodyPr>
            <a:normAutofit fontScale="55000" lnSpcReduction="20000"/>
          </a:bodyPr>
          <a:lstStyle/>
          <a:p>
            <a:pPr algn="just">
              <a:buNone/>
            </a:pPr>
            <a:r>
              <a:rPr lang="tr-TR" sz="4000" b="1" dirty="0">
                <a:solidFill>
                  <a:srgbClr val="FF0000"/>
                </a:solidFill>
                <a:latin typeface="Arial" panose="020B0604020202020204" pitchFamily="34" charset="0"/>
                <a:cs typeface="Arial" panose="020B0604020202020204" pitchFamily="34" charset="0"/>
              </a:rPr>
              <a:t>Toplumsal İlişkiler Sistemi Olarak </a:t>
            </a:r>
          </a:p>
          <a:p>
            <a:pPr algn="just">
              <a:buClr>
                <a:srgbClr val="0070C0"/>
              </a:buClr>
              <a:buFont typeface="Wingdings" panose="05000000000000000000" pitchFamily="2" charset="2"/>
              <a:buChar char="ü"/>
            </a:pPr>
            <a:r>
              <a:rPr lang="tr-TR" sz="4000" b="1" dirty="0">
                <a:latin typeface="Arial" panose="020B0604020202020204" pitchFamily="34" charset="0"/>
                <a:cs typeface="Arial" panose="020B0604020202020204" pitchFamily="34" charset="0"/>
              </a:rPr>
              <a:t>Kişilerarası iletişim </a:t>
            </a:r>
          </a:p>
          <a:p>
            <a:pPr algn="just">
              <a:buClr>
                <a:srgbClr val="0070C0"/>
              </a:buClr>
              <a:buFont typeface="Wingdings" panose="05000000000000000000" pitchFamily="2" charset="2"/>
              <a:buChar char="ü"/>
            </a:pPr>
            <a:r>
              <a:rPr lang="tr-TR" sz="4000" b="1" dirty="0">
                <a:latin typeface="Arial" panose="020B0604020202020204" pitchFamily="34" charset="0"/>
                <a:cs typeface="Arial" panose="020B0604020202020204" pitchFamily="34" charset="0"/>
              </a:rPr>
              <a:t>Grup iletişimi </a:t>
            </a:r>
          </a:p>
          <a:p>
            <a:pPr algn="just">
              <a:buClr>
                <a:srgbClr val="0070C0"/>
              </a:buClr>
              <a:buFont typeface="Wingdings" panose="05000000000000000000" pitchFamily="2" charset="2"/>
              <a:buChar char="ü"/>
            </a:pPr>
            <a:r>
              <a:rPr lang="tr-TR" sz="4000" b="1" dirty="0">
                <a:latin typeface="Arial" panose="020B0604020202020204" pitchFamily="34" charset="0"/>
                <a:cs typeface="Arial" panose="020B0604020202020204" pitchFamily="34" charset="0"/>
              </a:rPr>
              <a:t>Örgütsel iletişim</a:t>
            </a:r>
          </a:p>
          <a:p>
            <a:pPr algn="just"/>
            <a:endParaRPr lang="tr-TR" sz="4000" b="1" dirty="0">
              <a:latin typeface="Arial" panose="020B0604020202020204" pitchFamily="34" charset="0"/>
              <a:cs typeface="Arial" panose="020B0604020202020204" pitchFamily="34" charset="0"/>
            </a:endParaRPr>
          </a:p>
          <a:p>
            <a:pPr algn="just">
              <a:buNone/>
            </a:pPr>
            <a:r>
              <a:rPr lang="tr-TR" sz="4000" b="1" dirty="0">
                <a:solidFill>
                  <a:srgbClr val="FF0000"/>
                </a:solidFill>
                <a:latin typeface="Arial" panose="020B0604020202020204" pitchFamily="34" charset="0"/>
                <a:cs typeface="Arial" panose="020B0604020202020204" pitchFamily="34" charset="0"/>
              </a:rPr>
              <a:t>Toplumsal iletişimde Kullanılan Kodlara Göre </a:t>
            </a:r>
          </a:p>
          <a:p>
            <a:pPr algn="just">
              <a:buClr>
                <a:srgbClr val="0070C0"/>
              </a:buClr>
              <a:buFont typeface="Wingdings" panose="05000000000000000000" pitchFamily="2" charset="2"/>
              <a:buChar char="ü"/>
            </a:pPr>
            <a:r>
              <a:rPr lang="tr-TR" sz="4000" b="1" dirty="0">
                <a:latin typeface="Arial" panose="020B0604020202020204" pitchFamily="34" charset="0"/>
                <a:cs typeface="Arial" panose="020B0604020202020204" pitchFamily="34" charset="0"/>
              </a:rPr>
              <a:t>Sözlü iletişim (yüz yüze görüşme, telefonla görüşme, toplantılar vb.)</a:t>
            </a:r>
          </a:p>
          <a:p>
            <a:pPr algn="just">
              <a:buClr>
                <a:srgbClr val="0070C0"/>
              </a:buClr>
              <a:buFont typeface="Wingdings" panose="05000000000000000000" pitchFamily="2" charset="2"/>
              <a:buChar char="ü"/>
            </a:pPr>
            <a:r>
              <a:rPr lang="tr-TR" sz="4000" b="1" dirty="0">
                <a:latin typeface="Arial" panose="020B0604020202020204" pitchFamily="34" charset="0"/>
                <a:cs typeface="Arial" panose="020B0604020202020204" pitchFamily="34" charset="0"/>
              </a:rPr>
              <a:t>Sözsüz iletişim</a:t>
            </a:r>
          </a:p>
          <a:p>
            <a:pPr algn="just">
              <a:buClr>
                <a:srgbClr val="0070C0"/>
              </a:buClr>
              <a:buFont typeface="Wingdings" panose="05000000000000000000" pitchFamily="2" charset="2"/>
              <a:buChar char="ü"/>
            </a:pPr>
            <a:r>
              <a:rPr lang="tr-TR" sz="4000" b="1" dirty="0">
                <a:latin typeface="Arial" panose="020B0604020202020204" pitchFamily="34" charset="0"/>
                <a:cs typeface="Arial" panose="020B0604020202020204" pitchFamily="34" charset="0"/>
              </a:rPr>
              <a:t>Yazılı İletişim (dergi, broşür, el kitapçığı, afiş, ilan vb.)</a:t>
            </a:r>
          </a:p>
          <a:p>
            <a:pPr algn="just">
              <a:buClr>
                <a:srgbClr val="0070C0"/>
              </a:buClr>
              <a:buFont typeface="Wingdings" panose="05000000000000000000" pitchFamily="2" charset="2"/>
              <a:buChar char="ü"/>
            </a:pPr>
            <a:r>
              <a:rPr lang="tr-TR" sz="4000" b="1" dirty="0">
                <a:latin typeface="Arial" panose="020B0604020202020204" pitchFamily="34" charset="0"/>
                <a:cs typeface="Arial" panose="020B0604020202020204" pitchFamily="34" charset="0"/>
              </a:rPr>
              <a:t>Görsel-işitsel araçlar (radyo, televizyon, festivaller, yarışmalar, sergi vb.)</a:t>
            </a:r>
          </a:p>
          <a:p>
            <a:pPr algn="just">
              <a:buClr>
                <a:srgbClr val="0070C0"/>
              </a:buClr>
              <a:buFont typeface="Wingdings" panose="05000000000000000000" pitchFamily="2" charset="2"/>
              <a:buChar char="ü"/>
            </a:pPr>
            <a:endParaRPr lang="tr-TR" b="1" dirty="0">
              <a:latin typeface="Arial" panose="020B0604020202020204" pitchFamily="34" charset="0"/>
              <a:cs typeface="Arial" panose="020B0604020202020204" pitchFamily="34" charset="0"/>
            </a:endParaRPr>
          </a:p>
          <a:p>
            <a:pPr algn="just">
              <a:buClr>
                <a:srgbClr val="0070C0"/>
              </a:buClr>
              <a:buFont typeface="Wingdings" panose="05000000000000000000" pitchFamily="2" charset="2"/>
              <a:buChar char="ü"/>
            </a:pPr>
            <a:endParaRPr lang="tr-TR"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9970325" y="22070"/>
            <a:ext cx="1965819" cy="2016224"/>
          </a:xfrm>
          <a:prstGeom prst="rect">
            <a:avLst/>
          </a:prstGeom>
        </p:spPr>
      </p:pic>
    </p:spTree>
    <p:extLst>
      <p:ext uri="{BB962C8B-B14F-4D97-AF65-F5344CB8AC3E}">
        <p14:creationId xmlns:p14="http://schemas.microsoft.com/office/powerpoint/2010/main" val="3716813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1594624" y="1397969"/>
            <a:ext cx="9779620" cy="5329237"/>
          </a:xfrm>
        </p:spPr>
        <p:txBody>
          <a:bodyPr>
            <a:normAutofit/>
          </a:bodyPr>
          <a:lstStyle/>
          <a:p>
            <a:pPr algn="just">
              <a:buClr>
                <a:srgbClr val="FF0000"/>
              </a:buClr>
              <a:buFont typeface="Wingdings" panose="05000000000000000000" pitchFamily="2" charset="2"/>
              <a:buChar char="Ø"/>
            </a:pPr>
            <a:r>
              <a:rPr lang="tr-TR" sz="2800" b="1" dirty="0">
                <a:latin typeface="Arial" panose="020B0604020202020204" pitchFamily="34" charset="0"/>
                <a:cs typeface="Arial" panose="020B0604020202020204" pitchFamily="34" charset="0"/>
              </a:rPr>
              <a:t>İletişimde mesajlarımızı (iletilerimizi) </a:t>
            </a:r>
            <a:r>
              <a:rPr lang="tr-TR" sz="2800" b="1" dirty="0">
                <a:solidFill>
                  <a:srgbClr val="FF0000"/>
                </a:solidFill>
                <a:latin typeface="Arial" panose="020B0604020202020204" pitchFamily="34" charset="0"/>
                <a:cs typeface="Arial" panose="020B0604020202020204" pitchFamily="34" charset="0"/>
              </a:rPr>
              <a:t>yazılı </a:t>
            </a:r>
            <a:r>
              <a:rPr lang="tr-TR" sz="2800" b="1" dirty="0">
                <a:latin typeface="Arial" panose="020B0604020202020204" pitchFamily="34" charset="0"/>
                <a:cs typeface="Arial" panose="020B0604020202020204" pitchFamily="34" charset="0"/>
              </a:rPr>
              <a:t>ya da </a:t>
            </a:r>
            <a:r>
              <a:rPr lang="tr-TR" sz="2800" b="1" dirty="0">
                <a:solidFill>
                  <a:srgbClr val="FF0000"/>
                </a:solidFill>
                <a:latin typeface="Arial" panose="020B0604020202020204" pitchFamily="34" charset="0"/>
                <a:cs typeface="Arial" panose="020B0604020202020204" pitchFamily="34" charset="0"/>
              </a:rPr>
              <a:t>sözlü</a:t>
            </a:r>
            <a:r>
              <a:rPr lang="tr-TR" sz="2800" b="1" dirty="0">
                <a:latin typeface="Arial" panose="020B0604020202020204" pitchFamily="34" charset="0"/>
                <a:cs typeface="Arial" panose="020B0604020202020204" pitchFamily="34" charset="0"/>
              </a:rPr>
              <a:t> olarak yapabiliriz. Mesajımızın kalıcı kaydedilmesini istiyorsak yazıyı tercih ederiz. Yazmak oldukça zaman alır ve iletişimin, konuşmaya göre kişiden kişiye daha fazla talep eden birimidir; konuşmaya göre de avantajı vardır.</a:t>
            </a:r>
          </a:p>
          <a:p>
            <a:pPr algn="just">
              <a:buClr>
                <a:srgbClr val="FF0000"/>
              </a:buClr>
              <a:buFont typeface="Wingdings" panose="05000000000000000000" pitchFamily="2" charset="2"/>
              <a:buChar char="Ø"/>
            </a:pPr>
            <a:r>
              <a:rPr lang="tr-TR" sz="2800" b="1" dirty="0">
                <a:latin typeface="Arial" panose="020B0604020202020204" pitchFamily="34" charset="0"/>
                <a:cs typeface="Arial" panose="020B0604020202020204" pitchFamily="34" charset="0"/>
              </a:rPr>
              <a:t>Yazılı bilgi, karmaşık malzemenin çok daha kolay tasnif edilip düzenlenmesini sağlar. Böylelikle anlaşılmayı kolaylaştırır, üstelik sonradan insanın o malzemeye başvurmasını mümkün kılar.</a:t>
            </a:r>
          </a:p>
          <a:p>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79529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1427356" y="2200275"/>
            <a:ext cx="9768468" cy="3554413"/>
          </a:xfrm>
        </p:spPr>
        <p:txBody>
          <a:bodyPr>
            <a:noAutofit/>
          </a:bodyPr>
          <a:lstStyle/>
          <a:p>
            <a:pPr algn="just">
              <a:buClr>
                <a:srgbClr val="FF0000"/>
              </a:buClr>
              <a:buFont typeface="Wingdings" panose="05000000000000000000" pitchFamily="2" charset="2"/>
              <a:buChar char="Ø"/>
            </a:pPr>
            <a:r>
              <a:rPr lang="tr-TR" sz="2500" b="1" dirty="0">
                <a:latin typeface="Arial" panose="020B0604020202020204" pitchFamily="34" charset="0"/>
                <a:cs typeface="Arial" panose="020B0604020202020204" pitchFamily="34" charset="0"/>
              </a:rPr>
              <a:t>Çeşitli vesilelerle, çeşitli kimselerle ayrı ayrı iletişim kurmak zorunda kalırsa, performansın sabit kalması mümkün değildir. Bu durumda ortaya çıkabilecek küçük bir farklılık ya da ihmal herkesin söyleneni  farklı bir biçimde yorumlamasına yol açarak karışıklık yaratacaktır. Oysa </a:t>
            </a:r>
            <a:r>
              <a:rPr lang="tr-TR" sz="2500" b="1" i="1" dirty="0">
                <a:latin typeface="Arial" panose="020B0604020202020204" pitchFamily="34" charset="0"/>
                <a:cs typeface="Arial" panose="020B0604020202020204" pitchFamily="34" charset="0"/>
              </a:rPr>
              <a:t>yazılı mesajlar herkes aynı bilgiyi edinecektir.</a:t>
            </a:r>
          </a:p>
          <a:p>
            <a:pPr algn="just">
              <a:buClr>
                <a:srgbClr val="FF0000"/>
              </a:buClr>
              <a:buFont typeface="Wingdings" panose="05000000000000000000" pitchFamily="2" charset="2"/>
              <a:buChar char="Ø"/>
            </a:pPr>
            <a:r>
              <a:rPr lang="tr-TR" sz="2500" b="1" dirty="0">
                <a:latin typeface="Arial" panose="020B0604020202020204" pitchFamily="34" charset="0"/>
                <a:cs typeface="Arial" panose="020B0604020202020204" pitchFamily="34" charset="0"/>
              </a:rPr>
              <a:t>Günümüz dünyasında iletişim denince akla</a:t>
            </a:r>
            <a:r>
              <a:rPr lang="tr-TR" sz="2500" b="1" i="1" dirty="0">
                <a:solidFill>
                  <a:srgbClr val="FF0000"/>
                </a:solidFill>
                <a:latin typeface="Arial" panose="020B0604020202020204" pitchFamily="34" charset="0"/>
                <a:cs typeface="Arial" panose="020B0604020202020204" pitchFamily="34" charset="0"/>
              </a:rPr>
              <a:t> internet, telekonferanslar, ortak </a:t>
            </a:r>
            <a:r>
              <a:rPr lang="tr-TR" sz="2500" b="1" i="1" dirty="0" err="1">
                <a:solidFill>
                  <a:srgbClr val="FF0000"/>
                </a:solidFill>
                <a:latin typeface="Arial" panose="020B0604020202020204" pitchFamily="34" charset="0"/>
                <a:cs typeface="Arial" panose="020B0604020202020204" pitchFamily="34" charset="0"/>
              </a:rPr>
              <a:t>database</a:t>
            </a:r>
            <a:r>
              <a:rPr lang="tr-TR" sz="2500" b="1" i="1" dirty="0">
                <a:solidFill>
                  <a:srgbClr val="FF0000"/>
                </a:solidFill>
                <a:latin typeface="Arial" panose="020B0604020202020204" pitchFamily="34" charset="0"/>
                <a:cs typeface="Arial" panose="020B0604020202020204" pitchFamily="34" charset="0"/>
              </a:rPr>
              <a:t>, elektronik posta (e-mail), sesli ve görüntülü haberleşme </a:t>
            </a:r>
            <a:r>
              <a:rPr lang="tr-TR" sz="2500" b="1" dirty="0">
                <a:latin typeface="Arial" panose="020B0604020202020204" pitchFamily="34" charset="0"/>
                <a:cs typeface="Arial" panose="020B0604020202020204" pitchFamily="34" charset="0"/>
              </a:rPr>
              <a:t>sistemleri akla geliyor.</a:t>
            </a:r>
          </a:p>
          <a:p>
            <a:pPr>
              <a:buClr>
                <a:srgbClr val="FF0000"/>
              </a:buClr>
              <a:buFont typeface="Wingdings" panose="05000000000000000000" pitchFamily="2" charset="2"/>
              <a:buChar char="Ø"/>
            </a:pPr>
            <a:endParaRPr lang="tr-TR" sz="2500" b="1" dirty="0">
              <a:latin typeface="Arial" panose="020B0604020202020204" pitchFamily="34" charset="0"/>
              <a:cs typeface="Arial" panose="020B0604020202020204" pitchFamily="34" charset="0"/>
            </a:endParaRPr>
          </a:p>
          <a:p>
            <a:pPr>
              <a:buClr>
                <a:srgbClr val="FF0000"/>
              </a:buClr>
              <a:buFont typeface="Wingdings" panose="05000000000000000000" pitchFamily="2" charset="2"/>
              <a:buChar char="Ø"/>
            </a:pPr>
            <a:endParaRPr lang="tr-TR" sz="2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93849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Slayt Numarası Yer Tutucusu"/>
          <p:cNvSpPr txBox="1">
            <a:spLocks noGrp="1"/>
          </p:cNvSpPr>
          <p:nvPr/>
        </p:nvSpPr>
        <p:spPr bwMode="auto">
          <a:xfrm>
            <a:off x="9448800" y="6356351"/>
            <a:ext cx="762000" cy="365125"/>
          </a:xfrm>
          <a:prstGeom prst="rect">
            <a:avLst/>
          </a:prstGeom>
          <a:noFill/>
          <a:ln>
            <a:miter lim="800000"/>
            <a:headEnd/>
            <a:tailEnd/>
          </a:ln>
        </p:spPr>
        <p:txBody>
          <a:bodyPr anchor="b"/>
          <a:lstStyle/>
          <a:p>
            <a:pPr algn="r">
              <a:defRPr/>
            </a:pPr>
            <a:fld id="{48F0D64F-DE63-4D45-9FBF-28349967401F}" type="slidenum">
              <a:rPr lang="tr-TR" sz="1200">
                <a:solidFill>
                  <a:schemeClr val="tx2">
                    <a:shade val="90000"/>
                  </a:schemeClr>
                </a:solidFill>
              </a:rPr>
              <a:pPr algn="r">
                <a:defRPr/>
              </a:pPr>
              <a:t>36</a:t>
            </a:fld>
            <a:endParaRPr lang="tr-TR" sz="1200">
              <a:solidFill>
                <a:schemeClr val="tx2">
                  <a:shade val="90000"/>
                </a:schemeClr>
              </a:solidFill>
            </a:endParaRPr>
          </a:p>
        </p:txBody>
      </p:sp>
      <p:graphicFrame>
        <p:nvGraphicFramePr>
          <p:cNvPr id="4" name="3 Diyagram"/>
          <p:cNvGraphicFramePr/>
          <p:nvPr>
            <p:extLst>
              <p:ext uri="{D42A27DB-BD31-4B8C-83A1-F6EECF244321}">
                <p14:modId xmlns:p14="http://schemas.microsoft.com/office/powerpoint/2010/main" val="3874219755"/>
              </p:ext>
            </p:extLst>
          </p:nvPr>
        </p:nvGraphicFramePr>
        <p:xfrm>
          <a:off x="1426725" y="252369"/>
          <a:ext cx="8643999" cy="628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412" name="4 Metin kutusu"/>
          <p:cNvSpPr txBox="1">
            <a:spLocks noChangeArrowheads="1"/>
          </p:cNvSpPr>
          <p:nvPr/>
        </p:nvSpPr>
        <p:spPr bwMode="auto">
          <a:xfrm rot="-5400000">
            <a:off x="-1008596" y="3078382"/>
            <a:ext cx="6093976"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altLang="tr-TR" sz="4800" b="1" dirty="0">
                <a:solidFill>
                  <a:srgbClr val="C00000"/>
                </a:solidFill>
              </a:rPr>
              <a:t>İ</a:t>
            </a:r>
          </a:p>
          <a:p>
            <a:pPr algn="ctr" eaLnBrk="1" hangingPunct="1"/>
            <a:r>
              <a:rPr lang="tr-TR" altLang="tr-TR" sz="4800" b="1" dirty="0">
                <a:solidFill>
                  <a:srgbClr val="C00000"/>
                </a:solidFill>
              </a:rPr>
              <a:t>LET</a:t>
            </a:r>
          </a:p>
          <a:p>
            <a:pPr algn="ctr" eaLnBrk="1" hangingPunct="1"/>
            <a:r>
              <a:rPr lang="tr-TR" altLang="tr-TR" sz="4800" b="1" dirty="0">
                <a:solidFill>
                  <a:srgbClr val="C00000"/>
                </a:solidFill>
              </a:rPr>
              <a:t>İ</a:t>
            </a:r>
          </a:p>
          <a:p>
            <a:pPr algn="ctr" eaLnBrk="1" hangingPunct="1"/>
            <a:r>
              <a:rPr lang="tr-TR" altLang="tr-TR" sz="4800" b="1" dirty="0">
                <a:solidFill>
                  <a:srgbClr val="C00000"/>
                </a:solidFill>
              </a:rPr>
              <a:t>Ş</a:t>
            </a:r>
          </a:p>
          <a:p>
            <a:pPr algn="ctr" eaLnBrk="1" hangingPunct="1"/>
            <a:r>
              <a:rPr lang="tr-TR" altLang="tr-TR" sz="4800" b="1" dirty="0">
                <a:solidFill>
                  <a:srgbClr val="C00000"/>
                </a:solidFill>
              </a:rPr>
              <a:t>İ</a:t>
            </a:r>
          </a:p>
          <a:p>
            <a:pPr algn="ctr" eaLnBrk="1" hangingPunct="1"/>
            <a:r>
              <a:rPr lang="tr-TR" altLang="tr-TR" sz="4800" b="1" dirty="0">
                <a:solidFill>
                  <a:srgbClr val="C00000"/>
                </a:solidFill>
              </a:rPr>
              <a:t>M</a:t>
            </a:r>
          </a:p>
        </p:txBody>
      </p:sp>
    </p:spTree>
    <p:extLst>
      <p:ext uri="{BB962C8B-B14F-4D97-AF65-F5344CB8AC3E}">
        <p14:creationId xmlns:p14="http://schemas.microsoft.com/office/powerpoint/2010/main" val="8921387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a:solidFill>
                  <a:schemeClr val="tx1"/>
                </a:solidFill>
                <a:latin typeface="Arial" panose="020B0604020202020204" pitchFamily="34" charset="0"/>
                <a:cs typeface="Arial" panose="020B0604020202020204" pitchFamily="34" charset="0"/>
              </a:rPr>
              <a:t>İletişim Türleri</a:t>
            </a:r>
            <a:endParaRPr lang="tr-TR" dirty="0">
              <a:solidFill>
                <a:schemeClr val="tx1"/>
              </a:solidFill>
              <a:latin typeface="Arial" panose="020B0604020202020204" pitchFamily="34" charset="0"/>
              <a:cs typeface="Arial" panose="020B0604020202020204" pitchFamily="34" charset="0"/>
            </a:endParaRPr>
          </a:p>
        </p:txBody>
      </p:sp>
      <p:sp>
        <p:nvSpPr>
          <p:cNvPr id="3" name="2 İçerik Yer Tutucusu"/>
          <p:cNvSpPr>
            <a:spLocks noGrp="1"/>
          </p:cNvSpPr>
          <p:nvPr>
            <p:ph idx="1"/>
          </p:nvPr>
        </p:nvSpPr>
        <p:spPr>
          <a:xfrm>
            <a:off x="1981200" y="1762709"/>
            <a:ext cx="8229600" cy="4525963"/>
          </a:xfrm>
        </p:spPr>
        <p:txBody>
          <a:bodyPr>
            <a:normAutofit/>
          </a:bodyPr>
          <a:lstStyle/>
          <a:p>
            <a:pPr>
              <a:buNone/>
            </a:pPr>
            <a:r>
              <a:rPr lang="tr-TR" sz="3500" b="1" dirty="0">
                <a:solidFill>
                  <a:srgbClr val="0070C0"/>
                </a:solidFill>
                <a:latin typeface="Arial" panose="020B0604020202020204" pitchFamily="34" charset="0"/>
                <a:cs typeface="Arial" panose="020B0604020202020204" pitchFamily="34" charset="0"/>
              </a:rPr>
              <a:t>Kullanılan Kanallara ve Araçlara Göre  </a:t>
            </a:r>
          </a:p>
          <a:p>
            <a:pPr algn="just">
              <a:buClr>
                <a:srgbClr val="0070C0"/>
              </a:buClr>
              <a:buFont typeface="Wingdings" panose="05000000000000000000" pitchFamily="2" charset="2"/>
              <a:buChar char="ü"/>
            </a:pPr>
            <a:r>
              <a:rPr lang="tr-TR" b="1" dirty="0">
                <a:latin typeface="Arial" panose="020B0604020202020204" pitchFamily="34" charset="0"/>
                <a:cs typeface="Arial" panose="020B0604020202020204" pitchFamily="34" charset="0"/>
              </a:rPr>
              <a:t>Görsel iletişim </a:t>
            </a:r>
          </a:p>
          <a:p>
            <a:pPr algn="just">
              <a:buClr>
                <a:srgbClr val="0070C0"/>
              </a:buClr>
              <a:buFont typeface="Wingdings" panose="05000000000000000000" pitchFamily="2" charset="2"/>
              <a:buChar char="ü"/>
            </a:pPr>
            <a:r>
              <a:rPr lang="tr-TR" b="1" dirty="0">
                <a:latin typeface="Arial" panose="020B0604020202020204" pitchFamily="34" charset="0"/>
                <a:cs typeface="Arial" panose="020B0604020202020204" pitchFamily="34" charset="0"/>
              </a:rPr>
              <a:t>İşitsel iletişim </a:t>
            </a:r>
          </a:p>
          <a:p>
            <a:pPr algn="just">
              <a:buClr>
                <a:srgbClr val="0070C0"/>
              </a:buClr>
              <a:buFont typeface="Wingdings" panose="05000000000000000000" pitchFamily="2" charset="2"/>
              <a:buChar char="ü"/>
            </a:pPr>
            <a:r>
              <a:rPr lang="tr-TR" b="1" dirty="0">
                <a:latin typeface="Arial" panose="020B0604020202020204" pitchFamily="34" charset="0"/>
                <a:cs typeface="Arial" panose="020B0604020202020204" pitchFamily="34" charset="0"/>
              </a:rPr>
              <a:t>Dokunma ile İletişim  </a:t>
            </a:r>
          </a:p>
          <a:p>
            <a:pPr algn="just">
              <a:buClr>
                <a:srgbClr val="0070C0"/>
              </a:buClr>
              <a:buFont typeface="Wingdings" panose="05000000000000000000" pitchFamily="2" charset="2"/>
              <a:buChar char="ü"/>
            </a:pPr>
            <a:r>
              <a:rPr lang="tr-TR" b="1" dirty="0">
                <a:latin typeface="Arial" panose="020B0604020202020204" pitchFamily="34" charset="0"/>
                <a:cs typeface="Arial" panose="020B0604020202020204" pitchFamily="34" charset="0"/>
              </a:rPr>
              <a:t>Telekomünikasyon </a:t>
            </a:r>
          </a:p>
          <a:p>
            <a:pPr algn="just">
              <a:buClr>
                <a:srgbClr val="0070C0"/>
              </a:buClr>
              <a:buFont typeface="Wingdings" panose="05000000000000000000" pitchFamily="2" charset="2"/>
              <a:buChar char="ü"/>
            </a:pPr>
            <a:r>
              <a:rPr lang="tr-TR" b="1" dirty="0">
                <a:latin typeface="Arial" panose="020B0604020202020204" pitchFamily="34" charset="0"/>
                <a:cs typeface="Arial" panose="020B0604020202020204" pitchFamily="34" charset="0"/>
              </a:rPr>
              <a:t>Kitle iletişimi </a:t>
            </a:r>
          </a:p>
          <a:p>
            <a:pPr marL="0" indent="0" algn="just">
              <a:buClr>
                <a:srgbClr val="0070C0"/>
              </a:buClr>
              <a:buNone/>
            </a:pPr>
            <a:endParaRPr lang="tr-TR" b="1" dirty="0">
              <a:latin typeface="Arial" panose="020B0604020202020204" pitchFamily="34" charset="0"/>
              <a:cs typeface="Arial" panose="020B0604020202020204" pitchFamily="34" charset="0"/>
            </a:endParaRPr>
          </a:p>
          <a:p>
            <a:pPr>
              <a:buNone/>
            </a:pPr>
            <a:r>
              <a:rPr lang="tr-TR" dirty="0">
                <a:latin typeface="Arial" panose="020B0604020202020204" pitchFamily="34" charset="0"/>
                <a:cs typeface="Arial" panose="020B0604020202020204" pitchFamily="34" charset="0"/>
              </a:rPr>
              <a:t> </a:t>
            </a:r>
            <a:r>
              <a:rPr lang="tr-TR" sz="3500" b="1" dirty="0">
                <a:solidFill>
                  <a:srgbClr val="0070C0"/>
                </a:solidFill>
                <a:latin typeface="Arial" panose="020B0604020202020204" pitchFamily="34" charset="0"/>
                <a:cs typeface="Arial" panose="020B0604020202020204" pitchFamily="34" charset="0"/>
              </a:rPr>
              <a:t>Zaman ve Mekana Göre </a:t>
            </a:r>
          </a:p>
          <a:p>
            <a:pPr algn="just">
              <a:buClr>
                <a:srgbClr val="0070C0"/>
              </a:buClr>
              <a:buFont typeface="Wingdings" panose="05000000000000000000" pitchFamily="2" charset="2"/>
              <a:buChar char="ü"/>
            </a:pPr>
            <a:r>
              <a:rPr lang="tr-TR" b="1" dirty="0">
                <a:latin typeface="Arial" panose="020B0604020202020204" pitchFamily="34" charset="0"/>
                <a:cs typeface="Arial" panose="020B0604020202020204" pitchFamily="34" charset="0"/>
              </a:rPr>
              <a:t>Yüz yüze iletişim </a:t>
            </a:r>
          </a:p>
          <a:p>
            <a:pPr algn="just">
              <a:buClr>
                <a:srgbClr val="0070C0"/>
              </a:buClr>
              <a:buFont typeface="Wingdings" panose="05000000000000000000" pitchFamily="2" charset="2"/>
              <a:buChar char="ü"/>
            </a:pPr>
            <a:r>
              <a:rPr lang="tr-TR" b="1" dirty="0">
                <a:latin typeface="Arial" panose="020B0604020202020204" pitchFamily="34" charset="0"/>
                <a:cs typeface="Arial" panose="020B0604020202020204" pitchFamily="34" charset="0"/>
              </a:rPr>
              <a:t>Uzaktan iletişim</a:t>
            </a:r>
          </a:p>
        </p:txBody>
      </p:sp>
    </p:spTree>
    <p:extLst>
      <p:ext uri="{BB962C8B-B14F-4D97-AF65-F5344CB8AC3E}">
        <p14:creationId xmlns:p14="http://schemas.microsoft.com/office/powerpoint/2010/main" val="25905761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1609725" y="2232025"/>
            <a:ext cx="9508041" cy="3302000"/>
          </a:xfrm>
        </p:spPr>
        <p:txBody>
          <a:bodyPr>
            <a:normAutofit fontScale="77500" lnSpcReduction="20000"/>
          </a:bodyPr>
          <a:lstStyle/>
          <a:p>
            <a:pPr marL="0" indent="0" algn="just">
              <a:buNone/>
            </a:pPr>
            <a:r>
              <a:rPr lang="tr-TR" sz="4600" b="1" dirty="0">
                <a:latin typeface="Arial" panose="020B0604020202020204" pitchFamily="34" charset="0"/>
                <a:cs typeface="Arial" panose="020B0604020202020204" pitchFamily="34" charset="0"/>
              </a:rPr>
              <a:t>Gazete, dergi, radyo, televizyon, sinema gibi kitlelere ulaşan ve iletişimi sağlayan araçlara </a:t>
            </a:r>
            <a:r>
              <a:rPr lang="tr-TR" sz="4600" b="1" dirty="0">
                <a:solidFill>
                  <a:srgbClr val="FF0000"/>
                </a:solidFill>
                <a:latin typeface="Arial" panose="020B0604020202020204" pitchFamily="34" charset="0"/>
                <a:cs typeface="Arial" panose="020B0604020202020204" pitchFamily="34" charset="0"/>
              </a:rPr>
              <a:t>kitle iletişim araçları </a:t>
            </a:r>
            <a:r>
              <a:rPr lang="tr-TR" sz="4600" b="1" dirty="0">
                <a:latin typeface="Arial" panose="020B0604020202020204" pitchFamily="34" charset="0"/>
                <a:cs typeface="Arial" panose="020B0604020202020204" pitchFamily="34" charset="0"/>
              </a:rPr>
              <a:t>denilmektedir. Kitle iletişim araçlarının amacı </a:t>
            </a:r>
            <a:r>
              <a:rPr lang="tr-TR" sz="4600" b="1" i="1" dirty="0">
                <a:solidFill>
                  <a:srgbClr val="0070C0"/>
                </a:solidFill>
                <a:latin typeface="Arial" panose="020B0604020202020204" pitchFamily="34" charset="0"/>
                <a:cs typeface="Arial" panose="020B0604020202020204" pitchFamily="34" charset="0"/>
              </a:rPr>
              <a:t>düşünce, fikir, haberleri </a:t>
            </a:r>
            <a:r>
              <a:rPr lang="tr-TR" sz="4600" b="1" dirty="0">
                <a:solidFill>
                  <a:srgbClr val="FF0000"/>
                </a:solidFill>
                <a:latin typeface="Arial" panose="020B0604020202020204" pitchFamily="34" charset="0"/>
                <a:cs typeface="Arial" panose="020B0604020202020204" pitchFamily="34" charset="0"/>
              </a:rPr>
              <a:t>çok kısa zamanda </a:t>
            </a:r>
            <a:r>
              <a:rPr lang="tr-TR" sz="4600" b="1" i="1" dirty="0">
                <a:solidFill>
                  <a:srgbClr val="0070C0"/>
                </a:solidFill>
                <a:latin typeface="Arial" panose="020B0604020202020204" pitchFamily="34" charset="0"/>
                <a:cs typeface="Arial" panose="020B0604020202020204" pitchFamily="34" charset="0"/>
              </a:rPr>
              <a:t>geniş kitlelere </a:t>
            </a:r>
            <a:r>
              <a:rPr lang="tr-TR" sz="4600" b="1" dirty="0">
                <a:latin typeface="Arial" panose="020B0604020202020204" pitchFamily="34" charset="0"/>
                <a:cs typeface="Arial" panose="020B0604020202020204" pitchFamily="34" charset="0"/>
              </a:rPr>
              <a:t>ulaştırabilmektir.</a:t>
            </a:r>
          </a:p>
          <a:p>
            <a:endParaRPr lang="tr-TR" dirty="0"/>
          </a:p>
          <a:p>
            <a:endParaRPr lang="tr-TR" dirty="0"/>
          </a:p>
          <a:p>
            <a:endParaRPr lang="tr-TR"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J8AowMBIgACEQEDEQH/xAAcAAACAgMBAQAAAAAAAAAAAAAEBQMGAAIHAQj/xABUEAABAgQEAQgEBwoLBgcAAAABAgMABAURBhIhMRMHIkFRYXGBkRSxwdEVIzJCUqGyJCUzU3KCkqLC0hYXQ2JjZHOzw+HiNHSElNPwJjVERlR1g//EABgBAAMBAQAAAAAAAAAAAAAAAAABAgME/8QAKREAAgECBgICAQUBAAAAAAAAAAECETEDBBITIUFRUjJhYiIjQnGBFP/aAAwDAQACEQMRAD8A7h0RSMW8pVJw7Orp7bTs7PotxGmrBLdxeylHpsdgD4Rcpp5MvLOvrNktoKyeoAXj5cozLtYdnpuaUtbpZVMLOb5TilDfsuqM8SelGmHBSfJ0dzlpeBs1Q0XzW50ydv0YiPLNUDcJokp/zSifsxXk4PWZZp4cQ5kgmxMATNDDCiFFzz/yjP8Ac8lasK1C2L5YKysnhUyQT2FS1e6I3OVrEPzJWmJ72nD+2Ip3oLKd+Ie9cSJlpdOuQn88++F+55Hqw/UtB5VcUE2yUxNxuJZf/UiL+M3Fa1W9Jk0/kSu/mTCNtmWH8iP0le+C225cW+IR5n3wqYnsPch6jD+MPFaj/wCYoSOyWb90aHG+KVb1d381psfsxohcvpmZbNhYXghuZlkfJZbHhC0T9g3YL+JGMWYmUAF1ed8AkepMYMR4oUNKjUld1/YIJTNS1r8JA8I9M+0PkJT4GFtz9hb0fQFNTxa9qJqsKFugOewRqX8WO2Sp6t/pPCCjMtZcxSklW8apmkpFgIrbfcg3l6kVsT7F2t2/tH/fEZbxLsXq4nvdf98FLfaeADjdwOsxqJSQXu23ftSD7Il4X5D3vxAlt19J58zWx3vvj2xGXK0hVvhGrIBOuabdHrVDZFMkFfyDJ720+6HFOo9LbTmclmDboLaYNt9SDe/EqsrWsR0201L1Wf4WaxU46XkX6jmuPCOq4BxUvEEqtmeS2ifYHP4YslxP0gOjtEUyqysqttTrDKUJW6ltxLaQlKklQTY2Gu/gYE5MZn0bFcqyb/dDbjf6hV+zDTlCSVeA/TODdLHbYyMjI6znEOO5r0PBtafTumTcAt1lNvbHCMDNj75aaBhtHmu4+zHY+Vt0tYCqJTpnLSPAuJEchwOebUrDQlgX69HT7I5My+DpwFwdZozTKJZpTyQU5BpbfSEeI5CXdUtTQAG8O2+ZT2bfRhHWnQ0w4u5zW07Y01UVDna5KBUG+Ao3NhAzLUzMfgmlqT0K6DDOQlPhKZempgXZaXw0A6hShue4bW7z1Q9aZtb1QEuVLCBijzy7XWhA84PYw6pX4aaOv0Uw8bbGkFNNxRDkxM1hqV/lHHleNoKRhynDUtuHvcMOW0ROlA6oZNWJ00CngAcAnvUY2Th+n/iCPzjDkN3EbpbhiEhw7JLQEgLbIvYg++A5rC4B+Im1eKb+qLXwxlv9USNSwXvaAqrOfvYbqLeqHG3eq5KffC11mek1ETLLiB9LdPnHVjJpNrgWEAT0k2tKkqAKTptA0NSZSZOYBTckQY7OKtZBO1r3hZVJY0+cISeYdo09JBSm4FiRcxm0zRNMsQJNJVmIOV5o7/0iYT4HUUYxpZ1FniPNCh7YaSrvGoj9gLBxqx//AETCrCSkt4kknDfSaQPEkRji8SR0YPxkd4jIyMjtOconLSsJwK8j6cyyP1wfZHMMEJvJT6yQLvNfUl33x0Pl1cKMJyaPxlQQk69AbcPsEUHA6fvPMuH8eR5IH70cWaOzA+J1HJlkZc9bekVjEpSiVdcJtkTmi0zPNkZQdJZEU3GZPwRMJG60FI8Yt/I5hfQWS1QpJK02WpIWrvIv7YZIEQtAJZaQPmptE7cUrmLCWkwU2mBmjBbcUSToEENovECIJb0MUI3CNYlS3G6ACL21iVCSOiDkZEGjbbtgptgBOZQ2jwDW3TE/CBVbW3WIoaQG8nXmqIEBuC4Ihm/LBKrDUHeA3mxmsLWhPkCk4ua+JQ4ALpMVpBOTWLrittJk1gG9oparBMDXBUSyUdRNAmkjbiM30/pUwnpCslWl3Cq2Sbbv+kId0JN8PznVxWP7wRXJRRTUEW0PGSf1hHPj3TOnL2Z9DxkYNo9jrMDlnL4s/AtIbHTOFXk2oe2KngZP3jfFhrML+wiLNy9L+56O3f57qvqT74reErIw/wBRLzp8koEcWYudmD8UdNnk5ZSS7GQIpGMtZLL/AEiB+uIuc6u8lI/2IimYuP3KP7RH2xGj+RzKxpsoDstEzZgYq514IaMMxYW3BbUBtGC2jFEsLbMFNwI2YKaMUhDCXF4aS0sFBRUb6aaQqYULQ7ln08G+nNiiogjjVl2tYH1xOwha7k6xG48FqA6iYKYWAkQFAs8xYXtrCiYTdBJOxsIbz8yMpSISzT3Myga9JgJZW8Q2VJu2+jFMUNLxcK4vNKug9RipaHQwNcIcC00FB/g9Oabusf3giolYRNKIPyV3J8YueH1ZcPzIOvxzAH6Yihzx4bz3eqOfMWOrLdn0ok80d0ZGrRu0g9aRGR01MDjvL2598KM30cF0/WiEuFyfgMdWZ39mGHLuvNiKmt9CJQnzX/phdhs/eFHXdz1xw5i7O3AsjpMwq9OkuvggRUcXJ+96lfRIPkbxalnNISv5FormJmuLTphA3KDaNZfI5VZi5BuAYIaMBSqw5LtLGxSIMbizEMaMFNmA2oKbOsUSGNmCUKgNBidCopCDm3IKRMqCCm+8LErjfPpDBMYJmLKvBbc2nKbq6ISBy3THinj1wiqhU7NXub3hfMv5Re8auuZt4EfcBbIMFRCmuPWlFk310isB3Kdrw2xC9aXCb7qtCPfWG2VAudDdP8GpnT/1Uv8A3gij1JSczxPytYuFLOTCzhvvMs/bEUaaUFOvX2uRci/THPj8o6ct2fTUmrNKMKGxbSfqjIGoJK6HTlndUq0T+iIyNkzI4py4OE43YR81NPb+tbnugXDavvMB0DP9pXujXlndz8oD4/FyrKN+xR/ajXDZ+8Sldi/WqOPM9nbgWR01sZ5Fq3QIhmqdx5Zem41guhjjy7aD0pFjBNTWiTbKVLGbqBjolGqqcafJzaVSZfNKL+U0SnwG31QahWsD1s3mS+z8vY9sCM1NI0eQtPhcQ4yqRODVh42qCW1QpYn5ZezyL9RNoPadSRzTeKM6B6FRMlUBoUOkiJkq7R5w0IKSuNs8DpV3xtmigJc8aqc0iMrHXGileq8IDxxcCuqukxo/NsoPPebT3rAhXNVZsZky44pPkPGAaTYqrrvEmENjo1PZAbaMwsbwciUW4FLXqs6k2jQNKSSCLX7IVamiVEP2fi8MZRsZho/riKG+nM+6Enp8IvEwS1htIP45v13igFZ4ytfnRhjHRl7H0phZWfDVJUATeTa+wIyIsFqKsJUc6f7G39kRkaqxk7nC+Vt3icoFTFjzA0nybTE+HLDDpPUHfWqAuVNzNyh1Y75VNp8m0xNh2ZfTSFttqQEpKikFtKrEqVfca9GkcuZ7/s7cBWLzTqwiUlWlBwZsoG8AT9VfnFFSlXvtYxzx+s1J5alLbllWJTZtkJGnYBaI0VmfvbhMp1tZTyUesiNk5NGGhVLi6lxZJIOvZGiZVV9UGK43V54KILCcw6EzbZI/WglFdqLdvuOZH5Kr+omFyFGPhJFW7ZIjdNPSNkFPdpCdvFc0nRclMHu/zEEtYxUDY06d7SlI/cgTJ0saJknh+DffT3LMTJk57onHx4wvaxow2PjZOeQd+cwg+6Cm8f08EcQvN6/OkUn/ABBFVE4PwFeiVD/5j3kI9EnPbqnn7R43yg0fMbTTX50gfY7BKMeURdh6TKEH+ouj1KMOv2To+iAybyvlzUwr88iNFU9CtFha7fSWTDFvGGHlnnTFPP5TL6fYYJbxNhtw6zFJ8Zh5Hrbg/wBCn0IVU5kDRkRp6IkWskWh6us4dUo/dNKt/wDZEetuNTU6Cdpmmq7qm37QIVA58C9hmxAtBXwQZhBW0glQF7QQio0oateiq/JqUuf2onZrvo6gqUk0LPRaelj/AIkVFrsmSbENeHAo4b6nRpta1452r8Ke+Og4oem5yVW6ZEtJCsysrzSgBb+asxzpdy6SB0xljPk3y6ouT6QwAsKwXRj/AFVEZGnJ0f8AwRRv92TGRafBk7nBOUZeflBrn+9AfqJEF4cNpA36/aqFmNXOPjatuJN7zqxt1aeyD6GrJT1jo6/OMMzZnbl7orinFkqDeY5lmwCQSbmH0jhKoTJS6qZYad0IQSlSgQekA/ULwrwyWTX6X6UpCGFTCAtSxzQCdyerWOxlctKMcRYQZlkpOU9+oI+ja46rbRq20YtnJqw3VKe6uSnSpFhmU2EDItO4KT1adhEK0TSMxJQsEndLygRF25SJ9h1chLry52krzJB1CegE95Iv/NMUdBlSOe25a9+a4PdDXIxpszxWHZ4gC4yTqk9euo+qJUOuq/2eaqThTuPSUnKe3MIXS7ko0SUmcTcE2ygpglt6QccC2y40tPzm2bd1wDaAmo0kZxS2zlmJlZ0BQ6y3dOnQdO3yg2nzaluFCngFpVbKpAGmnUeoQoVOSilXTPFDo3UWlmw7gbQQlcqtXFanGkvEHI6ouJG9wDzTp3RMop3GmxzJzqpha08ZpTiVAltyXUkgWva173sd727I2TMSy3ly+WnuOtEZguWOumxuL37R/nCledxuXmGp+UGliStSErHXco3+ruj2cpvphQsPMMvGyklp5sg9tzZR84WldhVjLjUtTymXGaHxwbcD0NxHjnKLfV9WsbBMk2+2FU+ipK9cpfKdLb62306DAcvKPvMhqoMNPZbZVtPovbwV3f8Ae0LbFZZzITKmZl1XGqknMOoi/wBUUkuiWTT6pZGcrpFN11Ck1JBIF/obnwiJTVHXMvNuy8i2lDaVJIcUb3vc3Su2ltt9YhnqUC2t30V+WKlArCmbpSNdso084Do9OL1TLM8XGmW+e5kSCpQvYZbjpi01cTsCF6TKedR5RRtuJp1JHiVwOqTYtmS2VJIvcL9wjqbmFaTMNpSqlS7CXAAFBa8wVtbORlv9V457VKK3S8SGnOr4zBylDikhBUgm3O00UDcHTcXtawgTTdBOwA1KNNPIUhKsxJNiQdinXYdZ8o3KwF7wyrMpLytV4TCMqEhQA30uLeHVtpbQGEqzZRtGeJc1wrH0jyca4Gox/q49ZjIh5NHr4Eo2m0vbyJEZGtDF3PnyvK42Jqu5fRVQfN+ziKhxSUEUtZSlWqRbtNuiFeKZdyTxXWZd1OVSZ55Vv5qlFQ+oiGFDrslJMMszco44W0qTmQflXUSD3gG3hGGLFts6cN0VRI/TFyyG/SUrbz2Au0q5Pt8IZSVWq6WEtyzxfaYHNLyFqDdur5oI7tItTGKMPK/CM1FH5iVD1wazX8MqOk4+3e+jkvprBuEUZQJ+m1ZahNTrc0VPG+ZYt0fUPKPWKeSyVqC0FIsVpNwD330jpbVVw+ojLVZZPapCkxOgUV9Nm6nJ76DihOvlAsT6FQ5bK0+adeUiXbnFqHOK0OixHXDH4GnMxStM8gBNwdDqY6bTqXJsLdfZnELccFlFEygiwJtoR29cZUUKl5lpJWo8dKyLqTYZAgbp1+dD1t2Ec1TS5glbZ46FWAzBkaHxVY9ukRiSGZDl1oaAGZCpIlW29xf1WjpKUXGVCzmy3Vdw21Jv0Hqj1TBUEpzKvcBQKhpsdObDTYqo5w5LhPCdXMNKVYnM4w4k9myDbXriV2THpASl+WzgHhAqUkkn5NhYWFjrHQjLt3zEnhC6gopTfY9Fo9XJyraXHZnJw20XtkFlDTt0/wAoKSDUiguSrpQ7l4CikEBKXEghXSLg6eEKHqa41cqkAgC5OSaSo94F7x1z4HkluOZmWtxlKH0bWHb13iqVPCZcqkxMuSyVuqfU42VOrVkTmOQDIsDYA21gi6XCqKRNU5/hIdZlng2ls3LyRnTYqJv0xLharMyNWZcmlhTRWgnQ35qwrp0vobdtoub9EmFsgKacU5fVIFkjuJBMJV4Um+M4EtZWSkWL3EWb9Ooy2G0Vqi+xXOiOViUTSVoE20tlDWQrC06Jta+W+a9tctr3845POz/p2IEziiptor5riybfKvqQbn803001gh/D87LyqC4l1bgJIluNZuwOwSbG3jC2ZkSUlLdNm21KFgVEZe83v5aQRSTBh1bmm5mrLcZWFIUpeVQAF+cPPW+p164ROXuSNoPTJcJ5tRXMKNwn4yXQjq6QswucB7REz+Rph2PorkyBOA6P/Yn7Rj2BeTB9ZwJSedshadupahGRuYO57jjkxkcTziqkxMrkqgpASpYTnQ5bQFSd726QRHNKryU4qp/OZl5efTfT0R7XyWEx9Ex4ReKlBSFGbifLczhrEUqRxqDVBvqmUWv7IMAo4zZKHWnW1dIWhSfWI+scseKQlXykg94jN4ES95nyemYbzEBxBt0Ex6pxFth4jSPqSYpFNmQRMU+VcB+myk+yFv8AAjCh/wDblK/5RHuif+deSt/6Pm4OgfJ5t+m9rxsicfSklL6wBtzuvvj6Ef5OcIP/AC6GwkXvZpS2/skQve5JcIOX4cnMs9WSccNv0iYFl6dhvLwcTaqdRbCMsw4kL2JAsfG0TNYgqTV8r1z2p91o6w7yNYdUPipmoNq6TnSb+aYFXyLUy54daqSbm9iGyPVC2WG7Ds503iaeCee02vNpcLcGn6fbBCcYzi2zxZRTjacuYpdICTmBF+aekdMXFfIu/c8LEqkpFsoVJ322vZfsgZPI1WEXSnEUrlPXKq/egWFINcGKv4yagFAvS+YKGYao28W4lRykjd6QCh+S1+6Imd5HK+tRV8KU1R6CQsXHlpAy+R/EydEv01fUeMr92FtzXRVYGOcoUqsm1MsDvdlB/aEanH9MULOU1V+2WT7HoFXyUYvzH4iSP/Ff6YqWJaVN4YqXwfVkoRMZA5ZpWcZT2+EJwfgP09F4ONaKuxXIBN98zak+pSojVirDzt88u2B+U+P8Mxzb0to7ZvKPFTKMp1PlC0fQ6IudYq1GW3xJFKuLuhCC4RfoJK0psO4G/ZFUJO257IH9JRYXJ8oumCMBVLFnDfS43L00qs69nutI/mp64pRbYcRR1Lkvv/ASl6HZzo/pFR5F6kZCXkJJiTk2w1LsIDbaE7JSBYRkdOk5tR//2Q=="/>
          <p:cNvSpPr>
            <a:spLocks noChangeAspect="1" noChangeArrowheads="1"/>
          </p:cNvSpPr>
          <p:nvPr/>
        </p:nvSpPr>
        <p:spPr bwMode="auto">
          <a:xfrm>
            <a:off x="6043613" y="-288131"/>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tr-TR" sz="1350"/>
          </a:p>
        </p:txBody>
      </p:sp>
    </p:spTree>
    <p:extLst>
      <p:ext uri="{BB962C8B-B14F-4D97-AF65-F5344CB8AC3E}">
        <p14:creationId xmlns:p14="http://schemas.microsoft.com/office/powerpoint/2010/main" val="34620773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2040672" y="2111375"/>
            <a:ext cx="8582877" cy="3816350"/>
          </a:xfrm>
        </p:spPr>
        <p:txBody>
          <a:bodyPr>
            <a:normAutofit/>
          </a:bodyPr>
          <a:lstStyle/>
          <a:p>
            <a:pPr algn="just">
              <a:buClr>
                <a:srgbClr val="FF0000"/>
              </a:buClr>
              <a:buFont typeface="Wingdings" panose="05000000000000000000" pitchFamily="2" charset="2"/>
              <a:buChar char="Ø"/>
            </a:pPr>
            <a:r>
              <a:rPr lang="tr-TR" sz="2800" b="1" dirty="0">
                <a:latin typeface="Arial" panose="020B0604020202020204" pitchFamily="34" charset="0"/>
                <a:cs typeface="Arial" panose="020B0604020202020204" pitchFamily="34" charset="0"/>
              </a:rPr>
              <a:t>Kitle iletişim araçları, genel bir tanımla </a:t>
            </a:r>
            <a:r>
              <a:rPr lang="tr-TR" sz="2800" b="1" i="1" dirty="0">
                <a:latin typeface="Arial" panose="020B0604020202020204" pitchFamily="34" charset="0"/>
                <a:cs typeface="Arial" panose="020B0604020202020204" pitchFamily="34" charset="0"/>
              </a:rPr>
              <a:t>kitlesel bir boyutta ileti dağıtabilen </a:t>
            </a:r>
            <a:r>
              <a:rPr lang="tr-TR" sz="2800" b="1" dirty="0">
                <a:latin typeface="Arial" panose="020B0604020202020204" pitchFamily="34" charset="0"/>
                <a:cs typeface="Arial" panose="020B0604020202020204" pitchFamily="34" charset="0"/>
              </a:rPr>
              <a:t>araçlar olarak tanımlanabilir. </a:t>
            </a:r>
          </a:p>
          <a:p>
            <a:pPr algn="just">
              <a:buClr>
                <a:srgbClr val="FF0000"/>
              </a:buClr>
              <a:buFont typeface="Wingdings" panose="05000000000000000000" pitchFamily="2" charset="2"/>
              <a:buChar char="Ø"/>
            </a:pPr>
            <a:r>
              <a:rPr lang="tr-TR" sz="2800" b="1" dirty="0">
                <a:solidFill>
                  <a:srgbClr val="FF0000"/>
                </a:solidFill>
                <a:latin typeface="Arial" panose="020B0604020202020204" pitchFamily="34" charset="0"/>
                <a:cs typeface="Arial" panose="020B0604020202020204" pitchFamily="34" charset="0"/>
              </a:rPr>
              <a:t>Kitle iletişim araçları</a:t>
            </a:r>
            <a:r>
              <a:rPr lang="tr-TR" sz="2800" b="1" dirty="0">
                <a:latin typeface="Arial" panose="020B0604020202020204" pitchFamily="34" charset="0"/>
                <a:cs typeface="Arial" panose="020B0604020202020204" pitchFamily="34" charset="0"/>
              </a:rPr>
              <a:t>; </a:t>
            </a:r>
            <a:r>
              <a:rPr lang="tr-TR" sz="2800" b="1" i="1" dirty="0">
                <a:latin typeface="Arial" panose="020B0604020202020204" pitchFamily="34" charset="0"/>
                <a:cs typeface="Arial" panose="020B0604020202020204" pitchFamily="34" charset="0"/>
              </a:rPr>
              <a:t>haber</a:t>
            </a:r>
            <a:r>
              <a:rPr lang="tr-TR" sz="2800" b="1" dirty="0">
                <a:latin typeface="Arial" panose="020B0604020202020204" pitchFamily="34" charset="0"/>
                <a:cs typeface="Arial" panose="020B0604020202020204" pitchFamily="34" charset="0"/>
              </a:rPr>
              <a:t> ve </a:t>
            </a:r>
            <a:r>
              <a:rPr lang="tr-TR" sz="2800" b="1" i="1" dirty="0">
                <a:latin typeface="Arial" panose="020B0604020202020204" pitchFamily="34" charset="0"/>
                <a:cs typeface="Arial" panose="020B0604020202020204" pitchFamily="34" charset="0"/>
              </a:rPr>
              <a:t>bilgi verme amacı </a:t>
            </a:r>
            <a:r>
              <a:rPr lang="tr-TR" sz="2800" b="1" dirty="0">
                <a:latin typeface="Arial" panose="020B0604020202020204" pitchFamily="34" charset="0"/>
                <a:cs typeface="Arial" panose="020B0604020202020204" pitchFamily="34" charset="0"/>
              </a:rPr>
              <a:t>başta olmak üzere, </a:t>
            </a:r>
            <a:r>
              <a:rPr lang="tr-TR" sz="2800" b="1" i="1" dirty="0">
                <a:latin typeface="Arial" panose="020B0604020202020204" pitchFamily="34" charset="0"/>
                <a:cs typeface="Arial" panose="020B0604020202020204" pitchFamily="34" charset="0"/>
              </a:rPr>
              <a:t>eğitmek</a:t>
            </a:r>
            <a:r>
              <a:rPr lang="tr-TR" sz="2800" b="1" dirty="0">
                <a:latin typeface="Arial" panose="020B0604020202020204" pitchFamily="34" charset="0"/>
                <a:cs typeface="Arial" panose="020B0604020202020204" pitchFamily="34" charset="0"/>
              </a:rPr>
              <a:t> ve </a:t>
            </a:r>
            <a:r>
              <a:rPr lang="tr-TR" sz="2800" b="1" i="1" dirty="0">
                <a:latin typeface="Arial" panose="020B0604020202020204" pitchFamily="34" charset="0"/>
                <a:cs typeface="Arial" panose="020B0604020202020204" pitchFamily="34" charset="0"/>
              </a:rPr>
              <a:t>eğlendirmek</a:t>
            </a:r>
            <a:r>
              <a:rPr lang="tr-TR" sz="2800" b="1" dirty="0">
                <a:latin typeface="Arial" panose="020B0604020202020204" pitchFamily="34" charset="0"/>
                <a:cs typeface="Arial" panose="020B0604020202020204" pitchFamily="34" charset="0"/>
              </a:rPr>
              <a:t> gibi amaçlar taşıyan, belirli bir okuyucu kitlesine, belirli aralıklarla ya da sürekli olarak ulaşan araçlardır.</a:t>
            </a:r>
          </a:p>
          <a:p>
            <a:endParaRPr lang="tr-TR" dirty="0"/>
          </a:p>
          <a:p>
            <a:endParaRPr lang="tr-TR" dirty="0"/>
          </a:p>
        </p:txBody>
      </p:sp>
    </p:spTree>
    <p:extLst>
      <p:ext uri="{BB962C8B-B14F-4D97-AF65-F5344CB8AC3E}">
        <p14:creationId xmlns:p14="http://schemas.microsoft.com/office/powerpoint/2010/main" val="3578615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59727" y="1538869"/>
            <a:ext cx="10270272" cy="4247317"/>
          </a:xfrm>
          <a:prstGeom prst="rect">
            <a:avLst/>
          </a:prstGeom>
        </p:spPr>
        <p:txBody>
          <a:bodyPr wrap="square">
            <a:spAutoFit/>
          </a:bodyPr>
          <a:lstStyle/>
          <a:p>
            <a:r>
              <a:rPr lang="tr-TR" b="1" dirty="0">
                <a:solidFill>
                  <a:srgbClr val="000000"/>
                </a:solidFill>
                <a:latin typeface="Arial" panose="020B0604020202020204" pitchFamily="34" charset="0"/>
              </a:rPr>
              <a:t>Eczacılar ve hastalar </a:t>
            </a:r>
            <a:r>
              <a:rPr lang="tr-TR" dirty="0">
                <a:solidFill>
                  <a:srgbClr val="000000"/>
                </a:solidFill>
                <a:latin typeface="Arial" panose="020B0604020202020204" pitchFamily="34" charset="0"/>
              </a:rPr>
              <a:t>arasındaki etkili iletişim çok önemlidir ve sağlık sonuçlarını iyileştirir. </a:t>
            </a:r>
          </a:p>
          <a:p>
            <a:endParaRPr lang="tr-TR" dirty="0">
              <a:solidFill>
                <a:srgbClr val="000000"/>
              </a:solidFill>
              <a:latin typeface="Arial" panose="020B0604020202020204" pitchFamily="34" charset="0"/>
            </a:endParaRPr>
          </a:p>
          <a:p>
            <a:r>
              <a:rPr lang="tr-TR" dirty="0">
                <a:solidFill>
                  <a:srgbClr val="000000"/>
                </a:solidFill>
                <a:latin typeface="Arial" panose="020B0604020202020204" pitchFamily="34" charset="0"/>
              </a:rPr>
              <a:t>Eczane yeterlilik çerçeveleri ve Dünya Sağlık Örgütü, </a:t>
            </a:r>
            <a:r>
              <a:rPr lang="tr-TR" b="1" dirty="0">
                <a:solidFill>
                  <a:srgbClr val="000000"/>
                </a:solidFill>
                <a:latin typeface="Arial" panose="020B0604020202020204" pitchFamily="34" charset="0"/>
              </a:rPr>
              <a:t>eczacılar için temel bir yeterlilik </a:t>
            </a:r>
            <a:r>
              <a:rPr lang="tr-TR" dirty="0">
                <a:solidFill>
                  <a:srgbClr val="000000"/>
                </a:solidFill>
                <a:latin typeface="Arial" panose="020B0604020202020204" pitchFamily="34" charset="0"/>
              </a:rPr>
              <a:t>olarak iletişimi vurgulamaktadır. </a:t>
            </a:r>
          </a:p>
          <a:p>
            <a:endParaRPr lang="tr-TR" dirty="0">
              <a:solidFill>
                <a:srgbClr val="000000"/>
              </a:solidFill>
              <a:latin typeface="Arial" panose="020B0604020202020204" pitchFamily="34" charset="0"/>
            </a:endParaRPr>
          </a:p>
          <a:p>
            <a:r>
              <a:rPr lang="tr-TR" dirty="0">
                <a:solidFill>
                  <a:srgbClr val="000000"/>
                </a:solidFill>
                <a:latin typeface="Arial" panose="020B0604020202020204" pitchFamily="34" charset="0"/>
              </a:rPr>
              <a:t>Eczacıların rolü son yıllarda daha </a:t>
            </a:r>
            <a:r>
              <a:rPr lang="tr-TR" b="1" dirty="0">
                <a:solidFill>
                  <a:srgbClr val="000000"/>
                </a:solidFill>
                <a:latin typeface="Arial" panose="020B0604020202020204" pitchFamily="34" charset="0"/>
              </a:rPr>
              <a:t>klinik ve hasta merkezli </a:t>
            </a:r>
            <a:r>
              <a:rPr lang="tr-TR" dirty="0">
                <a:solidFill>
                  <a:srgbClr val="000000"/>
                </a:solidFill>
                <a:latin typeface="Arial" panose="020B0604020202020204" pitchFamily="34" charset="0"/>
              </a:rPr>
              <a:t>bir hale gelmiştir. Bu da günlük pratiği, hasta ve eczacı arasındaki iletişim için önemli bir hale getirdi.</a:t>
            </a:r>
          </a:p>
          <a:p>
            <a:endParaRPr lang="tr-TR" dirty="0">
              <a:solidFill>
                <a:srgbClr val="000000"/>
              </a:solidFill>
              <a:latin typeface="Arial" panose="020B0604020202020204" pitchFamily="34" charset="0"/>
            </a:endParaRPr>
          </a:p>
          <a:p>
            <a:r>
              <a:rPr lang="tr-TR" dirty="0">
                <a:solidFill>
                  <a:srgbClr val="000000"/>
                </a:solidFill>
                <a:latin typeface="Arial" panose="020B0604020202020204" pitchFamily="34" charset="0"/>
              </a:rPr>
              <a:t>Eczacılar ve hastalar arasındaki iletişim </a:t>
            </a:r>
            <a:r>
              <a:rPr lang="tr-TR" b="1" dirty="0">
                <a:solidFill>
                  <a:srgbClr val="000000"/>
                </a:solidFill>
                <a:latin typeface="Arial" panose="020B0604020202020204" pitchFamily="34" charset="0"/>
              </a:rPr>
              <a:t>sağlık sonuçlarıyla </a:t>
            </a:r>
            <a:r>
              <a:rPr lang="tr-TR" dirty="0">
                <a:solidFill>
                  <a:srgbClr val="000000"/>
                </a:solidFill>
                <a:latin typeface="Arial" panose="020B0604020202020204" pitchFamily="34" charset="0"/>
              </a:rPr>
              <a:t>doğrudan etkilidir. Bu sebeple eczacıların iletişim tarzlarını çeşitli hasta profillerine ve ihtiyaçlarına göre uyarlayabilmesi gerekmektedir.</a:t>
            </a:r>
          </a:p>
          <a:p>
            <a:endParaRPr lang="tr-TR" dirty="0">
              <a:solidFill>
                <a:srgbClr val="000000"/>
              </a:solidFill>
              <a:latin typeface="Arial" panose="020B0604020202020204" pitchFamily="34" charset="0"/>
            </a:endParaRPr>
          </a:p>
          <a:p>
            <a:r>
              <a:rPr lang="tr-TR" dirty="0">
                <a:solidFill>
                  <a:srgbClr val="000000"/>
                </a:solidFill>
                <a:latin typeface="Arial" panose="020B0604020202020204" pitchFamily="34" charset="0"/>
              </a:rPr>
              <a:t>Eczacılık eğitim standartları, iletişim eğitiminin ve uygulamada iletişimin önemini vurgulamaktadır. Bir eczacının iletişim becerileri, deneyimsel öğrenme ve iletişim becerileri eğitimi dahil olmak üzere lisans eczacılık eğitimi sırasında karmaşık etkileşimler yoluyla gelişir.</a:t>
            </a:r>
            <a:endParaRPr lang="tr-TR" dirty="0"/>
          </a:p>
        </p:txBody>
      </p:sp>
    </p:spTree>
    <p:extLst>
      <p:ext uri="{BB962C8B-B14F-4D97-AF65-F5344CB8AC3E}">
        <p14:creationId xmlns:p14="http://schemas.microsoft.com/office/powerpoint/2010/main" val="2602518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2 Slayt Numarası Yer Tutucusu"/>
          <p:cNvSpPr txBox="1">
            <a:spLocks noGrp="1"/>
          </p:cNvSpPr>
          <p:nvPr/>
        </p:nvSpPr>
        <p:spPr bwMode="auto">
          <a:xfrm>
            <a:off x="8077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4192594F-8DAC-42BB-ABB6-FBA232DBE70A}" type="slidenum">
              <a:rPr lang="tr-TR" altLang="tr-TR" sz="1200">
                <a:latin typeface="Arial Black" pitchFamily="34" charset="0"/>
              </a:rPr>
              <a:pPr algn="r" eaLnBrk="1" hangingPunct="1"/>
              <a:t>40</a:t>
            </a:fld>
            <a:endParaRPr lang="tr-TR" altLang="tr-TR" sz="1200">
              <a:latin typeface="Arial Black" pitchFamily="34" charset="0"/>
            </a:endParaRPr>
          </a:p>
        </p:txBody>
      </p:sp>
      <p:sp>
        <p:nvSpPr>
          <p:cNvPr id="22531" name="Rectangle 2"/>
          <p:cNvSpPr>
            <a:spLocks noChangeArrowheads="1"/>
          </p:cNvSpPr>
          <p:nvPr/>
        </p:nvSpPr>
        <p:spPr bwMode="auto">
          <a:xfrm>
            <a:off x="3399953" y="289972"/>
            <a:ext cx="52562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altLang="tr-TR" sz="4000" b="1" dirty="0"/>
              <a:t>Dil ile İletişim</a:t>
            </a:r>
          </a:p>
        </p:txBody>
      </p:sp>
      <p:sp>
        <p:nvSpPr>
          <p:cNvPr id="22532" name="Rectangle 3"/>
          <p:cNvSpPr>
            <a:spLocks noChangeArrowheads="1"/>
          </p:cNvSpPr>
          <p:nvPr/>
        </p:nvSpPr>
        <p:spPr bwMode="auto">
          <a:xfrm>
            <a:off x="2023353" y="2253456"/>
            <a:ext cx="9027268"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9900" indent="-469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Clr>
                <a:srgbClr val="FF0000"/>
              </a:buClr>
              <a:buSzPct val="75000"/>
              <a:buFont typeface="Wingdings" panose="05000000000000000000" pitchFamily="2" charset="2"/>
              <a:buChar char="Ø"/>
            </a:pPr>
            <a:r>
              <a:rPr lang="tr-TR" altLang="tr-TR" sz="3600" b="1" dirty="0"/>
              <a:t>İnsanların karşılıklı konuşmaları dille iletişimdir.</a:t>
            </a:r>
          </a:p>
          <a:p>
            <a:pPr eaLnBrk="1" hangingPunct="1">
              <a:spcBef>
                <a:spcPct val="20000"/>
              </a:spcBef>
              <a:buClr>
                <a:srgbClr val="FF0000"/>
              </a:buClr>
              <a:buSzPct val="75000"/>
              <a:buFont typeface="Wingdings" panose="05000000000000000000" pitchFamily="2" charset="2"/>
              <a:buChar char="Ø"/>
            </a:pPr>
            <a:r>
              <a:rPr lang="tr-TR" altLang="tr-TR" sz="3600" b="1" dirty="0"/>
              <a:t>Kişilerin ‘</a:t>
            </a:r>
            <a:r>
              <a:rPr lang="tr-TR" altLang="tr-TR" sz="3600" b="1" dirty="0">
                <a:solidFill>
                  <a:srgbClr val="FF0000"/>
                </a:solidFill>
              </a:rPr>
              <a:t>ne söyledikleri</a:t>
            </a:r>
            <a:r>
              <a:rPr lang="tr-TR" altLang="tr-TR" sz="3600" b="1" dirty="0"/>
              <a:t>’ önemlidir...</a:t>
            </a:r>
          </a:p>
          <a:p>
            <a:pPr eaLnBrk="1" hangingPunct="1">
              <a:spcBef>
                <a:spcPct val="20000"/>
              </a:spcBef>
              <a:buClr>
                <a:srgbClr val="FF0000"/>
              </a:buClr>
              <a:buSzPct val="75000"/>
              <a:buFont typeface="Wingdings" panose="05000000000000000000" pitchFamily="2" charset="2"/>
              <a:buChar char="Ø"/>
            </a:pPr>
            <a:r>
              <a:rPr lang="tr-TR" altLang="tr-TR" sz="3600" b="1" dirty="0"/>
              <a:t>Nasıl söyledikleri daha da önemlidir!</a:t>
            </a:r>
          </a:p>
        </p:txBody>
      </p:sp>
    </p:spTree>
    <p:extLst>
      <p:ext uri="{BB962C8B-B14F-4D97-AF65-F5344CB8AC3E}">
        <p14:creationId xmlns:p14="http://schemas.microsoft.com/office/powerpoint/2010/main" val="11827564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557"/>
            <a:ext cx="8229600" cy="1143000"/>
          </a:xfrm>
        </p:spPr>
        <p:txBody>
          <a:bodyPr/>
          <a:lstStyle/>
          <a:p>
            <a:r>
              <a:rPr lang="tr-TR" b="1" dirty="0">
                <a:solidFill>
                  <a:schemeClr val="tx1"/>
                </a:solidFill>
                <a:latin typeface="Arial" panose="020B0604020202020204" pitchFamily="34" charset="0"/>
                <a:cs typeface="Arial" panose="020B0604020202020204" pitchFamily="34" charset="0"/>
              </a:rPr>
              <a:t>İletişim Engelleri</a:t>
            </a:r>
          </a:p>
        </p:txBody>
      </p:sp>
      <p:sp>
        <p:nvSpPr>
          <p:cNvPr id="3" name="Content Placeholder 2"/>
          <p:cNvSpPr>
            <a:spLocks noGrp="1"/>
          </p:cNvSpPr>
          <p:nvPr>
            <p:ph idx="1"/>
          </p:nvPr>
        </p:nvSpPr>
        <p:spPr>
          <a:xfrm>
            <a:off x="1326996" y="1173558"/>
            <a:ext cx="9969190" cy="5351786"/>
          </a:xfrm>
        </p:spPr>
        <p:txBody>
          <a:bodyPr>
            <a:normAutofit lnSpcReduction="10000"/>
          </a:bodyPr>
          <a:lstStyle/>
          <a:p>
            <a:pPr marL="0" indent="0" algn="just">
              <a:buNone/>
            </a:pPr>
            <a:r>
              <a:rPr lang="tr-TR" sz="2800" b="1" i="1" dirty="0">
                <a:solidFill>
                  <a:srgbClr val="FFC000"/>
                </a:solidFill>
                <a:latin typeface="Arial" panose="020B0604020202020204" pitchFamily="34" charset="0"/>
                <a:cs typeface="Arial" panose="020B0604020202020204" pitchFamily="34" charset="0"/>
              </a:rPr>
              <a:t>Mesaj İle İlgili Engeller</a:t>
            </a:r>
          </a:p>
          <a:p>
            <a:pPr algn="just">
              <a:buClr>
                <a:srgbClr val="C00000"/>
              </a:buClr>
              <a:buFont typeface="Wingdings" panose="05000000000000000000" pitchFamily="2" charset="2"/>
              <a:buChar char="Ø"/>
            </a:pPr>
            <a:r>
              <a:rPr lang="tr-TR" sz="2800" b="1" dirty="0">
                <a:latin typeface="Arial" panose="020B0604020202020204" pitchFamily="34" charset="0"/>
                <a:cs typeface="Arial" panose="020B0604020202020204" pitchFamily="34" charset="0"/>
              </a:rPr>
              <a:t>Bir mesajın kaliteli iletişim engeli olmasında en büyük faktör belirsizlikler içermesidir. </a:t>
            </a:r>
          </a:p>
          <a:p>
            <a:pPr algn="just">
              <a:buClr>
                <a:srgbClr val="C00000"/>
              </a:buClr>
              <a:buFont typeface="Wingdings" panose="05000000000000000000" pitchFamily="2" charset="2"/>
              <a:buChar char="Ø"/>
            </a:pPr>
            <a:r>
              <a:rPr lang="tr-TR" sz="2800" b="1" dirty="0">
                <a:latin typeface="Arial" panose="020B0604020202020204" pitchFamily="34" charset="0"/>
                <a:cs typeface="Arial" panose="020B0604020202020204" pitchFamily="34" charset="0"/>
              </a:rPr>
              <a:t>Mesajın ne demek istediği, kimden, ne zaman ve nasıl bir tepki beklediği konusundaki belirsizlikler yanında ihtiyaç duyulan bilgi ile mesajın içeriği arasındaki farklılıklardan ortaya çıkan belirsizlikler örnek oluşturabilir. </a:t>
            </a:r>
          </a:p>
          <a:p>
            <a:pPr algn="just">
              <a:buClr>
                <a:srgbClr val="C00000"/>
              </a:buClr>
              <a:buFont typeface="Wingdings" panose="05000000000000000000" pitchFamily="2" charset="2"/>
              <a:buChar char="Ø"/>
            </a:pPr>
            <a:r>
              <a:rPr lang="tr-TR" sz="2800" b="1" dirty="0">
                <a:latin typeface="Arial" panose="020B0604020202020204" pitchFamily="34" charset="0"/>
                <a:cs typeface="Arial" panose="020B0604020202020204" pitchFamily="34" charset="0"/>
              </a:rPr>
              <a:t>Bununla birlikte mesajın oluşturulmasında kullanılan sembollerin, alıcının algılayıp anlayabileceği şekilde düzenlenememesi nedeniyle mesajın yanlış ya da eksik ulaşması gibi engellerde söz konusudur.</a:t>
            </a:r>
          </a:p>
          <a:p>
            <a:pPr lvl="1" algn="just">
              <a:buFont typeface="Wingdings" panose="05000000000000000000" pitchFamily="2" charset="2"/>
              <a:buChar char="Ø"/>
            </a:pPr>
            <a:endParaRPr lang="tr-T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70753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896201" y="5602177"/>
            <a:ext cx="2642213" cy="1222944"/>
          </a:xfrm>
          <a:prstGeom prst="rect">
            <a:avLst/>
          </a:prstGeom>
        </p:spPr>
      </p:pic>
      <p:sp>
        <p:nvSpPr>
          <p:cNvPr id="2" name="Title 1"/>
          <p:cNvSpPr>
            <a:spLocks noGrp="1"/>
          </p:cNvSpPr>
          <p:nvPr>
            <p:ph type="title"/>
          </p:nvPr>
        </p:nvSpPr>
        <p:spPr>
          <a:xfrm>
            <a:off x="1981200" y="30557"/>
            <a:ext cx="8229600" cy="1143000"/>
          </a:xfrm>
        </p:spPr>
        <p:txBody>
          <a:bodyPr/>
          <a:lstStyle/>
          <a:p>
            <a:r>
              <a:rPr lang="tr-TR" b="1" dirty="0">
                <a:solidFill>
                  <a:schemeClr val="tx1"/>
                </a:solidFill>
                <a:latin typeface="Arial" panose="020B0604020202020204" pitchFamily="34" charset="0"/>
                <a:cs typeface="Arial" panose="020B0604020202020204" pitchFamily="34" charset="0"/>
              </a:rPr>
              <a:t>İletişim Engelleri</a:t>
            </a:r>
          </a:p>
        </p:txBody>
      </p:sp>
      <p:sp>
        <p:nvSpPr>
          <p:cNvPr id="3" name="Content Placeholder 2"/>
          <p:cNvSpPr>
            <a:spLocks noGrp="1"/>
          </p:cNvSpPr>
          <p:nvPr>
            <p:ph idx="1"/>
          </p:nvPr>
        </p:nvSpPr>
        <p:spPr>
          <a:xfrm>
            <a:off x="932303" y="1173557"/>
            <a:ext cx="10327394" cy="5351786"/>
          </a:xfrm>
        </p:spPr>
        <p:txBody>
          <a:bodyPr>
            <a:normAutofit/>
          </a:bodyPr>
          <a:lstStyle/>
          <a:p>
            <a:pPr marL="0" indent="0" algn="just">
              <a:buNone/>
            </a:pPr>
            <a:r>
              <a:rPr lang="tr-TR" sz="2800" b="1" i="1" dirty="0">
                <a:solidFill>
                  <a:srgbClr val="FFC000"/>
                </a:solidFill>
                <a:latin typeface="Arial" panose="020B0604020202020204" pitchFamily="34" charset="0"/>
                <a:cs typeface="Arial" panose="020B0604020202020204" pitchFamily="34" charset="0"/>
              </a:rPr>
              <a:t>Kanal ve Araçlarla İlgili Engeller</a:t>
            </a:r>
          </a:p>
          <a:p>
            <a:pPr algn="just">
              <a:buClr>
                <a:srgbClr val="C00000"/>
              </a:buClr>
              <a:buFont typeface="Wingdings" panose="05000000000000000000" pitchFamily="2" charset="2"/>
              <a:buChar char="Ø"/>
            </a:pPr>
            <a:r>
              <a:rPr lang="tr-TR" sz="2800" b="1" dirty="0">
                <a:latin typeface="Arial" panose="020B0604020202020204" pitchFamily="34" charset="0"/>
                <a:cs typeface="Arial" panose="020B0604020202020204" pitchFamily="34" charset="0"/>
              </a:rPr>
              <a:t>İletişimde uygun kanal ve aracın seçilmesi, mesajların tam ve doğru olarak iletilmesini sağlamak açısından önemlidir.</a:t>
            </a:r>
          </a:p>
          <a:p>
            <a:pPr algn="just">
              <a:buClr>
                <a:srgbClr val="C00000"/>
              </a:buClr>
              <a:buFont typeface="Wingdings" panose="05000000000000000000" pitchFamily="2" charset="2"/>
              <a:buChar char="Ø"/>
            </a:pPr>
            <a:r>
              <a:rPr lang="tr-TR" sz="2800" b="1" dirty="0">
                <a:latin typeface="Arial" panose="020B0604020202020204" pitchFamily="34" charset="0"/>
                <a:cs typeface="Arial" panose="020B0604020202020204" pitchFamily="34" charset="0"/>
              </a:rPr>
              <a:t>İletişim kanallarının yetersiz olması, güçlerinin üstünde yük taşıması, iletişim teknolojisindeki hızlı gelişmeler ve örgütlerin bu teknolojiye zamanında ayak uyduramaması gibi sorunlar, iletişim sürecinin sağlıklı işlemesini engellemektedir.</a:t>
            </a:r>
          </a:p>
        </p:txBody>
      </p:sp>
    </p:spTree>
    <p:extLst>
      <p:ext uri="{BB962C8B-B14F-4D97-AF65-F5344CB8AC3E}">
        <p14:creationId xmlns:p14="http://schemas.microsoft.com/office/powerpoint/2010/main" val="31439758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557"/>
            <a:ext cx="8229600" cy="1143000"/>
          </a:xfrm>
        </p:spPr>
        <p:txBody>
          <a:bodyPr/>
          <a:lstStyle/>
          <a:p>
            <a:r>
              <a:rPr lang="tr-TR" b="1" dirty="0">
                <a:solidFill>
                  <a:schemeClr val="tx1"/>
                </a:solidFill>
                <a:latin typeface="Arial" panose="020B0604020202020204" pitchFamily="34" charset="0"/>
                <a:cs typeface="Arial" panose="020B0604020202020204" pitchFamily="34" charset="0"/>
              </a:rPr>
              <a:t>İletişim Engelleri</a:t>
            </a:r>
          </a:p>
        </p:txBody>
      </p:sp>
      <p:sp>
        <p:nvSpPr>
          <p:cNvPr id="3" name="Content Placeholder 2"/>
          <p:cNvSpPr>
            <a:spLocks noGrp="1"/>
          </p:cNvSpPr>
          <p:nvPr>
            <p:ph idx="1"/>
          </p:nvPr>
        </p:nvSpPr>
        <p:spPr>
          <a:xfrm>
            <a:off x="992221" y="1173558"/>
            <a:ext cx="10486417" cy="5351786"/>
          </a:xfrm>
        </p:spPr>
        <p:txBody>
          <a:bodyPr>
            <a:normAutofit/>
          </a:bodyPr>
          <a:lstStyle/>
          <a:p>
            <a:pPr marL="0" indent="0" algn="just">
              <a:buNone/>
            </a:pPr>
            <a:r>
              <a:rPr lang="tr-TR" sz="4000" b="1" i="1" dirty="0">
                <a:solidFill>
                  <a:srgbClr val="FFC000"/>
                </a:solidFill>
                <a:latin typeface="Arial" panose="020B0604020202020204" pitchFamily="34" charset="0"/>
                <a:cs typeface="Arial" panose="020B0604020202020204" pitchFamily="34" charset="0"/>
              </a:rPr>
              <a:t>Gürültü İle İlgili Engeller</a:t>
            </a:r>
          </a:p>
          <a:p>
            <a:pPr algn="just">
              <a:buClr>
                <a:srgbClr val="C00000"/>
              </a:buClr>
              <a:buFont typeface="Wingdings" panose="05000000000000000000" pitchFamily="2" charset="2"/>
              <a:buChar char="Ø"/>
            </a:pPr>
            <a:r>
              <a:rPr lang="tr-TR" sz="4000" b="1" dirty="0">
                <a:latin typeface="Arial" panose="020B0604020202020204" pitchFamily="34" charset="0"/>
                <a:cs typeface="Arial" panose="020B0604020202020204" pitchFamily="34" charset="0"/>
              </a:rPr>
              <a:t>Mesajın kodlanmasından, mesajın çözümlenme aşamasına kadar, iletişimin kötü işlemesine veya tümüyle engellenmesine neden olan her şey </a:t>
            </a:r>
            <a:r>
              <a:rPr lang="tr-TR" sz="4000" b="1" i="1" dirty="0">
                <a:solidFill>
                  <a:srgbClr val="7030A0"/>
                </a:solidFill>
                <a:latin typeface="Arial" panose="020B0604020202020204" pitchFamily="34" charset="0"/>
                <a:cs typeface="Arial" panose="020B0604020202020204" pitchFamily="34" charset="0"/>
              </a:rPr>
              <a:t>gürültü</a:t>
            </a:r>
            <a:r>
              <a:rPr lang="tr-TR" sz="4000" b="1" dirty="0">
                <a:latin typeface="Arial" panose="020B0604020202020204" pitchFamily="34" charset="0"/>
                <a:cs typeface="Arial" panose="020B0604020202020204" pitchFamily="34" charset="0"/>
              </a:rPr>
              <a:t> olarak adlandırılabilmektedir.</a:t>
            </a:r>
          </a:p>
        </p:txBody>
      </p:sp>
    </p:spTree>
    <p:extLst>
      <p:ext uri="{BB962C8B-B14F-4D97-AF65-F5344CB8AC3E}">
        <p14:creationId xmlns:p14="http://schemas.microsoft.com/office/powerpoint/2010/main" val="38375427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85315" y="2068669"/>
            <a:ext cx="11004608" cy="4525963"/>
          </a:xfrm>
        </p:spPr>
        <p:txBody>
          <a:bodyPr/>
          <a:lstStyle/>
          <a:p>
            <a:pPr algn="just">
              <a:buClr>
                <a:srgbClr val="FF0000"/>
              </a:buClr>
              <a:buFont typeface="Wingdings" pitchFamily="2" charset="2"/>
              <a:buChar char="Ø"/>
            </a:pPr>
            <a:r>
              <a:rPr lang="tr-TR" sz="3600" b="1" dirty="0">
                <a:latin typeface="Arial" panose="020B0604020202020204" pitchFamily="34" charset="0"/>
                <a:cs typeface="Arial" panose="020B0604020202020204" pitchFamily="34" charset="0"/>
              </a:rPr>
              <a:t>Gürültü mesajın algılanmasını engelleyen, onu bozan, yanıltan ve diğer mesajlarla karıştıran faktörlerdir. Gürültü, mesajın algılanmasını zorlaştırır. Biriyle konuşurken, radyonun çalışması bir gürültü örneğidir. </a:t>
            </a:r>
          </a:p>
        </p:txBody>
      </p:sp>
    </p:spTree>
    <p:extLst>
      <p:ext uri="{BB962C8B-B14F-4D97-AF65-F5344CB8AC3E}">
        <p14:creationId xmlns:p14="http://schemas.microsoft.com/office/powerpoint/2010/main" val="5302248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19846" y="2040208"/>
            <a:ext cx="10505873" cy="4525963"/>
          </a:xfrm>
        </p:spPr>
        <p:txBody>
          <a:bodyPr/>
          <a:lstStyle/>
          <a:p>
            <a:pPr algn="just">
              <a:buClr>
                <a:srgbClr val="FF0000"/>
              </a:buClr>
              <a:buFont typeface="Wingdings" panose="05000000000000000000" pitchFamily="2" charset="2"/>
              <a:buChar char="Ø"/>
            </a:pPr>
            <a:r>
              <a:rPr lang="tr-TR" sz="3600" b="1" dirty="0">
                <a:latin typeface="Arial" panose="020B0604020202020204" pitchFamily="34" charset="0"/>
                <a:cs typeface="Arial" panose="020B0604020202020204" pitchFamily="34" charset="0"/>
              </a:rPr>
              <a:t>Gürültü mesajın anlamlanmasını zorlaştıran veya azaltan faktörlerdir. Gürültü dahili bir faktör (alıcının dikkatini yoğunlaştıramaması) olabileceği gibi, dışsal bir faktörde olabilir. Gürültü iletişim sürecinin herhangi bir aşamasında ortaya çıkabilir ve açık bir dış engeldir</a:t>
            </a:r>
            <a:r>
              <a:rPr lang="tr-TR" sz="3600" dirty="0">
                <a:latin typeface="Arial" panose="020B0604020202020204" pitchFamily="34" charset="0"/>
                <a:cs typeface="Arial" panose="020B0604020202020204" pitchFamily="34" charset="0"/>
              </a:rPr>
              <a:t>.</a:t>
            </a:r>
          </a:p>
          <a:p>
            <a:pPr>
              <a:buClr>
                <a:srgbClr val="FF0000"/>
              </a:buClr>
              <a:buFont typeface="Wingdings" panose="05000000000000000000" pitchFamily="2" charset="2"/>
              <a:buChar char="Ø"/>
            </a:pP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99743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84917" y="1182029"/>
            <a:ext cx="9519695" cy="4729193"/>
          </a:xfrm>
        </p:spPr>
        <p:txBody>
          <a:bodyPr>
            <a:normAutofit lnSpcReduction="10000"/>
          </a:bodyPr>
          <a:lstStyle/>
          <a:p>
            <a:pPr algn="just">
              <a:buNone/>
            </a:pPr>
            <a:r>
              <a:rPr lang="tr-TR" sz="2800" b="1" dirty="0">
                <a:latin typeface="Arial" panose="020B0604020202020204" pitchFamily="34" charset="0"/>
                <a:cs typeface="Arial" panose="020B0604020202020204" pitchFamily="34" charset="0"/>
              </a:rPr>
              <a:t>Üç tür gürültü vardır. </a:t>
            </a:r>
          </a:p>
          <a:p>
            <a:pPr algn="just">
              <a:buFont typeface="Wingdings" pitchFamily="2" charset="2"/>
              <a:buChar char="Ø"/>
            </a:pPr>
            <a:r>
              <a:rPr lang="tr-TR" sz="2800" b="1" dirty="0">
                <a:latin typeface="Arial" panose="020B0604020202020204" pitchFamily="34" charset="0"/>
                <a:cs typeface="Arial" panose="020B0604020202020204" pitchFamily="34" charset="0"/>
              </a:rPr>
              <a:t>Bunlardan ilki </a:t>
            </a:r>
            <a:r>
              <a:rPr lang="tr-TR" sz="2800" b="1" dirty="0">
                <a:solidFill>
                  <a:srgbClr val="FF0000"/>
                </a:solidFill>
                <a:latin typeface="Arial" panose="020B0604020202020204" pitchFamily="34" charset="0"/>
                <a:cs typeface="Arial" panose="020B0604020202020204" pitchFamily="34" charset="0"/>
              </a:rPr>
              <a:t>kanal gürültüsüdür</a:t>
            </a:r>
            <a:r>
              <a:rPr lang="tr-TR" sz="2800" b="1" dirty="0">
                <a:latin typeface="Arial" panose="020B0604020202020204" pitchFamily="34" charset="0"/>
                <a:cs typeface="Arial" panose="020B0604020202020204" pitchFamily="34" charset="0"/>
              </a:rPr>
              <a:t>. Kanal gürültüsü statik iletim mikrofon kusurları ve sayfa lekeleri gibi mesajın iletildiği kanallardan kaynaklanan gürültüdür.</a:t>
            </a:r>
          </a:p>
          <a:p>
            <a:pPr algn="just">
              <a:buFont typeface="Wingdings" pitchFamily="2" charset="2"/>
              <a:buChar char="Ø"/>
            </a:pPr>
            <a:r>
              <a:rPr lang="tr-TR" sz="2800" b="1" dirty="0">
                <a:solidFill>
                  <a:srgbClr val="FF0000"/>
                </a:solidFill>
                <a:latin typeface="Arial" panose="020B0604020202020204" pitchFamily="34" charset="0"/>
                <a:cs typeface="Arial" panose="020B0604020202020204" pitchFamily="34" charset="0"/>
              </a:rPr>
              <a:t>Çevresel gürültü </a:t>
            </a:r>
            <a:r>
              <a:rPr lang="tr-TR" sz="2800" b="1" dirty="0">
                <a:latin typeface="Arial" panose="020B0604020202020204" pitchFamily="34" charset="0"/>
                <a:cs typeface="Arial" panose="020B0604020202020204" pitchFamily="34" charset="0"/>
              </a:rPr>
              <a:t>ise, birinin bağırması konuşmayı veya okumayı kesecek bir davranışta bulunması, kapı zili ve diğer birçok dış koşullardan kaynaklanan gürültülerdir.</a:t>
            </a:r>
          </a:p>
          <a:p>
            <a:pPr algn="just">
              <a:buFont typeface="Wingdings" pitchFamily="2" charset="2"/>
              <a:buChar char="Ø"/>
            </a:pPr>
            <a:r>
              <a:rPr lang="tr-TR" sz="2800" b="1" dirty="0">
                <a:solidFill>
                  <a:srgbClr val="FF0000"/>
                </a:solidFill>
                <a:latin typeface="Arial" panose="020B0604020202020204" pitchFamily="34" charset="0"/>
                <a:cs typeface="Arial" panose="020B0604020202020204" pitchFamily="34" charset="0"/>
              </a:rPr>
              <a:t>Seramik gürültü </a:t>
            </a:r>
            <a:r>
              <a:rPr lang="tr-TR" sz="2800" b="1" dirty="0">
                <a:latin typeface="Arial" panose="020B0604020202020204" pitchFamily="34" charset="0"/>
                <a:cs typeface="Arial" panose="020B0604020202020204" pitchFamily="34" charset="0"/>
              </a:rPr>
              <a:t>ise, sözcüklerin yarım telaffuz edilmesinden kaynaklanan gürültüdür.</a:t>
            </a:r>
          </a:p>
          <a:p>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42527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98197" y="1141141"/>
            <a:ext cx="8915400" cy="3777622"/>
          </a:xfrm>
        </p:spPr>
        <p:txBody>
          <a:bodyPr>
            <a:noAutofit/>
          </a:bodyPr>
          <a:lstStyle/>
          <a:p>
            <a:pPr algn="just">
              <a:buClr>
                <a:srgbClr val="FF0000"/>
              </a:buClr>
              <a:buFont typeface="Wingdings" panose="05000000000000000000" pitchFamily="2" charset="2"/>
              <a:buChar char="Ø"/>
            </a:pPr>
            <a:r>
              <a:rPr lang="tr-TR" sz="2800" b="1" dirty="0">
                <a:latin typeface="Arial" panose="020B0604020202020204" pitchFamily="34" charset="0"/>
                <a:cs typeface="Arial" panose="020B0604020202020204" pitchFamily="34" charset="0"/>
              </a:rPr>
              <a:t>Gürültü haberin doğruluğunu veya güvenilirliğini azaltan herhangi bir faktördür. Sistem üzerinde bir şemsiye gibi durur ve diğer tüm unsurların içinde bulunur. Bir kaynak, bir mesajı anlamak ve iletmekten yoksun ise, gürültü yaratır. Anlam, yeterli sembollerle temsil edilmiyorsa, kodlama sürecinde gürültü meydana gelir. Gürültü yukarıdaki sayılanların dışında: </a:t>
            </a:r>
            <a:r>
              <a:rPr lang="tr-TR" sz="2800" b="1" dirty="0">
                <a:solidFill>
                  <a:srgbClr val="FF0000"/>
                </a:solidFill>
                <a:latin typeface="Arial" panose="020B0604020202020204" pitchFamily="34" charset="0"/>
                <a:cs typeface="Arial" panose="020B0604020202020204" pitchFamily="34" charset="0"/>
              </a:rPr>
              <a:t>fiziksel gürültü, </a:t>
            </a:r>
            <a:r>
              <a:rPr lang="tr-TR" sz="2800" b="1" dirty="0" err="1">
                <a:solidFill>
                  <a:srgbClr val="FF0000"/>
                </a:solidFill>
                <a:latin typeface="Arial" panose="020B0604020202020204" pitchFamily="34" charset="0"/>
                <a:cs typeface="Arial" panose="020B0604020202020204" pitchFamily="34" charset="0"/>
              </a:rPr>
              <a:t>nöro</a:t>
            </a:r>
            <a:r>
              <a:rPr lang="tr-TR" sz="2800" b="1" dirty="0">
                <a:solidFill>
                  <a:srgbClr val="FF0000"/>
                </a:solidFill>
                <a:latin typeface="Arial" panose="020B0604020202020204" pitchFamily="34" charset="0"/>
                <a:cs typeface="Arial" panose="020B0604020202020204" pitchFamily="34" charset="0"/>
              </a:rPr>
              <a:t>-fizyolojik gürültü ve kültürel gürültü </a:t>
            </a:r>
            <a:r>
              <a:rPr lang="tr-TR" sz="2800" b="1" dirty="0">
                <a:latin typeface="Arial" panose="020B0604020202020204" pitchFamily="34" charset="0"/>
                <a:cs typeface="Arial" panose="020B0604020202020204" pitchFamily="34" charset="0"/>
              </a:rPr>
              <a:t>olarak üçe ayrılabilir</a:t>
            </a:r>
            <a:r>
              <a:rPr lang="tr-TR" sz="2800" dirty="0">
                <a:latin typeface="Arial" panose="020B0604020202020204" pitchFamily="34" charset="0"/>
                <a:cs typeface="Arial" panose="020B0604020202020204" pitchFamily="34" charset="0"/>
              </a:rPr>
              <a:t>.  </a:t>
            </a:r>
          </a:p>
          <a:p>
            <a:pPr algn="just">
              <a:buClr>
                <a:srgbClr val="FF0000"/>
              </a:buClr>
              <a:buFont typeface="Wingdings" panose="05000000000000000000" pitchFamily="2" charset="2"/>
              <a:buChar char="Ø"/>
            </a:pPr>
            <a:endParaRPr lang="tr-T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33663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9600" y="1989308"/>
            <a:ext cx="10972800" cy="4525963"/>
          </a:xfrm>
        </p:spPr>
        <p:txBody>
          <a:bodyPr>
            <a:normAutofit/>
          </a:bodyPr>
          <a:lstStyle/>
          <a:p>
            <a:pPr algn="just">
              <a:buFont typeface="Wingdings" pitchFamily="2" charset="2"/>
              <a:buChar char="Ø"/>
            </a:pPr>
            <a:r>
              <a:rPr lang="tr-TR" sz="2800" b="1" dirty="0">
                <a:solidFill>
                  <a:srgbClr val="FF0000"/>
                </a:solidFill>
                <a:latin typeface="Arial" panose="020B0604020202020204" pitchFamily="34" charset="0"/>
                <a:cs typeface="Arial" panose="020B0604020202020204" pitchFamily="34" charset="0"/>
              </a:rPr>
              <a:t>Fiziksel gürültü</a:t>
            </a:r>
            <a:r>
              <a:rPr lang="tr-TR" sz="2800" b="1" dirty="0">
                <a:latin typeface="Arial" panose="020B0604020202020204" pitchFamily="34" charset="0"/>
                <a:cs typeface="Arial" panose="020B0604020202020204" pitchFamily="34" charset="0"/>
              </a:rPr>
              <a:t>: Dış dünyadan gelen ve iletişimi engelleyen insandan veya çeşitli araçlardan, somut nesnelerden kaynaklanan gürültüdür ve mesaj alımını engeller. Fiziksel gürültü genellikle mesaja ciddi bir zarar vermez, çünkü onun varlığının farkındayızdır. Evimizde, odamızda, büromuzda sese karşı bazı tedbirler alırız. Fakat bazı durumlarda gürültü kültürel olabilir. Bu durumda, gönderici ve alıcı arasında bir gürültü, yeni bir iletişimsizlik başlar ve bu nedenle hem gönderici hem de alıcı olan şeyin farkına varmaz.</a:t>
            </a:r>
          </a:p>
        </p:txBody>
      </p:sp>
    </p:spTree>
    <p:extLst>
      <p:ext uri="{BB962C8B-B14F-4D97-AF65-F5344CB8AC3E}">
        <p14:creationId xmlns:p14="http://schemas.microsoft.com/office/powerpoint/2010/main" val="21778709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26995" y="1969852"/>
            <a:ext cx="9790771" cy="4525963"/>
          </a:xfrm>
        </p:spPr>
        <p:txBody>
          <a:bodyPr>
            <a:normAutofit/>
          </a:bodyPr>
          <a:lstStyle/>
          <a:p>
            <a:pPr algn="just">
              <a:buFont typeface="Wingdings" pitchFamily="2" charset="2"/>
              <a:buChar char="Ø"/>
            </a:pPr>
            <a:r>
              <a:rPr lang="tr-TR" sz="3200" b="1" dirty="0" err="1">
                <a:solidFill>
                  <a:srgbClr val="FF0000"/>
                </a:solidFill>
                <a:latin typeface="Arial" panose="020B0604020202020204" pitchFamily="34" charset="0"/>
                <a:cs typeface="Arial" panose="020B0604020202020204" pitchFamily="34" charset="0"/>
              </a:rPr>
              <a:t>Nöro</a:t>
            </a:r>
            <a:r>
              <a:rPr lang="tr-TR" sz="3200" b="1" dirty="0">
                <a:solidFill>
                  <a:srgbClr val="FF0000"/>
                </a:solidFill>
                <a:latin typeface="Arial" panose="020B0604020202020204" pitchFamily="34" charset="0"/>
                <a:cs typeface="Arial" panose="020B0604020202020204" pitchFamily="34" charset="0"/>
              </a:rPr>
              <a:t>-Fizyolojik Gürültü</a:t>
            </a:r>
            <a:r>
              <a:rPr lang="tr-TR" sz="3200" b="1" dirty="0">
                <a:latin typeface="Arial" panose="020B0604020202020204" pitchFamily="34" charset="0"/>
                <a:cs typeface="Arial" panose="020B0604020202020204" pitchFamily="34" charset="0"/>
              </a:rPr>
              <a:t>: </a:t>
            </a:r>
            <a:r>
              <a:rPr lang="tr-TR" sz="3200" b="1" dirty="0" err="1">
                <a:latin typeface="Arial" panose="020B0604020202020204" pitchFamily="34" charset="0"/>
                <a:cs typeface="Arial" panose="020B0604020202020204" pitchFamily="34" charset="0"/>
              </a:rPr>
              <a:t>Nöro</a:t>
            </a:r>
            <a:r>
              <a:rPr lang="tr-TR" sz="3200" b="1" dirty="0">
                <a:latin typeface="Arial" panose="020B0604020202020204" pitchFamily="34" charset="0"/>
                <a:cs typeface="Arial" panose="020B0604020202020204" pitchFamily="34" charset="0"/>
              </a:rPr>
              <a:t>-fizyolojik gürültü, çeşitli biyolojik rahatsızlıklardan kaynaklanabilir. Kişinin kulaklarının ağır işitmesi nedeniyle ortaya çıkan gürültü, </a:t>
            </a:r>
            <a:r>
              <a:rPr lang="tr-TR" sz="3200" b="1" dirty="0" err="1">
                <a:latin typeface="Arial" panose="020B0604020202020204" pitchFamily="34" charset="0"/>
                <a:cs typeface="Arial" panose="020B0604020202020204" pitchFamily="34" charset="0"/>
              </a:rPr>
              <a:t>nöro</a:t>
            </a:r>
            <a:r>
              <a:rPr lang="tr-TR" sz="3200" b="1" dirty="0">
                <a:latin typeface="Arial" panose="020B0604020202020204" pitchFamily="34" charset="0"/>
                <a:cs typeface="Arial" panose="020B0604020202020204" pitchFamily="34" charset="0"/>
              </a:rPr>
              <a:t>-fizyolojik gürültüdür. </a:t>
            </a:r>
          </a:p>
          <a:p>
            <a:pPr algn="just">
              <a:buFont typeface="Wingdings" pitchFamily="2" charset="2"/>
              <a:buChar char="Ø"/>
            </a:pPr>
            <a:r>
              <a:rPr lang="tr-TR" sz="3200" b="1" dirty="0">
                <a:solidFill>
                  <a:srgbClr val="FF0000"/>
                </a:solidFill>
                <a:latin typeface="Arial" panose="020B0604020202020204" pitchFamily="34" charset="0"/>
                <a:cs typeface="Arial" panose="020B0604020202020204" pitchFamily="34" charset="0"/>
              </a:rPr>
              <a:t>Kültürel gürültü</a:t>
            </a:r>
            <a:r>
              <a:rPr lang="tr-TR" sz="3200" b="1" dirty="0">
                <a:latin typeface="Arial" panose="020B0604020202020204" pitchFamily="34" charset="0"/>
                <a:cs typeface="Arial" panose="020B0604020202020204" pitchFamily="34" charset="0"/>
              </a:rPr>
              <a:t>, dildeki ve gelenekteki farklılıklardan kaynaklanabilir.</a:t>
            </a:r>
          </a:p>
          <a:p>
            <a:pPr algn="just">
              <a:buFont typeface="Wingdings" pitchFamily="2" charset="2"/>
              <a:buChar char="Ø"/>
            </a:pPr>
            <a:endParaRPr lang="tr-T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6639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FAF8B3B4-0EA6-4633-B5E9-4DF0E69CFE4C}"/>
              </a:ext>
            </a:extLst>
          </p:cNvPr>
          <p:cNvSpPr/>
          <p:nvPr/>
        </p:nvSpPr>
        <p:spPr>
          <a:xfrm>
            <a:off x="2082800" y="1767841"/>
            <a:ext cx="8483600" cy="1815882"/>
          </a:xfrm>
          <a:prstGeom prst="rect">
            <a:avLst/>
          </a:prstGeom>
        </p:spPr>
        <p:txBody>
          <a:bodyPr wrap="square">
            <a:spAutoFit/>
          </a:bodyPr>
          <a:lstStyle/>
          <a:p>
            <a:pPr algn="just"/>
            <a:r>
              <a:rPr lang="tr-TR" sz="2800" b="1" dirty="0"/>
              <a:t>İLETİŞİM (TDK)</a:t>
            </a:r>
          </a:p>
          <a:p>
            <a:pPr algn="just"/>
            <a:r>
              <a:rPr lang="tr-TR" sz="2800" dirty="0"/>
              <a:t>İletişim Duygu, düşünce ya da bilgilerin akla gelebilecek her türlü yolla başkalarına aktarılmasıdır </a:t>
            </a:r>
          </a:p>
        </p:txBody>
      </p:sp>
    </p:spTree>
    <p:extLst>
      <p:ext uri="{BB962C8B-B14F-4D97-AF65-F5344CB8AC3E}">
        <p14:creationId xmlns:p14="http://schemas.microsoft.com/office/powerpoint/2010/main" val="29803993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26272" y="2212705"/>
            <a:ext cx="10281029" cy="4525963"/>
          </a:xfrm>
        </p:spPr>
        <p:txBody>
          <a:bodyPr/>
          <a:lstStyle/>
          <a:p>
            <a:pPr algn="just">
              <a:buClr>
                <a:srgbClr val="FF0000"/>
              </a:buClr>
              <a:buFont typeface="Wingdings" panose="05000000000000000000" pitchFamily="2" charset="2"/>
              <a:buChar char="Ø"/>
            </a:pPr>
            <a:r>
              <a:rPr lang="tr-TR" sz="3600" b="1" dirty="0">
                <a:latin typeface="Arial" panose="020B0604020202020204" pitchFamily="34" charset="0"/>
                <a:cs typeface="Arial" panose="020B0604020202020204" pitchFamily="34" charset="0"/>
              </a:rPr>
              <a:t>Diğer bir gürültü biçimi de</a:t>
            </a:r>
            <a:r>
              <a:rPr lang="tr-TR" sz="3600" b="1" dirty="0">
                <a:solidFill>
                  <a:srgbClr val="FF0000"/>
                </a:solidFill>
                <a:latin typeface="Arial" panose="020B0604020202020204" pitchFamily="34" charset="0"/>
                <a:cs typeface="Arial" panose="020B0604020202020204" pitchFamily="34" charset="0"/>
              </a:rPr>
              <a:t> psikolojik gürültüdür</a:t>
            </a:r>
            <a:r>
              <a:rPr lang="tr-TR" sz="3600" b="1" dirty="0">
                <a:latin typeface="Arial" panose="020B0604020202020204" pitchFamily="34" charset="0"/>
                <a:cs typeface="Arial" panose="020B0604020202020204" pitchFamily="34" charset="0"/>
              </a:rPr>
              <a:t>. Psikolojik gürültü, ön yargılı birinin mesajı doğru algılamamasından kaynaklanan gürültü olabileceği gibi, dikkat dağınıklığından kaynaklanan bir gürültü biçimi de olabilir.</a:t>
            </a:r>
          </a:p>
          <a:p>
            <a:pPr>
              <a:buClr>
                <a:srgbClr val="FF0000"/>
              </a:buClr>
              <a:buFont typeface="Wingdings" panose="05000000000000000000" pitchFamily="2" charset="2"/>
              <a:buChar char="Ø"/>
            </a:pP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59589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3512" y="332655"/>
            <a:ext cx="8640960" cy="6412273"/>
          </a:xfrm>
        </p:spPr>
        <p:txBody>
          <a:bodyPr>
            <a:noAutofit/>
          </a:bodyPr>
          <a:lstStyle/>
          <a:p>
            <a:pPr marL="0" indent="0" algn="just">
              <a:buClr>
                <a:srgbClr val="C00000"/>
              </a:buClr>
              <a:buNone/>
            </a:pPr>
            <a:r>
              <a:rPr lang="tr-TR" sz="2800" b="1" i="1" dirty="0">
                <a:solidFill>
                  <a:schemeClr val="tx1"/>
                </a:solidFill>
                <a:latin typeface="Arial" panose="020B0604020202020204" pitchFamily="34" charset="0"/>
                <a:cs typeface="Arial" panose="020B0604020202020204" pitchFamily="34" charset="0"/>
              </a:rPr>
              <a:t>Gürültü kaynakları; </a:t>
            </a:r>
          </a:p>
          <a:p>
            <a:pPr lvl="1" algn="just">
              <a:buClr>
                <a:srgbClr val="C00000"/>
              </a:buClr>
              <a:buFont typeface="Wingdings" panose="05000000000000000000" pitchFamily="2" charset="2"/>
              <a:buChar char="Ø"/>
            </a:pPr>
            <a:r>
              <a:rPr lang="tr-TR" sz="2800" b="1" dirty="0">
                <a:latin typeface="Arial" panose="020B0604020202020204" pitchFamily="34" charset="0"/>
                <a:cs typeface="Arial" panose="020B0604020202020204" pitchFamily="34" charset="0"/>
              </a:rPr>
              <a:t>Mikrofondaki bir arıza, </a:t>
            </a:r>
          </a:p>
          <a:p>
            <a:pPr lvl="1" algn="just">
              <a:buClr>
                <a:srgbClr val="C00000"/>
              </a:buClr>
              <a:buFont typeface="Wingdings" panose="05000000000000000000" pitchFamily="2" charset="2"/>
              <a:buChar char="Ø"/>
            </a:pPr>
            <a:r>
              <a:rPr lang="tr-TR" sz="2800" b="1" dirty="0">
                <a:latin typeface="Arial" panose="020B0604020202020204" pitchFamily="34" charset="0"/>
                <a:cs typeface="Arial" panose="020B0604020202020204" pitchFamily="34" charset="0"/>
              </a:rPr>
              <a:t>işitme bozuklukları, </a:t>
            </a:r>
          </a:p>
          <a:p>
            <a:pPr lvl="1" algn="just">
              <a:buClr>
                <a:srgbClr val="C00000"/>
              </a:buClr>
              <a:buFont typeface="Wingdings" panose="05000000000000000000" pitchFamily="2" charset="2"/>
              <a:buChar char="Ø"/>
            </a:pPr>
            <a:r>
              <a:rPr lang="tr-TR" sz="2800" b="1" dirty="0">
                <a:latin typeface="Arial" panose="020B0604020202020204" pitchFamily="34" charset="0"/>
                <a:cs typeface="Arial" panose="020B0604020202020204" pitchFamily="34" charset="0"/>
              </a:rPr>
              <a:t>çevreden kaynaklanan gürültüler </a:t>
            </a:r>
          </a:p>
          <a:p>
            <a:pPr marL="457200" lvl="1" indent="0" algn="just">
              <a:buClr>
                <a:srgbClr val="C00000"/>
              </a:buClr>
              <a:buNone/>
            </a:pPr>
            <a:r>
              <a:rPr lang="tr-TR" sz="2800" b="1" dirty="0">
                <a:solidFill>
                  <a:srgbClr val="FF0000"/>
                </a:solidFill>
                <a:latin typeface="Arial" panose="020B0604020202020204" pitchFamily="34" charset="0"/>
                <a:cs typeface="Arial" panose="020B0604020202020204" pitchFamily="34" charset="0"/>
              </a:rPr>
              <a:t>YA DA </a:t>
            </a:r>
          </a:p>
          <a:p>
            <a:pPr lvl="1" algn="just">
              <a:buClr>
                <a:srgbClr val="C00000"/>
              </a:buClr>
              <a:buFont typeface="Wingdings" panose="05000000000000000000" pitchFamily="2" charset="2"/>
              <a:buChar char="Ø"/>
            </a:pPr>
            <a:r>
              <a:rPr lang="tr-TR" sz="2800" b="1" dirty="0">
                <a:latin typeface="Arial" panose="020B0604020202020204" pitchFamily="34" charset="0"/>
                <a:cs typeface="Arial" panose="020B0604020202020204" pitchFamily="34" charset="0"/>
              </a:rPr>
              <a:t>dalgınlık, </a:t>
            </a:r>
          </a:p>
          <a:p>
            <a:pPr lvl="1" algn="just">
              <a:buClr>
                <a:srgbClr val="C00000"/>
              </a:buClr>
              <a:buFont typeface="Wingdings" panose="05000000000000000000" pitchFamily="2" charset="2"/>
              <a:buChar char="Ø"/>
            </a:pPr>
            <a:r>
              <a:rPr lang="tr-TR" sz="2800" b="1" dirty="0">
                <a:latin typeface="Arial" panose="020B0604020202020204" pitchFamily="34" charset="0"/>
                <a:cs typeface="Arial" panose="020B0604020202020204" pitchFamily="34" charset="0"/>
              </a:rPr>
              <a:t>anlaşmazlık, </a:t>
            </a:r>
          </a:p>
          <a:p>
            <a:pPr lvl="1" algn="just">
              <a:buClr>
                <a:srgbClr val="C00000"/>
              </a:buClr>
              <a:buFont typeface="Wingdings" panose="05000000000000000000" pitchFamily="2" charset="2"/>
              <a:buChar char="Ø"/>
            </a:pPr>
            <a:r>
              <a:rPr lang="tr-TR" sz="2800" b="1" dirty="0">
                <a:latin typeface="Arial" panose="020B0604020202020204" pitchFamily="34" charset="0"/>
                <a:cs typeface="Arial" panose="020B0604020202020204" pitchFamily="34" charset="0"/>
              </a:rPr>
              <a:t>yanlış anlama ve yorumlama, </a:t>
            </a:r>
          </a:p>
          <a:p>
            <a:pPr lvl="1" algn="just">
              <a:buClr>
                <a:srgbClr val="C00000"/>
              </a:buClr>
              <a:buFont typeface="Wingdings" panose="05000000000000000000" pitchFamily="2" charset="2"/>
              <a:buChar char="Ø"/>
            </a:pPr>
            <a:r>
              <a:rPr lang="tr-TR" sz="2800" b="1" dirty="0">
                <a:latin typeface="Arial" panose="020B0604020202020204" pitchFamily="34" charset="0"/>
                <a:cs typeface="Arial" panose="020B0604020202020204" pitchFamily="34" charset="0"/>
              </a:rPr>
              <a:t>önyargı, </a:t>
            </a:r>
          </a:p>
          <a:p>
            <a:pPr lvl="1" algn="just">
              <a:buClr>
                <a:srgbClr val="C00000"/>
              </a:buClr>
              <a:buFont typeface="Wingdings" panose="05000000000000000000" pitchFamily="2" charset="2"/>
              <a:buChar char="Ø"/>
            </a:pPr>
            <a:r>
              <a:rPr lang="tr-TR" sz="2800" b="1" dirty="0">
                <a:latin typeface="Arial" panose="020B0604020202020204" pitchFamily="34" charset="0"/>
                <a:cs typeface="Arial" panose="020B0604020202020204" pitchFamily="34" charset="0"/>
              </a:rPr>
              <a:t>inanç ve değer yargıları </a:t>
            </a:r>
          </a:p>
          <a:p>
            <a:pPr lvl="1" algn="just">
              <a:buClr>
                <a:srgbClr val="C00000"/>
              </a:buClr>
              <a:buFont typeface="Wingdings" panose="05000000000000000000" pitchFamily="2" charset="2"/>
              <a:buChar char="Ø"/>
            </a:pPr>
            <a:r>
              <a:rPr lang="tr-TR" sz="2800" b="1" dirty="0">
                <a:latin typeface="Arial" panose="020B0604020202020204" pitchFamily="34" charset="0"/>
                <a:cs typeface="Arial" panose="020B0604020202020204" pitchFamily="34" charset="0"/>
              </a:rPr>
              <a:t>görüş farklılıklarıdır.</a:t>
            </a:r>
          </a:p>
        </p:txBody>
      </p:sp>
      <p:pic>
        <p:nvPicPr>
          <p:cNvPr id="6" name="Picture 5"/>
          <p:cNvPicPr>
            <a:picLocks noChangeAspect="1"/>
          </p:cNvPicPr>
          <p:nvPr/>
        </p:nvPicPr>
        <p:blipFill>
          <a:blip r:embed="rId3"/>
          <a:stretch>
            <a:fillRect/>
          </a:stretch>
        </p:blipFill>
        <p:spPr>
          <a:xfrm>
            <a:off x="7539512" y="1430447"/>
            <a:ext cx="2688299" cy="2016224"/>
          </a:xfrm>
          <a:prstGeom prst="rect">
            <a:avLst/>
          </a:prstGeom>
        </p:spPr>
      </p:pic>
    </p:spTree>
    <p:extLst>
      <p:ext uri="{BB962C8B-B14F-4D97-AF65-F5344CB8AC3E}">
        <p14:creationId xmlns:p14="http://schemas.microsoft.com/office/powerpoint/2010/main" val="29492109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557"/>
            <a:ext cx="8229600" cy="1143000"/>
          </a:xfrm>
        </p:spPr>
        <p:txBody>
          <a:bodyPr/>
          <a:lstStyle/>
          <a:p>
            <a:r>
              <a:rPr lang="tr-TR" b="1" dirty="0">
                <a:solidFill>
                  <a:schemeClr val="tx1"/>
                </a:solidFill>
                <a:latin typeface="Arial" panose="020B0604020202020204" pitchFamily="34" charset="0"/>
                <a:cs typeface="Arial" panose="020B0604020202020204" pitchFamily="34" charset="0"/>
              </a:rPr>
              <a:t>İletişim Engelleri</a:t>
            </a:r>
          </a:p>
        </p:txBody>
      </p:sp>
      <p:sp>
        <p:nvSpPr>
          <p:cNvPr id="3" name="Content Placeholder 2"/>
          <p:cNvSpPr>
            <a:spLocks noGrp="1"/>
          </p:cNvSpPr>
          <p:nvPr>
            <p:ph idx="1"/>
          </p:nvPr>
        </p:nvSpPr>
        <p:spPr>
          <a:xfrm>
            <a:off x="817123" y="1173558"/>
            <a:ext cx="10680971" cy="5351786"/>
          </a:xfrm>
        </p:spPr>
        <p:txBody>
          <a:bodyPr>
            <a:normAutofit/>
          </a:bodyPr>
          <a:lstStyle/>
          <a:p>
            <a:pPr marL="0" indent="0" algn="just">
              <a:buNone/>
            </a:pPr>
            <a:r>
              <a:rPr lang="tr-TR" sz="2800" b="1" i="1" dirty="0">
                <a:solidFill>
                  <a:srgbClr val="FFC000"/>
                </a:solidFill>
                <a:latin typeface="Arial" panose="020B0604020202020204" pitchFamily="34" charset="0"/>
                <a:cs typeface="Arial" panose="020B0604020202020204" pitchFamily="34" charset="0"/>
              </a:rPr>
              <a:t>Dil İle İlgili Engeller</a:t>
            </a:r>
          </a:p>
          <a:p>
            <a:pPr algn="just">
              <a:buClr>
                <a:srgbClr val="C00000"/>
              </a:buClr>
              <a:buFont typeface="Wingdings" panose="05000000000000000000" pitchFamily="2" charset="2"/>
              <a:buChar char="Ø"/>
            </a:pPr>
            <a:r>
              <a:rPr lang="tr-TR" sz="2800" b="1" dirty="0">
                <a:latin typeface="Arial" panose="020B0604020202020204" pitchFamily="34" charset="0"/>
                <a:cs typeface="Arial" panose="020B0604020202020204" pitchFamily="34" charset="0"/>
              </a:rPr>
              <a:t>Dili oluşturan kelimeler ve cümleler, yöneltildikleri kimselerin bilgi, deneyim ve düşüncelerinin etkisinde anlam kazanır. Ancak karmaşık bir şekilde kullanılırsa, bir iletişim engeline dönüşebilmektedir. </a:t>
            </a:r>
          </a:p>
        </p:txBody>
      </p:sp>
      <p:pic>
        <p:nvPicPr>
          <p:cNvPr id="4" name="Picture 3"/>
          <p:cNvPicPr>
            <a:picLocks noChangeAspect="1"/>
          </p:cNvPicPr>
          <p:nvPr/>
        </p:nvPicPr>
        <p:blipFill rotWithShape="1">
          <a:blip r:embed="rId2"/>
          <a:srcRect l="13333" t="20440" r="13333" b="8841"/>
          <a:stretch/>
        </p:blipFill>
        <p:spPr>
          <a:xfrm>
            <a:off x="6816080" y="4570745"/>
            <a:ext cx="2664296" cy="1937669"/>
          </a:xfrm>
          <a:prstGeom prst="rect">
            <a:avLst/>
          </a:prstGeom>
        </p:spPr>
      </p:pic>
    </p:spTree>
    <p:extLst>
      <p:ext uri="{BB962C8B-B14F-4D97-AF65-F5344CB8AC3E}">
        <p14:creationId xmlns:p14="http://schemas.microsoft.com/office/powerpoint/2010/main" val="10579727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7" descr="tin+can+phone"/>
          <p:cNvPicPr>
            <a:picLocks noChangeAspect="1" noChangeArrowheads="1"/>
          </p:cNvPicPr>
          <p:nvPr/>
        </p:nvPicPr>
        <p:blipFill>
          <a:blip r:embed="rId2" cstate="print"/>
          <a:srcRect/>
          <a:stretch>
            <a:fillRect/>
          </a:stretch>
        </p:blipFill>
        <p:spPr bwMode="auto">
          <a:xfrm>
            <a:off x="1524000" y="0"/>
            <a:ext cx="9144000" cy="6858000"/>
          </a:xfrm>
          <a:prstGeom prst="rect">
            <a:avLst/>
          </a:prstGeom>
          <a:noFill/>
          <a:ln w="9525">
            <a:noFill/>
            <a:miter lim="800000"/>
            <a:headEnd/>
            <a:tailEnd/>
          </a:ln>
        </p:spPr>
      </p:pic>
      <p:sp>
        <p:nvSpPr>
          <p:cNvPr id="17411" name="Rectangle 6"/>
          <p:cNvSpPr>
            <a:spLocks noGrp="1" noChangeArrowheads="1"/>
          </p:cNvSpPr>
          <p:nvPr>
            <p:ph type="title"/>
          </p:nvPr>
        </p:nvSpPr>
        <p:spPr/>
        <p:txBody>
          <a:bodyPr/>
          <a:lstStyle/>
          <a:p>
            <a:pPr eaLnBrk="1" hangingPunct="1"/>
            <a:r>
              <a:rPr lang="tr-TR" b="1" dirty="0">
                <a:solidFill>
                  <a:srgbClr val="C00000"/>
                </a:solidFill>
                <a:latin typeface="Arial" panose="020B0604020202020204" pitchFamily="34" charset="0"/>
                <a:cs typeface="Arial" panose="020B0604020202020204" pitchFamily="34" charset="0"/>
              </a:rPr>
              <a:t>ETKİLİ İLETİŞİM</a:t>
            </a:r>
          </a:p>
        </p:txBody>
      </p:sp>
      <p:sp>
        <p:nvSpPr>
          <p:cNvPr id="17412" name="Text Box 7"/>
          <p:cNvSpPr txBox="1">
            <a:spLocks noChangeArrowheads="1"/>
          </p:cNvSpPr>
          <p:nvPr/>
        </p:nvSpPr>
        <p:spPr bwMode="auto">
          <a:xfrm>
            <a:off x="6672263" y="3860801"/>
            <a:ext cx="3600450" cy="2246769"/>
          </a:xfrm>
          <a:prstGeom prst="rect">
            <a:avLst/>
          </a:prstGeom>
          <a:solidFill>
            <a:schemeClr val="bg1">
              <a:alpha val="79999"/>
            </a:schemeClr>
          </a:solidFill>
          <a:ln w="9525">
            <a:solidFill>
              <a:srgbClr val="FF0000"/>
            </a:solidFill>
            <a:miter lim="800000"/>
            <a:headEnd/>
            <a:tailEnd/>
          </a:ln>
          <a:effectLst/>
        </p:spPr>
        <p:txBody>
          <a:bodyPr>
            <a:spAutoFit/>
          </a:bodyPr>
          <a:lstStyle/>
          <a:p>
            <a:pPr marL="342900" indent="-342900"/>
            <a:r>
              <a:rPr lang="tr-TR" sz="2800" b="1" dirty="0"/>
              <a:t>	</a:t>
            </a:r>
            <a:r>
              <a:rPr lang="tr-TR" sz="2800" b="1" dirty="0">
                <a:latin typeface="Arial" panose="020B0604020202020204" pitchFamily="34" charset="0"/>
                <a:cs typeface="Arial" panose="020B0604020202020204" pitchFamily="34" charset="0"/>
              </a:rPr>
              <a:t>Konuyla ilgili her noktanın dinleyici tarafından tam ve sorunsuz olarak algılanmasıdır. </a:t>
            </a:r>
          </a:p>
        </p:txBody>
      </p:sp>
    </p:spTree>
    <p:extLst>
      <p:ext uri="{BB962C8B-B14F-4D97-AF65-F5344CB8AC3E}">
        <p14:creationId xmlns:p14="http://schemas.microsoft.com/office/powerpoint/2010/main" val="1201927355"/>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0" name="Rectangle 8"/>
          <p:cNvSpPr>
            <a:spLocks noGrp="1" noChangeArrowheads="1"/>
          </p:cNvSpPr>
          <p:nvPr>
            <p:ph type="ctrTitle"/>
          </p:nvPr>
        </p:nvSpPr>
        <p:spPr>
          <a:xfrm>
            <a:off x="2292722" y="1573011"/>
            <a:ext cx="7772400" cy="1736725"/>
          </a:xfrm>
        </p:spPr>
        <p:txBody>
          <a:bodyPr>
            <a:normAutofit fontScale="90000"/>
          </a:bodyPr>
          <a:lstStyle/>
          <a:p>
            <a:pPr eaLnBrk="1" hangingPunct="1">
              <a:defRPr/>
            </a:pPr>
            <a:r>
              <a:rPr lang="tr-TR" b="1" dirty="0">
                <a:solidFill>
                  <a:schemeClr val="tx2">
                    <a:lumMod val="50000"/>
                  </a:schemeClr>
                </a:solidFill>
                <a:latin typeface="Arial" charset="0"/>
              </a:rPr>
              <a:t>Etkili iletişim ne işimize yarar?</a:t>
            </a:r>
          </a:p>
        </p:txBody>
      </p:sp>
      <p:pic>
        <p:nvPicPr>
          <p:cNvPr id="15363" name="Picture 2" descr="http://info.gtilite.com/wp-content/uploads/2012/05/reasons-to-upgrade-your-iso-stand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571" y="3524250"/>
            <a:ext cx="333375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69489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1290687" y="285916"/>
            <a:ext cx="6351587" cy="707886"/>
          </a:xfrm>
          <a:prstGeom prst="rect">
            <a:avLst/>
          </a:prstGeom>
          <a:noFill/>
          <a:ln w="9525">
            <a:noFill/>
            <a:miter lim="800000"/>
            <a:headEnd/>
            <a:tailEnd/>
          </a:ln>
          <a:effectLst/>
        </p:spPr>
        <p:txBody>
          <a:bodyPr>
            <a:spAutoFit/>
          </a:bodyPr>
          <a:lstStyle/>
          <a:p>
            <a:pPr algn="ctr"/>
            <a:r>
              <a:rPr lang="tr-TR" sz="4000" b="1" dirty="0">
                <a:latin typeface="Arial" panose="020B0604020202020204" pitchFamily="34" charset="0"/>
                <a:cs typeface="Arial" panose="020B0604020202020204" pitchFamily="34" charset="0"/>
              </a:rPr>
              <a:t>Etkili İletişim için;</a:t>
            </a:r>
          </a:p>
        </p:txBody>
      </p:sp>
      <p:sp>
        <p:nvSpPr>
          <p:cNvPr id="13315" name="Text Box 5"/>
          <p:cNvSpPr txBox="1">
            <a:spLocks noChangeArrowheads="1"/>
          </p:cNvSpPr>
          <p:nvPr/>
        </p:nvSpPr>
        <p:spPr bwMode="auto">
          <a:xfrm>
            <a:off x="1614792" y="1778743"/>
            <a:ext cx="8646741" cy="4401205"/>
          </a:xfrm>
          <a:prstGeom prst="rect">
            <a:avLst/>
          </a:prstGeom>
          <a:noFill/>
          <a:ln w="9525">
            <a:noFill/>
            <a:miter lim="800000"/>
            <a:headEnd/>
            <a:tailEnd/>
          </a:ln>
          <a:effectLst/>
        </p:spPr>
        <p:txBody>
          <a:bodyPr wrap="square">
            <a:spAutoFit/>
          </a:bodyPr>
          <a:lstStyle/>
          <a:p>
            <a:pPr marL="1223963" indent="-457200">
              <a:lnSpc>
                <a:spcPct val="125000"/>
              </a:lnSpc>
              <a:buClr>
                <a:srgbClr val="C00000"/>
              </a:buClr>
              <a:buFont typeface="Wingdings" panose="05000000000000000000" pitchFamily="2" charset="2"/>
              <a:buChar char="Ø"/>
            </a:pPr>
            <a:r>
              <a:rPr lang="tr-TR" sz="2800" b="1" dirty="0">
                <a:latin typeface="Arial" panose="020B0604020202020204" pitchFamily="34" charset="0"/>
                <a:cs typeface="Arial" panose="020B0604020202020204" pitchFamily="34" charset="0"/>
              </a:rPr>
              <a:t>Konuşmayı kesmemek</a:t>
            </a:r>
          </a:p>
          <a:p>
            <a:pPr marL="1223963" indent="-457200">
              <a:lnSpc>
                <a:spcPct val="125000"/>
              </a:lnSpc>
              <a:buClr>
                <a:srgbClr val="C00000"/>
              </a:buClr>
              <a:buFont typeface="Wingdings" panose="05000000000000000000" pitchFamily="2" charset="2"/>
              <a:buChar char="Ø"/>
            </a:pPr>
            <a:r>
              <a:rPr lang="tr-TR" sz="2800" b="1" dirty="0">
                <a:latin typeface="Arial" panose="020B0604020202020204" pitchFamily="34" charset="0"/>
                <a:cs typeface="Arial" panose="020B0604020202020204" pitchFamily="34" charset="0"/>
              </a:rPr>
              <a:t>Karşınızdakini dinlemek</a:t>
            </a:r>
          </a:p>
          <a:p>
            <a:pPr marL="1223963" indent="-457200">
              <a:lnSpc>
                <a:spcPct val="125000"/>
              </a:lnSpc>
              <a:buClr>
                <a:srgbClr val="C00000"/>
              </a:buClr>
              <a:buFont typeface="Wingdings" panose="05000000000000000000" pitchFamily="2" charset="2"/>
              <a:buChar char="Ø"/>
            </a:pPr>
            <a:r>
              <a:rPr lang="tr-TR" sz="2800" b="1" dirty="0">
                <a:latin typeface="Arial" panose="020B0604020202020204" pitchFamily="34" charset="0"/>
                <a:cs typeface="Arial" panose="020B0604020202020204" pitchFamily="34" charset="0"/>
              </a:rPr>
              <a:t>Sorular sormak</a:t>
            </a:r>
          </a:p>
          <a:p>
            <a:pPr marL="1223963" indent="-457200">
              <a:lnSpc>
                <a:spcPct val="125000"/>
              </a:lnSpc>
              <a:buClr>
                <a:srgbClr val="C00000"/>
              </a:buClr>
              <a:buFont typeface="Wingdings" panose="05000000000000000000" pitchFamily="2" charset="2"/>
              <a:buChar char="Ø"/>
            </a:pPr>
            <a:r>
              <a:rPr lang="tr-TR" sz="2800" b="1" dirty="0">
                <a:latin typeface="Arial" panose="020B0604020202020204" pitchFamily="34" charset="0"/>
                <a:cs typeface="Arial" panose="020B0604020202020204" pitchFamily="34" charset="0"/>
              </a:rPr>
              <a:t>Dikkati dağıtmamak</a:t>
            </a:r>
          </a:p>
          <a:p>
            <a:pPr marL="1223963" indent="-457200">
              <a:lnSpc>
                <a:spcPct val="125000"/>
              </a:lnSpc>
              <a:buClr>
                <a:srgbClr val="C00000"/>
              </a:buClr>
              <a:buFont typeface="Wingdings" panose="05000000000000000000" pitchFamily="2" charset="2"/>
              <a:buChar char="Ø"/>
            </a:pPr>
            <a:r>
              <a:rPr lang="tr-TR" sz="2800" b="1" dirty="0">
                <a:latin typeface="Arial" panose="020B0604020202020204" pitchFamily="34" charset="0"/>
                <a:cs typeface="Arial" panose="020B0604020202020204" pitchFamily="34" charset="0"/>
              </a:rPr>
              <a:t>Empati</a:t>
            </a:r>
          </a:p>
          <a:p>
            <a:pPr marL="1223963" indent="-457200">
              <a:lnSpc>
                <a:spcPct val="125000"/>
              </a:lnSpc>
              <a:buClr>
                <a:srgbClr val="C00000"/>
              </a:buClr>
              <a:buFont typeface="Wingdings" panose="05000000000000000000" pitchFamily="2" charset="2"/>
              <a:buChar char="Ø"/>
            </a:pPr>
            <a:r>
              <a:rPr lang="tr-TR" sz="2800" b="1" dirty="0">
                <a:latin typeface="Arial" panose="020B0604020202020204" pitchFamily="34" charset="0"/>
                <a:cs typeface="Arial" panose="020B0604020202020204" pitchFamily="34" charset="0"/>
              </a:rPr>
              <a:t>Öfkeliyken iletişimi engellemek</a:t>
            </a:r>
          </a:p>
          <a:p>
            <a:pPr marL="1223963" indent="-457200">
              <a:lnSpc>
                <a:spcPct val="125000"/>
              </a:lnSpc>
              <a:buClr>
                <a:srgbClr val="C00000"/>
              </a:buClr>
              <a:buFont typeface="Wingdings" panose="05000000000000000000" pitchFamily="2" charset="2"/>
              <a:buChar char="Ø"/>
            </a:pPr>
            <a:r>
              <a:rPr lang="tr-TR" sz="2800" b="1" dirty="0">
                <a:latin typeface="Arial" panose="020B0604020202020204" pitchFamily="34" charset="0"/>
                <a:cs typeface="Arial" panose="020B0604020202020204" pitchFamily="34" charset="0"/>
              </a:rPr>
              <a:t>Tartışma, eleştirilerde ölçülü</a:t>
            </a:r>
          </a:p>
          <a:p>
            <a:pPr marL="1223963" indent="-457200">
              <a:lnSpc>
                <a:spcPct val="125000"/>
              </a:lnSpc>
              <a:buClr>
                <a:srgbClr val="C00000"/>
              </a:buClr>
              <a:buFont typeface="Wingdings" panose="05000000000000000000" pitchFamily="2" charset="2"/>
              <a:buChar char="Ø"/>
            </a:pPr>
            <a:r>
              <a:rPr lang="tr-TR" sz="2800" b="1" dirty="0">
                <a:latin typeface="Arial" panose="020B0604020202020204" pitchFamily="34" charset="0"/>
                <a:cs typeface="Arial" panose="020B0604020202020204" pitchFamily="34" charset="0"/>
              </a:rPr>
              <a:t>Tekrar etmek</a:t>
            </a:r>
          </a:p>
        </p:txBody>
      </p:sp>
    </p:spTree>
    <p:extLst>
      <p:ext uri="{BB962C8B-B14F-4D97-AF65-F5344CB8AC3E}">
        <p14:creationId xmlns:p14="http://schemas.microsoft.com/office/powerpoint/2010/main" val="707018010"/>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551" y="155776"/>
            <a:ext cx="8229600" cy="1143000"/>
          </a:xfrm>
        </p:spPr>
        <p:txBody>
          <a:bodyPr>
            <a:noAutofit/>
          </a:bodyPr>
          <a:lstStyle/>
          <a:p>
            <a:r>
              <a:rPr lang="tr-TR" sz="4000" b="1" dirty="0">
                <a:solidFill>
                  <a:schemeClr val="tx1"/>
                </a:solidFill>
                <a:latin typeface="Arial" panose="020B0604020202020204" pitchFamily="34" charset="0"/>
                <a:cs typeface="Arial" panose="020B0604020202020204" pitchFamily="34" charset="0"/>
              </a:rPr>
              <a:t>ETKİLİ İLETİŞİMDE BEDEN DİLİ</a:t>
            </a:r>
          </a:p>
        </p:txBody>
      </p:sp>
      <p:pic>
        <p:nvPicPr>
          <p:cNvPr id="3" name="Picture 2"/>
          <p:cNvPicPr>
            <a:picLocks noChangeAspect="1"/>
          </p:cNvPicPr>
          <p:nvPr/>
        </p:nvPicPr>
        <p:blipFill>
          <a:blip r:embed="rId2"/>
          <a:stretch>
            <a:fillRect/>
          </a:stretch>
        </p:blipFill>
        <p:spPr>
          <a:xfrm>
            <a:off x="3994946" y="2658150"/>
            <a:ext cx="4366809" cy="2641650"/>
          </a:xfrm>
          <a:prstGeom prst="rect">
            <a:avLst/>
          </a:prstGeom>
        </p:spPr>
      </p:pic>
    </p:spTree>
    <p:extLst>
      <p:ext uri="{BB962C8B-B14F-4D97-AF65-F5344CB8AC3E}">
        <p14:creationId xmlns:p14="http://schemas.microsoft.com/office/powerpoint/2010/main" val="13879313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a:solidFill>
                  <a:schemeClr val="tx1"/>
                </a:solidFill>
                <a:latin typeface="Arial" panose="020B0604020202020204" pitchFamily="34" charset="0"/>
                <a:cs typeface="Arial" panose="020B0604020202020204" pitchFamily="34" charset="0"/>
              </a:rPr>
              <a:t>Beden Dilinin Öğeleri</a:t>
            </a:r>
            <a:br>
              <a:rPr lang="tr-TR" b="1" dirty="0">
                <a:solidFill>
                  <a:schemeClr val="tx1"/>
                </a:solidFill>
                <a:latin typeface="Arial" panose="020B0604020202020204" pitchFamily="34" charset="0"/>
                <a:cs typeface="Arial" panose="020B0604020202020204" pitchFamily="34" charset="0"/>
              </a:rPr>
            </a:br>
            <a:endParaRPr lang="tr-TR" b="1" dirty="0">
              <a:solidFill>
                <a:schemeClr val="tx1"/>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1219200" y="1930941"/>
            <a:ext cx="10972800" cy="4525963"/>
          </a:xfrm>
        </p:spPr>
        <p:txBody>
          <a:bodyPr>
            <a:normAutofit/>
          </a:bodyPr>
          <a:lstStyle/>
          <a:p>
            <a:pPr>
              <a:buClr>
                <a:srgbClr val="FF0000"/>
              </a:buClr>
              <a:buSzPct val="75000"/>
              <a:buFont typeface="Wingdings" panose="05000000000000000000" pitchFamily="2" charset="2"/>
              <a:buChar char="Ø"/>
            </a:pPr>
            <a:r>
              <a:rPr lang="tr-TR" altLang="tr-TR" b="1" dirty="0">
                <a:latin typeface="Arial" panose="020B0604020202020204" pitchFamily="34" charset="0"/>
                <a:cs typeface="Arial" panose="020B0604020202020204" pitchFamily="34" charset="0"/>
              </a:rPr>
              <a:t>Beden Duruşu</a:t>
            </a:r>
          </a:p>
          <a:p>
            <a:pPr>
              <a:buClr>
                <a:srgbClr val="FF0000"/>
              </a:buClr>
              <a:buSzPct val="75000"/>
              <a:buFont typeface="Wingdings" panose="05000000000000000000" pitchFamily="2" charset="2"/>
              <a:buChar char="Ø"/>
            </a:pPr>
            <a:r>
              <a:rPr lang="tr-TR" altLang="tr-TR" b="1" dirty="0">
                <a:latin typeface="Arial" panose="020B0604020202020204" pitchFamily="34" charset="0"/>
                <a:cs typeface="Arial" panose="020B0604020202020204" pitchFamily="34" charset="0"/>
              </a:rPr>
              <a:t>Mimikler</a:t>
            </a:r>
          </a:p>
          <a:p>
            <a:pPr>
              <a:buClr>
                <a:srgbClr val="FF0000"/>
              </a:buClr>
              <a:buSzPct val="75000"/>
              <a:buFont typeface="Wingdings" panose="05000000000000000000" pitchFamily="2" charset="2"/>
              <a:buChar char="Ø"/>
            </a:pPr>
            <a:r>
              <a:rPr lang="tr-TR" altLang="tr-TR" b="1" dirty="0">
                <a:latin typeface="Arial" panose="020B0604020202020204" pitchFamily="34" charset="0"/>
                <a:cs typeface="Arial" panose="020B0604020202020204" pitchFamily="34" charset="0"/>
              </a:rPr>
              <a:t>Jestler</a:t>
            </a:r>
          </a:p>
          <a:p>
            <a:pPr>
              <a:buClr>
                <a:srgbClr val="FF0000"/>
              </a:buClr>
              <a:buSzPct val="75000"/>
              <a:buFont typeface="Wingdings" panose="05000000000000000000" pitchFamily="2" charset="2"/>
              <a:buChar char="Ø"/>
            </a:pPr>
            <a:r>
              <a:rPr lang="tr-TR" altLang="tr-TR" b="1" dirty="0">
                <a:latin typeface="Arial" panose="020B0604020202020204" pitchFamily="34" charset="0"/>
                <a:cs typeface="Arial" panose="020B0604020202020204" pitchFamily="34" charset="0"/>
              </a:rPr>
              <a:t>Göz Teması</a:t>
            </a:r>
          </a:p>
          <a:p>
            <a:pPr>
              <a:buClr>
                <a:srgbClr val="FF0000"/>
              </a:buClr>
              <a:buSzPct val="75000"/>
              <a:buFont typeface="Wingdings" panose="05000000000000000000" pitchFamily="2" charset="2"/>
              <a:buChar char="Ø"/>
            </a:pPr>
            <a:r>
              <a:rPr lang="tr-TR" altLang="tr-TR" b="1" dirty="0">
                <a:latin typeface="Arial" panose="020B0604020202020204" pitchFamily="34" charset="0"/>
                <a:cs typeface="Arial" panose="020B0604020202020204" pitchFamily="34" charset="0"/>
              </a:rPr>
              <a:t>Başın Kullanımı </a:t>
            </a:r>
          </a:p>
          <a:p>
            <a:pPr>
              <a:buClr>
                <a:srgbClr val="FF0000"/>
              </a:buClr>
              <a:buSzPct val="75000"/>
              <a:buFont typeface="Wingdings" panose="05000000000000000000" pitchFamily="2" charset="2"/>
              <a:buChar char="Ø"/>
            </a:pPr>
            <a:r>
              <a:rPr lang="tr-TR" altLang="tr-TR" b="1" dirty="0">
                <a:latin typeface="Arial" panose="020B0604020202020204" pitchFamily="34" charset="0"/>
                <a:cs typeface="Arial" panose="020B0604020202020204" pitchFamily="34" charset="0"/>
              </a:rPr>
              <a:t>Ayakların Kullanımı</a:t>
            </a:r>
          </a:p>
          <a:p>
            <a:pPr>
              <a:buClr>
                <a:srgbClr val="FF0000"/>
              </a:buClr>
              <a:buSzPct val="75000"/>
              <a:buFont typeface="Wingdings" panose="05000000000000000000" pitchFamily="2" charset="2"/>
              <a:buChar char="Ø"/>
            </a:pPr>
            <a:r>
              <a:rPr lang="tr-TR" altLang="tr-TR" b="1" dirty="0">
                <a:latin typeface="Arial" panose="020B0604020202020204" pitchFamily="34" charset="0"/>
                <a:cs typeface="Arial" panose="020B0604020202020204" pitchFamily="34" charset="0"/>
              </a:rPr>
              <a:t>Mesafe </a:t>
            </a:r>
          </a:p>
          <a:p>
            <a:pPr>
              <a:buClr>
                <a:srgbClr val="FF0000"/>
              </a:buClr>
              <a:buSzPct val="75000"/>
              <a:buFont typeface="Wingdings" panose="05000000000000000000" pitchFamily="2" charset="2"/>
              <a:buChar char="Ø"/>
            </a:pPr>
            <a:r>
              <a:rPr lang="tr-TR" altLang="tr-TR" b="1" dirty="0">
                <a:latin typeface="Arial" panose="020B0604020202020204" pitchFamily="34" charset="0"/>
                <a:cs typeface="Arial" panose="020B0604020202020204" pitchFamily="34" charset="0"/>
              </a:rPr>
              <a:t>Oturmak İçin Seçilen Yer</a:t>
            </a:r>
          </a:p>
          <a:p>
            <a:pPr>
              <a:buClr>
                <a:srgbClr val="FF0000"/>
              </a:buClr>
              <a:buSzPct val="75000"/>
              <a:buFont typeface="Wingdings" panose="05000000000000000000" pitchFamily="2" charset="2"/>
              <a:buChar char="Ø"/>
            </a:pPr>
            <a:r>
              <a:rPr lang="tr-TR" altLang="tr-TR" b="1" dirty="0">
                <a:latin typeface="Arial" panose="020B0604020202020204" pitchFamily="34" charset="0"/>
                <a:cs typeface="Arial" panose="020B0604020202020204" pitchFamily="34" charset="0"/>
              </a:rPr>
              <a:t>Oturma Biçimi</a:t>
            </a:r>
          </a:p>
          <a:p>
            <a:pPr>
              <a:buClr>
                <a:srgbClr val="FF0000"/>
              </a:buClr>
              <a:buSzPct val="75000"/>
              <a:buFont typeface="Wingdings" panose="05000000000000000000" pitchFamily="2" charset="2"/>
              <a:buChar char="Ø"/>
            </a:pPr>
            <a:r>
              <a:rPr lang="tr-TR" altLang="tr-TR" b="1" dirty="0">
                <a:latin typeface="Arial" panose="020B0604020202020204" pitchFamily="34" charset="0"/>
                <a:cs typeface="Arial" panose="020B0604020202020204" pitchFamily="34" charset="0"/>
              </a:rPr>
              <a:t>Giysi ve takılar</a:t>
            </a:r>
          </a:p>
          <a:p>
            <a:pPr>
              <a:buClr>
                <a:srgbClr val="FF0000"/>
              </a:buClr>
              <a:buSzPct val="75000"/>
              <a:buFont typeface="Wingdings" panose="05000000000000000000" pitchFamily="2" charset="2"/>
              <a:buChar char="Ø"/>
            </a:pPr>
            <a:r>
              <a:rPr lang="tr-TR" altLang="tr-TR" b="1" dirty="0">
                <a:latin typeface="Arial" panose="020B0604020202020204" pitchFamily="34" charset="0"/>
                <a:cs typeface="Arial" panose="020B0604020202020204" pitchFamily="34" charset="0"/>
              </a:rPr>
              <a:t>Dış görünüm</a:t>
            </a:r>
          </a:p>
          <a:p>
            <a:pPr>
              <a:buClr>
                <a:schemeClr val="bg2"/>
              </a:buClr>
              <a:buSzPct val="75000"/>
              <a:buFont typeface="Wingdings" pitchFamily="2" charset="2"/>
              <a:buChar char="n"/>
            </a:pPr>
            <a:endParaRPr lang="tr-TR" altLang="tr-TR" sz="3600" dirty="0">
              <a:latin typeface="Arial" panose="020B0604020202020204" pitchFamily="34" charset="0"/>
              <a:cs typeface="Arial" panose="020B0604020202020204" pitchFamily="34" charset="0"/>
            </a:endParaRPr>
          </a:p>
          <a:p>
            <a:pPr>
              <a:buClr>
                <a:srgbClr val="FF0000"/>
              </a:buClr>
              <a:buSzPct val="75000"/>
              <a:buFont typeface="Wingdings" panose="05000000000000000000" pitchFamily="2" charset="2"/>
              <a:buChar char="Ø"/>
            </a:pPr>
            <a:endParaRPr lang="tr-TR" altLang="tr-TR" dirty="0"/>
          </a:p>
          <a:p>
            <a:pPr>
              <a:buClr>
                <a:srgbClr val="FF0000"/>
              </a:buClr>
              <a:buFont typeface="Wingdings" panose="05000000000000000000" pitchFamily="2" charset="2"/>
              <a:buChar char="Ø"/>
            </a:pPr>
            <a:endParaRPr lang="tr-TR" dirty="0"/>
          </a:p>
        </p:txBody>
      </p:sp>
      <p:pic>
        <p:nvPicPr>
          <p:cNvPr id="4" name="Picture 6" descr="Vucut-Dili-Karikaturu"/>
          <p:cNvPicPr>
            <a:picLocks noChangeAspect="1" noChangeArrowheads="1"/>
          </p:cNvPicPr>
          <p:nvPr/>
        </p:nvPicPr>
        <p:blipFill>
          <a:blip r:embed="rId2" cstate="print"/>
          <a:srcRect/>
          <a:stretch>
            <a:fillRect/>
          </a:stretch>
        </p:blipFill>
        <p:spPr bwMode="auto">
          <a:xfrm>
            <a:off x="6839833" y="2539051"/>
            <a:ext cx="4032448" cy="2530361"/>
          </a:xfrm>
          <a:prstGeom prst="rect">
            <a:avLst/>
          </a:prstGeom>
          <a:noFill/>
        </p:spPr>
      </p:pic>
    </p:spTree>
    <p:extLst>
      <p:ext uri="{BB962C8B-B14F-4D97-AF65-F5344CB8AC3E}">
        <p14:creationId xmlns:p14="http://schemas.microsoft.com/office/powerpoint/2010/main" val="12504243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8"/>
          <p:cNvSpPr>
            <a:spLocks noGrp="1" noChangeArrowheads="1"/>
          </p:cNvSpPr>
          <p:nvPr>
            <p:ph type="title"/>
          </p:nvPr>
        </p:nvSpPr>
        <p:spPr/>
        <p:txBody>
          <a:bodyPr/>
          <a:lstStyle/>
          <a:p>
            <a:pPr eaLnBrk="1" hangingPunct="1"/>
            <a:r>
              <a:rPr lang="tr-TR" altLang="tr-TR" b="1" dirty="0">
                <a:solidFill>
                  <a:schemeClr val="bg1"/>
                </a:solidFill>
                <a:latin typeface="Arial" charset="0"/>
                <a:cs typeface="Arial" charset="0"/>
              </a:rPr>
              <a:t>Beden dili</a:t>
            </a:r>
          </a:p>
        </p:txBody>
      </p:sp>
      <p:pic>
        <p:nvPicPr>
          <p:cNvPr id="24579" name="Picture 7" descr="body_languag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096001" y="1989138"/>
            <a:ext cx="4043363" cy="4032250"/>
          </a:xfrm>
          <a:noFill/>
        </p:spPr>
      </p:pic>
      <p:pic>
        <p:nvPicPr>
          <p:cNvPr id="24580" name="Picture 12" descr="ges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4" y="1916113"/>
            <a:ext cx="3457575"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14894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639616" y="52387"/>
            <a:ext cx="7593882" cy="1504039"/>
          </a:xfrm>
        </p:spPr>
        <p:txBody>
          <a:bodyPr>
            <a:normAutofit/>
          </a:bodyPr>
          <a:lstStyle/>
          <a:p>
            <a:pPr algn="ctr"/>
            <a:r>
              <a:rPr lang="tr-TR" sz="4000" b="1" dirty="0">
                <a:solidFill>
                  <a:schemeClr val="bg1"/>
                </a:solidFill>
                <a:latin typeface="Arial" panose="020B0604020202020204" pitchFamily="34" charset="0"/>
                <a:cs typeface="Arial" panose="020B0604020202020204" pitchFamily="34" charset="0"/>
              </a:rPr>
              <a:t>ETKİN DİNLEYİCİ OLMA YÖNTEMLERİ</a:t>
            </a:r>
          </a:p>
        </p:txBody>
      </p:sp>
      <p:sp>
        <p:nvSpPr>
          <p:cNvPr id="46082" name="AutoShape 2" descr="data:image/jpeg;base64,/9j/4AAQSkZJRgABAQAAAQABAAD/2wCEAAkGBxQTEhUUEhQWFRQXFRgYFRYVFxwWFxcVFxcXGBQVHBgYHCogGBwnHRYUITEhJSkrMC4uFx8zODMsNygtLisBCgoKDg0OGxAQGywmICQsLCwsLCwsLCwsLCwsLCwsLCwsLCwsLCwsLCwsLCwsLCwsLCwsLCwsLCwsLCwsLCwsLP/AABEIALIBHAMBEQACEQEDEQH/xAAbAAABBQEBAAAAAAAAAAAAAAAAAQMEBQYCB//EAEcQAAIBAgQEAwQGCAQDCAMAAAECAwARBBIhMQUTQVEiYXEGMoGRFCNCUqGxFTNTYnKCksFz0dLwFqKyByRDg5PC4fFjo7P/xAAbAQEAAgMBAQAAAAAAAAAAAAAAAQIDBAUGB//EADMRAAICAQQBAwMCBQMFAQAAAAABAgMRBBIhMQUTQVEiMmFxgQYUI5GxM0LwJKHB0eEV/9oADAMBAAIRAxEAPwD0mtc8iFAJehKywvTA/UWgCgRWcQxzo2ZQpiTLzib3Ac2BXp4dGa/2axysSltNqmj1K3JknFOxKxpozdd8ijdvXoB3PlUX2KuJGnp9SWX7HGOw6qsUKCwMinv4Y25jMe9youTvnrQ02Z2bjfulsg0SJZ1UXY27dyewA1J8hXUk0nlnJjCUxvnOfcic+bWQfInN+Fa8tVVHo2I6OT7OExLiQRyRhSysysj518BUMDcKQfGOhHnV6rVZyibdJKEMomVlaNPvsKAKAQmhKTfRykgOxB9Dei55RLjJdnRqGyOuhiaY3CoMzn5KPvMeg8tz+NUsthWuTPVQ5vkew+ACnM3jf7zdL9FGyj0+JNce3USs6OnGCrWERseo+kQWGoSUk/ufV6H+a3yra0KZi1jShgliuimcroS9SGwvUJjgWpAUAUICgCgCgCgCgCgCgCgCgCnPsSFB7EVQZSQpKxg2Zl3Yg6qp6AHQn4DatTUahQ4idHTadYTY3wcfVnUkZ5MhYljkztk1OpFgLE9K2a87EzW1LipYJt6ska2QNTH8gj4SBZIpQdpHlVvgTH+S1x9RZjUc+x26IrZwRfZaUyxmVveNo/8A0vBJ85BJ+FTrZuTWBXDZk5TEmXEScrXJaPOfcTZpCPvNcqLfua265oTjTD8spZU54LXDYNU11Lnd21Y/HoPIWFaVl8psyRgorCIuL4wikqgaaQGxSIFrH94jRPjr60hXl8mRxeOCNh5bEvIsudgATynyqu4UAAkDuTuda6dc6q1tTNC+NsyXHjY2Ng4v2Phb+lrGtlTjLo03TNctEi9W2sxvgL1VshdkTELzHWL7Ns8nmoNlT+Y/gpHWsGqs2QeDd0de7MmM4vDLDNHIgCrIeXIAAAWI+qew0BBGXzzjtWDQ2ttxbNnVQUq8kqeU6Kti7e6Dtpux7Af/ABW3bYq4ZfZoU1b5ErCYYILDUnVmO7Mdyf8Aem1cSdjnLk6ySisIeqi7whhlVhmzs8vRrKn8CX1+LFj6EV2tNDZDJztXPL2HYxBY2jXP53sg/m6/AGpnfCBSvTTl2OLhHPvyW8oxl/E3J/CtKeul1E3I6aMexrF4CJVLM0ot1E0l79LDNYnsLfA1SrVXTnhMz+nWl0HDFcRJzSS9vETa/W17aXta9uorrLOOezkW4UnglVJjCgChAUJCoYwcSyhRdiAPP/etT0sslRcnhDYkkb3Izbu5yX+FifmBWrLWVrhG1HSSfZxhcWWZkZSjpYkE3BDXyurDdSQw6HwnSs9c1OOTFdS63ySqsYcZ6CpygFMMnBC4i8miQkCQ3YZhcZU1N9epKrfpmJ6VSdnp9mxpqlY+RPpPMSPISDKBbuq2u59QNPUiq3WKNeS1dObX8Ic4riFhiCLoWtHGFFztqQBvYXP/AN1yqlvlvl0dFp44OcPh5SoAAhQAADR3sBYC18q/81bstYo8I1Y6VN7pDU/B5SyWxUoQElxZLsOig5fCO5Gva1YP/wBB/BmVNfwNYuOFDkSWYTdo3knfXa6HMoH8QA8xVqZ3yaaXBl9CMuMD3A8LjVjKtAt+ZIwZ5FjBDOWByKXIPiOl62bNFKyW5vBnVHGETo8Fi1Flgw4GpsJmGpNyf1PUkmscvHOT5kPQz2xMuJQeLC3GpPIlRvMm0mS/wqs/HTfTJ9EbTi8WYK5aJz9mZTGb+RYAN8Ca1bNLdExOqRPRANgB10Fte9YG5Lgr9SFFUxgjI1icOrqQ6q47MAR+Iq0bJJ5THGeSl4ZwadSxknZVPuxx2Kpr0ZwWtawsSevoN+euaSS5Kyqrl7D8qTxa/r4+tgFlUdwB4ZPTQ9r1mp1qk8NGtZo4y6YvCMWkksjIwYcuP4eKS4I3BuLWPasOt5afsX01brhh/JJ45CWgky+8Fzp/GnjQ/NRWpp5bbEzPjPA1wN+YgnsfrQGUHQiPdBY7XBzEfvW6Vl1ljnLCK11qtcFnWp0XKvjOMAtECcz+8F97JsQLdW2HbU9K3NNWs75FLG2sI7gwRYDmCy2sIl90DsxHvem3rvV7dY29sejHXRGPMuWWCrYWAsO1aL5fLM+SNjccsehN2Oyjcjub6KPM1lhp3Mq3jllcmIViHds7D3QgZ1X0yjxHz+Vtb9SuNVS/Jp2Oyx4SJX0kfdk/9N/9NXeorz2Yf5SZyMenUlf41Kf9QFWjZF9MpKicfYk1kwYXx2LQBTAGp5stgBmY+6o69zfoB3qllirWWZKq3Y8I7w2Cscz+J+/RfJR09d65F2olN8Pg61dcIRx7kutd4ZdSZU4ds8ks3TSNT0KxliW/rdx6KK7elqca8s52qk5vC5HfpQOiBn/gGn9Rsv41ad0I+5ijpZsM8triI+hdQx+F7fjWL+crbwZVo2GDxIkQMtwLkEHQgqxVgfMEGtyPKya86WngTDvec9RyhYj+M3/tXO1yxBNM6GjjsWWMcHwTpNPnFkDWhPdJDzJD/WxX0QVrXX74RibCik8osEwYEplJJYqFF9kUbhe1zqT1sO1a7swtqLZ9h2aVUUsxCqASSdAB1NRGMpvCISyNYbASYmzOXhhOyjwyyDpmO8an7o8XmNq6+m0ait0zZjV8lykUWGiJASKNQWawsLDdjbfzJroJL2M+EjscSj5nKDDmWBy9bEEj8ATVgR8Vx/DxgM8qqCzKNd2RsrCw10Oh7UA9LxSJUDlhlbNlIub5VZmAA1OisfgaAjYTieGxQZEZZQNGUqSNDYghhbcWqMZBDxHs80fiwj5P/wAMhLQnyG7Rfy6D7prWu0tdn6mOVaYxhMcHLIytHKvvRv7wB2YW0ZT0YafHSuNdpp1vno151tEutfPwYgqQFOuQNR4VFdnCqHe2dgAC1trkb2vVnZKSwyzeR01BUAKjJIVD6wCOmCQSNIFGdgAzdbDYeQ8hVvVlt2gk1BAVDJIf6MizmQxoXa12Kgm4Fgbmrq6aWEHySxVXKT7I6Co6JEZbix1HY6irbpY4GV7lQvCXEpyyFMPlH1aHxGS+pBP6tbdF62Omt9xa2Ua/yUdUHy0TP0VD1jVvNxnPze5rXd9j9y2EvYg8RwRiHNgDeAXaFSSsifaCqTZXtfLa1zYHTba02qe/bPopOiNix0TOGQm3Mf8AWOBcfcXcRj069z8LYNTe5zx7E1VxgsIn1rlir4rJKxEUK2zfrJDcKidlI1Zz2GwubjS+epRj9bLLodw/C1AGbx2AABHhW2gCpsAPifOrT1M5v6ejFGqPZOrWbeeTI+inxnGLs0UIYsNGfIzIncCw8beWw6npW3VSvumVeUsoXCkRqEWOWw6kakk3Zjc7kkn41vrVaeKxk0J1WSeSbh+GxI5dI0VyuUsoAJW97G3mK5DnJra+jo54wS6oBKjj2AzwvC/SG5r/AKpG+qXo7qf1x7r0Xp9rXSu3pNMoR3yNqqHuaQV0DMR8XEsiPG1iGQqw/dYEf50BmMDwbEQrFIWjlxId2kBYoJFMYiGU2OUhUjO1ve2vQHfDeC4iCUOvJfOtpCzMOWzTSzTBFt4lJkAF8vuC96Af4ZwubNCH5fKgaRo3ViWkLZljBXLZMqu19TcjpQFrwfBNErqxBzTyyLboskjOB660BPNAV/F+FrMBqUkW5jkX3kJ330IOl1Oh/Kk4RksSIayimwGJYlo5RlmjIEgF8pvqsiX3Rht2IIOoNcDUUOmT+Gac44ZNrWTbKYEvU4YwIzgbkD1NqJMYI/6Qi6SIT2Vgx/pW5qdrGBDj1+7Kf/Jk/wBNPTGBRjf3JP6CPzqdn5AhxbfspPkv92qdpIoxL/sm+LIP/dTagIcRJ+y/51ptQATydYj8HU02oC/SH/ZN/Un+qo2L5Ahxb/sZPmn+umz8gT6Y3WGT/lP5NU7AKcdbeOT4IT/03qdpDQn6RTqJB5mGQD55bCmx/IwIeJw3sZUB7MwU/JtarsfYwSEmU7Mp9CD+VRsYayOVGGRgKZaJCq8MdAakgKknPGAvTBKk0LQqFM8Ai4xS+WJSQZWsSN1QXMjeWgsD3YVt6OpWTx8GatZZo4YwoCqLAAAAbADQC1d7HGDbRkfarF8vEM30hoXXDhoVvdZZA7fV8o/rc1lFh4tdCCakFdjsWqSYqTnSI4+iZlMrlELTLzxqcoy3sR0BPegLPiWNw82LwzriHylZP1crhCQVCaKbEElxfrbfSgKrCYqdYMDHPJKUdlfn3YExNBKZI5GUgqykqQx3FuoNAWfBcQY+GNJC7yShCTnZ5SkhG+VtSBcNlG/xoCIcRCDF/wB7nbCsZDNO0kgDSoqBEEumRGu7WQgFkAHUECIMdOJIUaSZMKyuzynM0iw/SGGHzX8Sh1Cgva4U62vmAHoyVAM/7V4crkxCEBkOR2IuOVIQpLC4uFbK/oG71r6qvfD9DHZHKI4wjn3pn/lVUH5E/jXCc1nCRq5FHDl6vK3rI35KRUb2VydpgIxtGt+9gT8zUObGSQottUbmAvUPI5C9MMcheowQLTaAqMAS9TgADTAFpgBTACpGWFOSciEVOWhkjvgIm3jQ+qj/ACqdzGTg8Nj6Ar/A7J+CsBU+oyciDBMPdmk/myt+a3/Gp9Re6GROXONnjcdmQof6lJ/6ajdD3GUcti5V96At/hurfHx5TU7IvonAq8Wi+0xjPaVTH+LAA/AmjraI2ktJ1IuGBHcG4+Yqu1jaxZJAouxAA3JNh+NQo5IwRTxEH3EeT+FbD+pyFPwNT6a9ycHGCxErNiJRFlaGMKiyMLEtd5NUzW8Ij712dBXFR3GzVHgRPaeaOKEzRJzJ4k5GVywkna31bHIMpsytcDYPp4dd8zFjwrGTSYnEJIkYjiZVUq5ZrsiOPCUFtH18R1oCvwftUZVd1hBRJhA7FtOYcSIAqi1zZTnJ0FyAL62AsU4wfphw4QZRfxX19wOdLdCQPjQErB8QDJK75UWOSRSSdMse7G+3X5UBm4fbZZoY5VhzQvPJFLZrssAjaTneHfwZWKjUAnqLUBIXjDrIkGGhhMfPMKkyFRl+jjEKwyo1wRmHqQaAcPtVlaRGi+shVjOqtsSyrh1Um1+ZmBF7W1vrQHHEPaSeAhJY8OjtyypMp5YDsVYMxUEWsLG2uu1qAkYDif06KWNkCq+H6Em5kaaM2a2q/Vgq1hcEHrUNZWBjJzwuYvDGx3aNSfUgXrzVscWNHPlxJkqsaICjBHxWJCW0LMxyoq6szdh/nsBqSBWWmh2vgvCG4ch4LJJYzSsg/ZwHKP5pLZmPplFdinRV19m1GtD/APwzF9+cf+fJ/qrY9CHwWcIkHFcJxEPihkOIXrFMQHt1ySgDXyYa9xvWrdoYT5iY3UHD8csy5luLEqysLMjDdGU7Ef3BG9ci6l1vBrSjtO8TiMorHgqVLcT1q+0FrhZswqrWASagBQBQBQBQBQHLGgIc2OAqcAaHEhTaSSYcUDUcoZwSLA76/lTOBuI0vDIWN2hjY92RSfmRU+tInJ1HgUBvluw2ZiWYfFtvhUueRkkVUhicLwwkTEoxYBpSpKnK1uXHsRtXe0S/oo3K/tHsLw2BGiiBZjAueNXdnyggxhrtvYZgNdLmtwyFfwXGYX6S5ilkaSZVkJZnKMCBlIU+EWVRYjp8aA54ZwvAyiXksWGvNKsyhs0jSq5IsCVa5VxqLb6UB3heG4WUF4Z5bqzM8qSEM2dVDFnYeJcsagEdF3oDnDYDByHlid5FnjMyRGUlHjLLncAe+CSt7k7+dAP58EJElDgM7llCk2Lqpw5JUDS2qkmwuKArlw/DgZGWV4xh3eaQK8kaxuUCMxG1shsBtZtBtQFhjZsEq4oyvoxQYg3YlboDGLrqgCjMLbEk70IIUn6PQAzO8mZoznnWR8xsViS5WxHjbw9yTvQk0PD+FxwA5LhctgCxYKoZmCi+oAzEAXsBYDagKXgv6iK37NT8wK85qP8AUZoS+5k2sCKiUJQzwTK+KmJ1aFURR90SDOzep8I/k867Xj69tWfybdP2kjiftDHDiYMNu8xN/EBy1ytkYjc5mUKLeZ6V0DKQv+Kj4gISXhQtiUDXMdnC2Fh4yVzuBpcKO9ASuE8fE8oCKOUyytHJe/MWJ4484H3SzPY9lB61HQIHGrR4+Jl058EvMHcwGIxt62lcX7W7VoeQinDJgvXBX8SxNzauQkaxAiW5q2cA0mAjsKxN5YJlCApgEPimOEMTSFXcKL5YwCx6aAkD4kgVeuPqSwWjHJG4TxtZ72SRCFDEOFOhvs0bMpOmwN/Kr2UyrfBMoNErB8RilLCNwzL7y6hhv0OvQ/KscoNdkYJQNVwyMDc21PcGbxiHNWQgj2NSSOwTkGjQNDgpbisbQJVVAtWIEqAd+z72fEJ1zq/8roFB+cbfKu7oZZpRu1PMRMbwUy4kyM7rHyVS0chjJbO5NytjYAi2vet0yFNDwHErE8REaqcCmHzK7M2aNHuQgQaEuRYG9tvIC44a08mFYyQxxsysscJzEBQMqhyQDra9gBYG1AUeB4NPPA6HPhYZGRTCZHldI4y+cqZl8IktGuUiwW/U0BLwnsq4yhnA5SOIJR76HmlozawHuHKRsRcW1oCNF7PYlUQARiXxXxEc0iGMvM8p+qsRMoz6KxtuDvQEjG8BnnXExSrEIcROjtldmblLy1ZbZALkRDr9oj1Ah4b2WxMcUygxyS4iJFmZmKAyIzAPopv9WUFrfZoC0nw2LbErK8EMioo5a88qI3P62SxhOZvsg6WF9sxqHwC249iSkD5ffYZI/wDEfwp8LkE+QNVslti2Q3gr8PEEVVGygAegFhXnLHmTZoyfI5WNFRKEnHAHAxGJX7R5UnquXJfz1Q/h3ruePeajap6wS8T7OwyM7svjd43L7ODEytGFYaqoKDTrc33Nb3JmH4uFqvOKlg0xJdr+K+QIuU9AABYVGQJg+GRwiMRgKsUXKRQAAE8Jt3+yKlNMGYxeJE88k41jROVC3RvFeZweoJCKD1yHpXI8hbl7Ua18vYqZGua0DAd4Nj7xIjW5AJBZ3IOuVfhpoSe1ZJLBOMmkwctxqrC3VgAT8L3HoQKwzik8e4x8jOJ41h4zaSeJD2aRVPyJqfSn8GSNFk/ti/7ETE+02HEbvDImIZFvy4XV3PkAD569quqJ5xJYLfy81JKSaMbjPaqWZlvkVVuQIxzCklrJIQ5Aky3bwEAEkG11FbennXTPE4tfk768G1FOualn4LHGe0EMmKUpGQvJyNmkGGWeXOmUvlPhCjmEX3uRba++rqLJbW+TVu8ddXDfJE3B+0UMeMeBGzYd8gikzl1SUg54s7alCQLG9rsRWlqowb+l9I1rdBcqfW28E6PDsC6Jc8vFRsmpOVHCNIup1UB5RY7ZvKtXKUeTn4TXBfGtZmNZxkjyYUGoz8EkXEcPFtBVufcj9SkxkDpqq5gNWA97L1K9yO3WsscMslktYpykQkQB1FmNtzHa5K92A1t1taq4y8Bd4LaOUMAym4IBBGxB1Bqkk08EPgcqCAp+AQ8RKYZFnAJCgrKoGpiJBzDuUILW7FgNSK39Ddsn6b6M9UjSwyBgGUhlIBBBuCDqCK7eTaHLUAEUBmOLxTfS44o3blT2ebxEGJYCCShtpzCUQrcdSOtAVOCxRZ4mEk5xZkdsTHnfJFEA+ZGjPgVR4FUgXY2YXuTQgrsDPPLg/rHkGJMD542bIqL9ElEBQlrNclWL3JzE3tlsBJ6ZHsPSgOrUAhoDNz4jnyhgbwxkiPs8mzSeg1UeeY9q5Wu1H+xGvbZ7EiuSjWCpQEqQQsZhmLpLE2SaO+UkXVlb3o3A3U2HmCAfI7Gl1DqeDLXLHRMg9oiBaeCWNuuRech8wY/Fb1UHyrrw1dUvc2FYs4YzjPbGJCirHO7yHKi8po8zXGgMgHQ3+Bq/rw7TLbl7DeMabEaSHlRdY428bjs8g2U/dXfa51FaF+vT4gYZW+xHx2UDIuUZVFkWwyrsPCNhoK5/MuWYpVzS3NcFGF1qWYy04dEI1eWUgWucx2SMbDy0sTUyzJ4iWUXJ4Ri+N8elxDHKSkX2IwSuYdDJbU3+7sL7GqSnGDxE9v4zwddcFbdzL4KiBhsBlI3Gn4W3FY5p9p5O9U6842pfscNEM40BBF7EXsV6/jWSM57cp9GOymDsw0mn7EtMYyDWKLEi2iYgZiP4ZSCy+mo9Ky1alN/1WcrV+E7npm4v4yZ7D8OzzFnZlCkNyRfKLnQZibMLjp2FbN2o21/TFY+Sul0E52L1pPMfYtuIfqn6HI2vmBcH8K51Mn6i/U7ergpUSi1xg9TxnF4oIVllOVnVfCBd2YqPCB1Pn08qzShum89I+YVUSultr+TGY/2zxLtlQLAh0W1pHvbYk+EHfYEab1b6Uvp5PS0fw9GLXrsiR8dxQNxiXNu4Rh8Rl/yrH62HzE6EvAaCxbYvk0PA/bK7CPFhVJsFlX3CTsGX7BPe5GvSp2wnzHv4PPa/wlmlTkuYmuaMdqxNOLOJ0zPwYzl81VHhWVgg6WIVyvlZmYVsT5aJfDHuGYjJEib5RbT/AHtVZWckS7NBWEgKAQ059hnBEw8rYYkopeAklo11eMnUsg+0p6puNxe9q6mk1qX0SNmqz5NBgsakqho2Dr3U316g9j5GuquembHBJvUgCKAS1AGWgFFAcSzKoLMQANSSbADuSdqZx2RwZ3HY44nwx3WD7cmqmQa3VOoXu/XYb3rQ1WqUViJistSWEPIoAAAsBoANAANgB0riuW7lmo3lnVQAoBDTOCVjP1dHl3Ho+JcySNjK6O1hk1QgnwgEe4NhrWdbccH0PQT8VKiNmFmPyaDg/FHiiSBAJXjU8yR3Kxg3OZFNiXy7E7eddHTeKnf9beEea1dC1uplbUtsWNHjheeJikc7x5iscJbPZrK0qqwIawBGa4Gu+orYt8ZGuD2SyzSs0cIR4kXnD/aWCcjkOJV1zZb3DaZVseu++gtXGlROH3I0du18mHnix0WKnljiZi7MMxQupW+lh2qU1jB9BgvGanRwpsnjCybTgEUkkKvPHy5De67bHQ2O1xrasM+OEeJ8hVRVfKNEsx45Kv2/xNkigXTOS7+aJay+hZlP8pq6eyDkb/gNKr9TmXSMga1Y/Uz6E2sN+xpfZn2WEyibEA5SPq4wSpKnXO5GtjYWXtv2G2sVrB4Ty3mpTm4VPGPg0EvsngyP1CA2tdbqw9GBvUK2XSRxFrr09yseV8syXEeEwCZocNiPrVOXlT5spa18iTEattoc3+WX0lKOZL+3/o72l81q6UrLlmD9yoxSNE2WZGib98WBt2b3W+BrXlp5/wC15PS6byulvjuUkn8PsiHFq0ip7y3DOB1QG+UHbxEWudALnsDmop2LfYa3kNS9RD0dPy33+CbJJLjZyGTmTHZPsInSx+wm+p10NWluzuf2mlX/AC3jqdtsfr7/AF/Jr+D+wsahTiW5zD7O0Y7abv6n5CqStivtOBqvL6nUPCeIlnjvZXDSIVESRm3heNQjKehBA19DpURubfJpU6u+uXqRl0ebNEfHFKBmRmjkHQlTlJHYEWI9RWOxelPcv1Poui1Edbpk5Lvhm99h+JNLhikhJkhYxkndkteJz3JUi57g1luSb3r3R8/8lpv5e6UV+w3PDk0uTqSSdySbkn5mo3OSNBiRtpUcFkzXViKBQBQCWqVwCJNw9S2dS0cn7SM5WNtr9H/mBrLXqLK+mXVjQ7HjMUnWKf8AiBha38ShlJ9FFdGvyMX9xnV3yO/8RSD3sJMT+40TL8C0in8BWb+erLetERuOTn3MMB/izBf/AOavUPyFa+R60Rmbjc8YvII7MLB1zFYnOimS5u0d7XYWt2tqJp10LJbRG1SeCPgOIYqaP6yVInDFZFij1R0NmUNIWBF9jl1BB0rFqNZKuW1FZ2uL4Hf0cpIMheYjUGVswB6EJ7o+ArRs1dk+zDKxsl2rVMYtAFAJQddkLivFYsOoaZwgJsOpJ7ADerRWcm5o9Fdqp7aln3MR7Re3huyYbKY8hBkYEEllOq9rX3I6Vs6epb0meno/hvbp5W3L6lyl7FLxzGCCaOCYP9HMamPkmxuL5gQdwPD7tr9b3r1tk1UlGS4/Bg9NuagusdLgtV4tg3l+kPiSZuWIg7MYnEQJPLsirpcne/5UjPSYypFo6CMVzF/uid7E4jDHEzRYdVKBFkBCaK9yr2c6+Lwm37rVxPMKDSdcjkeUpVUl9LwbeKZWvlYGxsbEGx7abVwmmc6VdleHNNZ6z8DlPYxvt5POvbpycaB0GHQj4yS3/IVaz/SX5Z7D+FY/6jKNY8zxodpJooz6SSKjfgTVdMt1h3fK2OvRza+GewgdtqS+p5Z8wyFH8k5yzI+1Xsjz3aWArnYDmRvfJJYaNcAlWsFGxvYetbFdmVhs6/jvJ/y+a5rMfhmekwHEVsgXE5b2KiQMhHcMWv8A72rKnx2jfV/i3Le1h/A/gPYeaQqZLQKDc2IeU3vmGl1F9NSTtWPKX3PJOp83Uo4oWDd8K4VFh0yxLYbsd2Y/eZjqTWGc23+Dzt19l0nObyybaqmF8hVX8E+55j7VIBjprdRGx/iKWP4KtZNQ81wb7we3/hmTdM1+eCb7AMefiF6cqI/HNKPyH4VZLNCz8nP/AIpj/wBRBr4LbHyjmFb+K17dbXGv++9I525PMNZIkmOjQ5WcA9qvGrcskxXBtr1rlRaLnkBQBUgKq0TgSmfwR+QvU5a9gQ8ZxJIyFN2ci4SNS7kd8qgkDzOlThpZbS/UyRg5dIhwccgmzxElWs6skqmMkAWcDMLGwOtiayqLi1JclvTlFrgT2ZmDoXBzBhF4hqCwgiDn8vlWzrWnZF++CLey5rQMeDiWZVBLMFA3JNgPiatGLl0Em3hDGD4nDLflSxyW3yMGt8jUyhKKy0S4SXaJQNVxzgjAVGSOyDxXhMWJULMuYA5hqQQdtx61bLj0bmj192kluqeGV0HsfhUcusepUrYsWUXuCQCdDY2qyvaaZvX+c1t9fpznx/zgyPGeAfSYWwsthiICAjnXMl/A+muV1XXsw62r2FEo6yn6Xyb2msjfSsdmQ4dwmWDEKk8E2IXxHlKxBKjQuroPEouNNDXL1NDrWZrBm1OosppahY/0ff8Ac9jwuCiiwz/QkUZo2ZMn22KnL4ibk37nvXGnJ7vqPPwvlZqYyvk8ZWf0MRwbD8SwasseHJLsCSQH1At0awv3NJOLPa66XitcoynZ0ukj0vCFsi8wAPlGcLtmt4reV6w8I8FfGCskq/tzwYr/ALQsIVlhm+yymJj2a+eO/YfrB62rIo7qMe6Z3/4b1KrvdbfZlnkKlXAuY5EkA6nlur2+OW3xrFpmo2cnrfJ0u3TTgu8HruExKyIskbBkdQykdVIuDVpRcez5fOO14HqqVwFRgcPsKlYJygtUYIeAqSexaA4lkCgliAACSTsANzUxi5PglJt4PJcdjefNLMPdke6f4agKnzAv/NU6l8qK9kfRvB6T0NMnJYb5NT/2f4S0U05H6x8qd8kXhv8AFs/wtWSz6Yxj+DyHnNT62qeOlwLjPFiCRsilL9yxUkfAKvzq3+3ByF0Vb4Dnsz9L5Qe4AFz883yrPCcYxwyyxg0k0TGVlmkniZntA8bkRWt4Vyjw577iQG5200rmam26p+pUk4rte5uadVy+l9lnwjEuwdJbc2N8rlRZWBAZHA6XVl06G46VkhKM642R6ZqXQ2SwWFSYuxCajBZP2RFw/EI3Z0SRWZDZ1VgSt+9XdbSyTKE4pSkSqx+xRkPi+KMUTMoBbwql9s7sES9umZhfyvVo4Te7pLJeuO6WCFj8CIcK4BYsxXmy/b8TKJJrjqqkkdFyi2grh6bUfzevg7Xxn9jsbFCHCMNxPCXlnRWwxgyscO0s8ssYccteazZiTiMvNI1v5V72HoRlhYT/AGNXDa5N57KRFcJBnC5zGrOVULmYi5ew6nc+tcXVf6ry/wBDSm+SwxuJWKN5HNlRSzHyAvWGEXJkQi5fSuzzrjBlnR5XJ5uUsi2DLFbUKqtpfYFtyb1jWqXqqH+3o9dRoIUUb8fUNYvhWGMoy4sBWUlp1dw5IVBlJQAo3ilAiUgEKua5r0UXp4xUU0cWxW2zblE2HD+KhMDA6gMWjRY19zMcvh0+yAozEdADXNWmduo9OHRoRpcrMIl+z2NlliLy5LFzyyilQ0dhZrMTuc1j1Fj1qmrrrqntg8pEaiEa5NRFxPHokYp43ZTZhGjOFPYkC1/K96U+PvtjnBaGmtmspErh/EI5lzxtcXINwVII3UqdVOo0PesN1MqZbZIxTrlGWJFR7WYUhRiUF5INSBu8J0lQ9TYeMDug71u+K1bquSfRtaLUOq1L2GeFuPpa7eLDtkPo6FrHzBQ+gPaut55SdcZx6N/y6bUZLouMBw/lPIVJCOxbJ0ViBcj7tzmJA0vXnJzUkcVyTZOrFyU3Y4FoyePYhcZ4auIheJ9Aw0I3Vgbqw8wbH4VeubizJVa6pqce0eWTwvHI0MoAlTfoGU+7Iv7pHyNxuKi2pQe5fa+j6N43yVeqqxLv3LP2d482EOUgvhySSo1aMnUlB9pSbkr6kdjeM42LbPte5x/L+Cc82af90eh8N4jHOgkhcOh6joeoIOqnyNjVJQlF4Z4+cZxeJrBLqpQKAKAKkDGMxaRIXkYKi7k/71PlRQbZeFc7JbYHnXtDx98USoumH6Ls0nnJ2G1l+fYXlZsW2Hfuey8T4TYvVvXPsiuwOCeeUQx6M2rt9xPtOfPoB1J8jVaoZ+t9I6flvIQ0tG1P6muD0XFx8mBY4Aq5VVVzbBRYX8za59avu3Tyz5zucm3IoWgGXKCdd2+0b7m/c3NWcvqIJ2Fw1lAAsBoB5Vjk+RktH+umy7RQsC/70trqt+yghj5lexrn+R1HpV7I8uX+Dd0lPO9nXBvFzJukr3X/AA1VUQ/HKW9GFbOnp9KiEPfHP7mHUz3zLKsqNco/bCdkw/hJUM6K7DQrGxsxv06C/S9Wg8ZNvRQjK5KXRS+yU0MUro/1cjFUi0shjUAhFI0zZi1wddu1XrcrYJZ55yb/AJeqcZ5isx4NrWCPK/BxmsYIHG42Md0XMyPHJlG7CN1YqL9bA287VbbvjJfKwZKZqE8jXFsSJcHJJFMYxyy3MAJKBfeBW4NxZgRcEa15nS0urWRrnHPPXydiUt0eCn4Fi8TdoGyrJbNy5mZiqNs6OLmRe6E3UgjMRavS6nQ0zmrU8foaL1O1OPZpcBhhHGkYJIRFUE7kKAP7VLzu4NFvcyD7U4dnwsgQEtZWsN2COrFR6hSPjV63yzNp5KF0Zsx08t4yyMBdSVc7C40Y+VcyEHG5KSzz0e9nNOlzT9iXwXhIlULIJsNKQWW0hkEkeYrmAmBKtsSLAjMD6dq1VxxNLJ5GWvurbSlnI/7RxKrLCAeXDAgA1PgeQJI3mQkZ138R711fFwl6Vtkfu9iNEnKFkn2WfE+OIUyYaRWY7uhDLEnVi2wNtAD3vsDWpovHWXWf1FiJg02klbPM+Eu2VmGxEaBEVXVGusbsrBXNi2jH3ifEb9dTrrXqadXTuVUH0ego1VO5VwJ/CmyYvTaWI5v4oiuU+uWRh/KK5HnqUoxmjneXqSxI0jqCCDqCLEdx2rzUZY5OGmYOMGGNDe5w2Iyg940cxn/9bH4ivXSXrePy/g9DL+rok37Gwx2KMbRaAo75GN9VYjwG2xBIIPqK8lGHB59LA4uNHNaKxBVFe/Qhiw08wV19RUSi9uSfYkBqrgoLQMrOPcEixSZZAQRcpIujo3cH8wdD1rJXZjh9GzRqrKLFODPPuMcGnwtzKM8XSZBpb99fsHz1Gm/SkqVLmv8Asez8f5+u3EbeGQsLK8b8yBzG9h4l1DDsy7OLd/hVIWyj9M+Ub+s8dptZHc+/lGx4N7bqbJiwIn2Eg/UseniOqHybTzNZvTjPmt5/HueL1/iLtL+Y/K7NeGuLjUf271ge5do5L45QtQMJclbxrjMeGTNISSfdRffc9gO3c9KyQhu5Zn02ms1M9la/+HnfFOJSYlg0xGnuRj3E6afebfxHudqiduPpge98Z4evSx3TWZHPDeHy4hssK3sfE7fq09T1P7oufTeohVjmZfyPmKtKmk8s9F4DwVMLHlXxMfE7n3nbuew7DpV5T3L/AMHgNVqJ6ie+bDicZI0qqwa75KqDCknapyQXcGGsKq2gRuFwl8LIt7M74lS3ZjJIt/hp8q4PkJ+nrlJ9LB2qlmvCEw2MmRFVsLLdVAORoyug3W7gkdtAa6y1mmm+J/3NGWlm2TcDxFJQcl7qbOrAq6HoGU6jy79K2ZR+lSXK+Ua0oOJIljDAggEHQg6gg771Ck10QuOjzzjOHjWYxxaQ82BW3KxuZlEhQnYKCD2UjS1qyfS7YvOJYf7nodNO6WjnvXHsz0A4hAcpZc3a4v8AKqYlzhHndraTHarnhYD7KkwKmIKlRy8QjBl6GVRqSP3oyb/4YrS8jHNUbk/qi/8Asb+ks42P3IvB4DmVH8UmGJjLHd4WW8T36m2UHzD10a7ldX6kec/9mYLYOE9qNBVNuDBtfYVBVcZMLx/hixzPHb6uZGcDs17SgeRLK3qxquo+nbbH2eGen8PqHdXKmZdcHT6Vh8NK5+sjJ8XXmIWjc/Eqbg7jStqclGTx00efuh6dkoP2ZK4zwlpGSSJgsqXHiuVdGIJRrajUAhhtr0JFbGh10tNLL6Mml1Toba9yLhOCyMR9I5YQEHlxksHI18TMo8N/s2+PSt3V+YlbDZBYTNrUeTlbHalhM79qmAWBT9rEKP6Ukf8A9hrB4aGdSm2YPH83Ij8OXNi07JC7H1dkVf8Apeup52zFe1nR8vPqDNFLKFBJIAAuSdgBua8rGLk9qOD28IwuIOeFyRpPNcDY5ZZbKfLwWNe0S9HQYl8Ho8enosMvuLYrPywLaSq59E8WnfUAV5Gt9tnnU+MkBMWxleQi2gRAd8iknN8S3yUVZ424JyWvD8YSbGsLRQts9VBx9IHemAm0LzARaiymSmzJcb9jEa74RhE25jOsTHr5xk9107g1n3xnxP8AudjQ+a1Gm4XMTHOCGaOVSki+8jb2OxHRl/eGlYZ1Sq5j/c9vo9fTrIZjjPwTuC8akwZGUl8Pe7w75R1aPqDv4dj61mrtVv0y7ON5bwcGnbUsNG74v7RRxQLKtpDIoMKg+/cA5r9FANyapGppvdwjy2l0lmot9OK5POsXiWd2lmbM53bYW6Ko6DsPzqk5ObxDo9/o9Jp9DTld+7NDwL2UaWz4i8aHaMaSMP3j9geQ18xtV4xjBfk875Lz823XT0bjDYdI1CIoRV2VRYCqym5dnlZSc3ukx29V7IbycuoNRkHKwgVIHQKjAK0YKRHZoXUK5zPG6kqHsLupVhlvbUWNzrp1xajTVaiOJ9/JtVamUIjeOlxMaNJnhOQFigibxKupXOZNDYGxtvWtDxOmacXnrvPuZ1rW2jrGIPpOHdNGZXDn70WQsAe9nKWPTMe5rF4mU8WVyfC/yW1iW1MtL11c4ObnBk/+HA+IkjzXw+rSLazZpCWMWYHVSCSToQCB1uNTyGqjQlKC+t9Hd02qsdPpY+kv04LhxGI+UjLbZgGJ87nUnz3rg/z2qlP1E3+xVV1pbSkl4o+Ck5DI0sbDNh3LgHKNGhJb3iptY3vZh2Nel0uqr1FO9/cu+DWehds8QISYufEYvD3bIqyZzFHYgIqOCzOy3N8wWwsPF1rFqdRW9PNY4xjP5N1+OjpoqT+4PavCD6ZcliHgXw3soKSMAbC1yc53rW0N7WkThw9z/wDBtaLTwttbms8IqYMRy2DYd2V9Sq3blyhT4ks3hYbi41F710ap3Rjm1ZTLX6TRXqVdWFNG94XxWOdA0bA/eU6MjdVZdwRWSdTTPMXUyqeGZv2hxSy4kZDcRIysRqC7lSVHmAgv/F5VrayW2pQ/OT0PgtNJN2ss/Ykf92PYzTEenMYfmGPxrZm+v0X+Dj+Raeok18l8XrGaJw0wqcAovaqW8SuozGKRZLDU5RdXsBucjNYVveOt9K9NmzpLFXamyArtmWfDsrXTKQfckjJuviX3SDexsdzpXqNdo46yKweg1elWqSaOsRzZf17KEGpjS+U2++7e8BpoABp1rDpPEVUS3SfJi0/i41yzIrJMQ00ilFBhjJKtmtnktbMBb3Vuwv1J02rW8prK5f04v9TU8jrIy/pQ9iWDIT7q/wBR/wBNeeaijjpcD8eHkPRfmT/aozFAm4cNE6BwtmJu2oCgAnUkWuTYWuPjTamsoE3iGJ08JHwIP5Vj28gqOee9WwQdpjGFMAdHEDTA/JV8ewi4lBfwyLrHIBqp7Hup6r/eskJqPD6NnS6mVE/Ug8MySuQxjkXLINx0I6Mp+0v5daw207Prj0fQ/H+Qq1tWM/V7o5RSqjO5ZY1IQG1o4yxYqvlcj5AdKtO+V2IE6fQ1aOU7s98/oaD2dwVrTSr4/wDw1bXIp2Yj75Hy+dXworbH9zxnlfKy1M9sOI/5NKOImse04qwnkX9JGm0B+kjTAHsPxK5qrQLeF7ioA7QHJamAV/HJwMPNbfluB6lbD8SKtFPJevO5HHElMbQy5SyxhkfKLlVcLZwBqQDGAbdGJ6VxvG3x9SyufDk8r9jp6qDlBYAcZR9Ifrm6BNv5m2Ufj5GutZONMd1jRz66ZuWB2HLhoWaRrtq8jAavI3QDfXRVHoK85dKzXalbev8ACOtGPpQwV8PDo3TNOLzN4me9nRjqFRxqgXYWtt616WG2uG2K+lcfqcqy6SnkfwKJiI3gxKrKYmAJZQcwteOW3QkaEi3iVq4GtrlpLd9DaT/5g6dFm+JOwmAhgU8tEjG7G1tB95juPU1oTvt1D+uTZneccsziYI4qVppnAjsERYwV5iKSSxLaqrFjoNSBvravV6eiFFcYpfnn8mjLyM68xh7lpxbCxywmIWWwHKIFuWy+4RbYCwFuoJG1ZlL6jSpudVm9mNjhSUXeNc4OVtNVZTZlvvv/AGrRslbRNqLZ7an0dXWpSSHCf/DiAzdh7qD7zW2HluaU0TtlusMet1tWmq+ns0mAxAijWNdlFhfc9yfM3Jrfl9X7HipzlOTn8ncnEjVdpUjPi2NWIGWkJpnBDKscLcEmKQw3NyI9VJ6nKwKg+gG9dCnyVlX2m5VrbK/tHk4LK36yUydg48PxRCqt8aXeUttX1E26+23skIjrMEdokQAFmZWXNfohL208/lWpiLWTWwuzQYaGM7Oh9GBrBtmuiGifHCOlUeV2RgdyioT+ARsTg1b7I+VWyCufhfapyQR34eanJIxNhHA0Ut5AgH8dKlcgbWJuqOPVT/YmrYQwR+J8BE6WNww1RxoyHuP8joatC1Q4Zn0986Z7okDCeyrhg0zhwpBCquVSR1a5N+9hbUDeicI/YdHW+cv1Ffpstyq/fT+of51XJx11ydjDEi41Hca1VsC/RW7UyA+itTIHsPgzeobIL/DrYa1QD1AU/EsURpVgVM8uZSraqwII7gixHyJqy7GcHeA4xLCAjqZ0GisCBKB0DBrK/wDFcHuDXP1fjIXSc4vDf9jo1atbcSJ7+04PuwSk/vFFHzLn8jWjHw1rf9Sax+5llq60uCsxGKklYNKQMpuka3yqe5J1ZvPbsK62l0sNMsQ5fyaVuplYLzjWy8M1xiWPMwe7K4Fg6MVa3a4Oo8jcVLxJYlyvgtGyUemI8eaxdnkt99iwuNjlPhv8KpCEYPMUv7ItK6cvcf5pqcFBOaakj9SLPw+NzmeNSx3NtT21q294wXhbOH2vA/h8IFFkUKOwFqq5NlJScnlsd5B7VDZB0MM3amSR+Lh5NRkglR8M71DYJcXDwKZJySUgAqr5QyOqKDJw+HQ7qp9VBqcv5BHGAy3yOyAm9lCEX/mQmr7/AJGRwQN+1c+oT+y1DkvgEgVRkBamAIUFAc8sUAcsUAcoUx8jkOWKYwTkOWKnJAnKHaoJDkigDkipIFEYqAd2oBaArsbg81SgQDww1bIE/RhpuHAfo01Ks9kTwdDhhqGxwdDhdQ2Dr9F1GSA/RdTuJF/RdNwAcLqMgdj4YKZIJSYMDpTIHPow7VGQKIBTIHAgoBQKAWgCgCgCgCgCgCgCgCgCgCgEvUkheoIC9MgWgCgCgCgCgCgEtQBloAtQBagC1AFqALUAWoAtQBagFFAFAFAFAFAFAFAFAFAFAFAFAFAFAFAFAFSCmlhcloiGeMAvmJ94G5WEn7Xiv28IUHes8dv3GRHOE4jMU1ia6uoJyEFkyZswQtceLwanTUnTSpdcd2UyH2R+GPOzLEc0ZjSNjdg2hkkVr3F2JEemw1v2rLJVxg/ll8LBohWizELQgKAKAKAKAKAKAKAKAKAKAKAKAKAKAKAKAKAKAKAKAKAKAKAKAKAKAKAKAKAKAKAS1McYJyFqPkZOFiAJYDU2ue4F7D8T86lvIHKggKAKAKAKAKAKAKAKAKAKAKAKAKAKAKAKAKAKAKAKAKATrQC0AUAUAUAUAUAUAUAUAUAUAUAUAUAUAUAUAUAUB//Z">
            <a:hlinkClick r:id="rId2"/>
          </p:cNvPr>
          <p:cNvSpPr>
            <a:spLocks noChangeAspect="1" noChangeArrowheads="1"/>
          </p:cNvSpPr>
          <p:nvPr/>
        </p:nvSpPr>
        <p:spPr bwMode="auto">
          <a:xfrm>
            <a:off x="1562100" y="-1143000"/>
            <a:ext cx="3810000" cy="2390775"/>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46084" name="Picture 4" descr="http://www.freestockphotos.name/wallpaper-original/wallpapers/oral-communication-and-hands-2256.jpg">
            <a:hlinkClick r:id="rId3"/>
          </p:cNvPr>
          <p:cNvPicPr>
            <a:picLocks noChangeAspect="1" noChangeArrowheads="1"/>
          </p:cNvPicPr>
          <p:nvPr/>
        </p:nvPicPr>
        <p:blipFill>
          <a:blip r:embed="rId4" cstate="print"/>
          <a:srcRect/>
          <a:stretch>
            <a:fillRect/>
          </a:stretch>
        </p:blipFill>
        <p:spPr bwMode="auto">
          <a:xfrm>
            <a:off x="3467100" y="1892708"/>
            <a:ext cx="5448300" cy="3857625"/>
          </a:xfrm>
          <a:prstGeom prst="rect">
            <a:avLst/>
          </a:prstGeom>
          <a:noFill/>
        </p:spPr>
      </p:pic>
    </p:spTree>
    <p:extLst>
      <p:ext uri="{BB962C8B-B14F-4D97-AF65-F5344CB8AC3E}">
        <p14:creationId xmlns:p14="http://schemas.microsoft.com/office/powerpoint/2010/main" val="2442323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94732" y="1168516"/>
            <a:ext cx="10972800" cy="1143000"/>
          </a:xfrm>
        </p:spPr>
        <p:txBody>
          <a:bodyPr/>
          <a:lstStyle/>
          <a:p>
            <a:r>
              <a:rPr lang="tr-TR" b="1" dirty="0">
                <a:solidFill>
                  <a:srgbClr val="FF0000"/>
                </a:solidFill>
                <a:latin typeface="Arial" panose="020B0604020202020204" pitchFamily="34" charset="0"/>
                <a:cs typeface="Arial" panose="020B0604020202020204" pitchFamily="34" charset="0"/>
              </a:rPr>
              <a:t>İLETİŞİM NEDİR?</a:t>
            </a:r>
          </a:p>
        </p:txBody>
      </p:sp>
      <p:sp>
        <p:nvSpPr>
          <p:cNvPr id="3" name="2 İçerik Yer Tutucusu"/>
          <p:cNvSpPr>
            <a:spLocks noGrp="1"/>
          </p:cNvSpPr>
          <p:nvPr>
            <p:ph idx="1"/>
          </p:nvPr>
        </p:nvSpPr>
        <p:spPr>
          <a:xfrm>
            <a:off x="609600" y="2144950"/>
            <a:ext cx="10972800" cy="4525963"/>
          </a:xfrm>
        </p:spPr>
        <p:txBody>
          <a:bodyPr/>
          <a:lstStyle/>
          <a:p>
            <a:pPr marL="0" indent="0" algn="just">
              <a:buNone/>
            </a:pPr>
            <a:r>
              <a:rPr lang="tr-TR" sz="3600" b="1" dirty="0">
                <a:latin typeface="Arial" panose="020B0604020202020204" pitchFamily="34" charset="0"/>
                <a:cs typeface="Arial" panose="020B0604020202020204" pitchFamily="34" charset="0"/>
              </a:rPr>
              <a:t>İletişim, bir kaynaktan (kişi, kişiler veya kurum), bir araçla (yazılı, sözlü, görsel veya beden dili ile), bilgi, haber, düşünce, durum, duygu veya kültürün bir başka insan veya insan topluluklarına aktarılmasıdır.</a:t>
            </a:r>
          </a:p>
        </p:txBody>
      </p:sp>
    </p:spTree>
    <p:extLst>
      <p:ext uri="{BB962C8B-B14F-4D97-AF65-F5344CB8AC3E}">
        <p14:creationId xmlns:p14="http://schemas.microsoft.com/office/powerpoint/2010/main" val="27960349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title"/>
          </p:nvPr>
        </p:nvSpPr>
        <p:spPr>
          <a:xfrm>
            <a:off x="1870435" y="476673"/>
            <a:ext cx="8229600" cy="561975"/>
          </a:xfrm>
        </p:spPr>
        <p:txBody>
          <a:bodyPr>
            <a:noAutofit/>
          </a:bodyPr>
          <a:lstStyle/>
          <a:p>
            <a:pPr eaLnBrk="1" hangingPunct="1"/>
            <a:r>
              <a:rPr lang="tr-TR" sz="4000" b="1" dirty="0">
                <a:solidFill>
                  <a:schemeClr val="tx1"/>
                </a:solidFill>
                <a:latin typeface="Arial" panose="020B0604020202020204" pitchFamily="34" charset="0"/>
                <a:cs typeface="Arial" panose="020B0604020202020204" pitchFamily="34" charset="0"/>
              </a:rPr>
              <a:t>Eller ve Kollar</a:t>
            </a:r>
          </a:p>
        </p:txBody>
      </p:sp>
      <p:pic>
        <p:nvPicPr>
          <p:cNvPr id="32771" name="Picture 5" descr="BODY_1577765c"/>
          <p:cNvPicPr>
            <a:picLocks noChangeAspect="1" noChangeArrowheads="1"/>
          </p:cNvPicPr>
          <p:nvPr/>
        </p:nvPicPr>
        <p:blipFill>
          <a:blip r:embed="rId2" cstate="print"/>
          <a:srcRect/>
          <a:stretch>
            <a:fillRect/>
          </a:stretch>
        </p:blipFill>
        <p:spPr bwMode="auto">
          <a:xfrm>
            <a:off x="1870435" y="1692612"/>
            <a:ext cx="7784800" cy="4873557"/>
          </a:xfrm>
          <a:prstGeom prst="rect">
            <a:avLst/>
          </a:prstGeom>
          <a:noFill/>
          <a:ln w="9525">
            <a:noFill/>
            <a:miter lim="800000"/>
            <a:headEnd/>
            <a:tailEnd/>
          </a:ln>
        </p:spPr>
      </p:pic>
    </p:spTree>
    <p:extLst>
      <p:ext uri="{BB962C8B-B14F-4D97-AF65-F5344CB8AC3E}">
        <p14:creationId xmlns:p14="http://schemas.microsoft.com/office/powerpoint/2010/main" val="322688707"/>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tr-TR" b="1" dirty="0">
                <a:solidFill>
                  <a:schemeClr val="tx1"/>
                </a:solidFill>
                <a:latin typeface="Arial" panose="020B0604020202020204" pitchFamily="34" charset="0"/>
                <a:cs typeface="Arial" panose="020B0604020202020204" pitchFamily="34" charset="0"/>
              </a:rPr>
              <a:t>Mimikler</a:t>
            </a:r>
          </a:p>
        </p:txBody>
      </p:sp>
      <p:pic>
        <p:nvPicPr>
          <p:cNvPr id="33795" name="Picture 3" descr="facial_expression"/>
          <p:cNvPicPr>
            <a:picLocks noChangeAspect="1" noChangeArrowheads="1"/>
          </p:cNvPicPr>
          <p:nvPr/>
        </p:nvPicPr>
        <p:blipFill>
          <a:blip r:embed="rId2" cstate="print"/>
          <a:srcRect/>
          <a:stretch>
            <a:fillRect/>
          </a:stretch>
        </p:blipFill>
        <p:spPr bwMode="auto">
          <a:xfrm>
            <a:off x="1524000" y="2288432"/>
            <a:ext cx="9144000" cy="3771900"/>
          </a:xfrm>
          <a:prstGeom prst="rect">
            <a:avLst/>
          </a:prstGeom>
          <a:noFill/>
          <a:ln w="9525">
            <a:noFill/>
            <a:miter lim="800000"/>
            <a:headEnd/>
            <a:tailEnd/>
          </a:ln>
        </p:spPr>
      </p:pic>
    </p:spTree>
    <p:extLst>
      <p:ext uri="{BB962C8B-B14F-4D97-AF65-F5344CB8AC3E}">
        <p14:creationId xmlns:p14="http://schemas.microsoft.com/office/powerpoint/2010/main" val="1742391090"/>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b="1" dirty="0">
                <a:solidFill>
                  <a:schemeClr val="tx1"/>
                </a:solidFill>
                <a:latin typeface="Arial" panose="020B0604020202020204" pitchFamily="34" charset="0"/>
                <a:cs typeface="Arial" panose="020B0604020202020204" pitchFamily="34" charset="0"/>
              </a:rPr>
              <a:t>Mimikler</a:t>
            </a:r>
            <a:endParaRPr lang="tr-TR" dirty="0">
              <a:solidFill>
                <a:schemeClr val="tx1"/>
              </a:solidFill>
              <a:latin typeface="Arial" panose="020B0604020202020204" pitchFamily="34" charset="0"/>
              <a:cs typeface="Arial" panose="020B0604020202020204" pitchFamily="34" charset="0"/>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91500" y="2014108"/>
            <a:ext cx="3484398" cy="3484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1525" y="1417638"/>
            <a:ext cx="3686421" cy="5202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89799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81200" y="0"/>
            <a:ext cx="8229600" cy="1570186"/>
          </a:xfrm>
        </p:spPr>
        <p:txBody>
          <a:bodyPr/>
          <a:lstStyle/>
          <a:p>
            <a:r>
              <a:rPr lang="tr-TR" altLang="tr-TR" dirty="0">
                <a:solidFill>
                  <a:schemeClr val="bg1"/>
                </a:solidFill>
                <a:latin typeface="Arial" panose="020B0604020202020204" pitchFamily="34" charset="0"/>
                <a:cs typeface="Arial" panose="020B0604020202020204" pitchFamily="34" charset="0"/>
              </a:rPr>
              <a:t> </a:t>
            </a:r>
            <a:r>
              <a:rPr lang="tr-TR" altLang="tr-TR" b="1" dirty="0">
                <a:solidFill>
                  <a:schemeClr val="bg1"/>
                </a:solidFill>
                <a:latin typeface="Arial" panose="020B0604020202020204" pitchFamily="34" charset="0"/>
                <a:cs typeface="Arial" panose="020B0604020202020204" pitchFamily="34" charset="0"/>
              </a:rPr>
              <a:t>Evrensel yüz ifadeleri</a:t>
            </a:r>
            <a:endParaRPr lang="tr-TR" b="1" dirty="0">
              <a:solidFill>
                <a:schemeClr val="bg1"/>
              </a:solidFill>
              <a:latin typeface="Arial" panose="020B0604020202020204" pitchFamily="34" charset="0"/>
              <a:cs typeface="Arial" panose="020B0604020202020204" pitchFamily="34" charset="0"/>
            </a:endParaRPr>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9889" y="2528241"/>
            <a:ext cx="11812221" cy="2588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8154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title"/>
          </p:nvPr>
        </p:nvSpPr>
        <p:spPr/>
        <p:txBody>
          <a:bodyPr/>
          <a:lstStyle/>
          <a:p>
            <a:pPr eaLnBrk="1" hangingPunct="1"/>
            <a:r>
              <a:rPr lang="tr-TR" altLang="tr-TR" b="1" dirty="0">
                <a:solidFill>
                  <a:schemeClr val="tx1"/>
                </a:solidFill>
                <a:latin typeface="Arial" panose="020B0604020202020204" pitchFamily="34" charset="0"/>
                <a:cs typeface="Arial" panose="020B0604020202020204" pitchFamily="34" charset="0"/>
              </a:rPr>
              <a:t>Mesafe</a:t>
            </a:r>
          </a:p>
        </p:txBody>
      </p:sp>
      <p:pic>
        <p:nvPicPr>
          <p:cNvPr id="18436" name="Picture 4" descr="http://www.kho.edu.tr/300/Image57.jpg"/>
          <p:cNvPicPr>
            <a:picLocks noGrp="1" noChangeAspect="1" noChangeArrowheads="1"/>
          </p:cNvPicPr>
          <p:nvPr>
            <p:ph idx="1"/>
          </p:nvPr>
        </p:nvPicPr>
        <p:blipFill>
          <a:blip r:embed="rId2" r:link="rId3">
            <a:extLst>
              <a:ext uri="{28A0092B-C50C-407E-A947-70E740481C1C}">
                <a14:useLocalDpi xmlns:a14="http://schemas.microsoft.com/office/drawing/2010/main" val="0"/>
              </a:ext>
            </a:extLst>
          </a:blip>
          <a:stretch>
            <a:fillRect/>
          </a:stretch>
        </p:blipFill>
        <p:spPr>
          <a:xfrm>
            <a:off x="2371849" y="2062976"/>
            <a:ext cx="6485576" cy="2718701"/>
          </a:xfrm>
          <a:noFill/>
        </p:spPr>
      </p:pic>
    </p:spTree>
    <p:extLst>
      <p:ext uri="{BB962C8B-B14F-4D97-AF65-F5344CB8AC3E}">
        <p14:creationId xmlns:p14="http://schemas.microsoft.com/office/powerpoint/2010/main" val="4340313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blinds(horizontal)">
                                      <p:cBhvr>
                                        <p:cTn id="7"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90145" y="193675"/>
            <a:ext cx="10972800" cy="1143000"/>
          </a:xfrm>
        </p:spPr>
        <p:txBody>
          <a:bodyPr/>
          <a:lstStyle/>
          <a:p>
            <a:pPr eaLnBrk="1" hangingPunct="1"/>
            <a:r>
              <a:rPr lang="tr-TR" b="1" dirty="0">
                <a:solidFill>
                  <a:schemeClr val="tx1"/>
                </a:solidFill>
                <a:latin typeface="Arial" panose="020B0604020202020204" pitchFamily="34" charset="0"/>
                <a:cs typeface="Arial" panose="020B0604020202020204" pitchFamily="34" charset="0"/>
              </a:rPr>
              <a:t>Tokalaşma</a:t>
            </a:r>
          </a:p>
        </p:txBody>
      </p:sp>
      <p:pic>
        <p:nvPicPr>
          <p:cNvPr id="36867" name="Picture 4" descr="hand-shake"/>
          <p:cNvPicPr>
            <a:picLocks noChangeAspect="1" noChangeArrowheads="1"/>
          </p:cNvPicPr>
          <p:nvPr/>
        </p:nvPicPr>
        <p:blipFill>
          <a:blip r:embed="rId3" cstate="print"/>
          <a:srcRect/>
          <a:stretch>
            <a:fillRect/>
          </a:stretch>
        </p:blipFill>
        <p:spPr bwMode="auto">
          <a:xfrm>
            <a:off x="9209088" y="4911084"/>
            <a:ext cx="2711450" cy="1382712"/>
          </a:xfrm>
          <a:prstGeom prst="rect">
            <a:avLst/>
          </a:prstGeom>
          <a:noFill/>
          <a:ln w="9525">
            <a:noFill/>
            <a:miter lim="800000"/>
            <a:headEnd/>
            <a:tailEnd/>
          </a:ln>
        </p:spPr>
      </p:pic>
      <p:pic>
        <p:nvPicPr>
          <p:cNvPr id="36868" name="Picture 34" descr="HandShake"/>
          <p:cNvPicPr>
            <a:picLocks noChangeAspect="1" noChangeArrowheads="1"/>
          </p:cNvPicPr>
          <p:nvPr/>
        </p:nvPicPr>
        <p:blipFill>
          <a:blip r:embed="rId4" cstate="print"/>
          <a:srcRect/>
          <a:stretch>
            <a:fillRect/>
          </a:stretch>
        </p:blipFill>
        <p:spPr bwMode="auto">
          <a:xfrm>
            <a:off x="9657945" y="2124616"/>
            <a:ext cx="1905000" cy="2152650"/>
          </a:xfrm>
          <a:prstGeom prst="rect">
            <a:avLst/>
          </a:prstGeom>
          <a:noFill/>
          <a:ln w="9525">
            <a:noFill/>
            <a:miter lim="800000"/>
            <a:headEnd/>
            <a:tailEnd/>
          </a:ln>
        </p:spPr>
      </p:pic>
      <p:graphicFrame>
        <p:nvGraphicFramePr>
          <p:cNvPr id="36869" name="Object 36"/>
          <p:cNvGraphicFramePr>
            <a:graphicFrameLocks noChangeAspect="1"/>
          </p:cNvGraphicFramePr>
          <p:nvPr/>
        </p:nvGraphicFramePr>
        <p:xfrm>
          <a:off x="1847851" y="1700214"/>
          <a:ext cx="6081713" cy="4110037"/>
        </p:xfrm>
        <a:graphic>
          <a:graphicData uri="http://schemas.openxmlformats.org/presentationml/2006/ole">
            <mc:AlternateContent xmlns:mc="http://schemas.openxmlformats.org/markup-compatibility/2006">
              <mc:Choice xmlns:v="urn:schemas-microsoft-com:vml" Requires="v">
                <p:oleObj spid="_x0000_s1123" name="Image" r:id="rId5" imgW="6692063" imgH="4520635" progId="Photoshop.Image.7">
                  <p:embed/>
                </p:oleObj>
              </mc:Choice>
              <mc:Fallback>
                <p:oleObj name="Image" r:id="rId5" imgW="6692063" imgH="4520635" progId="Photoshop.Image.7">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7851" y="1700214"/>
                        <a:ext cx="6081713" cy="411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6870" name="Picture 37" descr="beden177ch"/>
          <p:cNvPicPr>
            <a:picLocks noChangeAspect="1" noChangeArrowheads="1"/>
          </p:cNvPicPr>
          <p:nvPr/>
        </p:nvPicPr>
        <p:blipFill>
          <a:blip r:embed="rId7" cstate="print"/>
          <a:srcRect/>
          <a:stretch>
            <a:fillRect/>
          </a:stretch>
        </p:blipFill>
        <p:spPr bwMode="auto">
          <a:xfrm>
            <a:off x="9209088" y="355600"/>
            <a:ext cx="2590800" cy="981075"/>
          </a:xfrm>
          <a:prstGeom prst="rect">
            <a:avLst/>
          </a:prstGeom>
          <a:noFill/>
          <a:ln w="9525">
            <a:noFill/>
            <a:miter lim="800000"/>
            <a:headEnd/>
            <a:tailEnd/>
          </a:ln>
        </p:spPr>
      </p:pic>
    </p:spTree>
    <p:extLst>
      <p:ext uri="{BB962C8B-B14F-4D97-AF65-F5344CB8AC3E}">
        <p14:creationId xmlns:p14="http://schemas.microsoft.com/office/powerpoint/2010/main" val="567721068"/>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idx="1"/>
          </p:nvPr>
        </p:nvSpPr>
        <p:spPr>
          <a:xfrm>
            <a:off x="688258" y="1214995"/>
            <a:ext cx="7089057" cy="3415371"/>
          </a:xfrm>
        </p:spPr>
        <p:txBody>
          <a:bodyPr>
            <a:normAutofit/>
          </a:bodyPr>
          <a:lstStyle/>
          <a:p>
            <a:pPr marL="0" indent="0" eaLnBrk="1" hangingPunct="1">
              <a:lnSpc>
                <a:spcPct val="90000"/>
              </a:lnSpc>
              <a:buNone/>
            </a:pPr>
            <a:endParaRPr lang="tr-TR" b="1" dirty="0">
              <a:solidFill>
                <a:srgbClr val="C00000"/>
              </a:solidFill>
              <a:latin typeface="Arial" panose="020B0604020202020204" pitchFamily="34" charset="0"/>
              <a:cs typeface="Arial" panose="020B0604020202020204" pitchFamily="34" charset="0"/>
            </a:endParaRPr>
          </a:p>
          <a:p>
            <a:pPr marL="0" indent="0" eaLnBrk="1" hangingPunct="1">
              <a:lnSpc>
                <a:spcPct val="90000"/>
              </a:lnSpc>
              <a:buNone/>
            </a:pPr>
            <a:endParaRPr lang="tr-TR" sz="3200" b="1" dirty="0">
              <a:solidFill>
                <a:srgbClr val="C00000"/>
              </a:solidFill>
              <a:latin typeface="Arial" panose="020B0604020202020204" pitchFamily="34" charset="0"/>
              <a:cs typeface="Arial" panose="020B0604020202020204" pitchFamily="34" charset="0"/>
            </a:endParaRPr>
          </a:p>
          <a:p>
            <a:pPr lvl="1" eaLnBrk="1" hangingPunct="1">
              <a:lnSpc>
                <a:spcPct val="90000"/>
              </a:lnSpc>
              <a:buClr>
                <a:srgbClr val="FF0000"/>
              </a:buClr>
              <a:buFont typeface="Wingdings" panose="05000000000000000000" pitchFamily="2" charset="2"/>
              <a:buChar char="Ø"/>
            </a:pPr>
            <a:r>
              <a:rPr lang="tr-TR" sz="3200" b="1" dirty="0">
                <a:latin typeface="Arial" panose="020B0604020202020204" pitchFamily="34" charset="0"/>
                <a:cs typeface="Arial" panose="020B0604020202020204" pitchFamily="34" charset="0"/>
              </a:rPr>
              <a:t>Uyanık tutar</a:t>
            </a:r>
          </a:p>
          <a:p>
            <a:pPr lvl="1" eaLnBrk="1" hangingPunct="1">
              <a:lnSpc>
                <a:spcPct val="90000"/>
              </a:lnSpc>
              <a:buClr>
                <a:srgbClr val="FF0000"/>
              </a:buClr>
              <a:buFont typeface="Wingdings" panose="05000000000000000000" pitchFamily="2" charset="2"/>
              <a:buChar char="Ø"/>
            </a:pPr>
            <a:r>
              <a:rPr lang="tr-TR" sz="3200" b="1" dirty="0">
                <a:latin typeface="Arial" panose="020B0604020202020204" pitchFamily="34" charset="0"/>
                <a:cs typeface="Arial" panose="020B0604020202020204" pitchFamily="34" charset="0"/>
              </a:rPr>
              <a:t>Anlatılana katılımı sağlar</a:t>
            </a:r>
          </a:p>
          <a:p>
            <a:pPr lvl="1" eaLnBrk="1" hangingPunct="1">
              <a:lnSpc>
                <a:spcPct val="90000"/>
              </a:lnSpc>
              <a:buClr>
                <a:srgbClr val="FF0000"/>
              </a:buClr>
              <a:buFont typeface="Wingdings" panose="05000000000000000000" pitchFamily="2" charset="2"/>
              <a:buChar char="Ø"/>
            </a:pPr>
            <a:r>
              <a:rPr lang="tr-TR" sz="3200" b="1" dirty="0">
                <a:latin typeface="Arial" panose="020B0604020202020204" pitchFamily="34" charset="0"/>
                <a:cs typeface="Arial" panose="020B0604020202020204" pitchFamily="34" charset="0"/>
              </a:rPr>
              <a:t>Kontrolün sizde olduğunu hissettirir</a:t>
            </a:r>
          </a:p>
        </p:txBody>
      </p:sp>
      <p:pic>
        <p:nvPicPr>
          <p:cNvPr id="38915" name="Picture 3" descr="Eye%20Scapes%20-%2001"/>
          <p:cNvPicPr>
            <a:picLocks noChangeAspect="1" noChangeArrowheads="1"/>
          </p:cNvPicPr>
          <p:nvPr/>
        </p:nvPicPr>
        <p:blipFill>
          <a:blip r:embed="rId2" cstate="print"/>
          <a:srcRect/>
          <a:stretch>
            <a:fillRect/>
          </a:stretch>
        </p:blipFill>
        <p:spPr bwMode="auto">
          <a:xfrm>
            <a:off x="7043738" y="1342418"/>
            <a:ext cx="5148262" cy="5122863"/>
          </a:xfrm>
          <a:prstGeom prst="rect">
            <a:avLst/>
          </a:prstGeom>
          <a:noFill/>
          <a:ln w="9525">
            <a:noFill/>
            <a:miter lim="800000"/>
            <a:headEnd/>
            <a:tailEnd/>
          </a:ln>
        </p:spPr>
      </p:pic>
      <p:sp>
        <p:nvSpPr>
          <p:cNvPr id="2" name="Dikdörtgen 1"/>
          <p:cNvSpPr/>
          <p:nvPr/>
        </p:nvSpPr>
        <p:spPr>
          <a:xfrm>
            <a:off x="2430657" y="557855"/>
            <a:ext cx="3196709" cy="701731"/>
          </a:xfrm>
          <a:prstGeom prst="rect">
            <a:avLst/>
          </a:prstGeom>
        </p:spPr>
        <p:txBody>
          <a:bodyPr wrap="none">
            <a:spAutoFit/>
          </a:bodyPr>
          <a:lstStyle/>
          <a:p>
            <a:pPr>
              <a:lnSpc>
                <a:spcPct val="90000"/>
              </a:lnSpc>
            </a:pPr>
            <a:r>
              <a:rPr lang="tr-TR" sz="4400" b="1" dirty="0">
                <a:latin typeface="Arial" panose="020B0604020202020204" pitchFamily="34" charset="0"/>
                <a:cs typeface="Arial" panose="020B0604020202020204" pitchFamily="34" charset="0"/>
              </a:rPr>
              <a:t>Göz teması</a:t>
            </a:r>
          </a:p>
        </p:txBody>
      </p:sp>
    </p:spTree>
    <p:extLst>
      <p:ext uri="{BB962C8B-B14F-4D97-AF65-F5344CB8AC3E}">
        <p14:creationId xmlns:p14="http://schemas.microsoft.com/office/powerpoint/2010/main" val="650094989"/>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idx="4294967295"/>
          </p:nvPr>
        </p:nvSpPr>
        <p:spPr>
          <a:xfrm>
            <a:off x="1081669" y="1197362"/>
            <a:ext cx="8229600" cy="787400"/>
          </a:xfrm>
        </p:spPr>
        <p:txBody>
          <a:bodyPr vert="horz" wrap="square" lIns="0" tIns="45720" rIns="0" bIns="0" numCol="1" anchor="b" anchorCtr="0" compatLnSpc="1">
            <a:prstTxWarp prst="textNoShape">
              <a:avLst/>
            </a:prstTxWarp>
          </a:bodyPr>
          <a:lstStyle/>
          <a:p>
            <a:pPr eaLnBrk="1" hangingPunct="1"/>
            <a:r>
              <a:rPr lang="tr-TR" altLang="tr-TR" b="1" dirty="0">
                <a:solidFill>
                  <a:schemeClr val="tx1"/>
                </a:solidFill>
                <a:latin typeface="Arial" panose="020B0604020202020204" pitchFamily="34" charset="0"/>
                <a:cs typeface="Arial" panose="020B0604020202020204" pitchFamily="34" charset="0"/>
              </a:rPr>
              <a:t>Empati?</a:t>
            </a:r>
          </a:p>
        </p:txBody>
      </p:sp>
      <p:pic>
        <p:nvPicPr>
          <p:cNvPr id="34819" name="Picture 6" descr="empati_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524220" y="3009358"/>
            <a:ext cx="4422775" cy="2417763"/>
          </a:xfrm>
          <a:noFill/>
        </p:spPr>
      </p:pic>
    </p:spTree>
    <p:extLst>
      <p:ext uri="{BB962C8B-B14F-4D97-AF65-F5344CB8AC3E}">
        <p14:creationId xmlns:p14="http://schemas.microsoft.com/office/powerpoint/2010/main" val="42768392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09600" y="304799"/>
            <a:ext cx="10972800" cy="1371600"/>
          </a:xfrm>
        </p:spPr>
        <p:txBody>
          <a:bodyPr/>
          <a:lstStyle/>
          <a:p>
            <a:pPr eaLnBrk="1" hangingPunct="1"/>
            <a:r>
              <a:rPr lang="tr-TR" altLang="tr-TR" sz="4000" b="1" dirty="0">
                <a:solidFill>
                  <a:schemeClr val="tx1"/>
                </a:solidFill>
              </a:rPr>
              <a:t>Empati (</a:t>
            </a:r>
            <a:r>
              <a:rPr lang="tr-TR" altLang="tr-TR" sz="4000" b="1" dirty="0" err="1">
                <a:solidFill>
                  <a:schemeClr val="tx1"/>
                </a:solidFill>
              </a:rPr>
              <a:t>eşduyum</a:t>
            </a:r>
            <a:r>
              <a:rPr lang="tr-TR" altLang="tr-TR" sz="4000" b="1" dirty="0">
                <a:solidFill>
                  <a:schemeClr val="tx1"/>
                </a:solidFill>
              </a:rPr>
              <a:t>) (duygudaşlık)</a:t>
            </a:r>
          </a:p>
        </p:txBody>
      </p:sp>
      <p:sp>
        <p:nvSpPr>
          <p:cNvPr id="35843" name="Rectangle 3"/>
          <p:cNvSpPr>
            <a:spLocks noGrp="1" noChangeArrowheads="1"/>
          </p:cNvSpPr>
          <p:nvPr>
            <p:ph type="body" sz="half" idx="1"/>
          </p:nvPr>
        </p:nvSpPr>
        <p:spPr>
          <a:xfrm>
            <a:off x="1167319" y="1981200"/>
            <a:ext cx="9321169" cy="3886200"/>
          </a:xfrm>
        </p:spPr>
        <p:txBody>
          <a:bodyPr/>
          <a:lstStyle/>
          <a:p>
            <a:pPr marL="0" indent="0" algn="just" eaLnBrk="1" hangingPunct="1">
              <a:buClr>
                <a:srgbClr val="FF0000"/>
              </a:buClr>
              <a:buNone/>
            </a:pPr>
            <a:r>
              <a:rPr lang="tr-TR" altLang="tr-TR" sz="3600" b="1" dirty="0">
                <a:latin typeface="Arial" panose="020B0604020202020204" pitchFamily="34" charset="0"/>
                <a:cs typeface="Arial" panose="020B0604020202020204" pitchFamily="34" charset="0"/>
              </a:rPr>
              <a:t>Yunanca "</a:t>
            </a:r>
            <a:r>
              <a:rPr lang="tr-TR" altLang="tr-TR" sz="3600" b="1" dirty="0">
                <a:solidFill>
                  <a:srgbClr val="7030A0"/>
                </a:solidFill>
                <a:latin typeface="Arial" panose="020B0604020202020204" pitchFamily="34" charset="0"/>
                <a:cs typeface="Arial" panose="020B0604020202020204" pitchFamily="34" charset="0"/>
              </a:rPr>
              <a:t>En</a:t>
            </a:r>
            <a:r>
              <a:rPr lang="tr-TR" altLang="tr-TR" sz="3600" b="1" dirty="0">
                <a:latin typeface="Arial" panose="020B0604020202020204" pitchFamily="34" charset="0"/>
                <a:cs typeface="Arial" panose="020B0604020202020204" pitchFamily="34" charset="0"/>
              </a:rPr>
              <a:t>-" ( iç, içine, içinde) ve "-</a:t>
            </a:r>
            <a:r>
              <a:rPr lang="tr-TR" altLang="tr-TR" sz="3600" b="1" dirty="0" err="1">
                <a:solidFill>
                  <a:srgbClr val="7030A0"/>
                </a:solidFill>
                <a:latin typeface="Arial" panose="020B0604020202020204" pitchFamily="34" charset="0"/>
                <a:cs typeface="Arial" panose="020B0604020202020204" pitchFamily="34" charset="0"/>
              </a:rPr>
              <a:t>patheia</a:t>
            </a:r>
            <a:r>
              <a:rPr lang="tr-TR" altLang="tr-TR" sz="3600" b="1" dirty="0">
                <a:latin typeface="Arial" panose="020B0604020202020204" pitchFamily="34" charset="0"/>
                <a:cs typeface="Arial" panose="020B0604020202020204" pitchFamily="34" charset="0"/>
              </a:rPr>
              <a:t>" (duygu, acı, hissetme, algılama) anlamındadır. Aynı duyguları hissetmedir.</a:t>
            </a:r>
          </a:p>
        </p:txBody>
      </p:sp>
      <p:pic>
        <p:nvPicPr>
          <p:cNvPr id="35844" name="Picture 9" descr="syriacstudiesdic"/>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7055740" y="4016181"/>
            <a:ext cx="3267075" cy="2447925"/>
          </a:xfrm>
          <a:noFill/>
        </p:spPr>
      </p:pic>
    </p:spTree>
    <p:extLst>
      <p:ext uri="{BB962C8B-B14F-4D97-AF65-F5344CB8AC3E}">
        <p14:creationId xmlns:p14="http://schemas.microsoft.com/office/powerpoint/2010/main" val="28389571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4090826" y="-187723"/>
            <a:ext cx="5236494"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sz="4400" b="1" dirty="0"/>
              <a:t>Etkin dinleme için</a:t>
            </a:r>
            <a:endParaRPr lang="tr-TR" altLang="tr-TR" sz="4400" b="1" dirty="0">
              <a:latin typeface="Arial Black" panose="020B0A04020102020204" pitchFamily="34" charset="0"/>
            </a:endParaRPr>
          </a:p>
        </p:txBody>
      </p:sp>
      <p:sp>
        <p:nvSpPr>
          <p:cNvPr id="111621" name="Rectangle 3"/>
          <p:cNvSpPr>
            <a:spLocks noChangeArrowheads="1"/>
          </p:cNvSpPr>
          <p:nvPr/>
        </p:nvSpPr>
        <p:spPr bwMode="auto">
          <a:xfrm>
            <a:off x="3161111" y="1934454"/>
            <a:ext cx="7562850" cy="4067175"/>
          </a:xfrm>
          <a:prstGeom prst="rect">
            <a:avLst/>
          </a:prstGeom>
          <a:noFill/>
          <a:ln w="9525">
            <a:noFill/>
            <a:miter lim="800000"/>
            <a:headEnd/>
            <a:tailEnd/>
          </a:ln>
          <a:effectLst/>
        </p:spPr>
        <p:txBody>
          <a:bodyPr/>
          <a:lstStyle/>
          <a:p>
            <a:pPr marL="457200" indent="-457200">
              <a:spcBef>
                <a:spcPct val="20000"/>
              </a:spcBef>
              <a:buClr>
                <a:srgbClr val="7030A0"/>
              </a:buClr>
              <a:buFont typeface="Wingdings" panose="05000000000000000000" pitchFamily="2" charset="2"/>
              <a:buChar char="Ø"/>
              <a:defRPr/>
            </a:pPr>
            <a:r>
              <a:rPr lang="tr-TR" sz="3200" b="1" dirty="0">
                <a:latin typeface="Arial" charset="0"/>
                <a:cs typeface="Arial" charset="0"/>
              </a:rPr>
              <a:t>Dinlemeye gerçekten istekli olun</a:t>
            </a:r>
          </a:p>
          <a:p>
            <a:pPr marL="457200" indent="-457200">
              <a:spcBef>
                <a:spcPct val="20000"/>
              </a:spcBef>
              <a:buClr>
                <a:srgbClr val="7030A0"/>
              </a:buClr>
              <a:buFont typeface="Wingdings" panose="05000000000000000000" pitchFamily="2" charset="2"/>
              <a:buChar char="Ø"/>
              <a:defRPr/>
            </a:pPr>
            <a:r>
              <a:rPr lang="tr-TR" sz="3200" b="1" dirty="0">
                <a:latin typeface="Arial" charset="0"/>
                <a:cs typeface="Arial" charset="0"/>
              </a:rPr>
              <a:t>İlgili olun</a:t>
            </a:r>
          </a:p>
          <a:p>
            <a:pPr marL="457200" indent="-457200">
              <a:spcBef>
                <a:spcPct val="20000"/>
              </a:spcBef>
              <a:buClr>
                <a:srgbClr val="7030A0"/>
              </a:buClr>
              <a:buFont typeface="Wingdings" panose="05000000000000000000" pitchFamily="2" charset="2"/>
              <a:buChar char="Ø"/>
              <a:defRPr/>
            </a:pPr>
            <a:r>
              <a:rPr lang="tr-TR" sz="3200" b="1" dirty="0">
                <a:latin typeface="Arial" charset="0"/>
                <a:cs typeface="Arial" charset="0"/>
              </a:rPr>
              <a:t>Acele etmeyin</a:t>
            </a:r>
          </a:p>
          <a:p>
            <a:pPr marL="457200" indent="-457200">
              <a:spcBef>
                <a:spcPct val="20000"/>
              </a:spcBef>
              <a:buClr>
                <a:srgbClr val="7030A0"/>
              </a:buClr>
              <a:buFont typeface="Wingdings" panose="05000000000000000000" pitchFamily="2" charset="2"/>
              <a:buChar char="Ø"/>
              <a:defRPr/>
            </a:pPr>
            <a:r>
              <a:rPr lang="tr-TR" sz="3200" b="1" dirty="0">
                <a:latin typeface="Arial" charset="0"/>
                <a:cs typeface="Arial" charset="0"/>
              </a:rPr>
              <a:t>Soru sorun</a:t>
            </a:r>
          </a:p>
          <a:p>
            <a:pPr marL="457200" indent="-457200">
              <a:spcBef>
                <a:spcPct val="20000"/>
              </a:spcBef>
              <a:buClr>
                <a:srgbClr val="7030A0"/>
              </a:buClr>
              <a:buFont typeface="Wingdings" panose="05000000000000000000" pitchFamily="2" charset="2"/>
              <a:buChar char="Ø"/>
              <a:defRPr/>
            </a:pPr>
            <a:r>
              <a:rPr lang="tr-TR" sz="3200" b="1" dirty="0">
                <a:latin typeface="Arial" charset="0"/>
                <a:cs typeface="Arial" charset="0"/>
              </a:rPr>
              <a:t>Dinlediğinizi beden diliyle belli edin</a:t>
            </a:r>
          </a:p>
          <a:p>
            <a:pPr marL="457200" indent="-457200">
              <a:spcBef>
                <a:spcPct val="20000"/>
              </a:spcBef>
              <a:buClr>
                <a:srgbClr val="7030A0"/>
              </a:buClr>
              <a:buFont typeface="Wingdings" panose="05000000000000000000" pitchFamily="2" charset="2"/>
              <a:buChar char="Ø"/>
              <a:defRPr/>
            </a:pPr>
            <a:r>
              <a:rPr lang="tr-TR" sz="3200" b="1" dirty="0">
                <a:latin typeface="Arial" charset="0"/>
                <a:cs typeface="Arial" charset="0"/>
              </a:rPr>
              <a:t>Tartışmaya değil, anlamaya çalışın</a:t>
            </a:r>
          </a:p>
          <a:p>
            <a:pPr marL="457200" indent="-457200">
              <a:spcBef>
                <a:spcPct val="20000"/>
              </a:spcBef>
              <a:buClr>
                <a:srgbClr val="7030A0"/>
              </a:buClr>
              <a:buFont typeface="Wingdings" panose="05000000000000000000" pitchFamily="2" charset="2"/>
              <a:buChar char="Ø"/>
              <a:defRPr/>
            </a:pPr>
            <a:r>
              <a:rPr lang="tr-TR" sz="3200" b="1" dirty="0">
                <a:latin typeface="Arial" charset="0"/>
                <a:cs typeface="Arial" charset="0"/>
              </a:rPr>
              <a:t>Önce dinleyin, sonra konuşun</a:t>
            </a:r>
          </a:p>
          <a:p>
            <a:pPr marL="273050" indent="-273050">
              <a:spcBef>
                <a:spcPct val="20000"/>
              </a:spcBef>
              <a:buClr>
                <a:schemeClr val="hlink"/>
              </a:buClr>
              <a:defRPr/>
            </a:pPr>
            <a:endParaRPr lang="tr-TR" sz="3200" dirty="0">
              <a:effectLst>
                <a:outerShdw blurRad="38100" dist="38100" dir="2700000" algn="tl">
                  <a:srgbClr val="000000"/>
                </a:outerShdw>
              </a:effectLst>
              <a:latin typeface="Arial" charset="0"/>
              <a:cs typeface="Arial" charset="0"/>
            </a:endParaRPr>
          </a:p>
        </p:txBody>
      </p:sp>
      <p:sp>
        <p:nvSpPr>
          <p:cNvPr id="33796" name="3 Slayt Numarası Yer Tutucusu"/>
          <p:cNvSpPr txBox="1">
            <a:spLocks noGrp="1"/>
          </p:cNvSpPr>
          <p:nvPr/>
        </p:nvSpPr>
        <p:spPr bwMode="auto">
          <a:xfrm>
            <a:off x="9448800" y="6356351"/>
            <a:ext cx="762000" cy="365125"/>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C84710B4-AA06-4E33-9FAF-78DDE3892FC2}" type="slidenum">
              <a:rPr lang="tr-TR" altLang="tr-TR" sz="1200">
                <a:solidFill>
                  <a:srgbClr val="1D4577"/>
                </a:solidFill>
              </a:rPr>
              <a:pPr algn="r" eaLnBrk="1" hangingPunct="1"/>
              <a:t>69</a:t>
            </a:fld>
            <a:endParaRPr lang="tr-TR" altLang="tr-TR" sz="1200">
              <a:solidFill>
                <a:srgbClr val="1D4577"/>
              </a:solidFill>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2811928" cy="2488403"/>
          </a:xfrm>
          <a:prstGeom prst="rect">
            <a:avLst/>
          </a:prstGeom>
        </p:spPr>
      </p:pic>
    </p:spTree>
    <p:extLst>
      <p:ext uri="{BB962C8B-B14F-4D97-AF65-F5344CB8AC3E}">
        <p14:creationId xmlns:p14="http://schemas.microsoft.com/office/powerpoint/2010/main" val="74295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1103313" y="1603879"/>
            <a:ext cx="11088687" cy="5000121"/>
          </a:xfrm>
        </p:spPr>
        <p:txBody>
          <a:bodyPr>
            <a:noAutofit/>
          </a:bodyPr>
          <a:lstStyle/>
          <a:p>
            <a:pPr marL="0" indent="0">
              <a:buNone/>
            </a:pPr>
            <a:r>
              <a:rPr lang="tr-TR" sz="2800" b="1" dirty="0">
                <a:solidFill>
                  <a:srgbClr val="FF0000"/>
                </a:solidFill>
                <a:latin typeface="Arial" panose="020B0604020202020204" pitchFamily="34" charset="0"/>
                <a:cs typeface="Arial" panose="020B0604020202020204" pitchFamily="34" charset="0"/>
              </a:rPr>
              <a:t>İletişim, </a:t>
            </a:r>
          </a:p>
          <a:p>
            <a:pPr>
              <a:buClr>
                <a:srgbClr val="FF0000"/>
              </a:buClr>
              <a:buFont typeface="Wingdings" panose="05000000000000000000" pitchFamily="2" charset="2"/>
              <a:buChar char="Ø"/>
            </a:pPr>
            <a:r>
              <a:rPr lang="tr-TR" sz="2800" b="1" dirty="0">
                <a:latin typeface="Arial" panose="020B0604020202020204" pitchFamily="34" charset="0"/>
                <a:cs typeface="Arial" panose="020B0604020202020204" pitchFamily="34" charset="0"/>
              </a:rPr>
              <a:t>Gündelik yaşamımızda bize nesneleri, insanları tanımlar, </a:t>
            </a:r>
          </a:p>
          <a:p>
            <a:pPr>
              <a:buClr>
                <a:srgbClr val="FF0000"/>
              </a:buClr>
              <a:buFont typeface="Wingdings" panose="05000000000000000000" pitchFamily="2" charset="2"/>
              <a:buChar char="Ø"/>
            </a:pPr>
            <a:r>
              <a:rPr lang="tr-TR" sz="2800" b="1" dirty="0">
                <a:latin typeface="Arial" panose="020B0604020202020204" pitchFamily="34" charset="0"/>
                <a:cs typeface="Arial" panose="020B0604020202020204" pitchFamily="34" charset="0"/>
              </a:rPr>
              <a:t>İş bölümü içinde değişik toplumsal roller yüklenmiş insanlara toplumun o tarih dönemindeki hayat tarzını öğretir, </a:t>
            </a:r>
          </a:p>
          <a:p>
            <a:pPr>
              <a:buClr>
                <a:srgbClr val="FF0000"/>
              </a:buClr>
              <a:buFont typeface="Wingdings" panose="05000000000000000000" pitchFamily="2" charset="2"/>
              <a:buChar char="Ø"/>
            </a:pPr>
            <a:r>
              <a:rPr lang="tr-TR" sz="2800" b="1" dirty="0">
                <a:latin typeface="Arial" panose="020B0604020202020204" pitchFamily="34" charset="0"/>
                <a:cs typeface="Arial" panose="020B0604020202020204" pitchFamily="34" charset="0"/>
              </a:rPr>
              <a:t>Yeniden üretim için gereken değerlendirme biçimlerini aşılar. </a:t>
            </a:r>
          </a:p>
          <a:p>
            <a:pPr marL="0" indent="0">
              <a:buNone/>
            </a:pPr>
            <a:r>
              <a:rPr lang="tr-TR" sz="2800" b="1" dirty="0">
                <a:latin typeface="Arial" panose="020B0604020202020204" pitchFamily="34" charset="0"/>
                <a:cs typeface="Arial" panose="020B0604020202020204" pitchFamily="34" charset="0"/>
              </a:rPr>
              <a:t>Kısacası </a:t>
            </a:r>
            <a:r>
              <a:rPr lang="tr-TR" sz="2800" b="1" i="1" dirty="0">
                <a:solidFill>
                  <a:srgbClr val="FF0000"/>
                </a:solidFill>
                <a:latin typeface="Arial" panose="020B0604020202020204" pitchFamily="34" charset="0"/>
                <a:cs typeface="Arial" panose="020B0604020202020204" pitchFamily="34" charset="0"/>
              </a:rPr>
              <a:t>iletişim toplumsal sistemin devamlılığını ve yenilenmesini sağlar.</a:t>
            </a:r>
          </a:p>
        </p:txBody>
      </p:sp>
    </p:spTree>
    <p:extLst>
      <p:ext uri="{BB962C8B-B14F-4D97-AF65-F5344CB8AC3E}">
        <p14:creationId xmlns:p14="http://schemas.microsoft.com/office/powerpoint/2010/main" val="13831512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80585" y="1872576"/>
            <a:ext cx="11054734" cy="4525963"/>
          </a:xfrm>
        </p:spPr>
        <p:txBody>
          <a:bodyPr>
            <a:normAutofit/>
          </a:bodyPr>
          <a:lstStyle/>
          <a:p>
            <a:pPr algn="just">
              <a:buClr>
                <a:srgbClr val="FF0000"/>
              </a:buClr>
              <a:buFont typeface="Wingdings" pitchFamily="2" charset="2"/>
              <a:buChar char="Ø"/>
            </a:pPr>
            <a:r>
              <a:rPr lang="tr-TR" sz="3600" b="1" dirty="0">
                <a:latin typeface="Arial" panose="020B0604020202020204" pitchFamily="34" charset="0"/>
                <a:cs typeface="Arial" panose="020B0604020202020204" pitchFamily="34" charset="0"/>
              </a:rPr>
              <a:t>Konuşmacı iletişimin etkinliğini arttırmak için, konuşmalarını tane tane yapmalıdır. Aksi durumda konuşmanın etkinliği önemli ölçüde azalır, kitle iletişim genelde karşılıklı olmadığı için uzaktan yapılması mekanik ve elektronik iletişim araçlarının kullanılması nedeniyle yüz yüze iletişimin daha fazla görüntünün etkisinde kalır.</a:t>
            </a:r>
          </a:p>
        </p:txBody>
      </p:sp>
    </p:spTree>
    <p:extLst>
      <p:ext uri="{BB962C8B-B14F-4D97-AF65-F5344CB8AC3E}">
        <p14:creationId xmlns:p14="http://schemas.microsoft.com/office/powerpoint/2010/main" val="12523561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115056" y="3244334"/>
            <a:ext cx="5961888" cy="923330"/>
          </a:xfrm>
          <a:prstGeom prst="rect">
            <a:avLst/>
          </a:prstGeom>
        </p:spPr>
        <p:txBody>
          <a:bodyPr wrap="none">
            <a:spAutoFit/>
          </a:bodyPr>
          <a:lstStyle/>
          <a:p>
            <a:r>
              <a:rPr lang="tr-TR" dirty="0">
                <a:hlinkClick r:id="rId2"/>
              </a:rPr>
              <a:t>https://www.youtube.com/watch?v=1m9x_08UHSQ</a:t>
            </a:r>
            <a:endParaRPr lang="tr-TR" dirty="0"/>
          </a:p>
          <a:p>
            <a:r>
              <a:rPr lang="tr-TR" dirty="0">
                <a:hlinkClick r:id="rId3"/>
              </a:rPr>
              <a:t>https://www.youtube.com/watch?v=FZCgo_9UArE</a:t>
            </a:r>
            <a:endParaRPr lang="tr-TR" dirty="0"/>
          </a:p>
          <a:p>
            <a:endParaRPr lang="tr-TR" dirty="0"/>
          </a:p>
        </p:txBody>
      </p:sp>
    </p:spTree>
    <p:extLst>
      <p:ext uri="{BB962C8B-B14F-4D97-AF65-F5344CB8AC3E}">
        <p14:creationId xmlns:p14="http://schemas.microsoft.com/office/powerpoint/2010/main" val="3517649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p:cNvSpPr>
            <a:spLocks noGrp="1" noChangeArrowheads="1"/>
          </p:cNvSpPr>
          <p:nvPr>
            <p:ph idx="1"/>
          </p:nvPr>
        </p:nvSpPr>
        <p:spPr>
          <a:xfrm>
            <a:off x="817123" y="2332038"/>
            <a:ext cx="10817158" cy="4525962"/>
          </a:xfrm>
        </p:spPr>
        <p:txBody>
          <a:bodyPr/>
          <a:lstStyle/>
          <a:p>
            <a:pPr marL="0" indent="0" algn="just">
              <a:buNone/>
            </a:pPr>
            <a:r>
              <a:rPr lang="tr-TR" sz="4000" b="1" i="1" dirty="0">
                <a:solidFill>
                  <a:srgbClr val="C00000"/>
                </a:solidFill>
                <a:latin typeface="Arial" panose="020B0604020202020204" pitchFamily="34" charset="0"/>
                <a:cs typeface="Arial" panose="020B0604020202020204" pitchFamily="34" charset="0"/>
              </a:rPr>
              <a:t>İletişim süreci</a:t>
            </a:r>
            <a:r>
              <a:rPr lang="tr-TR" sz="4000" b="1" dirty="0">
                <a:latin typeface="Arial" panose="020B0604020202020204" pitchFamily="34" charset="0"/>
                <a:cs typeface="Arial" panose="020B0604020202020204" pitchFamily="34" charset="0"/>
              </a:rPr>
              <a:t>; bir mesajı anlaşılır biçimde alıcıya gönderme işlemidir. Bir süreç olarak iletişimi aşağıdaki şekilde şematik olarak görebiliriz.</a:t>
            </a:r>
          </a:p>
        </p:txBody>
      </p:sp>
      <p:pic>
        <p:nvPicPr>
          <p:cNvPr id="5" name="Picture 7" descr="MCBD06944_0000[1]"/>
          <p:cNvPicPr>
            <a:picLocks noChangeAspect="1" noChangeArrowheads="1"/>
          </p:cNvPicPr>
          <p:nvPr/>
        </p:nvPicPr>
        <p:blipFill>
          <a:blip r:embed="rId2" cstate="print"/>
          <a:srcRect/>
          <a:stretch>
            <a:fillRect/>
          </a:stretch>
        </p:blipFill>
        <p:spPr bwMode="auto">
          <a:xfrm>
            <a:off x="8745722" y="10000"/>
            <a:ext cx="1834083" cy="1834083"/>
          </a:xfrm>
          <a:prstGeom prst="rect">
            <a:avLst/>
          </a:prstGeom>
          <a:noFill/>
          <a:ln w="9525" algn="ctr">
            <a:noFill/>
            <a:miter lim="800000"/>
            <a:headEnd/>
            <a:tailEnd/>
          </a:ln>
          <a:effectLst/>
        </p:spPr>
      </p:pic>
    </p:spTree>
    <p:extLst>
      <p:ext uri="{BB962C8B-B14F-4D97-AF65-F5344CB8AC3E}">
        <p14:creationId xmlns:p14="http://schemas.microsoft.com/office/powerpoint/2010/main" val="3501140953"/>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 y="-35699"/>
            <a:ext cx="12192000" cy="6931510"/>
          </a:xfrm>
          <a:prstGeom prst="rect">
            <a:avLst/>
          </a:prstGeom>
        </p:spPr>
      </p:pic>
    </p:spTree>
    <p:extLst>
      <p:ext uri="{BB962C8B-B14F-4D97-AF65-F5344CB8AC3E}">
        <p14:creationId xmlns:p14="http://schemas.microsoft.com/office/powerpoint/2010/main" val="46098874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1185</TotalTime>
  <Words>2494</Words>
  <Application>Microsoft Office PowerPoint</Application>
  <PresentationFormat>Geniş ekran</PresentationFormat>
  <Paragraphs>295</Paragraphs>
  <Slides>71</Slides>
  <Notes>2</Notes>
  <HiddenSlides>0</HiddenSlides>
  <MMClips>0</MMClips>
  <ScaleCrop>false</ScaleCrop>
  <HeadingPairs>
    <vt:vector size="8" baseType="variant">
      <vt:variant>
        <vt:lpstr>Kullanılan Yazı Tipleri</vt:lpstr>
      </vt:variant>
      <vt:variant>
        <vt:i4>8</vt:i4>
      </vt:variant>
      <vt:variant>
        <vt:lpstr>Tema</vt:lpstr>
      </vt:variant>
      <vt:variant>
        <vt:i4>2</vt:i4>
      </vt:variant>
      <vt:variant>
        <vt:lpstr>Eklenmiş OLE Hizmet Programları</vt:lpstr>
      </vt:variant>
      <vt:variant>
        <vt:i4>1</vt:i4>
      </vt:variant>
      <vt:variant>
        <vt:lpstr>Slayt Başlıkları</vt:lpstr>
      </vt:variant>
      <vt:variant>
        <vt:i4>71</vt:i4>
      </vt:variant>
    </vt:vector>
  </HeadingPairs>
  <TitlesOfParts>
    <vt:vector size="82" baseType="lpstr">
      <vt:lpstr>Arial</vt:lpstr>
      <vt:lpstr>Arial Black</vt:lpstr>
      <vt:lpstr>Calibri</vt:lpstr>
      <vt:lpstr>Calibri Light</vt:lpstr>
      <vt:lpstr>Century Gothic</vt:lpstr>
      <vt:lpstr>Georgia</vt:lpstr>
      <vt:lpstr>Wingdings</vt:lpstr>
      <vt:lpstr>Wingdings 3</vt:lpstr>
      <vt:lpstr>Office Teması</vt:lpstr>
      <vt:lpstr>Duman</vt:lpstr>
      <vt:lpstr>Image</vt:lpstr>
      <vt:lpstr>PowerPoint Sunusu</vt:lpstr>
      <vt:lpstr>PowerPoint Sunusu</vt:lpstr>
      <vt:lpstr>PowerPoint Sunusu</vt:lpstr>
      <vt:lpstr>PowerPoint Sunusu</vt:lpstr>
      <vt:lpstr>PowerPoint Sunusu</vt:lpstr>
      <vt:lpstr>İLETİŞİM NEDİR?</vt:lpstr>
      <vt:lpstr>PowerPoint Sunusu</vt:lpstr>
      <vt:lpstr>PowerPoint Sunusu</vt:lpstr>
      <vt:lpstr>PowerPoint Sunusu</vt:lpstr>
      <vt:lpstr>İLETİŞİMİN ÖĞELERİ</vt:lpstr>
      <vt:lpstr>GÖNDERİCİ</vt:lpstr>
      <vt:lpstr>GÖNDERİCİ</vt:lpstr>
      <vt:lpstr>ALGI</vt:lpstr>
      <vt:lpstr>ALGI (FİLTRE) </vt:lpstr>
      <vt:lpstr>HABERLEŞME KANALI</vt:lpstr>
      <vt:lpstr>Haberleşme kanalları formal (resmi) veya informal (gayriresmi) olabilir. </vt:lpstr>
      <vt:lpstr>PowerPoint Sunusu</vt:lpstr>
      <vt:lpstr>MESAJ (İLETİ)</vt:lpstr>
      <vt:lpstr>Mesajın Taşıması Gereken Özellikler</vt:lpstr>
      <vt:lpstr>ÇEVRE KOŞULLARI</vt:lpstr>
      <vt:lpstr>ALICI</vt:lpstr>
      <vt:lpstr>Alıcıda Bulunması Gereken Özellikler</vt:lpstr>
      <vt:lpstr>GERİBİLDİRİM (Feedback)</vt:lpstr>
      <vt:lpstr>PowerPoint Sunusu</vt:lpstr>
      <vt:lpstr>Geribildirim </vt:lpstr>
      <vt:lpstr>PowerPoint Sunusu</vt:lpstr>
      <vt:lpstr>PowerPoint Sunusu</vt:lpstr>
      <vt:lpstr>PowerPoint Sunusu</vt:lpstr>
      <vt:lpstr>PowerPoint Sunusu</vt:lpstr>
      <vt:lpstr>PowerPoint Sunusu</vt:lpstr>
      <vt:lpstr>PowerPoint Sunusu</vt:lpstr>
      <vt:lpstr>PowerPoint Sunusu</vt:lpstr>
      <vt:lpstr>İletişim Türleri</vt:lpstr>
      <vt:lpstr>PowerPoint Sunusu</vt:lpstr>
      <vt:lpstr>PowerPoint Sunusu</vt:lpstr>
      <vt:lpstr>PowerPoint Sunusu</vt:lpstr>
      <vt:lpstr>İletişim Türleri</vt:lpstr>
      <vt:lpstr>PowerPoint Sunusu</vt:lpstr>
      <vt:lpstr>PowerPoint Sunusu</vt:lpstr>
      <vt:lpstr>PowerPoint Sunusu</vt:lpstr>
      <vt:lpstr>İletişim Engelleri</vt:lpstr>
      <vt:lpstr>İletişim Engelleri</vt:lpstr>
      <vt:lpstr>İletişim Engelleri</vt:lpstr>
      <vt:lpstr>PowerPoint Sunusu</vt:lpstr>
      <vt:lpstr>PowerPoint Sunusu</vt:lpstr>
      <vt:lpstr>PowerPoint Sunusu</vt:lpstr>
      <vt:lpstr>PowerPoint Sunusu</vt:lpstr>
      <vt:lpstr>PowerPoint Sunusu</vt:lpstr>
      <vt:lpstr>PowerPoint Sunusu</vt:lpstr>
      <vt:lpstr>PowerPoint Sunusu</vt:lpstr>
      <vt:lpstr>PowerPoint Sunusu</vt:lpstr>
      <vt:lpstr>İletişim Engelleri</vt:lpstr>
      <vt:lpstr>ETKİLİ İLETİŞİM</vt:lpstr>
      <vt:lpstr>Etkili iletişim ne işimize yarar?</vt:lpstr>
      <vt:lpstr>PowerPoint Sunusu</vt:lpstr>
      <vt:lpstr>ETKİLİ İLETİŞİMDE BEDEN DİLİ</vt:lpstr>
      <vt:lpstr>Beden Dilinin Öğeleri </vt:lpstr>
      <vt:lpstr>Beden dili</vt:lpstr>
      <vt:lpstr>ETKİN DİNLEYİCİ OLMA YÖNTEMLERİ</vt:lpstr>
      <vt:lpstr>Eller ve Kollar</vt:lpstr>
      <vt:lpstr>Mimikler</vt:lpstr>
      <vt:lpstr>Mimikler</vt:lpstr>
      <vt:lpstr> Evrensel yüz ifadeleri</vt:lpstr>
      <vt:lpstr>Mesafe</vt:lpstr>
      <vt:lpstr>Tokalaşma</vt:lpstr>
      <vt:lpstr>PowerPoint Sunusu</vt:lpstr>
      <vt:lpstr>Empati?</vt:lpstr>
      <vt:lpstr>Empati (eşduyum) (duygudaşlık)</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Eczacılık Fakültesi</cp:lastModifiedBy>
  <cp:revision>93</cp:revision>
  <dcterms:created xsi:type="dcterms:W3CDTF">2020-11-06T08:21:52Z</dcterms:created>
  <dcterms:modified xsi:type="dcterms:W3CDTF">2023-12-11T09:29:23Z</dcterms:modified>
</cp:coreProperties>
</file>