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6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11" name="Slide Number Placeholder 10"/>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D1BC7925-84E4-44F9-95D6-B6565A98124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6CB8A8-B134-4EB6-9620-B3E1A97B0D73}"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D1BC7925-84E4-44F9-95D6-B6565A981246}" type="slidenum">
              <a:rPr lang="tr-TR" smtClean="0"/>
              <a:t>‹#›</a:t>
            </a:fld>
            <a:endParaRPr lang="tr-T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B6CB8A8-B134-4EB6-9620-B3E1A97B0D73}" type="datetimeFigureOut">
              <a:rPr lang="tr-TR" smtClean="0"/>
              <a:t>25.11.2018</a:t>
            </a:fld>
            <a:endParaRPr lang="tr-T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1BC7925-84E4-44F9-95D6-B6565A98124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mrebezirgan.wordpress.com/2007/03/11/diferansiyel-denklemlerin-tarihsel-gelisim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muhendisbeyinler.net/wp-content/uploads/2016/12/diferansiyel-denklemler-cozumlu-sorular.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muhendisbeyinler.net/muhendislik-nedi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928670"/>
            <a:ext cx="7772400" cy="2571768"/>
          </a:xfrm>
        </p:spPr>
        <p:txBody>
          <a:bodyPr>
            <a:normAutofit fontScale="90000"/>
          </a:bodyPr>
          <a:lstStyle/>
          <a:p>
            <a:r>
              <a:rPr lang="tr-TR" dirty="0" smtClean="0">
                <a:hlinkClick r:id="rId2"/>
              </a:rPr>
              <a:t>DİFERENSİYEL DENKLEMLERİN TARİHSEL GELİŞİMİ</a:t>
            </a:r>
            <a:r>
              <a:rPr lang="tr-TR" dirty="0" smtClean="0"/>
              <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tr-TR" b="1" dirty="0" smtClean="0"/>
              <a:t>Newton ve </a:t>
            </a:r>
            <a:r>
              <a:rPr lang="tr-TR" b="1" dirty="0" smtClean="0"/>
              <a:t>Diferensiyel Denklem</a:t>
            </a:r>
          </a:p>
          <a:p>
            <a:r>
              <a:rPr lang="tr-TR" dirty="0" smtClean="0"/>
              <a:t/>
            </a:r>
            <a:br>
              <a:rPr lang="tr-TR" dirty="0" smtClean="0"/>
            </a:br>
            <a:r>
              <a:rPr lang="tr-TR" dirty="0" smtClean="0"/>
              <a:t>İngiliz matematikçi Newton (1642-1727), </a:t>
            </a:r>
            <a:r>
              <a:rPr lang="tr-TR" dirty="0" smtClean="0"/>
              <a:t>diferensiyel </a:t>
            </a:r>
            <a:r>
              <a:rPr lang="tr-TR" dirty="0" smtClean="0"/>
              <a:t>denklemler üzerindeki çalışmalarına 1665 yılında başlamıştır. 1671 yılında yayınladığı bir makale ile, </a:t>
            </a:r>
            <a:r>
              <a:rPr lang="tr-TR" dirty="0" smtClean="0"/>
              <a:t>diferensiyel </a:t>
            </a:r>
            <a:r>
              <a:rPr lang="tr-TR" dirty="0" smtClean="0"/>
              <a:t>denklemleri 3 ayrı sınıfta göstermiştir. Bunlar</a:t>
            </a:r>
            <a:r>
              <a:rPr lang="tr-TR" dirty="0" smtClean="0"/>
              <a:t>:</a:t>
            </a:r>
          </a:p>
          <a:p>
            <a:endParaRPr lang="tr-TR" dirty="0" smtClean="0"/>
          </a:p>
          <a:p>
            <a:r>
              <a:rPr lang="tr-TR" dirty="0" smtClean="0"/>
              <a:t>Birinci Sınıf </a:t>
            </a:r>
            <a:r>
              <a:rPr lang="tr-TR" dirty="0" smtClean="0"/>
              <a:t>Diferensiyel </a:t>
            </a:r>
            <a:r>
              <a:rPr lang="tr-TR" dirty="0" smtClean="0"/>
              <a:t>Denklemler: Bu sınıfa ayırdıkları, dy/dx tipinde olanlardır. Burada y, x’in bir fonksiyonudur veya bunun tersi de söz konusudur.</a:t>
            </a:r>
          </a:p>
          <a:p>
            <a:pPr>
              <a:buNone/>
            </a:pPr>
            <a:r>
              <a:rPr lang="tr-TR" dirty="0" smtClean="0"/>
              <a:t> </a:t>
            </a:r>
          </a:p>
          <a:p>
            <a:r>
              <a:rPr lang="tr-TR" dirty="0" smtClean="0"/>
              <a:t>İkinci Sınıf </a:t>
            </a:r>
            <a:r>
              <a:rPr lang="tr-TR" dirty="0" smtClean="0"/>
              <a:t>Diferensiyel </a:t>
            </a:r>
            <a:r>
              <a:rPr lang="tr-TR" dirty="0" smtClean="0"/>
              <a:t>Denklemler: Bu sınıfa ayırdıkları, (dy/dx) = f(x,y) tipinde olanlardır.</a:t>
            </a:r>
          </a:p>
          <a:p>
            <a:r>
              <a:rPr lang="tr-TR" dirty="0" smtClean="0"/>
              <a:t>Üçüncü Sınıf </a:t>
            </a:r>
            <a:r>
              <a:rPr lang="tr-TR" dirty="0" smtClean="0"/>
              <a:t>Diferensiyel </a:t>
            </a:r>
            <a:r>
              <a:rPr lang="tr-TR" dirty="0" smtClean="0"/>
              <a:t>Denklemler: Bu sınıftaki </a:t>
            </a:r>
            <a:r>
              <a:rPr lang="tr-TR" dirty="0" smtClean="0"/>
              <a:t>diferensiyel </a:t>
            </a:r>
            <a:r>
              <a:rPr lang="tr-TR" dirty="0" smtClean="0"/>
              <a:t>denklemler ise, kısmi </a:t>
            </a:r>
            <a:r>
              <a:rPr lang="tr-TR" dirty="0" smtClean="0"/>
              <a:t>diferensiyel </a:t>
            </a:r>
            <a:r>
              <a:rPr lang="tr-TR" dirty="0" smtClean="0"/>
              <a:t>tipinde olanlardır.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41854"/>
          </a:xfrm>
        </p:spPr>
        <p:txBody>
          <a:bodyPr>
            <a:normAutofit fontScale="77500" lnSpcReduction="20000"/>
          </a:bodyPr>
          <a:lstStyle/>
          <a:p>
            <a:r>
              <a:rPr lang="tr-TR" b="1" dirty="0" smtClean="0"/>
              <a:t>Leibniz ve </a:t>
            </a:r>
            <a:r>
              <a:rPr lang="tr-TR" b="1" dirty="0" smtClean="0"/>
              <a:t>Diferensiyel Denklem</a:t>
            </a:r>
          </a:p>
          <a:p>
            <a:r>
              <a:rPr lang="tr-TR" dirty="0" smtClean="0"/>
              <a:t/>
            </a:r>
            <a:br>
              <a:rPr lang="tr-TR" dirty="0" smtClean="0"/>
            </a:br>
            <a:r>
              <a:rPr lang="tr-TR" dirty="0" smtClean="0"/>
              <a:t>Alman filozof ve matematikçi Leibniz (1646-1716), </a:t>
            </a:r>
            <a:r>
              <a:rPr lang="tr-TR" dirty="0" smtClean="0"/>
              <a:t>diferensiyel </a:t>
            </a:r>
            <a:r>
              <a:rPr lang="tr-TR" dirty="0" smtClean="0"/>
              <a:t>denklemler üzerine çalışmalarına 1673 yılında başlamıştır. Bu konudaki çalışmalarını, 1684 ile 1686 yılları arasında yazdığı Aklaerudilorum adında bir eseri ile ortaya koymuştur</a:t>
            </a:r>
            <a:r>
              <a:rPr lang="tr-TR" dirty="0" smtClean="0"/>
              <a:t>.</a:t>
            </a:r>
          </a:p>
          <a:p>
            <a:endParaRPr lang="tr-TR" dirty="0" smtClean="0"/>
          </a:p>
          <a:p>
            <a:r>
              <a:rPr lang="tr-TR" dirty="0" smtClean="0"/>
              <a:t>Leibniz’in bu eseri, yayınlandığı yıllarda Almanya’da gereken ilgiyi görmemiştir. Fakat, İsviçre’de, Jaques ve Jean Bernouilli kardeşler </a:t>
            </a:r>
            <a:r>
              <a:rPr lang="tr-TR" dirty="0" smtClean="0"/>
              <a:t>tarafından </a:t>
            </a:r>
            <a:r>
              <a:rPr lang="tr-TR" dirty="0" smtClean="0"/>
              <a:t>ilgiyle incelenmiştir. 1690 yılında, </a:t>
            </a:r>
            <a:r>
              <a:rPr lang="tr-TR" dirty="0" smtClean="0"/>
              <a:t>Jaques Bernouilli </a:t>
            </a:r>
            <a:r>
              <a:rPr lang="tr-TR" dirty="0" smtClean="0"/>
              <a:t>bu konuda önemli bir eser yayınlanmıştır. Yine aynı yıllarda; Leibniz ve Bernouilli kardeşler tarafından, </a:t>
            </a:r>
            <a:r>
              <a:rPr lang="tr-TR" dirty="0" smtClean="0"/>
              <a:t>diferensiyel </a:t>
            </a:r>
            <a:r>
              <a:rPr lang="tr-TR" dirty="0" smtClean="0"/>
              <a:t>üzerinde önemli araştırmalar </a:t>
            </a:r>
            <a:r>
              <a:rPr lang="tr-TR" dirty="0" smtClean="0"/>
              <a:t>yapılmış, yeni </a:t>
            </a:r>
            <a:r>
              <a:rPr lang="tr-TR" dirty="0" smtClean="0"/>
              <a:t>çözüm yolları </a:t>
            </a:r>
            <a:r>
              <a:rPr lang="tr-TR" dirty="0" smtClean="0"/>
              <a:t>geliştirilmiştir. </a:t>
            </a:r>
            <a:r>
              <a:rPr lang="tr-TR" dirty="0" smtClean="0"/>
              <a:t>Leibniz 1691 yılında; f (x,y) = f (x.g (y)) şeklinde olan </a:t>
            </a:r>
            <a:r>
              <a:rPr lang="tr-TR" dirty="0" smtClean="0"/>
              <a:t>diferensiyel </a:t>
            </a:r>
            <a:r>
              <a:rPr lang="tr-TR" dirty="0" smtClean="0"/>
              <a:t>denklemin çözümünü yapmıştır.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lnSpcReduction="10000"/>
          </a:bodyPr>
          <a:lstStyle/>
          <a:p>
            <a:r>
              <a:rPr lang="tr-TR" b="1" dirty="0" smtClean="0"/>
              <a:t>Euler ve </a:t>
            </a:r>
            <a:r>
              <a:rPr lang="tr-TR" b="1" dirty="0" smtClean="0"/>
              <a:t>Diferensiyel Denklem</a:t>
            </a:r>
          </a:p>
          <a:p>
            <a:r>
              <a:rPr lang="tr-TR" dirty="0" smtClean="0"/>
              <a:t/>
            </a:r>
            <a:br>
              <a:rPr lang="tr-TR" dirty="0" smtClean="0"/>
            </a:br>
            <a:r>
              <a:rPr lang="tr-TR" dirty="0" smtClean="0"/>
              <a:t>Alman matematikçi </a:t>
            </a:r>
            <a:r>
              <a:rPr lang="tr-TR" dirty="0" smtClean="0"/>
              <a:t>Leonard Euler </a:t>
            </a:r>
            <a:r>
              <a:rPr lang="tr-TR" dirty="0" smtClean="0"/>
              <a:t>(1707-1783), 1728 yılında, </a:t>
            </a:r>
            <a:r>
              <a:rPr lang="tr-TR" dirty="0" smtClean="0"/>
              <a:t>diferensiyel </a:t>
            </a:r>
            <a:r>
              <a:rPr lang="tr-TR" dirty="0" smtClean="0"/>
              <a:t>denklemler üzerinde geniş çalışmalar yapmıştır. </a:t>
            </a:r>
            <a:r>
              <a:rPr lang="tr-TR" dirty="0" smtClean="0"/>
              <a:t>Diferensiyel </a:t>
            </a:r>
            <a:r>
              <a:rPr lang="tr-TR" dirty="0" smtClean="0"/>
              <a:t>denklemlerin derecesini düşürme yöntemlerini geliştirmiştir. Seri çözümleri:</a:t>
            </a:r>
          </a:p>
          <a:p>
            <a:r>
              <a:rPr lang="tr-TR" dirty="0" smtClean="0"/>
              <a:t>(1-x</a:t>
            </a:r>
            <a:r>
              <a:rPr lang="tr-TR" baseline="30000" dirty="0" smtClean="0"/>
              <a:t>4</a:t>
            </a:r>
            <a:r>
              <a:rPr lang="tr-TR" dirty="0" smtClean="0"/>
              <a:t>)-1/2dx + (1-y</a:t>
            </a:r>
            <a:r>
              <a:rPr lang="tr-TR" baseline="30000" dirty="0" smtClean="0"/>
              <a:t>4</a:t>
            </a:r>
            <a:r>
              <a:rPr lang="tr-TR" dirty="0" smtClean="0"/>
              <a:t>)1/2dy = 0</a:t>
            </a:r>
          </a:p>
          <a:p>
            <a:r>
              <a:rPr lang="tr-TR" dirty="0" smtClean="0"/>
              <a:t>şeklinde olan Abel’in teoreminin cebirsel çözümünü bulmuştur. Bu çözüm, eliptik fonksiyonlarda önemli rol oynamıştır.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27540"/>
          </a:xfrm>
        </p:spPr>
        <p:txBody>
          <a:bodyPr>
            <a:normAutofit lnSpcReduction="10000"/>
          </a:bodyPr>
          <a:lstStyle/>
          <a:p>
            <a:r>
              <a:rPr lang="tr-TR" b="1" dirty="0" smtClean="0"/>
              <a:t>Euler’in </a:t>
            </a:r>
            <a:r>
              <a:rPr lang="tr-TR" b="1" dirty="0" smtClean="0"/>
              <a:t>Denklemi</a:t>
            </a:r>
          </a:p>
          <a:p>
            <a:r>
              <a:rPr lang="tr-TR" dirty="0" smtClean="0"/>
              <a:t/>
            </a:r>
            <a:br>
              <a:rPr lang="tr-TR" dirty="0" smtClean="0"/>
            </a:br>
            <a:r>
              <a:rPr lang="tr-TR" dirty="0" smtClean="0"/>
              <a:t>a</a:t>
            </a:r>
            <a:r>
              <a:rPr lang="tr-TR" baseline="-25000" dirty="0" smtClean="0"/>
              <a:t>i</a:t>
            </a:r>
            <a:r>
              <a:rPr lang="tr-TR" dirty="0" smtClean="0"/>
              <a:t> ler sabit olmak üzere, denklemin genel şekli:</a:t>
            </a:r>
          </a:p>
          <a:p>
            <a:pPr>
              <a:buNone/>
            </a:pPr>
            <a:r>
              <a:rPr lang="tr-TR" dirty="0" smtClean="0"/>
              <a:t> </a:t>
            </a:r>
          </a:p>
          <a:p>
            <a:r>
              <a:rPr lang="tr-TR" dirty="0" smtClean="0"/>
              <a:t>a</a:t>
            </a:r>
            <a:r>
              <a:rPr lang="tr-TR" baseline="-25000" dirty="0" smtClean="0"/>
              <a:t>0</a:t>
            </a:r>
            <a:r>
              <a:rPr lang="tr-TR" dirty="0" smtClean="0"/>
              <a:t>x</a:t>
            </a:r>
            <a:r>
              <a:rPr lang="tr-TR" baseline="-25000" dirty="0" smtClean="0"/>
              <a:t>n</a:t>
            </a:r>
            <a:r>
              <a:rPr lang="tr-TR" dirty="0" smtClean="0"/>
              <a:t>y</a:t>
            </a:r>
            <a:r>
              <a:rPr lang="tr-TR" baseline="-25000" dirty="0" smtClean="0"/>
              <a:t>n</a:t>
            </a:r>
            <a:r>
              <a:rPr lang="tr-TR" dirty="0" smtClean="0"/>
              <a:t> + a</a:t>
            </a:r>
            <a:r>
              <a:rPr lang="tr-TR" baseline="-25000" dirty="0" smtClean="0"/>
              <a:t>1</a:t>
            </a:r>
            <a:r>
              <a:rPr lang="tr-TR" dirty="0" smtClean="0"/>
              <a:t>x</a:t>
            </a:r>
            <a:r>
              <a:rPr lang="tr-TR" baseline="-25000" dirty="0" smtClean="0"/>
              <a:t>n-1</a:t>
            </a:r>
            <a:r>
              <a:rPr lang="tr-TR" dirty="0" smtClean="0"/>
              <a:t>y</a:t>
            </a:r>
            <a:r>
              <a:rPr lang="tr-TR" baseline="-25000" dirty="0" smtClean="0"/>
              <a:t>n-1</a:t>
            </a:r>
            <a:r>
              <a:rPr lang="tr-TR" dirty="0" smtClean="0"/>
              <a:t> + … + a</a:t>
            </a:r>
            <a:r>
              <a:rPr lang="tr-TR" baseline="-25000" dirty="0" smtClean="0"/>
              <a:t>n-1</a:t>
            </a:r>
            <a:r>
              <a:rPr lang="tr-TR" dirty="0" smtClean="0"/>
              <a:t> xy + a</a:t>
            </a:r>
            <a:r>
              <a:rPr lang="tr-TR" baseline="-25000" dirty="0" smtClean="0"/>
              <a:t>n</a:t>
            </a:r>
            <a:r>
              <a:rPr lang="tr-TR" dirty="0" smtClean="0"/>
              <a:t> = q(x)</a:t>
            </a:r>
          </a:p>
          <a:p>
            <a:pPr>
              <a:buNone/>
            </a:pPr>
            <a:r>
              <a:rPr lang="tr-TR" dirty="0" smtClean="0"/>
              <a:t> </a:t>
            </a:r>
          </a:p>
          <a:p>
            <a:r>
              <a:rPr lang="tr-TR" dirty="0" smtClean="0"/>
              <a:t>olan bu denklem, y’ye ve türevlerine göre lineerdir, fakat katsayılar değişkendir.</a:t>
            </a:r>
          </a:p>
          <a:p>
            <a:pPr>
              <a:buNone/>
            </a:pPr>
            <a:r>
              <a:rPr lang="tr-TR" dirty="0" smtClean="0"/>
              <a:t/>
            </a:r>
            <a:br>
              <a:rPr lang="tr-TR" dirty="0" smtClean="0"/>
            </a:b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85000" lnSpcReduction="10000"/>
          </a:bodyPr>
          <a:lstStyle/>
          <a:p>
            <a:r>
              <a:rPr lang="tr-TR" dirty="0" smtClean="0"/>
              <a:t>Diferensiyel denklemler özellikle matematikte ve mühendislikte vazgeçilmez yeri olan olan bir branştır</a:t>
            </a:r>
            <a:r>
              <a:rPr lang="tr-TR" dirty="0" smtClean="0"/>
              <a:t>.</a:t>
            </a:r>
          </a:p>
          <a:p>
            <a:endParaRPr lang="tr-TR" dirty="0" smtClean="0"/>
          </a:p>
          <a:p>
            <a:r>
              <a:rPr lang="tr-TR" dirty="0" smtClean="0"/>
              <a:t>Diferensiyel </a:t>
            </a:r>
            <a:r>
              <a:rPr lang="tr-TR" dirty="0" smtClean="0"/>
              <a:t>denklemleri anlamak bir problem olduğu gibi denklemler üzerinde kestirim ve çözüm yapmak bir hayli güçtür. 18. ve 19. yy’da matematiksel analizin gelişimi bilhassa türevin ve kısmı integrasyonun bulunması </a:t>
            </a:r>
            <a:r>
              <a:rPr lang="tr-TR" dirty="0" smtClean="0"/>
              <a:t>diferensiyel </a:t>
            </a:r>
            <a:r>
              <a:rPr lang="tr-TR" dirty="0" smtClean="0"/>
              <a:t>kavramının gelişimine yol açtı. Euler ve Bernoulli bu ekolün yadsınamaz temsilcilerinden </a:t>
            </a:r>
            <a:r>
              <a:rPr lang="tr-TR" dirty="0" smtClean="0"/>
              <a:t>bazılarıdır. </a:t>
            </a:r>
            <a:r>
              <a:rPr lang="tr-TR" dirty="0" smtClean="0"/>
              <a:t>Daha çok uygulamalı matematikçilerin çalıştığı konuların başında gelse de profesyonel anlamda matematik ile uğraşan herkes </a:t>
            </a:r>
            <a:r>
              <a:rPr lang="tr-TR" dirty="0" smtClean="0"/>
              <a:t>diferensiyel </a:t>
            </a:r>
            <a:r>
              <a:rPr lang="tr-TR" dirty="0" smtClean="0"/>
              <a:t>denklemler ile haşir neşir olmuştur.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Bugün bilinen ve günlük hayatımızda işimizi kolaylaştıran </a:t>
            </a:r>
            <a:r>
              <a:rPr lang="tr-TR" dirty="0" smtClean="0"/>
              <a:t>makinelerin </a:t>
            </a:r>
            <a:r>
              <a:rPr lang="tr-TR" dirty="0" smtClean="0"/>
              <a:t>prensipleri klasik </a:t>
            </a:r>
            <a:r>
              <a:rPr lang="tr-TR" dirty="0" smtClean="0"/>
              <a:t>diferensiyel </a:t>
            </a:r>
            <a:r>
              <a:rPr lang="tr-TR" dirty="0" smtClean="0"/>
              <a:t>denklemler ile düzenlenmektedir. </a:t>
            </a:r>
            <a:r>
              <a:rPr lang="tr-TR" b="1" dirty="0" smtClean="0"/>
              <a:t>Diferensiyel </a:t>
            </a:r>
            <a:r>
              <a:rPr lang="tr-TR" b="1" dirty="0" smtClean="0"/>
              <a:t>denklemler</a:t>
            </a:r>
            <a:r>
              <a:rPr lang="tr-TR" dirty="0" smtClean="0"/>
              <a:t> klasik ve modern şekilde ikiye ayrılsa da bazı matematikçiler bu dönemlerin olmaması tarafında…</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1" descr="https://www.muhendisbeyinler.net/wp-content/uploads/2016/12/diferansiyel-denklemler-cozumlu-sorular.jpg">
            <a:hlinkClick r:id="rId2"/>
          </p:cNvPr>
          <p:cNvPicPr>
            <a:picLocks noGrp="1"/>
          </p:cNvPicPr>
          <p:nvPr>
            <p:ph idx="1"/>
          </p:nvPr>
        </p:nvPicPr>
        <p:blipFill>
          <a:blip r:embed="rId3">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357158" y="530225"/>
            <a:ext cx="8358245" cy="568485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92500" lnSpcReduction="10000"/>
          </a:bodyPr>
          <a:lstStyle/>
          <a:p>
            <a:r>
              <a:rPr lang="tr-TR" dirty="0" smtClean="0">
                <a:hlinkClick r:id="rId2"/>
              </a:rPr>
              <a:t>Mühendislik</a:t>
            </a:r>
            <a:r>
              <a:rPr lang="tr-TR" dirty="0" smtClean="0"/>
              <a:t> ve matematikçilerin ortak konusu olması </a:t>
            </a:r>
            <a:r>
              <a:rPr lang="tr-TR" dirty="0" smtClean="0"/>
              <a:t>diferensiyel </a:t>
            </a:r>
            <a:r>
              <a:rPr lang="tr-TR" dirty="0" smtClean="0"/>
              <a:t>denklemlerin gelişimini hızlandırdı ve yeni sorular, denklemlerin üretilmesine neden oldu. Uzay bilimlerinde dünya yörünge dışına atılan uydular ve hava araçlarının bir çoğu bu denklemlerin oluşturduğu çözümler sonucunda oluşmaktadır. 18. yy ve gelmiş geçmiş en iyi ve en üretken matematikçi olan LeonhardEuler akışkanlar mekaniğini analiz konularının parçası yaparak </a:t>
            </a:r>
            <a:r>
              <a:rPr lang="tr-TR" dirty="0" smtClean="0"/>
              <a:t>diferensiyel denklemler </a:t>
            </a:r>
            <a:r>
              <a:rPr lang="tr-TR" dirty="0" smtClean="0"/>
              <a:t>ile ilgili </a:t>
            </a:r>
            <a:r>
              <a:rPr lang="tr-TR" dirty="0" smtClean="0"/>
              <a:t>100 e </a:t>
            </a:r>
            <a:r>
              <a:rPr lang="tr-TR" dirty="0" smtClean="0"/>
              <a:t>yakın açıklama getirmiştir.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92500" lnSpcReduction="10000"/>
          </a:bodyPr>
          <a:lstStyle/>
          <a:p>
            <a:r>
              <a:rPr lang="tr-TR" dirty="0" smtClean="0"/>
              <a:t>Diferensiyel denklemler </a:t>
            </a:r>
            <a:r>
              <a:rPr lang="tr-TR" dirty="0" smtClean="0"/>
              <a:t>matematikte</a:t>
            </a:r>
            <a:r>
              <a:rPr lang="tr-TR" dirty="0" smtClean="0"/>
              <a:t>, fonksiyon veya fonksiyonların, bir veya birden çok değişkene göre türevlerini ilişkilendiren denklemlerdir. Fizik, kimya, mühendislik, biyoloji ve ekonomi alanlarında matematiksel modeller genellikle </a:t>
            </a:r>
            <a:r>
              <a:rPr lang="tr-TR" dirty="0" smtClean="0"/>
              <a:t>diferensiyel </a:t>
            </a:r>
            <a:r>
              <a:rPr lang="tr-TR" dirty="0" smtClean="0"/>
              <a:t>denklemler kullanılarak ifade edilirler</a:t>
            </a:r>
            <a:r>
              <a:rPr lang="tr-TR" dirty="0" smtClean="0"/>
              <a:t>.</a:t>
            </a:r>
          </a:p>
          <a:p>
            <a:r>
              <a:rPr lang="tr-TR" dirty="0" smtClean="0"/>
              <a:t/>
            </a:r>
            <a:br>
              <a:rPr lang="tr-TR" dirty="0" smtClean="0"/>
            </a:br>
            <a:r>
              <a:rPr lang="tr-TR" dirty="0" smtClean="0"/>
              <a:t>Diferensiyel </a:t>
            </a:r>
            <a:r>
              <a:rPr lang="tr-TR" dirty="0" smtClean="0"/>
              <a:t>denklemler temel olarak iki kola ayrılırlar:</a:t>
            </a:r>
            <a:br>
              <a:rPr lang="tr-TR" dirty="0" smtClean="0"/>
            </a:br>
            <a:endParaRPr lang="tr-TR" dirty="0" smtClean="0"/>
          </a:p>
          <a:p>
            <a:pPr lvl="0"/>
            <a:r>
              <a:rPr lang="tr-TR" dirty="0" smtClean="0"/>
              <a:t>Normal diferansiyel denklemler (veya adi diferansiyel denklemler)</a:t>
            </a:r>
          </a:p>
          <a:p>
            <a:r>
              <a:rPr lang="tr-TR" dirty="0" smtClean="0"/>
              <a:t>Kısmi </a:t>
            </a:r>
            <a:r>
              <a:rPr lang="tr-TR" dirty="0" smtClean="0"/>
              <a:t>diferensiyel </a:t>
            </a:r>
            <a:r>
              <a:rPr lang="tr-TR" dirty="0" smtClean="0"/>
              <a:t>denklemler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a:bodyPr>
          <a:lstStyle/>
          <a:p>
            <a:r>
              <a:rPr lang="tr-TR" smtClean="0"/>
              <a:t>Şimdi </a:t>
            </a:r>
            <a:r>
              <a:rPr lang="tr-TR" dirty="0" smtClean="0"/>
              <a:t>diferensiyel </a:t>
            </a:r>
            <a:r>
              <a:rPr lang="tr-TR" dirty="0" smtClean="0"/>
              <a:t>denklemlerin tarihsel gelişim süreçlerine bakalım</a:t>
            </a:r>
            <a:r>
              <a:rPr lang="tr-TR" dirty="0" smtClean="0"/>
              <a:t>;</a:t>
            </a:r>
          </a:p>
          <a:p>
            <a:r>
              <a:rPr lang="tr-TR" dirty="0" smtClean="0"/>
              <a:t/>
            </a:r>
            <a:br>
              <a:rPr lang="tr-TR" dirty="0" smtClean="0"/>
            </a:br>
            <a:r>
              <a:rPr lang="tr-TR" dirty="0" smtClean="0"/>
              <a:t>Diferensiyel </a:t>
            </a:r>
            <a:r>
              <a:rPr lang="tr-TR" dirty="0" smtClean="0"/>
              <a:t>denklemler konusunda yapılan ilk çalışmalar, 17. yüzyılın ikinci yarısında, diferansiyel ve integral hesabın keşfinden (ortaya çıkmasından) hemen sonra, İngiliz matematikçi Newton (1642-1727) ve Alman matematikçi Leibniz (1641-1716) ile başlar.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84664"/>
          </a:xfrm>
        </p:spPr>
        <p:txBody>
          <a:bodyPr>
            <a:normAutofit/>
          </a:bodyPr>
          <a:lstStyle/>
          <a:p>
            <a:r>
              <a:rPr lang="tr-TR" dirty="0" smtClean="0"/>
              <a:t>Daha sonraları, matematik tarihinde büyük isim yapmış olan, İsviçreli matematikçilerden Bernouilli </a:t>
            </a:r>
            <a:r>
              <a:rPr lang="tr-TR" dirty="0" smtClean="0"/>
              <a:t>kardeşler, </a:t>
            </a:r>
            <a:r>
              <a:rPr lang="tr-TR" dirty="0" smtClean="0"/>
              <a:t>18. yüzyılda da, Euler, Clairaut, Lagrance, </a:t>
            </a:r>
            <a:r>
              <a:rPr lang="tr-TR" dirty="0" smtClean="0"/>
              <a:t>D’Alembert, Charbit</a:t>
            </a:r>
            <a:r>
              <a:rPr lang="tr-TR" dirty="0" smtClean="0"/>
              <a:t>, Monge, Laplace ile 19. yüzyılda da, Chrystal, Cauchy, Jacobi, Ampere, Darboux, Picard , Fusch ve F.G. Frobenius, </a:t>
            </a:r>
            <a:r>
              <a:rPr lang="tr-TR" dirty="0" smtClean="0"/>
              <a:t>diferensiyel </a:t>
            </a:r>
            <a:r>
              <a:rPr lang="tr-TR" dirty="0" smtClean="0"/>
              <a:t>denklemler </a:t>
            </a:r>
            <a:r>
              <a:rPr lang="tr-TR" dirty="0" smtClean="0"/>
              <a:t>teorisini bugünki </a:t>
            </a:r>
            <a:r>
              <a:rPr lang="tr-TR" dirty="0" smtClean="0"/>
              <a:t>ileri seviyeye getiren matematikçilerdir.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84664"/>
          </a:xfrm>
        </p:spPr>
        <p:txBody>
          <a:bodyPr/>
          <a:lstStyle/>
          <a:p>
            <a:r>
              <a:rPr lang="tr-TR" dirty="0" smtClean="0"/>
              <a:t>Belli tip </a:t>
            </a:r>
            <a:r>
              <a:rPr lang="tr-TR" dirty="0" smtClean="0"/>
              <a:t>diferensiyel </a:t>
            </a:r>
            <a:r>
              <a:rPr lang="tr-TR" dirty="0" smtClean="0"/>
              <a:t>denklemlerin, belli şartlar altında bir çözümlerinin mevcut olmasının ispatı, </a:t>
            </a:r>
            <a:r>
              <a:rPr lang="tr-TR" dirty="0" smtClean="0"/>
              <a:t>diferensiyel </a:t>
            </a:r>
            <a:r>
              <a:rPr lang="tr-TR" dirty="0" smtClean="0"/>
              <a:t>denklemler teorisinde varlık teoremi konusunu teşkil etmekte olup, bu da, ilk olarak 1820 ile 1830 yılları arasında, Fransız matematikçi A.L. Cauchy tarafından tesis edilmiş ve daha sonra gelenler tarafından geliştirilmiştir.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TotalTime>
  <Words>276</Words>
  <Application>Microsoft Office PowerPoint</Application>
  <PresentationFormat>On-screen Show (4:3)</PresentationFormat>
  <Paragraphs>36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Aspect</vt:lpstr>
      <vt:lpstr>DİFERENSİYEL DENKLEMLERİN TARİHSEL GELİŞİMİ </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DİFERENSİYEL DENKLEMLERİN TARİHSEL GELİŞİMİ </dc:title>
  <dc:creator>Canay-Emre</dc:creator>
  <cp:lastModifiedBy>Canay-Emre</cp:lastModifiedBy>
  <cp:revision>17</cp:revision>
  <dcterms:created xsi:type="dcterms:W3CDTF">2018-11-25T14:21:44Z</dcterms:created>
  <dcterms:modified xsi:type="dcterms:W3CDTF">2018-11-25T14:44:20Z</dcterms:modified>
</cp:coreProperties>
</file>