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20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TRİOİD ve PARATİROİD BEZİ FONKSİYONLARI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bezi </a:t>
            </a:r>
            <a:r>
              <a:rPr lang="tr-TR" sz="2400" dirty="0" err="1">
                <a:latin typeface="Calibri"/>
                <a:cs typeface="Calibri"/>
              </a:rPr>
              <a:t>sternohyoid</a:t>
            </a:r>
            <a:r>
              <a:rPr lang="tr-TR" sz="2400" dirty="0">
                <a:latin typeface="Calibri"/>
                <a:cs typeface="Calibri"/>
              </a:rPr>
              <a:t> kas altında,C5 ve T1 </a:t>
            </a:r>
            <a:r>
              <a:rPr lang="tr-TR" sz="2400" dirty="0" err="1">
                <a:latin typeface="Calibri"/>
                <a:cs typeface="Calibri"/>
              </a:rPr>
              <a:t>vertebra</a:t>
            </a:r>
            <a:r>
              <a:rPr lang="tr-TR" sz="2400" dirty="0">
                <a:latin typeface="Calibri"/>
                <a:cs typeface="Calibri"/>
              </a:rPr>
              <a:t> seviyeleri arasında veya 2. ve 3. </a:t>
            </a:r>
            <a:r>
              <a:rPr lang="tr-TR" sz="2400" dirty="0" err="1">
                <a:latin typeface="Calibri"/>
                <a:cs typeface="Calibri"/>
              </a:rPr>
              <a:t>trakeal</a:t>
            </a:r>
            <a:r>
              <a:rPr lang="tr-TR" sz="2400" dirty="0">
                <a:latin typeface="Calibri"/>
                <a:cs typeface="Calibri"/>
              </a:rPr>
              <a:t> halkalar arasında yerleşimli yaklaşık </a:t>
            </a:r>
            <a:r>
              <a:rPr lang="tr-TR" sz="2400" dirty="0" err="1">
                <a:latin typeface="Calibri"/>
                <a:cs typeface="Calibri"/>
              </a:rPr>
              <a:t>herbiri</a:t>
            </a:r>
            <a:r>
              <a:rPr lang="tr-TR" sz="2400" dirty="0">
                <a:latin typeface="Calibri"/>
                <a:cs typeface="Calibri"/>
              </a:rPr>
              <a:t> 25 gr ağırlığında olan endokrin bir </a:t>
            </a:r>
            <a:r>
              <a:rPr lang="tr-TR" sz="2400" dirty="0" smtClean="0">
                <a:latin typeface="Calibri"/>
                <a:cs typeface="Calibri"/>
              </a:rPr>
              <a:t>organdır.</a:t>
            </a:r>
          </a:p>
          <a:p>
            <a:endParaRPr lang="tr-TR" sz="2400" dirty="0" smtClean="0">
              <a:latin typeface="Calibri"/>
              <a:cs typeface="Calibri"/>
            </a:endParaRPr>
          </a:p>
          <a:p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bezi içinde 2 endokrin organ vardır:</a:t>
            </a:r>
          </a:p>
          <a:p>
            <a:pPr lvl="1"/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hormonları ve </a:t>
            </a:r>
            <a:r>
              <a:rPr lang="tr-TR" sz="2400" dirty="0" err="1">
                <a:latin typeface="Calibri"/>
                <a:cs typeface="Calibri"/>
              </a:rPr>
              <a:t>kalsitonin</a:t>
            </a:r>
            <a:r>
              <a:rPr lang="tr-TR" sz="2400" dirty="0">
                <a:latin typeface="Calibri"/>
                <a:cs typeface="Calibri"/>
              </a:rPr>
              <a:t> salgılayan kısım (</a:t>
            </a:r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organı)</a:t>
            </a:r>
          </a:p>
          <a:p>
            <a:pPr lvl="1"/>
            <a:r>
              <a:rPr lang="tr-TR" sz="2400" dirty="0" err="1">
                <a:latin typeface="Calibri"/>
                <a:cs typeface="Calibri"/>
              </a:rPr>
              <a:t>Paratiroid</a:t>
            </a:r>
            <a:r>
              <a:rPr lang="tr-TR" sz="2400" dirty="0">
                <a:latin typeface="Calibri"/>
                <a:cs typeface="Calibri"/>
              </a:rPr>
              <a:t> hormon salgılayan kısım (</a:t>
            </a:r>
            <a:r>
              <a:rPr lang="tr-TR" sz="2400" dirty="0" err="1">
                <a:latin typeface="Calibri"/>
                <a:cs typeface="Calibri"/>
              </a:rPr>
              <a:t>paratiroid</a:t>
            </a:r>
            <a:r>
              <a:rPr lang="tr-TR" sz="2400" dirty="0">
                <a:latin typeface="Calibri"/>
                <a:cs typeface="Calibri"/>
              </a:rPr>
              <a:t> organı</a:t>
            </a:r>
            <a:r>
              <a:rPr lang="tr-TR" sz="2400" dirty="0" smtClean="0">
                <a:latin typeface="Calibri"/>
                <a:cs typeface="Calibri"/>
              </a:rPr>
              <a:t>)</a:t>
            </a:r>
            <a:endParaRPr lang="tr-TR" sz="2400" dirty="0">
              <a:latin typeface="Calibri"/>
              <a:cs typeface="Calibri"/>
            </a:endParaRPr>
          </a:p>
          <a:p>
            <a:endParaRPr lang="tr-TR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972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4910"/>
            <a:ext cx="8229600" cy="5641254"/>
          </a:xfrm>
        </p:spPr>
        <p:txBody>
          <a:bodyPr>
            <a:noAutofit/>
          </a:bodyPr>
          <a:lstStyle/>
          <a:p>
            <a:pPr lvl="1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Benign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lezyonları</a:t>
            </a:r>
          </a:p>
          <a:p>
            <a:pPr lvl="2">
              <a:lnSpc>
                <a:spcPct val="70000"/>
              </a:lnSpc>
            </a:pPr>
            <a:r>
              <a:rPr lang="tr-TR" dirty="0" err="1">
                <a:latin typeface="Calibri"/>
                <a:cs typeface="Calibri"/>
              </a:rPr>
              <a:t>Tiroid</a:t>
            </a:r>
            <a:r>
              <a:rPr lang="tr-TR" dirty="0">
                <a:latin typeface="Calibri"/>
                <a:cs typeface="Calibri"/>
              </a:rPr>
              <a:t> adenomu (</a:t>
            </a:r>
            <a:r>
              <a:rPr lang="tr-TR" dirty="0" err="1">
                <a:latin typeface="Calibri"/>
                <a:cs typeface="Calibri"/>
              </a:rPr>
              <a:t>Folliküler</a:t>
            </a:r>
            <a:r>
              <a:rPr lang="tr-TR" dirty="0">
                <a:latin typeface="Calibri"/>
                <a:cs typeface="Calibri"/>
              </a:rPr>
              <a:t> adenom)</a:t>
            </a:r>
          </a:p>
          <a:p>
            <a:pPr lvl="2">
              <a:lnSpc>
                <a:spcPct val="70000"/>
              </a:lnSpc>
            </a:pPr>
            <a:r>
              <a:rPr lang="tr-TR" dirty="0" err="1">
                <a:latin typeface="Calibri"/>
                <a:cs typeface="Calibri"/>
              </a:rPr>
              <a:t>Teratom</a:t>
            </a:r>
            <a:endParaRPr lang="tr-TR" dirty="0">
              <a:latin typeface="Calibri"/>
              <a:cs typeface="Calibri"/>
            </a:endParaRPr>
          </a:p>
          <a:p>
            <a:pPr lvl="2">
              <a:lnSpc>
                <a:spcPct val="70000"/>
              </a:lnSpc>
            </a:pPr>
            <a:r>
              <a:rPr lang="tr-TR" dirty="0" err="1">
                <a:latin typeface="Calibri"/>
                <a:cs typeface="Calibri"/>
              </a:rPr>
              <a:t>Tiroid</a:t>
            </a:r>
            <a:r>
              <a:rPr lang="tr-TR" dirty="0">
                <a:latin typeface="Calibri"/>
                <a:cs typeface="Calibri"/>
              </a:rPr>
              <a:t> kistleri</a:t>
            </a:r>
          </a:p>
          <a:p>
            <a:pPr lvl="1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Malign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lezyonları</a:t>
            </a:r>
          </a:p>
          <a:p>
            <a:pPr lvl="2">
              <a:lnSpc>
                <a:spcPct val="70000"/>
              </a:lnSpc>
            </a:pPr>
            <a:r>
              <a:rPr lang="tr-TR" dirty="0" err="1">
                <a:latin typeface="Calibri"/>
                <a:cs typeface="Calibri"/>
              </a:rPr>
              <a:t>Diferansiye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tiroid</a:t>
            </a:r>
            <a:r>
              <a:rPr lang="tr-TR" dirty="0">
                <a:latin typeface="Calibri"/>
                <a:cs typeface="Calibri"/>
              </a:rPr>
              <a:t> kanserleri</a:t>
            </a: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Papiller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Folliküler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Hürthle</a:t>
            </a:r>
            <a:r>
              <a:rPr lang="tr-TR" sz="2400" dirty="0">
                <a:latin typeface="Calibri"/>
                <a:cs typeface="Calibri"/>
              </a:rPr>
              <a:t> hücreli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2">
              <a:lnSpc>
                <a:spcPct val="70000"/>
              </a:lnSpc>
            </a:pPr>
            <a:r>
              <a:rPr lang="tr-TR" dirty="0" err="1">
                <a:latin typeface="Calibri"/>
                <a:cs typeface="Calibri"/>
              </a:rPr>
              <a:t>İndiferansiye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tiroid</a:t>
            </a:r>
            <a:r>
              <a:rPr lang="tr-TR" dirty="0">
                <a:latin typeface="Calibri"/>
                <a:cs typeface="Calibri"/>
              </a:rPr>
              <a:t> kanserleri</a:t>
            </a: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Anaplastik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Medüller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Tiroid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err="1">
                <a:latin typeface="Calibri"/>
                <a:cs typeface="Calibri"/>
              </a:rPr>
              <a:t>lenfoması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Skuamöz</a:t>
            </a:r>
            <a:r>
              <a:rPr lang="tr-TR" sz="2400" dirty="0">
                <a:latin typeface="Calibri"/>
                <a:cs typeface="Calibri"/>
              </a:rPr>
              <a:t> hücreli </a:t>
            </a:r>
            <a:r>
              <a:rPr lang="tr-TR" sz="2400" dirty="0" err="1">
                <a:latin typeface="Calibri"/>
                <a:cs typeface="Calibri"/>
              </a:rPr>
              <a:t>karsinom</a:t>
            </a:r>
            <a:endParaRPr lang="tr-TR" sz="2400" dirty="0">
              <a:latin typeface="Calibri"/>
              <a:cs typeface="Calibri"/>
            </a:endParaRPr>
          </a:p>
          <a:p>
            <a:pPr lvl="3">
              <a:lnSpc>
                <a:spcPct val="70000"/>
              </a:lnSpc>
            </a:pPr>
            <a:r>
              <a:rPr lang="tr-TR" sz="2400" dirty="0">
                <a:latin typeface="Calibri"/>
                <a:cs typeface="Calibri"/>
              </a:rPr>
              <a:t>Sarkomlar</a:t>
            </a:r>
          </a:p>
          <a:p>
            <a:pPr lvl="3">
              <a:lnSpc>
                <a:spcPct val="70000"/>
              </a:lnSpc>
            </a:pPr>
            <a:r>
              <a:rPr lang="tr-TR" sz="2400" dirty="0" err="1">
                <a:latin typeface="Calibri"/>
                <a:cs typeface="Calibri"/>
              </a:rPr>
              <a:t>Metastatik</a:t>
            </a:r>
            <a:r>
              <a:rPr lang="tr-TR" sz="2400" dirty="0">
                <a:latin typeface="Calibri"/>
                <a:cs typeface="Calibri"/>
              </a:rPr>
              <a:t> tümörler</a:t>
            </a:r>
          </a:p>
          <a:p>
            <a:pPr>
              <a:lnSpc>
                <a:spcPct val="70000"/>
              </a:lnSpc>
            </a:pPr>
            <a:endParaRPr lang="tr-TR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3449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Hiperparatiroidzm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Aşırı</a:t>
            </a:r>
            <a:r>
              <a:rPr lang="en-US" dirty="0" smtClean="0"/>
              <a:t> </a:t>
            </a:r>
            <a:r>
              <a:rPr lang="en-US" dirty="0" err="1"/>
              <a:t>paratiroid</a:t>
            </a:r>
            <a:r>
              <a:rPr lang="en-US" dirty="0"/>
              <a:t> </a:t>
            </a:r>
            <a:r>
              <a:rPr lang="en-US" dirty="0" err="1"/>
              <a:t>hormon</a:t>
            </a:r>
            <a:r>
              <a:rPr lang="en-US" dirty="0"/>
              <a:t> </a:t>
            </a:r>
            <a:r>
              <a:rPr lang="en-US" dirty="0" err="1"/>
              <a:t>salınımı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kemiklerden</a:t>
            </a:r>
            <a:r>
              <a:rPr lang="en-US" dirty="0"/>
              <a:t> kana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geçer</a:t>
            </a:r>
            <a:r>
              <a:rPr lang="en-US" dirty="0"/>
              <a:t>, </a:t>
            </a:r>
            <a:r>
              <a:rPr lang="en-US" dirty="0" err="1"/>
              <a:t>plazmadaki</a:t>
            </a:r>
            <a:r>
              <a:rPr lang="en-US" dirty="0"/>
              <a:t>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seviyesi</a:t>
            </a:r>
            <a:r>
              <a:rPr lang="en-US" dirty="0"/>
              <a:t> </a:t>
            </a:r>
            <a:r>
              <a:rPr lang="en-US" dirty="0" err="1"/>
              <a:t>artar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Nedenleri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Sıklıkla</a:t>
            </a:r>
            <a:r>
              <a:rPr lang="en-US" dirty="0"/>
              <a:t> adenoma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adlandırılan</a:t>
            </a:r>
            <a:r>
              <a:rPr lang="en-US" dirty="0"/>
              <a:t> </a:t>
            </a:r>
            <a:r>
              <a:rPr lang="en-US" dirty="0" err="1"/>
              <a:t>tümörler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oluşur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Hipokalsemi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yüksek</a:t>
            </a:r>
            <a:r>
              <a:rPr lang="en-US" dirty="0"/>
              <a:t> </a:t>
            </a:r>
            <a:r>
              <a:rPr lang="en-US" dirty="0" err="1"/>
              <a:t>paratiroid</a:t>
            </a:r>
            <a:r>
              <a:rPr lang="en-US" dirty="0"/>
              <a:t> </a:t>
            </a:r>
            <a:r>
              <a:rPr lang="en-US" dirty="0" err="1"/>
              <a:t>hormon</a:t>
            </a:r>
            <a:r>
              <a:rPr lang="en-US" dirty="0"/>
              <a:t> </a:t>
            </a:r>
            <a:r>
              <a:rPr lang="en-US" dirty="0" err="1"/>
              <a:t>salınımı</a:t>
            </a:r>
            <a:r>
              <a:rPr lang="en-US" dirty="0"/>
              <a:t> </a:t>
            </a:r>
            <a:r>
              <a:rPr lang="en-US" dirty="0" err="1"/>
              <a:t>nedeni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oluşur</a:t>
            </a:r>
            <a:r>
              <a:rPr lang="en-US" dirty="0"/>
              <a:t> (D </a:t>
            </a:r>
            <a:r>
              <a:rPr lang="en-US" dirty="0" err="1"/>
              <a:t>vitamini</a:t>
            </a:r>
            <a:r>
              <a:rPr lang="en-US" dirty="0"/>
              <a:t> </a:t>
            </a:r>
            <a:r>
              <a:rPr lang="en-US" dirty="0" err="1"/>
              <a:t>eksikliği</a:t>
            </a:r>
            <a:r>
              <a:rPr lang="en-US" dirty="0"/>
              <a:t>, </a:t>
            </a:r>
            <a:r>
              <a:rPr lang="en-US" dirty="0" err="1"/>
              <a:t>malabsorbsiyon</a:t>
            </a:r>
            <a:r>
              <a:rPr lang="en-US" dirty="0"/>
              <a:t>, </a:t>
            </a:r>
            <a:r>
              <a:rPr lang="en-US" dirty="0" err="1"/>
              <a:t>kronik</a:t>
            </a:r>
            <a:r>
              <a:rPr lang="en-US" dirty="0"/>
              <a:t> renal </a:t>
            </a:r>
            <a:r>
              <a:rPr lang="en-US" dirty="0" err="1"/>
              <a:t>yetmezlik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9882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Hiperparatiroidzm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1456"/>
            <a:ext cx="8229600" cy="542636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Belirti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Bulgular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Halsizlik,laterji,</a:t>
            </a:r>
            <a:r>
              <a:rPr lang="en-US" dirty="0" err="1" smtClean="0"/>
              <a:t>reflekslerde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Bulantı-kusma,karınağrısı,anoreksiya</a:t>
            </a:r>
            <a:r>
              <a:rPr lang="en-US" dirty="0"/>
              <a:t>, </a:t>
            </a:r>
            <a:r>
              <a:rPr lang="en-US" dirty="0" err="1" smtClean="0"/>
              <a:t>konstipasyon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Depresyon,mentaldeğişikliklervekişilik</a:t>
            </a:r>
            <a:r>
              <a:rPr lang="en-US" dirty="0"/>
              <a:t> </a:t>
            </a:r>
            <a:r>
              <a:rPr lang="en-US" dirty="0" err="1" smtClean="0"/>
              <a:t>değişiklikleri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Kardiyakaritmiler,</a:t>
            </a:r>
            <a:r>
              <a:rPr lang="en-US" dirty="0" err="1" smtClean="0"/>
              <a:t>hipertansiyon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Poliüri</a:t>
            </a:r>
            <a:r>
              <a:rPr lang="en-US" dirty="0"/>
              <a:t>, </a:t>
            </a:r>
            <a:r>
              <a:rPr lang="en-US" dirty="0" err="1"/>
              <a:t>idrar</a:t>
            </a:r>
            <a:r>
              <a:rPr lang="en-US" dirty="0"/>
              <a:t> </a:t>
            </a:r>
            <a:r>
              <a:rPr lang="en-US" dirty="0" err="1"/>
              <a:t>yollarında</a:t>
            </a:r>
            <a:r>
              <a:rPr lang="en-US" dirty="0"/>
              <a:t> </a:t>
            </a:r>
            <a:r>
              <a:rPr lang="en-US" dirty="0" err="1" smtClean="0"/>
              <a:t>tas</a:t>
            </a:r>
            <a:r>
              <a:rPr lang="en-US" dirty="0" smtClean="0"/>
              <a:t>̧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Kastonüsündeazalma,</a:t>
            </a:r>
            <a:r>
              <a:rPr lang="en-US" dirty="0" err="1" smtClean="0"/>
              <a:t>zayıflık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Kemik</a:t>
            </a:r>
            <a:r>
              <a:rPr lang="en-US" dirty="0"/>
              <a:t> </a:t>
            </a:r>
            <a:r>
              <a:rPr lang="en-US" dirty="0" err="1"/>
              <a:t>ağrıları</a:t>
            </a:r>
            <a:r>
              <a:rPr lang="en-US" dirty="0"/>
              <a:t>, </a:t>
            </a:r>
            <a:r>
              <a:rPr lang="en-US" dirty="0" err="1"/>
              <a:t>kemiklerden</a:t>
            </a:r>
            <a:r>
              <a:rPr lang="en-US" dirty="0"/>
              <a:t> mineral </a:t>
            </a:r>
            <a:r>
              <a:rPr lang="en-US" dirty="0" err="1"/>
              <a:t>kaybı</a:t>
            </a:r>
            <a:r>
              <a:rPr lang="en-US" dirty="0"/>
              <a:t>, </a:t>
            </a:r>
            <a:r>
              <a:rPr lang="en-US" dirty="0" err="1"/>
              <a:t>kırıklar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/>
              <a:t>Konfüzyon,</a:t>
            </a:r>
            <a:r>
              <a:rPr lang="en-US" dirty="0" err="1" smtClean="0"/>
              <a:t>koma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Tanı</a:t>
            </a:r>
            <a:endParaRPr lang="en-US" dirty="0" smtClean="0"/>
          </a:p>
          <a:p>
            <a:r>
              <a:rPr lang="en-US" dirty="0" smtClean="0"/>
              <a:t>Serum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seviyesi</a:t>
            </a:r>
            <a:r>
              <a:rPr lang="en-US" dirty="0"/>
              <a:t>, </a:t>
            </a:r>
            <a:r>
              <a:rPr lang="en-US" dirty="0" err="1"/>
              <a:t>parathormon</a:t>
            </a:r>
            <a:r>
              <a:rPr lang="en-US" dirty="0"/>
              <a:t> düzeyi24 </a:t>
            </a:r>
            <a:r>
              <a:rPr lang="en-US" dirty="0" err="1"/>
              <a:t>saatlik</a:t>
            </a:r>
            <a:r>
              <a:rPr lang="en-US" dirty="0"/>
              <a:t> </a:t>
            </a:r>
            <a:r>
              <a:rPr lang="en-US" dirty="0" err="1"/>
              <a:t>idrarda</a:t>
            </a:r>
            <a:r>
              <a:rPr lang="en-US" dirty="0"/>
              <a:t> </a:t>
            </a:r>
            <a:r>
              <a:rPr lang="en-US" dirty="0" err="1"/>
              <a:t>kalsiyum</a:t>
            </a:r>
            <a:r>
              <a:rPr lang="en-US" dirty="0"/>
              <a:t> </a:t>
            </a:r>
            <a:r>
              <a:rPr lang="en-US" dirty="0" err="1"/>
              <a:t>seviyesi</a:t>
            </a:r>
            <a:r>
              <a:rPr lang="en-US" dirty="0"/>
              <a:t> </a:t>
            </a:r>
            <a:r>
              <a:rPr lang="en-US" dirty="0" err="1"/>
              <a:t>artar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/>
              <a:t>durumlarda</a:t>
            </a:r>
            <a:r>
              <a:rPr lang="en-US" dirty="0"/>
              <a:t> </a:t>
            </a:r>
            <a:r>
              <a:rPr lang="en-US" dirty="0" err="1"/>
              <a:t>röntgende</a:t>
            </a:r>
            <a:r>
              <a:rPr lang="en-US" dirty="0"/>
              <a:t> mineral </a:t>
            </a:r>
            <a:r>
              <a:rPr lang="en-US" dirty="0" err="1"/>
              <a:t>kaybı</a:t>
            </a:r>
            <a:r>
              <a:rPr lang="en-US" dirty="0"/>
              <a:t> </a:t>
            </a:r>
            <a:r>
              <a:rPr lang="en-US" dirty="0" err="1"/>
              <a:t>görülür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Bazen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spontan</a:t>
            </a:r>
            <a:r>
              <a:rPr lang="en-US" dirty="0"/>
              <a:t> </a:t>
            </a:r>
            <a:r>
              <a:rPr lang="en-US" dirty="0" err="1"/>
              <a:t>kırıklar</a:t>
            </a:r>
            <a:r>
              <a:rPr lang="en-US" dirty="0"/>
              <a:t> </a:t>
            </a:r>
            <a:r>
              <a:rPr lang="en-US" dirty="0" err="1"/>
              <a:t>olana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fark</a:t>
            </a:r>
            <a:r>
              <a:rPr lang="en-US" dirty="0"/>
              <a:t> </a:t>
            </a:r>
            <a:r>
              <a:rPr lang="en-US" dirty="0" err="1"/>
              <a:t>edilmez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709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249</Words>
  <Application>Microsoft Macintosh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TRİOİD ve PARATİROİD BEZİ FONKSİYONLARI</vt:lpstr>
      <vt:lpstr>PowerPoint Presentation</vt:lpstr>
      <vt:lpstr>PowerPoint Presentation</vt:lpstr>
      <vt:lpstr>Hiperparatiroidzm</vt:lpstr>
      <vt:lpstr>Hiperparatiroidzm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20</cp:revision>
  <dcterms:created xsi:type="dcterms:W3CDTF">2018-05-08T12:08:33Z</dcterms:created>
  <dcterms:modified xsi:type="dcterms:W3CDTF">2018-07-05T11:20:43Z</dcterms:modified>
</cp:coreProperties>
</file>