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B4801-D701-4A4F-9C27-A62377FEFE9C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E99272-E901-42D8-B262-3EF38EEA0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4084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1D4296F2-78D9-4EA6-8918-BEE5D9267A8F}" type="slidenum">
              <a:rPr lang="tr-TR" altLang="tr-TR"/>
              <a:pPr>
                <a:spcBef>
                  <a:spcPct val="0"/>
                </a:spcBef>
              </a:pPr>
              <a:t>1</a:t>
            </a:fld>
            <a:endParaRPr lang="tr-TR" altLang="tr-TR"/>
          </a:p>
        </p:txBody>
      </p:sp>
      <p:sp>
        <p:nvSpPr>
          <p:cNvPr id="153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4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F38DA9BE-DBB4-4B33-904B-493AC67BE2A0}" type="slidenum">
              <a:rPr lang="tr-TR" altLang="tr-TR"/>
              <a:pPr>
                <a:spcBef>
                  <a:spcPct val="0"/>
                </a:spcBef>
              </a:pPr>
              <a:t>2</a:t>
            </a:fld>
            <a:endParaRPr lang="tr-TR" altLang="tr-TR"/>
          </a:p>
        </p:txBody>
      </p:sp>
      <p:sp>
        <p:nvSpPr>
          <p:cNvPr id="155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5652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0C6A0-54E8-4686-871A-7923F608088A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3BF9-2549-42DC-A432-DD4AC55BDF36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FE659-127A-4894-AF9A-379F473D1C2F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0AAA8-C81D-4661-B017-23352B436719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CA87-1D46-4A96-B0B7-448B10BD4B99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16DD-5ED8-47B7-9F4D-2DACFCF52D9B}" type="datetime1">
              <a:rPr lang="tr-TR" smtClean="0"/>
              <a:t>18.12.2019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4A906-4DA5-43E6-8489-3D7FC01C2AF3}" type="datetime1">
              <a:rPr lang="tr-TR" smtClean="0"/>
              <a:t>18.12.2019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5DFD-50D4-4A23-A2D5-A043467292EC}" type="datetime1">
              <a:rPr lang="tr-TR" smtClean="0"/>
              <a:t>18.12.2019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DB2D-E78F-4723-8EBC-C0FD0095CE24}" type="datetime1">
              <a:rPr lang="tr-TR" smtClean="0"/>
              <a:t>18.12.2019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F3B7D-10D6-4B54-B1EA-3ECA2DC38626}" type="datetime1">
              <a:rPr lang="tr-TR" smtClean="0"/>
              <a:t>18.12.2019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7570-EEB3-46B4-94BD-5C22D7C5D624}" type="datetime1">
              <a:rPr lang="tr-TR" smtClean="0"/>
              <a:t>18.12.2019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581B2-885F-4A0A-A3E2-D888765F7C15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ext Box 1"/>
          <p:cNvSpPr txBox="1">
            <a:spLocks noChangeArrowheads="1"/>
          </p:cNvSpPr>
          <p:nvPr/>
        </p:nvSpPr>
        <p:spPr bwMode="auto">
          <a:xfrm>
            <a:off x="206376" y="188640"/>
            <a:ext cx="8228012" cy="6162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5602" rIns="0" bIns="0" anchor="ctr"/>
          <a:lstStyle>
            <a:lvl1pPr>
              <a:spcBef>
                <a:spcPct val="20000"/>
              </a:spcBef>
              <a:buFont typeface="Arial" charset="0"/>
              <a:buChar char="•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tr-TR" altLang="tr-TR" sz="2000" b="1" dirty="0" err="1">
                <a:solidFill>
                  <a:srgbClr val="000000"/>
                </a:solidFill>
                <a:latin typeface="Times New Roman" pitchFamily="18" charset="0"/>
              </a:rPr>
              <a:t>P</a:t>
            </a:r>
            <a:r>
              <a:rPr lang="tr-TR" altLang="tr-TR" sz="2000" b="1" dirty="0" err="1" smtClean="0">
                <a:solidFill>
                  <a:srgbClr val="000000"/>
                </a:solidFill>
                <a:latin typeface="Times New Roman" pitchFamily="18" charset="0"/>
              </a:rPr>
              <a:t>hylum</a:t>
            </a:r>
            <a:r>
              <a:rPr lang="tr-TR" altLang="tr-TR" sz="2000" b="1" dirty="0">
                <a:solidFill>
                  <a:srgbClr val="000000"/>
                </a:solidFill>
                <a:latin typeface="Times New Roman" pitchFamily="18" charset="0"/>
              </a:rPr>
              <a:t>	: 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Annelida</a:t>
            </a:r>
            <a:endParaRPr lang="tr-TR" altLang="tr-TR" sz="2000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tr-TR" altLang="tr-TR" sz="2000" b="1" dirty="0" err="1">
                <a:solidFill>
                  <a:srgbClr val="000000"/>
                </a:solidFill>
                <a:latin typeface="Times New Roman" pitchFamily="18" charset="0"/>
              </a:rPr>
              <a:t>Classis</a:t>
            </a:r>
            <a:r>
              <a:rPr lang="tr-TR" altLang="tr-TR" sz="2000" b="1" dirty="0">
                <a:solidFill>
                  <a:srgbClr val="000000"/>
                </a:solidFill>
                <a:latin typeface="Times New Roman" pitchFamily="18" charset="0"/>
              </a:rPr>
              <a:t>      </a:t>
            </a:r>
            <a:r>
              <a:rPr lang="tr-TR" altLang="tr-TR" sz="2000" b="1" dirty="0" smtClean="0">
                <a:solidFill>
                  <a:srgbClr val="000000"/>
                </a:solidFill>
                <a:latin typeface="Times New Roman" pitchFamily="18" charset="0"/>
              </a:rPr>
              <a:t>	: 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Polychaeta</a:t>
            </a:r>
            <a:endParaRPr lang="tr-TR" altLang="tr-TR" sz="2000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tr-TR" altLang="tr-TR" sz="2000" b="1" dirty="0" err="1">
                <a:solidFill>
                  <a:srgbClr val="000000"/>
                </a:solidFill>
                <a:latin typeface="Times New Roman" pitchFamily="18" charset="0"/>
              </a:rPr>
              <a:t>Species</a:t>
            </a:r>
            <a:r>
              <a:rPr lang="tr-TR" altLang="tr-TR" sz="2000" b="1" dirty="0">
                <a:solidFill>
                  <a:srgbClr val="000000"/>
                </a:solidFill>
                <a:latin typeface="Times New Roman" pitchFamily="18" charset="0"/>
              </a:rPr>
              <a:t>     </a:t>
            </a:r>
            <a:r>
              <a:rPr lang="tr-TR" altLang="tr-TR" sz="2000" b="1" dirty="0" smtClean="0">
                <a:solidFill>
                  <a:srgbClr val="000000"/>
                </a:solidFill>
                <a:latin typeface="Times New Roman" pitchFamily="18" charset="0"/>
              </a:rPr>
              <a:t>	:</a:t>
            </a:r>
            <a:r>
              <a:rPr lang="tr-TR" altLang="tr-TR" sz="2000" dirty="0" smtClean="0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tr-TR" altLang="tr-TR" sz="2000" b="1" i="1" dirty="0" err="1" smtClean="0">
                <a:solidFill>
                  <a:srgbClr val="000000"/>
                </a:solidFill>
                <a:latin typeface="Times New Roman" pitchFamily="18" charset="0"/>
              </a:rPr>
              <a:t>Nereis</a:t>
            </a:r>
            <a:r>
              <a:rPr lang="tr-TR" altLang="tr-TR" sz="2000" b="1" i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tr-TR" altLang="tr-TR" sz="2000" b="1" i="1" dirty="0">
                <a:solidFill>
                  <a:srgbClr val="000000"/>
                </a:solidFill>
                <a:latin typeface="Times New Roman" pitchFamily="18" charset="0"/>
              </a:rPr>
              <a:t>sp.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 (Deniz kurdu)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tr-TR" altLang="tr-TR" sz="20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tr-TR" altLang="tr-TR" sz="2000" dirty="0" smtClean="0">
                <a:solidFill>
                  <a:srgbClr val="000000"/>
                </a:solidFill>
                <a:latin typeface="Times New Roman" pitchFamily="18" charset="0"/>
              </a:rPr>
              <a:t>Deniz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formudur. Bu türü diğer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Annelidlerden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ayıran en belirgin özellik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segmental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olarak dizilmiş,</a:t>
            </a:r>
            <a:r>
              <a:rPr lang="tr-TR" altLang="tr-TR" sz="20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tr-TR" altLang="tr-TR" sz="2000" b="1" dirty="0" err="1">
                <a:solidFill>
                  <a:srgbClr val="000000"/>
                </a:solidFill>
                <a:latin typeface="Times New Roman" pitchFamily="18" charset="0"/>
              </a:rPr>
              <a:t>parapodium</a:t>
            </a:r>
            <a:r>
              <a:rPr lang="tr-TR" altLang="tr-TR" sz="20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adı verilen çift uzantılardır. </a:t>
            </a:r>
            <a:endParaRPr lang="tr-TR" altLang="tr-TR" sz="20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tr-TR" altLang="tr-TR" sz="2000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tr-TR" altLang="tr-TR" sz="2000" dirty="0" smtClean="0">
                <a:solidFill>
                  <a:srgbClr val="000000"/>
                </a:solidFill>
                <a:latin typeface="Times New Roman" pitchFamily="18" charset="0"/>
              </a:rPr>
              <a:t>Bu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uzantıların ucunda kitinden yapılmış ve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setae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(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seta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) adı verilen kıllar bulunur. Hayvan süründüğü zaman bu sefalarla tutunur. </a:t>
            </a:r>
            <a:endParaRPr lang="tr-TR" altLang="tr-TR" sz="20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tr-TR" altLang="tr-TR" sz="2000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tr-TR" altLang="tr-TR" sz="2000" dirty="0" err="1" smtClean="0">
                <a:solidFill>
                  <a:srgbClr val="000000"/>
                </a:solidFill>
                <a:latin typeface="Times New Roman" pitchFamily="18" charset="0"/>
              </a:rPr>
              <a:t>Parapodiumların</a:t>
            </a:r>
            <a:r>
              <a:rPr lang="tr-TR" altLang="tr-TR" sz="20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şekli ve büyüklüğü farklıdır. </a:t>
            </a:r>
            <a:endParaRPr lang="tr-TR" altLang="tr-TR" sz="20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tr-TR" altLang="tr-TR" sz="2000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tr-TR" altLang="tr-TR" sz="2000" dirty="0" smtClean="0">
                <a:solidFill>
                  <a:srgbClr val="000000"/>
                </a:solidFill>
                <a:latin typeface="Times New Roman" pitchFamily="18" charset="0"/>
              </a:rPr>
              <a:t>Ağız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başın altında yer alır. Birinci ve ikinci vücut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segmentinin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değişmesiyle meydana gelmiştir. Genellikle denizlerin derin dip kısımlarında, taşların altında, çamurların arasında </a:t>
            </a:r>
            <a:r>
              <a:rPr lang="tr-TR" altLang="tr-TR" sz="2000" dirty="0" smtClean="0">
                <a:solidFill>
                  <a:srgbClr val="000000"/>
                </a:solidFill>
                <a:latin typeface="Times New Roman" pitchFamily="18" charset="0"/>
              </a:rPr>
              <a:t>bulunur.</a:t>
            </a:r>
            <a:endParaRPr lang="tr-TR" altLang="tr-TR" sz="2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01489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Metin kutusu 1"/>
          <p:cNvSpPr txBox="1">
            <a:spLocks noChangeArrowheads="1"/>
          </p:cNvSpPr>
          <p:nvPr/>
        </p:nvSpPr>
        <p:spPr bwMode="auto">
          <a:xfrm>
            <a:off x="536576" y="476672"/>
            <a:ext cx="7921625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Laboratuvar çalışmasında bu türün cama sıkıştırılmış bir örneği ve hazır preparatta da baş bölgesi incelenecektir. </a:t>
            </a:r>
            <a:endParaRPr lang="tr-TR" altLang="tr-TR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tr-TR" altLang="tr-TR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Cam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örneğinde tüm vücut yapısına, </a:t>
            </a:r>
            <a:endParaRPr lang="tr-TR" altLang="tr-TR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0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parapodiumlara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tr-TR" altLang="tr-TR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0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setalara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tr-TR" altLang="tr-TR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baş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 kuyruk bölgelerine, </a:t>
            </a:r>
            <a:endParaRPr lang="tr-TR" altLang="tr-TR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tr-TR" altLang="tr-TR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hazır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preparatla ise baş bölgesinin şekli ve uzantılarına dikkat edilip, </a:t>
            </a:r>
            <a:endParaRPr lang="tr-TR" altLang="tr-TR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tr-TR" altLang="tr-TR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çizim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yapılacaktır.</a:t>
            </a:r>
          </a:p>
          <a:p>
            <a:pPr>
              <a:spcBef>
                <a:spcPct val="0"/>
              </a:spcBef>
              <a:buFontTx/>
              <a:buNone/>
            </a:pPr>
            <a:endParaRPr lang="tr-TR" altLang="tr-TR" sz="1400" dirty="0">
              <a:latin typeface="Arial" charset="0"/>
            </a:endParaRPr>
          </a:p>
        </p:txBody>
      </p:sp>
      <p:pic>
        <p:nvPicPr>
          <p:cNvPr id="154627" name="Resi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43075"/>
            <a:ext cx="8229600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86882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Ekran Gösterisi (4:3)</PresentationFormat>
  <Paragraphs>25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Ofis Teması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Eray</dc:creator>
  <cp:lastModifiedBy>Eray</cp:lastModifiedBy>
  <cp:revision>1</cp:revision>
  <dcterms:created xsi:type="dcterms:W3CDTF">2019-12-18T09:45:58Z</dcterms:created>
  <dcterms:modified xsi:type="dcterms:W3CDTF">2019-12-18T09:48:18Z</dcterms:modified>
</cp:coreProperties>
</file>