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4"/>
  </p:notesMasterIdLst>
  <p:handoutMasterIdLst>
    <p:handoutMasterId r:id="rId15"/>
  </p:handoutMasterIdLst>
  <p:sldIdLst>
    <p:sldId id="467" r:id="rId2"/>
    <p:sldId id="468" r:id="rId3"/>
    <p:sldId id="470" r:id="rId4"/>
    <p:sldId id="469" r:id="rId5"/>
    <p:sldId id="462" r:id="rId6"/>
    <p:sldId id="460" r:id="rId7"/>
    <p:sldId id="463" r:id="rId8"/>
    <p:sldId id="461" r:id="rId9"/>
    <p:sldId id="464" r:id="rId10"/>
    <p:sldId id="471" r:id="rId11"/>
    <p:sldId id="465" r:id="rId12"/>
    <p:sldId id="466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نمط فاتح 1 - تميي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نمط فاتح 1 - تميي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نمط فاتح 1 - تميي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نمط فاتح 1 - تميي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1644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9DCCD-1E1E-4A4C-AC5E-E784B0EAE9B4}" type="datetimeFigureOut">
              <a:rPr lang="tr-TR" smtClean="0"/>
              <a:pPr/>
              <a:t>25.9.2019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67EB2-4396-47D4-81C7-366DBBEE141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66065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75D5C-3E22-4BD4-B196-2B5B83232C05}" type="datetimeFigureOut">
              <a:rPr lang="tr-TR" smtClean="0"/>
              <a:pPr/>
              <a:t>25.9.2019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442" y="4715270"/>
            <a:ext cx="5438792" cy="44672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53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1BA9A-A2C0-4088-922B-6602FC85001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4705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1BA9A-A2C0-4088-922B-6602FC850014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88566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9/25/2019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9/25/2019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9/25/2019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9/25/2019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9/25/2019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9/25/2019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9/25/2019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9/25/2019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9/25/2019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9/25/2019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9/25/2019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9/25/2019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80728"/>
            <a:ext cx="9042400" cy="2807575"/>
          </a:xfrm>
        </p:spPr>
        <p:txBody>
          <a:bodyPr anchor="t">
            <a:normAutofit/>
          </a:bodyPr>
          <a:lstStyle/>
          <a:p>
            <a:pPr>
              <a:spcAft>
                <a:spcPts val="1200"/>
              </a:spcAft>
            </a:pPr>
            <a:r>
              <a:rPr lang="tr-TR" sz="2200" b="1" dirty="0" smtClean="0">
                <a:effectLst/>
              </a:rPr>
              <a:t/>
            </a:r>
            <a:br>
              <a:rPr lang="tr-TR" sz="2200" b="1" dirty="0" smtClean="0">
                <a:effectLst/>
              </a:rPr>
            </a:br>
            <a:r>
              <a:rPr lang="tr-TR" sz="6400" b="1" dirty="0" smtClean="0">
                <a:effectLst/>
              </a:rPr>
              <a:t>Tefsir IV</a:t>
            </a:r>
            <a:br>
              <a:rPr lang="tr-TR" sz="6400" b="1" dirty="0" smtClean="0">
                <a:effectLst/>
              </a:rPr>
            </a:br>
            <a:r>
              <a:rPr lang="tr-TR" sz="3200" b="1" dirty="0" smtClean="0">
                <a:effectLst/>
              </a:rPr>
              <a:t>(İlahiyat Fakültesi  4. Sınıf)</a:t>
            </a:r>
            <a:endParaRPr lang="en-US" sz="64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67862"/>
            <a:ext cx="8724900" cy="2671038"/>
          </a:xfrm>
        </p:spPr>
        <p:txBody>
          <a:bodyPr>
            <a:normAutofit/>
          </a:bodyPr>
          <a:lstStyle/>
          <a:p>
            <a:endParaRPr lang="tr-TR" sz="4200" dirty="0" smtClean="0">
              <a:effectLst/>
            </a:endParaRPr>
          </a:p>
          <a:p>
            <a:r>
              <a:rPr lang="tr-TR" sz="2500" b="1" dirty="0" smtClean="0"/>
              <a:t>Arş. Gör. </a:t>
            </a:r>
            <a:r>
              <a:rPr lang="tr-TR" sz="2500" b="1" dirty="0" smtClean="0">
                <a:effectLst/>
              </a:rPr>
              <a:t>Dr</a:t>
            </a:r>
            <a:r>
              <a:rPr lang="tr-TR" sz="2500" b="1" dirty="0">
                <a:effectLst/>
              </a:rPr>
              <a:t>. </a:t>
            </a:r>
            <a:r>
              <a:rPr lang="tr-TR" sz="2500" b="1" dirty="0" smtClean="0">
                <a:effectLst/>
              </a:rPr>
              <a:t>HASAN YÜCEL</a:t>
            </a:r>
          </a:p>
          <a:p>
            <a:endParaRPr lang="tr-TR" sz="1500" b="1" dirty="0" smtClean="0">
              <a:effectLst/>
            </a:endParaRPr>
          </a:p>
          <a:p>
            <a:r>
              <a:rPr lang="tr-TR" sz="2000" b="1" dirty="0" smtClean="0">
                <a:effectLst/>
              </a:rPr>
              <a:t>2019-2020 Güz Dönemi</a:t>
            </a:r>
          </a:p>
        </p:txBody>
      </p:sp>
    </p:spTree>
    <p:extLst>
      <p:ext uri="{BB962C8B-B14F-4D97-AF65-F5344CB8AC3E}">
        <p14:creationId xmlns="" xmlns:p14="http://schemas.microsoft.com/office/powerpoint/2010/main" val="62340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26-30. Ayetler</a:t>
            </a:r>
            <a:endParaRPr lang="tr-TR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ar-SA" dirty="0" smtClean="0"/>
              <a:t>و</a:t>
            </a:r>
            <a:r>
              <a:rPr lang="ar-SA" sz="3200" dirty="0" smtClean="0">
                <a:cs typeface="+mj-cs"/>
              </a:rPr>
              <a:t>كَمْ مِنْ مَلَكٍ فِي السَّمٰوَاتِ لَا تُغْن۪ي شَفَاعَتُهُمْ شَيْـٔ</a:t>
            </a:r>
            <a:r>
              <a:rPr lang="ar-SA" sz="3200" dirty="0" err="1" smtClean="0">
                <a:cs typeface="+mj-cs"/>
              </a:rPr>
              <a:t>ًا</a:t>
            </a:r>
            <a:r>
              <a:rPr lang="ar-SA" sz="3200" dirty="0" smtClean="0">
                <a:cs typeface="+mj-cs"/>
              </a:rPr>
              <a:t> اِلَّا مِنْ بَعْدِ اَنْ يَأْذَنَ </a:t>
            </a:r>
            <a:r>
              <a:rPr lang="ar-SA" sz="3200" dirty="0" err="1" smtClean="0">
                <a:cs typeface="+mj-cs"/>
              </a:rPr>
              <a:t>اللّ</a:t>
            </a:r>
            <a:r>
              <a:rPr lang="ar-SA" sz="3200" dirty="0" smtClean="0">
                <a:cs typeface="+mj-cs"/>
              </a:rPr>
              <a:t>ٰهُ لِمَنْ </a:t>
            </a:r>
            <a:r>
              <a:rPr lang="ar-SA" sz="3200" dirty="0" err="1" smtClean="0">
                <a:cs typeface="+mj-cs"/>
              </a:rPr>
              <a:t>يَشَ</a:t>
            </a:r>
            <a:r>
              <a:rPr lang="ar-SA" sz="3200" dirty="0" smtClean="0">
                <a:cs typeface="+mj-cs"/>
              </a:rPr>
              <a:t>ٓ</a:t>
            </a:r>
            <a:r>
              <a:rPr lang="ar-SA" sz="3200" dirty="0" err="1" smtClean="0">
                <a:cs typeface="+mj-cs"/>
              </a:rPr>
              <a:t>اءُ</a:t>
            </a:r>
            <a:r>
              <a:rPr lang="ar-SA" sz="3200" dirty="0" smtClean="0">
                <a:cs typeface="+mj-cs"/>
              </a:rPr>
              <a:t> </a:t>
            </a:r>
            <a:r>
              <a:rPr lang="ar-SA" sz="3200" dirty="0" err="1" smtClean="0">
                <a:cs typeface="+mj-cs"/>
              </a:rPr>
              <a:t>وَيَرْضٰى ﴿٢٦﴾</a:t>
            </a:r>
            <a:endParaRPr lang="ar-SA" sz="3200" dirty="0" smtClean="0">
              <a:cs typeface="+mj-cs"/>
            </a:endParaRPr>
          </a:p>
          <a:p>
            <a:pPr algn="just" rtl="1"/>
            <a:r>
              <a:rPr lang="ar-SA" sz="3200" dirty="0" smtClean="0">
                <a:cs typeface="+mj-cs"/>
              </a:rPr>
              <a:t>اِنَّ الَّذ۪ينَ لَا يُؤْمِنُونَ بِالْاٰ</a:t>
            </a:r>
            <a:r>
              <a:rPr lang="ar-SA" sz="3200" dirty="0" err="1" smtClean="0">
                <a:cs typeface="+mj-cs"/>
              </a:rPr>
              <a:t>خِرَةِ</a:t>
            </a:r>
            <a:r>
              <a:rPr lang="ar-SA" sz="3200" dirty="0" smtClean="0">
                <a:cs typeface="+mj-cs"/>
              </a:rPr>
              <a:t> لَيُسَمُّونَ </a:t>
            </a:r>
            <a:r>
              <a:rPr lang="ar-SA" sz="3200" dirty="0" err="1" smtClean="0">
                <a:cs typeface="+mj-cs"/>
              </a:rPr>
              <a:t>الْمَل</a:t>
            </a:r>
            <a:r>
              <a:rPr lang="ar-SA" sz="3200" dirty="0" smtClean="0">
                <a:cs typeface="+mj-cs"/>
              </a:rPr>
              <a:t>ٰٓ</a:t>
            </a:r>
            <a:r>
              <a:rPr lang="ar-SA" sz="3200" dirty="0" err="1" smtClean="0">
                <a:cs typeface="+mj-cs"/>
              </a:rPr>
              <a:t>ئِكَةَ</a:t>
            </a:r>
            <a:r>
              <a:rPr lang="ar-SA" sz="3200" dirty="0" smtClean="0">
                <a:cs typeface="+mj-cs"/>
              </a:rPr>
              <a:t> تَسْمِيَةَ </a:t>
            </a:r>
            <a:r>
              <a:rPr lang="ar-SA" sz="3200" dirty="0" err="1" smtClean="0">
                <a:cs typeface="+mj-cs"/>
              </a:rPr>
              <a:t>الْاُنْثٰى ﴿٢٧﴾</a:t>
            </a:r>
            <a:endParaRPr lang="ar-SA" sz="3200" dirty="0" smtClean="0">
              <a:cs typeface="+mj-cs"/>
            </a:endParaRPr>
          </a:p>
          <a:p>
            <a:pPr algn="just" rtl="1"/>
            <a:r>
              <a:rPr lang="ar-SA" sz="3200" dirty="0" smtClean="0">
                <a:cs typeface="+mj-cs"/>
              </a:rPr>
              <a:t>وَمَا لَهُمْ </a:t>
            </a:r>
            <a:r>
              <a:rPr lang="ar-SA" sz="3200" dirty="0" err="1" smtClean="0">
                <a:cs typeface="+mj-cs"/>
              </a:rPr>
              <a:t>بِه</a:t>
            </a:r>
            <a:r>
              <a:rPr lang="ar-SA" sz="3200" dirty="0" smtClean="0">
                <a:cs typeface="+mj-cs"/>
              </a:rPr>
              <a:t>۪ مِنْ عِلْمٍۜ اِنْ يَتَّبِعُونَ اِلَّا الظَّنَّۚ وَاِنَّ الظَّنَّ لَا يُغْن۪ي مِنَ الْحَقِّ شَيْـٔ</a:t>
            </a:r>
            <a:r>
              <a:rPr lang="ar-SA" sz="3200" dirty="0" err="1" smtClean="0">
                <a:cs typeface="+mj-cs"/>
              </a:rPr>
              <a:t>ًاۚ ﴿٢٨﴾</a:t>
            </a:r>
            <a:endParaRPr lang="ar-SA" sz="3200" dirty="0" smtClean="0">
              <a:cs typeface="+mj-cs"/>
            </a:endParaRPr>
          </a:p>
          <a:p>
            <a:pPr algn="just" rtl="1"/>
            <a:r>
              <a:rPr lang="ar-SA" sz="3200" dirty="0" smtClean="0">
                <a:cs typeface="+mj-cs"/>
              </a:rPr>
              <a:t>فَاَعْرِضْ عَنْ مَنْ تَوَلّٰى عَنْ ذِكْرِنَا وَلَمْ يُرِدْ اِلَّا الْحَيٰ</a:t>
            </a:r>
            <a:r>
              <a:rPr lang="ar-SA" sz="3200" dirty="0" err="1" smtClean="0">
                <a:cs typeface="+mj-cs"/>
              </a:rPr>
              <a:t>وةَ</a:t>
            </a:r>
            <a:r>
              <a:rPr lang="ar-SA" sz="3200" dirty="0" smtClean="0">
                <a:cs typeface="+mj-cs"/>
              </a:rPr>
              <a:t> </a:t>
            </a:r>
            <a:r>
              <a:rPr lang="ar-SA" sz="3200" dirty="0" err="1" smtClean="0">
                <a:cs typeface="+mj-cs"/>
              </a:rPr>
              <a:t>الدُّنْيَاۜ ﴿٢٩﴾</a:t>
            </a:r>
            <a:endParaRPr lang="ar-SA" sz="3200" dirty="0" smtClean="0">
              <a:cs typeface="+mj-cs"/>
            </a:endParaRPr>
          </a:p>
          <a:p>
            <a:pPr algn="just" rtl="1"/>
            <a:r>
              <a:rPr lang="ar-SA" sz="3200" dirty="0" smtClean="0">
                <a:cs typeface="+mj-cs"/>
              </a:rPr>
              <a:t>ذٰلِكَ مَبْلَغُهُمْ مِنَ الْعِلْمِۜ اِنَّ رَبَّكَ هُوَ اَعْلَمُ بِمَنْ ضَلَّ عَنْ سَب۪يلِه۪ وَهُوَ اَعْلَمُ بِمَنِ </a:t>
            </a:r>
            <a:r>
              <a:rPr lang="ar-SA" sz="3200" dirty="0" err="1" smtClean="0">
                <a:cs typeface="+mj-cs"/>
              </a:rPr>
              <a:t>اهْتَدٰى ﴿٣٠﴾</a:t>
            </a:r>
            <a:endParaRPr lang="ar-SA" sz="3200" dirty="0" smtClean="0">
              <a:cs typeface="+mj-cs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Konular</a:t>
            </a:r>
            <a:br>
              <a:rPr lang="tr-TR" dirty="0" smtClean="0"/>
            </a:br>
            <a:r>
              <a:rPr lang="tr-TR" sz="2700" dirty="0" smtClean="0"/>
              <a:t>1. Kuran ilâhi vahiydir. 2. Şirk ve şefaat inancı eleştirilmiştir.</a:t>
            </a:r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Hz. Muhammed’in </a:t>
            </a:r>
            <a:r>
              <a:rPr lang="tr-TR" dirty="0" err="1" smtClean="0"/>
              <a:t>hevasından</a:t>
            </a:r>
            <a:r>
              <a:rPr lang="tr-TR" dirty="0" smtClean="0"/>
              <a:t> konuşmadığı, doğruluğu</a:t>
            </a:r>
          </a:p>
          <a:p>
            <a:r>
              <a:rPr lang="tr-TR" dirty="0" smtClean="0"/>
              <a:t>Kur’an’ın kaynağı (vahiydir)</a:t>
            </a:r>
          </a:p>
          <a:p>
            <a:r>
              <a:rPr lang="tr-TR" dirty="0" smtClean="0"/>
              <a:t>Müşriklerin iddialarını red, tutumlarına, inatlarına eleştiri</a:t>
            </a:r>
          </a:p>
          <a:p>
            <a:r>
              <a:rPr lang="tr-TR" dirty="0" smtClean="0"/>
              <a:t>Putlara inancın ve ibadetin asılsız bir davranış olduğu</a:t>
            </a:r>
          </a:p>
          <a:p>
            <a:r>
              <a:rPr lang="tr-TR" dirty="0" smtClean="0"/>
              <a:t>Gerçek bilgi ile zanna ve hevaya dayalı bilgi üzerine kurulan din/dünya</a:t>
            </a:r>
          </a:p>
          <a:p>
            <a:r>
              <a:rPr lang="tr-TR" sz="2400" dirty="0" smtClean="0"/>
              <a:t>Surede</a:t>
            </a:r>
            <a:r>
              <a:rPr lang="tr-TR" dirty="0" smtClean="0"/>
              <a:t> </a:t>
            </a:r>
            <a:r>
              <a:rPr lang="tr-TR" sz="2400" dirty="0" smtClean="0"/>
              <a:t>Mekkeli müşrikler, Kur'an ve Hz. Peygamber (s.a) karşısında takındıkları tavır dolayısıyla uyarılmışlardır.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521996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0" y="570156"/>
            <a:ext cx="9144000" cy="1054250"/>
          </a:xfrm>
        </p:spPr>
        <p:txBody>
          <a:bodyPr/>
          <a:lstStyle/>
          <a:p>
            <a:pPr algn="ctr"/>
            <a:r>
              <a:rPr lang="tr-TR" sz="4000" dirty="0" smtClean="0"/>
              <a:t>Kullnılan Üsluplar</a:t>
            </a:r>
            <a:endParaRPr lang="tr-TR" sz="4000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562100" y="2095500"/>
            <a:ext cx="5924549" cy="4438649"/>
          </a:xfrm>
        </p:spPr>
        <p:txBody>
          <a:bodyPr>
            <a:noAutofit/>
          </a:bodyPr>
          <a:lstStyle/>
          <a:p>
            <a:r>
              <a:rPr lang="tr-TR" sz="3000" b="1" dirty="0" smtClean="0"/>
              <a:t>Yemin </a:t>
            </a:r>
          </a:p>
          <a:p>
            <a:pPr marL="0" indent="0" algn="r">
              <a:buNone/>
            </a:pPr>
            <a:r>
              <a:rPr lang="ar-SA" sz="3000" b="1" dirty="0"/>
              <a:t>القسم / اليمين</a:t>
            </a:r>
            <a:endParaRPr lang="tr-TR" sz="3000" b="1" dirty="0"/>
          </a:p>
          <a:p>
            <a:r>
              <a:rPr lang="tr-TR" sz="3000" b="1" dirty="0" smtClean="0"/>
              <a:t>Soru</a:t>
            </a:r>
          </a:p>
          <a:p>
            <a:pPr marL="0" indent="0" algn="r">
              <a:buNone/>
            </a:pPr>
            <a:r>
              <a:rPr lang="ar-SA" sz="3000" b="1" dirty="0"/>
              <a:t>سؤال</a:t>
            </a:r>
            <a:endParaRPr lang="tr-TR" sz="3000" b="1" dirty="0" smtClean="0"/>
          </a:p>
          <a:p>
            <a:r>
              <a:rPr lang="tr-TR" sz="3000" b="1" dirty="0" smtClean="0"/>
              <a:t>Kıyas</a:t>
            </a:r>
          </a:p>
          <a:p>
            <a:pPr marL="0" indent="0" algn="r">
              <a:buNone/>
            </a:pPr>
            <a:r>
              <a:rPr lang="ar-SA" sz="3000" b="1" dirty="0"/>
              <a:t>قياس</a:t>
            </a:r>
            <a:r>
              <a:rPr lang="tr-TR" sz="3000" b="1" dirty="0"/>
              <a:t> /</a:t>
            </a:r>
            <a:r>
              <a:rPr lang="ar-SA" sz="3000" b="1" dirty="0"/>
              <a:t> </a:t>
            </a:r>
            <a:r>
              <a:rPr lang="ar-SA" sz="3000" b="1" dirty="0" smtClean="0"/>
              <a:t>مقارنة</a:t>
            </a:r>
            <a:endParaRPr lang="tr-TR" sz="3000" b="1" dirty="0"/>
          </a:p>
        </p:txBody>
      </p:sp>
    </p:spTree>
    <p:extLst>
      <p:ext uri="{BB962C8B-B14F-4D97-AF65-F5344CB8AC3E}">
        <p14:creationId xmlns:p14="http://schemas.microsoft.com/office/powerpoint/2010/main" xmlns="" val="1558329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2724150"/>
            <a:ext cx="8648700" cy="1152128"/>
          </a:xfrm>
        </p:spPr>
        <p:txBody>
          <a:bodyPr/>
          <a:lstStyle/>
          <a:p>
            <a:pPr algn="ctr"/>
            <a:r>
              <a:rPr lang="tr-TR" sz="6600" smtClean="0"/>
              <a:t>en-Necm </a:t>
            </a:r>
            <a:r>
              <a:rPr lang="tr-TR" sz="6600" smtClean="0"/>
              <a:t>53/1-30</a:t>
            </a:r>
            <a:endParaRPr lang="tr-TR" sz="4000" b="1" dirty="0"/>
          </a:p>
        </p:txBody>
      </p:sp>
    </p:spTree>
    <p:extLst>
      <p:ext uri="{BB962C8B-B14F-4D97-AF65-F5344CB8AC3E}">
        <p14:creationId xmlns="" xmlns:p14="http://schemas.microsoft.com/office/powerpoint/2010/main" val="281124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772400" cy="1362456"/>
          </a:xfrm>
        </p:spPr>
        <p:txBody>
          <a:bodyPr/>
          <a:lstStyle/>
          <a:p>
            <a:pPr algn="ctr"/>
            <a:r>
              <a:rPr lang="tr-TR" sz="6000" dirty="0" smtClean="0"/>
              <a:t>Temel Bilgi ve İlkeler</a:t>
            </a:r>
            <a:r>
              <a:rPr lang="tr-TR" sz="9600" dirty="0" smtClean="0"/>
              <a:t/>
            </a:r>
            <a:br>
              <a:rPr lang="tr-TR" sz="9600" dirty="0" smtClean="0"/>
            </a:br>
            <a:r>
              <a:rPr lang="tr-TR" sz="2800" dirty="0" smtClean="0"/>
              <a:t>Sure/Ayet Analiz Adımları</a:t>
            </a:r>
            <a:endParaRPr lang="tr-TR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0" y="1988840"/>
            <a:ext cx="9144000" cy="4869160"/>
          </a:xfrm>
        </p:spPr>
        <p:txBody>
          <a:bodyPr>
            <a:normAutofit fontScale="92500"/>
          </a:bodyPr>
          <a:lstStyle/>
          <a:p>
            <a:r>
              <a:rPr lang="tr-TR" sz="2600" dirty="0" smtClean="0"/>
              <a:t>1.Adım		: Surenin Arapça metnini oku</a:t>
            </a:r>
          </a:p>
          <a:p>
            <a:r>
              <a:rPr lang="tr-TR" sz="2600" dirty="0" smtClean="0"/>
              <a:t>2.Adım	: Kelimelerin anlamlarını sözlük yardımıyla çıkar</a:t>
            </a:r>
          </a:p>
          <a:p>
            <a:r>
              <a:rPr lang="tr-TR" sz="2600" dirty="0" smtClean="0"/>
              <a:t>3.Adım	: Kendin meal yap</a:t>
            </a:r>
          </a:p>
          <a:p>
            <a:r>
              <a:rPr lang="tr-TR" sz="2600" dirty="0" smtClean="0"/>
              <a:t>4.Adım	: Bu arada surenin anlamını ve mahiyetini düşün</a:t>
            </a:r>
          </a:p>
          <a:p>
            <a:r>
              <a:rPr lang="tr-TR" sz="2600" dirty="0" smtClean="0"/>
              <a:t>5.Adım	: Bir mealden surenin mealini oku</a:t>
            </a:r>
          </a:p>
          <a:p>
            <a:r>
              <a:rPr lang="tr-TR" sz="2600" dirty="0" smtClean="0"/>
              <a:t>6.Adım	: Surede hangi konu/lar olduğunu tespit et</a:t>
            </a:r>
          </a:p>
          <a:p>
            <a:r>
              <a:rPr lang="tr-TR" sz="2600" dirty="0" smtClean="0"/>
              <a:t>7.Adım	: Surede merkezi kelime, kavram, ifadeleri tespite çalış</a:t>
            </a:r>
          </a:p>
          <a:p>
            <a:r>
              <a:rPr lang="tr-TR" sz="2600" dirty="0" smtClean="0"/>
              <a:t>8.Adım	: Bir tefsirden surenin tefsirini oku ve kavra:</a:t>
            </a:r>
          </a:p>
          <a:p>
            <a:r>
              <a:rPr lang="tr-TR" sz="2600" dirty="0" smtClean="0"/>
              <a:t>9.Adım	: Tefekkür et (Düşün ve sor):</a:t>
            </a:r>
          </a:p>
          <a:p>
            <a:pPr marL="411480" lvl="1" indent="0"/>
            <a:r>
              <a:rPr lang="tr-TR" sz="2200" dirty="0" smtClean="0"/>
              <a:t>		a. Bu sure/ayet bugün inseydi bana/bize ne ve nasıl derdi? </a:t>
            </a:r>
          </a:p>
          <a:p>
            <a:pPr marL="411480" lvl="1" indent="0"/>
            <a:r>
              <a:rPr lang="tr-TR" sz="2200" dirty="0" smtClean="0"/>
              <a:t>		b. Bu sure/ayet, bana/bize ne diyor?</a:t>
            </a:r>
            <a:endParaRPr lang="tr-TR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88490" y="43031"/>
            <a:ext cx="7756263" cy="757069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1-9. Âyetler</a:t>
            </a:r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850" y="1066800"/>
            <a:ext cx="8477250" cy="56650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AE" sz="4000" dirty="0" smtClean="0">
                <a:cs typeface="+mj-cs"/>
              </a:rPr>
              <a:t>﷽</a:t>
            </a:r>
            <a:endParaRPr lang="tr-TR" sz="4000" dirty="0" smtClean="0">
              <a:cs typeface="+mj-cs"/>
            </a:endParaRPr>
          </a:p>
          <a:p>
            <a:pPr marL="0" indent="0" algn="ctr">
              <a:buNone/>
            </a:pPr>
            <a:endParaRPr lang="tr-TR" sz="2600" dirty="0">
              <a:cs typeface="+mj-cs"/>
            </a:endParaRPr>
          </a:p>
          <a:p>
            <a:pPr marL="0" indent="0" algn="ctr" rtl="1">
              <a:buNone/>
            </a:pPr>
            <a:r>
              <a:rPr lang="ar-SA" sz="4800" dirty="0">
                <a:cs typeface="+mj-cs"/>
              </a:rPr>
              <a:t>وَالنَّجْمِ اِذَا </a:t>
            </a:r>
            <a:r>
              <a:rPr lang="ar-SA" sz="4800" dirty="0" smtClean="0">
                <a:cs typeface="+mj-cs"/>
              </a:rPr>
              <a:t>هَوٰى</a:t>
            </a:r>
            <a:r>
              <a:rPr lang="ar-SA" sz="3300" dirty="0" smtClean="0">
                <a:cs typeface="+mj-cs"/>
              </a:rPr>
              <a:t> </a:t>
            </a:r>
            <a:r>
              <a:rPr lang="ar-SA" sz="3300" dirty="0">
                <a:cs typeface="+mj-cs"/>
              </a:rPr>
              <a:t>﴿1﴾ </a:t>
            </a:r>
            <a:r>
              <a:rPr lang="ar-SA" sz="4800" dirty="0">
                <a:cs typeface="+mj-cs"/>
              </a:rPr>
              <a:t>مَا ضَلَّ صَاحِبُكُمْ وَمَا </a:t>
            </a:r>
            <a:r>
              <a:rPr lang="ar-SA" sz="4800" dirty="0" smtClean="0">
                <a:cs typeface="+mj-cs"/>
              </a:rPr>
              <a:t>غَوٰى</a:t>
            </a:r>
            <a:r>
              <a:rPr lang="ar-SA" sz="3300" dirty="0" smtClean="0">
                <a:cs typeface="+mj-cs"/>
              </a:rPr>
              <a:t> </a:t>
            </a:r>
            <a:r>
              <a:rPr lang="ar-SA" sz="3300" dirty="0">
                <a:cs typeface="+mj-cs"/>
              </a:rPr>
              <a:t>﴿2﴾ </a:t>
            </a:r>
            <a:r>
              <a:rPr lang="ar-SA" sz="4800" dirty="0">
                <a:cs typeface="+mj-cs"/>
              </a:rPr>
              <a:t>وَمَا يَنْطِقُ عَنِ </a:t>
            </a:r>
            <a:r>
              <a:rPr lang="ar-SA" sz="4800" dirty="0" smtClean="0">
                <a:cs typeface="+mj-cs"/>
              </a:rPr>
              <a:t>الْهَوٰى</a:t>
            </a:r>
            <a:r>
              <a:rPr lang="ar-SA" sz="3300" dirty="0" smtClean="0">
                <a:cs typeface="+mj-cs"/>
              </a:rPr>
              <a:t> </a:t>
            </a:r>
            <a:r>
              <a:rPr lang="ar-SA" sz="3300" dirty="0">
                <a:cs typeface="+mj-cs"/>
              </a:rPr>
              <a:t>﴿3﴾ </a:t>
            </a:r>
            <a:r>
              <a:rPr lang="ar-SA" sz="4800" dirty="0">
                <a:cs typeface="+mj-cs"/>
              </a:rPr>
              <a:t>اِنْ هُوَ اِلَّا وَحْيٌ </a:t>
            </a:r>
            <a:r>
              <a:rPr lang="ar-SA" sz="4800" dirty="0" smtClean="0">
                <a:cs typeface="+mj-cs"/>
              </a:rPr>
              <a:t>يُوحٰى</a:t>
            </a:r>
            <a:r>
              <a:rPr lang="ar-SA" sz="3300" dirty="0" smtClean="0">
                <a:cs typeface="+mj-cs"/>
              </a:rPr>
              <a:t> </a:t>
            </a:r>
            <a:r>
              <a:rPr lang="ar-SA" sz="3300" dirty="0">
                <a:cs typeface="+mj-cs"/>
              </a:rPr>
              <a:t>﴿4﴾ </a:t>
            </a:r>
            <a:r>
              <a:rPr lang="ar-SA" sz="4800" dirty="0">
                <a:cs typeface="+mj-cs"/>
              </a:rPr>
              <a:t>عَلَّمَهُ شَد۪يدُ </a:t>
            </a:r>
            <a:r>
              <a:rPr lang="ar-SA" sz="4800" dirty="0" smtClean="0">
                <a:cs typeface="+mj-cs"/>
              </a:rPr>
              <a:t>الْقُوٰى</a:t>
            </a:r>
            <a:r>
              <a:rPr lang="ar-SA" sz="3300" dirty="0" smtClean="0">
                <a:cs typeface="+mj-cs"/>
              </a:rPr>
              <a:t> </a:t>
            </a:r>
            <a:r>
              <a:rPr lang="ar-SA" sz="3300" dirty="0">
                <a:cs typeface="+mj-cs"/>
              </a:rPr>
              <a:t>﴿5﴾ </a:t>
            </a:r>
            <a:r>
              <a:rPr lang="ar-SA" sz="4800" dirty="0">
                <a:cs typeface="+mj-cs"/>
              </a:rPr>
              <a:t>ذُو </a:t>
            </a:r>
            <a:r>
              <a:rPr lang="ar-SA" sz="4800" dirty="0" smtClean="0">
                <a:cs typeface="+mj-cs"/>
              </a:rPr>
              <a:t>مِرَّةٍ فَاسْتَوٰى</a:t>
            </a:r>
            <a:r>
              <a:rPr lang="ar-SA" sz="3300" dirty="0" smtClean="0">
                <a:cs typeface="+mj-cs"/>
              </a:rPr>
              <a:t> </a:t>
            </a:r>
            <a:r>
              <a:rPr lang="ar-SA" sz="3300" dirty="0">
                <a:cs typeface="+mj-cs"/>
              </a:rPr>
              <a:t>﴿6﴾ </a:t>
            </a:r>
            <a:r>
              <a:rPr lang="ar-SA" sz="4800" dirty="0">
                <a:cs typeface="+mj-cs"/>
              </a:rPr>
              <a:t>وَهُوَ بِالْاُفُقِ </a:t>
            </a:r>
            <a:r>
              <a:rPr lang="ar-SA" sz="4800" dirty="0" smtClean="0">
                <a:cs typeface="+mj-cs"/>
              </a:rPr>
              <a:t>الْاَعْلٰى</a:t>
            </a:r>
            <a:r>
              <a:rPr lang="ar-SA" sz="3300" dirty="0" smtClean="0">
                <a:cs typeface="+mj-cs"/>
              </a:rPr>
              <a:t> </a:t>
            </a:r>
            <a:r>
              <a:rPr lang="ar-SA" sz="3300" dirty="0">
                <a:cs typeface="+mj-cs"/>
              </a:rPr>
              <a:t>﴿7﴾ </a:t>
            </a:r>
            <a:r>
              <a:rPr lang="ar-SA" sz="4800" dirty="0">
                <a:cs typeface="+mj-cs"/>
              </a:rPr>
              <a:t>ثُمَّ دَنَا </a:t>
            </a:r>
            <a:r>
              <a:rPr lang="ar-SA" sz="4800" dirty="0" smtClean="0">
                <a:cs typeface="+mj-cs"/>
              </a:rPr>
              <a:t>فَتَدَلّٰى</a:t>
            </a:r>
            <a:r>
              <a:rPr lang="ar-SA" sz="3300" dirty="0" smtClean="0">
                <a:cs typeface="+mj-cs"/>
              </a:rPr>
              <a:t> </a:t>
            </a:r>
            <a:r>
              <a:rPr lang="ar-SA" sz="3300" dirty="0">
                <a:cs typeface="+mj-cs"/>
              </a:rPr>
              <a:t>﴿8﴾ </a:t>
            </a:r>
            <a:r>
              <a:rPr lang="ar-SA" sz="4800" dirty="0">
                <a:cs typeface="+mj-cs"/>
              </a:rPr>
              <a:t>فَكَانَ قَابَ قَوْسَيْنِ اَوْ </a:t>
            </a:r>
            <a:r>
              <a:rPr lang="ar-SA" sz="4800" dirty="0" smtClean="0">
                <a:cs typeface="+mj-cs"/>
              </a:rPr>
              <a:t>اَدْنٰى </a:t>
            </a:r>
            <a:r>
              <a:rPr lang="ar-SA" sz="3300" dirty="0">
                <a:cs typeface="+mj-cs"/>
              </a:rPr>
              <a:t>﴿9﴾</a:t>
            </a:r>
            <a:endParaRPr lang="tr-TR" sz="33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937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1044837" y="43031"/>
            <a:ext cx="7756263" cy="585619"/>
          </a:xfrm>
        </p:spPr>
        <p:txBody>
          <a:bodyPr/>
          <a:lstStyle/>
          <a:p>
            <a:pPr algn="ctr"/>
            <a:r>
              <a:rPr lang="tr-TR" sz="3000" b="1" dirty="0" smtClean="0">
                <a:solidFill>
                  <a:srgbClr val="0070C0"/>
                </a:solidFill>
              </a:rPr>
              <a:t>Kelimeler</a:t>
            </a:r>
            <a:endParaRPr lang="tr-TR" sz="3000" b="1" dirty="0">
              <a:solidFill>
                <a:srgbClr val="0070C0"/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866900" y="914400"/>
            <a:ext cx="6934200" cy="5715000"/>
          </a:xfrm>
        </p:spPr>
        <p:txBody>
          <a:bodyPr numCol="2">
            <a:noAutofit/>
          </a:bodyPr>
          <a:lstStyle/>
          <a:p>
            <a:pPr marL="0" indent="0" algn="ctr" rtl="1">
              <a:buNone/>
            </a:pPr>
            <a:endParaRPr lang="tr-TR" sz="4000" dirty="0" smtClean="0">
              <a:cs typeface="+mj-cs"/>
            </a:endParaRPr>
          </a:p>
          <a:p>
            <a:pPr marL="0" indent="0" algn="ctr" rtl="1">
              <a:buNone/>
            </a:pPr>
            <a:endParaRPr lang="tr-TR" sz="4000" dirty="0" smtClean="0">
              <a:cs typeface="+mj-cs"/>
            </a:endParaRPr>
          </a:p>
          <a:p>
            <a:pPr marL="0" indent="0" algn="ctr" rtl="1">
              <a:buNone/>
            </a:pPr>
            <a:endParaRPr lang="tr-TR" sz="4000" dirty="0" smtClean="0">
              <a:cs typeface="+mj-cs"/>
            </a:endParaRPr>
          </a:p>
          <a:p>
            <a:pPr marL="0" indent="0" algn="ctr" rtl="1">
              <a:buNone/>
            </a:pPr>
            <a:endParaRPr lang="tr-TR" sz="4000" dirty="0" smtClean="0">
              <a:cs typeface="+mj-cs"/>
            </a:endParaRPr>
          </a:p>
          <a:p>
            <a:pPr marL="0" indent="0" algn="ctr" rtl="1">
              <a:buNone/>
            </a:pPr>
            <a:endParaRPr lang="tr-TR" sz="4000" dirty="0" smtClean="0">
              <a:cs typeface="+mj-cs"/>
            </a:endParaRPr>
          </a:p>
          <a:p>
            <a:pPr marL="0" indent="0" algn="ctr" rtl="1">
              <a:buNone/>
            </a:pPr>
            <a:endParaRPr lang="tr-TR" sz="4000" dirty="0">
              <a:cs typeface="+mj-cs"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1092200"/>
          <a:ext cx="9144000" cy="566928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572000"/>
                <a:gridCol w="4572000"/>
              </a:tblGrid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cs typeface="+mj-cs"/>
                        </a:rPr>
                        <a:t>ذُو مِرَّةٍ</a:t>
                      </a:r>
                      <a:r>
                        <a:rPr lang="tr-TR" sz="3600" b="0" dirty="0" smtClean="0">
                          <a:cs typeface="+mj-cs"/>
                        </a:rPr>
                        <a:t> </a:t>
                      </a:r>
                      <a:r>
                        <a:rPr lang="tr-TR" sz="1800" b="0" dirty="0" smtClean="0">
                          <a:cs typeface="+mj-cs"/>
                        </a:rPr>
                        <a:t>Suyûtî’de sadece bu kelime var.  </a:t>
                      </a:r>
                      <a:r>
                        <a:rPr lang="ar-SA" sz="1800" b="0" dirty="0" smtClean="0">
                          <a:cs typeface="+mj-cs"/>
                        </a:rPr>
                        <a:t>منظر</a:t>
                      </a:r>
                      <a:r>
                        <a:rPr lang="ar-SA" sz="1800" b="0" baseline="0" dirty="0" smtClean="0">
                          <a:cs typeface="+mj-cs"/>
                        </a:rPr>
                        <a:t> حسن</a:t>
                      </a:r>
                      <a:r>
                        <a:rPr lang="tr-TR" sz="1800" b="0" dirty="0" smtClean="0">
                          <a:cs typeface="+mj-cs"/>
                        </a:rPr>
                        <a:t>      </a:t>
                      </a:r>
                      <a:endParaRPr lang="tr-TR" sz="3600" b="0" dirty="0" smtClean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3900" indent="0" algn="r" rtl="1"/>
                      <a:r>
                        <a:rPr lang="ar-SA" sz="3600" b="0" dirty="0" smtClean="0">
                          <a:cs typeface="+mj-cs"/>
                        </a:rPr>
                        <a:t>النَّجْمِ</a:t>
                      </a:r>
                      <a:r>
                        <a:rPr lang="tr-TR" sz="1800" b="0" dirty="0" smtClean="0">
                          <a:cs typeface="+mj-cs"/>
                        </a:rPr>
                        <a:t>Süreyya, Zühre, Tüm Yıldızlar  </a:t>
                      </a:r>
                      <a:endParaRPr lang="tr-TR" sz="3600" b="0" dirty="0">
                        <a:cs typeface="+mj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 smtClean="0">
                          <a:cs typeface="+mj-cs"/>
                        </a:rPr>
                        <a:t>اسْتَوٰى</a:t>
                      </a:r>
                      <a:endParaRPr lang="tr-TR" sz="3600" dirty="0" smtClean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3900" indent="0" algn="r" rtl="1"/>
                      <a:r>
                        <a:rPr lang="ar-SA" sz="3600" dirty="0" smtClean="0">
                          <a:cs typeface="+mj-cs"/>
                        </a:rPr>
                        <a:t>هَوٰى</a:t>
                      </a:r>
                      <a:endParaRPr lang="tr-TR" sz="3600" dirty="0">
                        <a:cs typeface="+mj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 err="1" smtClean="0">
                          <a:cs typeface="+mj-cs"/>
                        </a:rPr>
                        <a:t>الْاُفُقِ</a:t>
                      </a:r>
                      <a:r>
                        <a:rPr lang="ar-SA" sz="3600" dirty="0" smtClean="0">
                          <a:cs typeface="+mj-cs"/>
                        </a:rPr>
                        <a:t> </a:t>
                      </a:r>
                      <a:r>
                        <a:rPr lang="ar-SA" sz="3600" dirty="0" err="1" smtClean="0">
                          <a:cs typeface="+mj-cs"/>
                        </a:rPr>
                        <a:t>الْاَعْل</a:t>
                      </a:r>
                      <a:r>
                        <a:rPr lang="ar-SA" sz="3600" dirty="0" smtClean="0">
                          <a:cs typeface="+mj-cs"/>
                        </a:rPr>
                        <a:t>ٰى</a:t>
                      </a:r>
                      <a:endParaRPr lang="tr-TR" sz="3600" dirty="0" smtClean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3900" indent="0" algn="r" rtl="1"/>
                      <a:r>
                        <a:rPr lang="ar-SA" sz="3600" dirty="0" smtClean="0">
                          <a:cs typeface="+mj-cs"/>
                        </a:rPr>
                        <a:t>ضَلَّ</a:t>
                      </a:r>
                      <a:r>
                        <a:rPr lang="tr-TR" sz="3600" dirty="0" smtClean="0">
                          <a:cs typeface="+mj-cs"/>
                        </a:rPr>
                        <a:t> </a:t>
                      </a:r>
                      <a:r>
                        <a:rPr kumimoji="0"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yoldan çıkmış                 </a:t>
                      </a:r>
                      <a:endParaRPr lang="tr-TR" sz="3600" dirty="0">
                        <a:cs typeface="+mj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A" sz="3600" dirty="0" smtClean="0">
                          <a:cs typeface="+mj-cs"/>
                        </a:rPr>
                        <a:t>دَنَا</a:t>
                      </a:r>
                      <a:endParaRPr lang="tr-TR" sz="36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390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 smtClean="0">
                          <a:cs typeface="+mj-cs"/>
                        </a:rPr>
                        <a:t>صَاحِبُكُمْ</a:t>
                      </a:r>
                      <a:r>
                        <a:rPr lang="tr-TR" sz="3600" dirty="0" smtClean="0">
                          <a:cs typeface="+mj-cs"/>
                        </a:rPr>
                        <a:t> </a:t>
                      </a:r>
                      <a:r>
                        <a:rPr lang="tr-TR" sz="3600" baseline="0" dirty="0" smtClean="0">
                          <a:cs typeface="+mj-cs"/>
                        </a:rPr>
                        <a:t> </a:t>
                      </a:r>
                      <a:r>
                        <a:rPr lang="tr-TR" sz="2000" baseline="0" dirty="0" smtClean="0">
                          <a:cs typeface="+mj-cs"/>
                        </a:rPr>
                        <a:t>Arkadaşınız       </a:t>
                      </a:r>
                      <a:endParaRPr lang="tr-TR" sz="3600" dirty="0" smtClean="0">
                        <a:cs typeface="+mj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A" sz="3600" dirty="0" smtClean="0">
                          <a:cs typeface="+mj-cs"/>
                        </a:rPr>
                        <a:t>تَدَلّٰى</a:t>
                      </a:r>
                      <a:endParaRPr lang="tr-TR" sz="36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390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 err="1" smtClean="0">
                          <a:cs typeface="+mj-cs"/>
                        </a:rPr>
                        <a:t>غَو</a:t>
                      </a:r>
                      <a:r>
                        <a:rPr lang="ar-SA" sz="3600" dirty="0" smtClean="0">
                          <a:cs typeface="+mj-cs"/>
                        </a:rPr>
                        <a:t>ٰى</a:t>
                      </a:r>
                      <a:endParaRPr lang="tr-TR" sz="3600" dirty="0" smtClean="0">
                        <a:cs typeface="+mj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 smtClean="0">
                          <a:cs typeface="+mj-cs"/>
                        </a:rPr>
                        <a:t>قَابَ قَوْسَيْنِ</a:t>
                      </a:r>
                      <a:endParaRPr lang="tr-TR" sz="3600" dirty="0" smtClean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390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l"/>
                        </a:tabLst>
                        <a:defRPr/>
                      </a:pPr>
                      <a:r>
                        <a:rPr lang="ar-SA" sz="3600" dirty="0" smtClean="0">
                          <a:cs typeface="+mj-cs"/>
                        </a:rPr>
                        <a:t>يَنْطِقُ عَنِ الْهَوٰى</a:t>
                      </a:r>
                      <a:endParaRPr lang="tr-TR" sz="3600" dirty="0" smtClean="0">
                        <a:cs typeface="+mj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A" sz="3600" dirty="0" smtClean="0">
                          <a:cs typeface="+mj-cs"/>
                        </a:rPr>
                        <a:t>اَدْنٰى</a:t>
                      </a:r>
                      <a:endParaRPr lang="tr-TR" sz="36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390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 smtClean="0">
                          <a:cs typeface="+mj-cs"/>
                        </a:rPr>
                        <a:t>يوَحْيٌ   يُوحٰى</a:t>
                      </a:r>
                      <a:endParaRPr lang="tr-TR" sz="3600" dirty="0" smtClean="0">
                        <a:cs typeface="+mj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tr-TR" sz="36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390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 smtClean="0">
                          <a:cs typeface="+mj-cs"/>
                        </a:rPr>
                        <a:t>شَد۪يدُ </a:t>
                      </a:r>
                      <a:r>
                        <a:rPr lang="ar-SA" sz="3600" dirty="0" err="1" smtClean="0">
                          <a:cs typeface="+mj-cs"/>
                        </a:rPr>
                        <a:t>الْقُو</a:t>
                      </a:r>
                      <a:r>
                        <a:rPr lang="ar-SA" sz="3600" dirty="0" smtClean="0">
                          <a:cs typeface="+mj-cs"/>
                        </a:rPr>
                        <a:t>ٰى</a:t>
                      </a:r>
                      <a:r>
                        <a:rPr kumimoji="0"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kuvvetleri şiddetli,</a:t>
                      </a:r>
                      <a:r>
                        <a:rPr kumimoji="0" lang="tr-T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Cebrail, Allah</a:t>
                      </a:r>
                      <a:r>
                        <a:rPr kumimoji="0"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endParaRPr lang="tr-TR" sz="3600" dirty="0" smtClean="0">
                        <a:cs typeface="+mj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8173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88490" y="421565"/>
            <a:ext cx="7756263" cy="757069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10-18. ayetler</a:t>
            </a:r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850" y="1562100"/>
            <a:ext cx="8477250" cy="51697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2600" dirty="0"/>
          </a:p>
          <a:p>
            <a:pPr marL="0" indent="0" algn="ctr">
              <a:buNone/>
            </a:pPr>
            <a:r>
              <a:rPr lang="ar-SA" sz="4800" dirty="0" smtClean="0"/>
              <a:t>فَاَوْحٰى </a:t>
            </a:r>
            <a:r>
              <a:rPr lang="ar-SA" sz="4800" dirty="0"/>
              <a:t>اِلٰى عَبْدِه۪ </a:t>
            </a:r>
            <a:r>
              <a:rPr lang="ar-SA" sz="4800" dirty="0" smtClean="0"/>
              <a:t>مَا اَوْحٰى</a:t>
            </a:r>
            <a:r>
              <a:rPr lang="ar-SA" sz="3000" dirty="0" smtClean="0"/>
              <a:t> </a:t>
            </a:r>
            <a:r>
              <a:rPr lang="ar-SA" sz="3000" dirty="0"/>
              <a:t>﴿10﴾ </a:t>
            </a:r>
            <a:r>
              <a:rPr lang="ar-SA" sz="4800" dirty="0"/>
              <a:t>مَا كَذَبَ الْفُؤٰادُ مَا رَاٰى</a:t>
            </a:r>
            <a:r>
              <a:rPr lang="ar-SA" sz="3000" dirty="0"/>
              <a:t> ﴿11﴾ </a:t>
            </a:r>
            <a:r>
              <a:rPr lang="ar-SA" sz="4800" dirty="0"/>
              <a:t>اَفَتُمَارُونَهُ عَلٰى مَا يَرٰى</a:t>
            </a:r>
            <a:r>
              <a:rPr lang="ar-SA" sz="3000" dirty="0"/>
              <a:t> ﴿12﴾ </a:t>
            </a:r>
            <a:r>
              <a:rPr lang="ar-SA" sz="4800" dirty="0"/>
              <a:t>وَلَقَدْ رَاٰهُ نَزْلَةً </a:t>
            </a:r>
            <a:r>
              <a:rPr lang="ar-SA" sz="4800" dirty="0" smtClean="0"/>
              <a:t>اُخْرٰى</a:t>
            </a:r>
            <a:r>
              <a:rPr lang="ar-SA" sz="3000" dirty="0" smtClean="0"/>
              <a:t> </a:t>
            </a:r>
            <a:r>
              <a:rPr lang="ar-SA" sz="3000" dirty="0"/>
              <a:t>﴿13﴾ </a:t>
            </a:r>
            <a:r>
              <a:rPr lang="ar-SA" sz="4800" dirty="0"/>
              <a:t>عِنْدَ سِدْرَةِ الْمُنْتَهٰى</a:t>
            </a:r>
            <a:r>
              <a:rPr lang="ar-SA" sz="3000" dirty="0"/>
              <a:t> ﴿14﴾ </a:t>
            </a:r>
            <a:r>
              <a:rPr lang="ar-SA" sz="4800" dirty="0"/>
              <a:t>عِنْدَهَا جَنَّةُ </a:t>
            </a:r>
            <a:r>
              <a:rPr lang="ar-SA" sz="4800" dirty="0" smtClean="0"/>
              <a:t>الْمَأْوٰى</a:t>
            </a:r>
            <a:r>
              <a:rPr lang="ar-SA" sz="3000" dirty="0" smtClean="0"/>
              <a:t> </a:t>
            </a:r>
            <a:r>
              <a:rPr lang="ar-SA" sz="3000" dirty="0"/>
              <a:t>﴿15﴾ </a:t>
            </a:r>
            <a:r>
              <a:rPr lang="ar-SA" sz="4800" dirty="0"/>
              <a:t>اِذْ يَغْشَى السِّدْرَةَ مَا </a:t>
            </a:r>
            <a:r>
              <a:rPr lang="ar-SA" sz="4800" dirty="0" smtClean="0"/>
              <a:t>يَغْشٰى</a:t>
            </a:r>
            <a:r>
              <a:rPr lang="ar-SA" sz="3000" dirty="0" smtClean="0"/>
              <a:t> </a:t>
            </a:r>
            <a:r>
              <a:rPr lang="ar-SA" sz="3000" dirty="0"/>
              <a:t>﴿16﴾ </a:t>
            </a:r>
            <a:r>
              <a:rPr lang="ar-SA" sz="4800" dirty="0"/>
              <a:t>مَا زَاغَ الْبَصَرُ وَمَا طَغٰى</a:t>
            </a:r>
            <a:r>
              <a:rPr lang="ar-SA" sz="3200" dirty="0"/>
              <a:t> ﴿17﴾ </a:t>
            </a:r>
            <a:r>
              <a:rPr lang="ar-SA" sz="4800" dirty="0"/>
              <a:t>لَقَدْ رَاٰى مِنْ اٰيَاتِ رَبِّهِ الْكُبْرٰى</a:t>
            </a:r>
            <a:r>
              <a:rPr lang="ar-SA" sz="3200" dirty="0"/>
              <a:t> ﴿18﴾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110591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1044837" y="43031"/>
            <a:ext cx="7756263" cy="585619"/>
          </a:xfrm>
        </p:spPr>
        <p:txBody>
          <a:bodyPr/>
          <a:lstStyle/>
          <a:p>
            <a:pPr algn="r"/>
            <a:r>
              <a:rPr lang="ar-SA" sz="3000" dirty="0" smtClean="0"/>
              <a:t>الكلمات - المفردات</a:t>
            </a:r>
            <a:endParaRPr lang="tr-TR" sz="3000" dirty="0"/>
          </a:p>
        </p:txBody>
      </p:sp>
      <p:graphicFrame>
        <p:nvGraphicFramePr>
          <p:cNvPr id="5" name="عنصر نائب للمحتوى 4"/>
          <p:cNvGraphicFramePr>
            <a:graphicFrameLocks noGrp="1"/>
          </p:cNvGraphicFramePr>
          <p:nvPr>
            <p:ph idx="1"/>
          </p:nvPr>
        </p:nvGraphicFramePr>
        <p:xfrm>
          <a:off x="304800" y="1352550"/>
          <a:ext cx="8496300" cy="50038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257675"/>
                <a:gridCol w="4238625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A" sz="3200" dirty="0" smtClean="0">
                          <a:cs typeface="+mj-cs"/>
                        </a:rPr>
                        <a:t>يَغْشَى</a:t>
                      </a:r>
                      <a:endParaRPr lang="tr-TR" sz="32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0000" indent="0" algn="r" rtl="1">
                        <a:buNone/>
                      </a:pPr>
                      <a:r>
                        <a:rPr lang="ar-SA" sz="3200" dirty="0" smtClean="0">
                          <a:cs typeface="+mj-cs"/>
                        </a:rPr>
                        <a:t>عَبْد</a:t>
                      </a:r>
                      <a:endParaRPr lang="tr-TR" sz="3200" dirty="0" smtClean="0">
                        <a:cs typeface="+mj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A" sz="3200" dirty="0" smtClean="0">
                          <a:cs typeface="+mj-cs"/>
                        </a:rPr>
                        <a:t>زَاغَ</a:t>
                      </a:r>
                      <a:endParaRPr lang="tr-TR" sz="32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0000" algn="r" rtl="1"/>
                      <a:r>
                        <a:rPr lang="ar-SA" sz="3200" dirty="0" smtClean="0">
                          <a:cs typeface="+mj-cs"/>
                        </a:rPr>
                        <a:t>كَذَبَ</a:t>
                      </a:r>
                      <a:endParaRPr lang="tr-TR" sz="3200" dirty="0">
                        <a:cs typeface="+mj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A" sz="3200" dirty="0" smtClean="0">
                          <a:cs typeface="+mj-cs"/>
                        </a:rPr>
                        <a:t>الْبَصَرُ</a:t>
                      </a:r>
                      <a:endParaRPr lang="tr-TR" sz="32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0000" algn="r" rtl="1"/>
                      <a:r>
                        <a:rPr lang="ar-SA" sz="3200" dirty="0" err="1" smtClean="0">
                          <a:cs typeface="+mj-cs"/>
                        </a:rPr>
                        <a:t>الْفُؤ</a:t>
                      </a:r>
                      <a:r>
                        <a:rPr lang="ar-SA" sz="3200" dirty="0" smtClean="0">
                          <a:cs typeface="+mj-cs"/>
                        </a:rPr>
                        <a:t>ٰادُ</a:t>
                      </a:r>
                      <a:endParaRPr lang="tr-TR" sz="3200" dirty="0">
                        <a:cs typeface="+mj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A" sz="3200" dirty="0" err="1" smtClean="0">
                          <a:cs typeface="+mj-cs"/>
                        </a:rPr>
                        <a:t>طَغ</a:t>
                      </a:r>
                      <a:r>
                        <a:rPr lang="ar-SA" sz="3200" dirty="0" smtClean="0">
                          <a:cs typeface="+mj-cs"/>
                        </a:rPr>
                        <a:t>ٰى</a:t>
                      </a:r>
                      <a:endParaRPr lang="tr-TR" sz="32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0000" algn="r" rtl="1"/>
                      <a:r>
                        <a:rPr lang="ar-SA" sz="3200" dirty="0" err="1" smtClean="0">
                          <a:cs typeface="+mj-cs"/>
                        </a:rPr>
                        <a:t>رَا</a:t>
                      </a:r>
                      <a:r>
                        <a:rPr lang="ar-SA" sz="3200" dirty="0" smtClean="0">
                          <a:cs typeface="+mj-cs"/>
                        </a:rPr>
                        <a:t>ٰى</a:t>
                      </a:r>
                      <a:endParaRPr lang="tr-TR" sz="3200" dirty="0">
                        <a:cs typeface="+mj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A" sz="3200" dirty="0" smtClean="0">
                          <a:cs typeface="+mj-cs"/>
                        </a:rPr>
                        <a:t>اٰ</a:t>
                      </a:r>
                      <a:r>
                        <a:rPr lang="ar-SA" sz="3200" dirty="0" err="1" smtClean="0">
                          <a:cs typeface="+mj-cs"/>
                        </a:rPr>
                        <a:t>يَاتِ</a:t>
                      </a:r>
                      <a:endParaRPr lang="tr-TR" sz="32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0000" algn="r" rtl="1"/>
                      <a:r>
                        <a:rPr lang="ar-SA" sz="3200" dirty="0" smtClean="0">
                          <a:cs typeface="+mj-cs"/>
                        </a:rPr>
                        <a:t>تُمَارُونَهُ</a:t>
                      </a:r>
                      <a:endParaRPr lang="tr-TR" sz="3200" dirty="0">
                        <a:cs typeface="+mj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A" sz="3200" dirty="0" smtClean="0">
                          <a:cs typeface="+mj-cs"/>
                        </a:rPr>
                        <a:t>رَبّ</a:t>
                      </a:r>
                      <a:endParaRPr lang="tr-TR" sz="32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000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 smtClean="0">
                          <a:cs typeface="+mj-cs"/>
                        </a:rPr>
                        <a:t>نَزْلَةً اُخْرٰى</a:t>
                      </a:r>
                      <a:r>
                        <a:rPr lang="tr-TR" sz="3200" dirty="0" smtClean="0">
                          <a:cs typeface="+mj-cs"/>
                        </a:rPr>
                        <a:t> - </a:t>
                      </a:r>
                      <a:r>
                        <a:rPr lang="ar-SA" sz="3200" dirty="0" smtClean="0">
                          <a:cs typeface="+mj-cs"/>
                        </a:rPr>
                        <a:t>نَزْلَةً</a:t>
                      </a:r>
                      <a:endParaRPr lang="tr-TR" sz="3200" dirty="0" smtClean="0">
                        <a:cs typeface="+mj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A" sz="3200" dirty="0" smtClean="0">
                          <a:cs typeface="+mj-cs"/>
                        </a:rPr>
                        <a:t>الْكُبْرٰى</a:t>
                      </a:r>
                      <a:endParaRPr lang="tr-TR" sz="32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000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 err="1" smtClean="0">
                          <a:cs typeface="+mj-cs"/>
                        </a:rPr>
                        <a:t>سِدْرَةِ</a:t>
                      </a:r>
                      <a:r>
                        <a:rPr lang="ar-SA" sz="3200" dirty="0" smtClean="0">
                          <a:cs typeface="+mj-cs"/>
                        </a:rPr>
                        <a:t> الْمُنْتَهٰى</a:t>
                      </a:r>
                      <a:endParaRPr lang="tr-TR" sz="3200" dirty="0" smtClean="0">
                        <a:cs typeface="+mj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000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 smtClean="0">
                          <a:cs typeface="+mj-cs"/>
                        </a:rPr>
                        <a:t>جَنَّةُ </a:t>
                      </a:r>
                      <a:r>
                        <a:rPr lang="ar-SA" sz="3200" dirty="0" err="1" smtClean="0">
                          <a:cs typeface="+mj-cs"/>
                        </a:rPr>
                        <a:t>الْمَأْو</a:t>
                      </a:r>
                      <a:r>
                        <a:rPr lang="ar-SA" sz="3200" dirty="0" smtClean="0">
                          <a:cs typeface="+mj-cs"/>
                        </a:rPr>
                        <a:t>ٰى</a:t>
                      </a:r>
                      <a:endParaRPr lang="tr-TR" sz="3200" dirty="0" smtClean="0">
                        <a:cs typeface="+mj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5343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88490" y="421565"/>
            <a:ext cx="7756263" cy="757069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19-25. ayetler</a:t>
            </a:r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850" y="2095500"/>
            <a:ext cx="8477250" cy="46363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400" dirty="0">
                <a:cs typeface="+mj-cs"/>
              </a:rPr>
              <a:t> </a:t>
            </a:r>
            <a:r>
              <a:rPr lang="ar-SA" sz="4400" dirty="0">
                <a:cs typeface="+mj-cs"/>
              </a:rPr>
              <a:t>اَفَرَاَيْتُمُ اللَّاتَ </a:t>
            </a:r>
            <a:r>
              <a:rPr lang="ar-SA" sz="4400" dirty="0" smtClean="0">
                <a:cs typeface="+mj-cs"/>
              </a:rPr>
              <a:t>وَالْعُزّٰى</a:t>
            </a:r>
            <a:r>
              <a:rPr lang="ar-SA" sz="2200" dirty="0" smtClean="0">
                <a:cs typeface="+mj-cs"/>
              </a:rPr>
              <a:t> </a:t>
            </a:r>
            <a:r>
              <a:rPr lang="ar-SA" sz="2200" dirty="0">
                <a:cs typeface="+mj-cs"/>
              </a:rPr>
              <a:t>﴿19﴾ </a:t>
            </a:r>
            <a:r>
              <a:rPr lang="ar-SA" sz="4400" dirty="0">
                <a:cs typeface="+mj-cs"/>
              </a:rPr>
              <a:t>وَمَنٰوةَ الثَّالِثَةَ الْاُخْرٰى</a:t>
            </a:r>
            <a:r>
              <a:rPr lang="ar-SA" sz="2200" dirty="0">
                <a:cs typeface="+mj-cs"/>
              </a:rPr>
              <a:t> ﴿20﴾ </a:t>
            </a:r>
            <a:r>
              <a:rPr lang="ar-SA" sz="4400" dirty="0">
                <a:cs typeface="+mj-cs"/>
              </a:rPr>
              <a:t>اَلَكُمُ الذَّكَرُ وَلَهُ الْاُنْثٰى</a:t>
            </a:r>
            <a:r>
              <a:rPr lang="ar-SA" sz="2200" dirty="0">
                <a:cs typeface="+mj-cs"/>
              </a:rPr>
              <a:t> ﴿21﴾ </a:t>
            </a:r>
            <a:r>
              <a:rPr lang="ar-SA" sz="4400" dirty="0">
                <a:cs typeface="+mj-cs"/>
              </a:rPr>
              <a:t>تِلْكَ اِذًا قِسْمَةٌ ض۪يزٰى</a:t>
            </a:r>
            <a:r>
              <a:rPr lang="ar-SA" sz="2600" dirty="0">
                <a:cs typeface="+mj-cs"/>
              </a:rPr>
              <a:t> ﴿22﴾ </a:t>
            </a:r>
            <a:r>
              <a:rPr lang="ar-SA" sz="4400" dirty="0">
                <a:cs typeface="+mj-cs"/>
              </a:rPr>
              <a:t>اِنْ هِيَ اِلَّٓا اَسْمَٓاءٌ </a:t>
            </a:r>
            <a:r>
              <a:rPr lang="ar-SA" sz="4400" dirty="0" smtClean="0">
                <a:cs typeface="+mj-cs"/>
              </a:rPr>
              <a:t>سَمَّيْتُمُوهَا </a:t>
            </a:r>
            <a:r>
              <a:rPr lang="ar-SA" sz="4400" dirty="0">
                <a:cs typeface="+mj-cs"/>
              </a:rPr>
              <a:t>اَنْتُمْ </a:t>
            </a:r>
            <a:r>
              <a:rPr lang="ar-SA" sz="4400" dirty="0" smtClean="0">
                <a:cs typeface="+mj-cs"/>
              </a:rPr>
              <a:t>وَاٰبَاؤُ۬كُمْ مَا </a:t>
            </a:r>
            <a:r>
              <a:rPr lang="ar-SA" sz="4400" dirty="0">
                <a:cs typeface="+mj-cs"/>
              </a:rPr>
              <a:t>اَنْزَلَ اللّٰهُ بِهَا مِنْ </a:t>
            </a:r>
            <a:r>
              <a:rPr lang="ar-SA" sz="4400" dirty="0" smtClean="0">
                <a:cs typeface="+mj-cs"/>
              </a:rPr>
              <a:t>سُلْطَانٍ </a:t>
            </a:r>
            <a:r>
              <a:rPr lang="ar-SA" sz="4400" dirty="0">
                <a:cs typeface="+mj-cs"/>
              </a:rPr>
              <a:t>اِنْ يَتَّبِعُونَ اِلَّا الظَّنَّ وَمَا تَهْوَى </a:t>
            </a:r>
            <a:r>
              <a:rPr lang="ar-SA" sz="4400" dirty="0" smtClean="0">
                <a:cs typeface="+mj-cs"/>
              </a:rPr>
              <a:t>الْاَنْفُسُ </a:t>
            </a:r>
            <a:r>
              <a:rPr lang="ar-SA" sz="4400" dirty="0">
                <a:cs typeface="+mj-cs"/>
              </a:rPr>
              <a:t>وَلَقَدْ </a:t>
            </a:r>
            <a:r>
              <a:rPr lang="ar-SA" sz="4400" dirty="0" smtClean="0">
                <a:cs typeface="+mj-cs"/>
              </a:rPr>
              <a:t>جَاءَهُمْ </a:t>
            </a:r>
            <a:r>
              <a:rPr lang="ar-SA" sz="4400" dirty="0">
                <a:cs typeface="+mj-cs"/>
              </a:rPr>
              <a:t>مِنْ رَبِّهِمُ </a:t>
            </a:r>
            <a:r>
              <a:rPr lang="ar-SA" sz="4400" dirty="0" smtClean="0">
                <a:cs typeface="+mj-cs"/>
              </a:rPr>
              <a:t>الْهُدٰى</a:t>
            </a:r>
            <a:r>
              <a:rPr lang="ar-SA" sz="2600" dirty="0" smtClean="0">
                <a:cs typeface="+mj-cs"/>
              </a:rPr>
              <a:t> </a:t>
            </a:r>
            <a:r>
              <a:rPr lang="ar-SA" sz="2600" dirty="0">
                <a:cs typeface="+mj-cs"/>
              </a:rPr>
              <a:t>﴿23﴾ </a:t>
            </a:r>
            <a:r>
              <a:rPr lang="ar-SA" sz="4400" dirty="0">
                <a:cs typeface="+mj-cs"/>
              </a:rPr>
              <a:t>اَمْ لِلْاِنْسَانِ مَا </a:t>
            </a:r>
            <a:r>
              <a:rPr lang="ar-SA" sz="4400" dirty="0" smtClean="0">
                <a:cs typeface="+mj-cs"/>
              </a:rPr>
              <a:t>تَمَنّٰى</a:t>
            </a:r>
            <a:r>
              <a:rPr lang="ar-SA" sz="2600" dirty="0" smtClean="0">
                <a:cs typeface="+mj-cs"/>
              </a:rPr>
              <a:t> </a:t>
            </a:r>
            <a:r>
              <a:rPr lang="ar-SA" sz="2600" dirty="0">
                <a:cs typeface="+mj-cs"/>
              </a:rPr>
              <a:t>﴿24﴾ </a:t>
            </a:r>
            <a:r>
              <a:rPr lang="ar-SA" sz="4400" dirty="0">
                <a:cs typeface="+mj-cs"/>
              </a:rPr>
              <a:t>فَلِلّٰهِ الْاٰخِرَةُ وَالْاُو۫لٰى۟</a:t>
            </a:r>
            <a:r>
              <a:rPr lang="ar-SA" sz="2600" dirty="0">
                <a:cs typeface="+mj-cs"/>
              </a:rPr>
              <a:t> ﴿25﴾</a:t>
            </a:r>
            <a:endParaRPr lang="tr-TR" sz="26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48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82887" y="938381"/>
            <a:ext cx="7756263" cy="585619"/>
          </a:xfrm>
        </p:spPr>
        <p:txBody>
          <a:bodyPr/>
          <a:lstStyle/>
          <a:p>
            <a:pPr algn="ctr"/>
            <a:r>
              <a:rPr lang="tr-TR" sz="3000" dirty="0" smtClean="0"/>
              <a:t>Kelimeler</a:t>
            </a:r>
            <a:endParaRPr lang="tr-TR" sz="3000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323850" y="2209800"/>
          <a:ext cx="8477250" cy="24790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238625"/>
                <a:gridCol w="4238625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ar-SA" sz="3200" dirty="0" smtClean="0">
                          <a:cs typeface="+mj-cs"/>
                        </a:rPr>
                        <a:t>تَمَنّٰى</a:t>
                      </a:r>
                      <a:endParaRPr lang="tr-TR" sz="3200" dirty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r" rtl="1">
                        <a:buNone/>
                      </a:pPr>
                      <a:r>
                        <a:rPr lang="ar-SA" sz="3200" dirty="0" smtClean="0">
                          <a:cs typeface="+mj-cs"/>
                        </a:rPr>
                        <a:t>اللَّات</a:t>
                      </a:r>
                      <a:r>
                        <a:rPr lang="tr-TR" sz="3200" dirty="0" smtClean="0">
                          <a:cs typeface="+mj-cs"/>
                        </a:rPr>
                        <a:t> </a:t>
                      </a:r>
                      <a:r>
                        <a:rPr lang="ar-SA" sz="3200" dirty="0" smtClean="0">
                          <a:cs typeface="+mj-cs"/>
                        </a:rPr>
                        <a:t>الْعُزّٰى</a:t>
                      </a:r>
                      <a:r>
                        <a:rPr lang="tr-TR" sz="3200" dirty="0" smtClean="0">
                          <a:cs typeface="+mj-cs"/>
                        </a:rPr>
                        <a:t> </a:t>
                      </a:r>
                      <a:r>
                        <a:rPr lang="ar-SA" sz="3200" dirty="0" smtClean="0">
                          <a:cs typeface="+mj-cs"/>
                        </a:rPr>
                        <a:t>وَمَنٰ</a:t>
                      </a:r>
                      <a:r>
                        <a:rPr lang="ar-SA" sz="3200" dirty="0" err="1" smtClean="0">
                          <a:cs typeface="+mj-cs"/>
                        </a:rPr>
                        <a:t>وةَ</a:t>
                      </a:r>
                      <a:endParaRPr lang="tr-TR" sz="3200" dirty="0">
                        <a:cs typeface="+mj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 smtClean="0">
                          <a:cs typeface="+mj-cs"/>
                        </a:rPr>
                        <a:t>الْاٰ</a:t>
                      </a:r>
                      <a:r>
                        <a:rPr lang="ar-SA" sz="3200" dirty="0" err="1" smtClean="0">
                          <a:cs typeface="+mj-cs"/>
                        </a:rPr>
                        <a:t>خِرَةُ</a:t>
                      </a:r>
                      <a:r>
                        <a:rPr lang="tr-TR" sz="3200" dirty="0" smtClean="0">
                          <a:cs typeface="+mj-cs"/>
                        </a:rPr>
                        <a:t> - </a:t>
                      </a:r>
                      <a:r>
                        <a:rPr lang="ar-SA" sz="3200" dirty="0" err="1" smtClean="0">
                          <a:cs typeface="+mj-cs"/>
                        </a:rPr>
                        <a:t>الْاُو۫لٰى۟</a:t>
                      </a:r>
                      <a:r>
                        <a:rPr lang="ar-SA" sz="3200" dirty="0" smtClean="0">
                          <a:cs typeface="+mj-cs"/>
                        </a:rPr>
                        <a:t> </a:t>
                      </a:r>
                      <a:endParaRPr lang="tr-TR" sz="3200" dirty="0" smtClean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3200" dirty="0" smtClean="0">
                          <a:cs typeface="+mj-cs"/>
                        </a:rPr>
                        <a:t>الثَّالِثَةَ </a:t>
                      </a:r>
                      <a:r>
                        <a:rPr lang="ar-SA" sz="3200" dirty="0" err="1" smtClean="0">
                          <a:cs typeface="+mj-cs"/>
                        </a:rPr>
                        <a:t>الْاُخْر</a:t>
                      </a:r>
                      <a:r>
                        <a:rPr lang="ar-SA" sz="3200" dirty="0" smtClean="0">
                          <a:cs typeface="+mj-cs"/>
                        </a:rPr>
                        <a:t>ٰى</a:t>
                      </a:r>
                      <a:endParaRPr lang="tr-TR" sz="3200" dirty="0">
                        <a:cs typeface="+mj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 smtClean="0">
                          <a:cs typeface="+mj-cs"/>
                        </a:rPr>
                        <a:t>سُلْطَانٍ </a:t>
                      </a:r>
                      <a:endParaRPr lang="tr-TR" sz="3200" dirty="0" smtClean="0"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r" rtl="1">
                        <a:buNone/>
                      </a:pPr>
                      <a:r>
                        <a:rPr lang="ar-SA" sz="3200" dirty="0" smtClean="0">
                          <a:cs typeface="+mj-cs"/>
                        </a:rPr>
                        <a:t>قِسْمَةٌ</a:t>
                      </a:r>
                      <a:r>
                        <a:rPr lang="tr-TR" sz="3200" dirty="0" smtClean="0">
                          <a:cs typeface="+mj-cs"/>
                        </a:rPr>
                        <a:t> </a:t>
                      </a:r>
                      <a:r>
                        <a:rPr lang="ar-SA" sz="3200" dirty="0" smtClean="0">
                          <a:cs typeface="+mj-cs"/>
                        </a:rPr>
                        <a:t>ض۪</a:t>
                      </a:r>
                      <a:r>
                        <a:rPr lang="ar-SA" sz="3200" dirty="0" err="1" smtClean="0">
                          <a:cs typeface="+mj-cs"/>
                        </a:rPr>
                        <a:t>يز</a:t>
                      </a:r>
                      <a:r>
                        <a:rPr lang="ar-SA" sz="3200" dirty="0" smtClean="0">
                          <a:cs typeface="+mj-cs"/>
                        </a:rPr>
                        <a:t>ٰى</a:t>
                      </a:r>
                      <a:endParaRPr lang="tr-TR" sz="3200" dirty="0" smtClean="0">
                        <a:cs typeface="+mj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6030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10905</TotalTime>
  <Words>465</Words>
  <Application>Microsoft Office PowerPoint</Application>
  <PresentationFormat>عرض على الشاشة (3:4)‏</PresentationFormat>
  <Paragraphs>91</Paragraphs>
  <Slides>12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تدفق</vt:lpstr>
      <vt:lpstr> Tefsir IV (İlahiyat Fakültesi  4. Sınıf)</vt:lpstr>
      <vt:lpstr>en-Necm 53/1-30</vt:lpstr>
      <vt:lpstr>Temel Bilgi ve İlkeler Sure/Ayet Analiz Adımları</vt:lpstr>
      <vt:lpstr>1-9. Âyetler</vt:lpstr>
      <vt:lpstr>Kelimeler</vt:lpstr>
      <vt:lpstr>10-18. ayetler</vt:lpstr>
      <vt:lpstr>الكلمات - المفردات</vt:lpstr>
      <vt:lpstr>19-25. ayetler</vt:lpstr>
      <vt:lpstr>Kelimeler</vt:lpstr>
      <vt:lpstr>26-30. Ayetler</vt:lpstr>
      <vt:lpstr>Konular 1. Kuran ilâhi vahiydir. 2. Şirk ve şefaat inancı eleştirilmiştir.</vt:lpstr>
      <vt:lpstr>Kullnılan Üsluplar</vt:lpstr>
    </vt:vector>
  </TitlesOfParts>
  <Company>istanbul ünivesitesi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TC. Diyanet İşleri Başkanlığı</dc:title>
  <dc:creator>Necmettin gökkır</dc:creator>
  <cp:lastModifiedBy>Hasan Yücel</cp:lastModifiedBy>
  <cp:revision>501</cp:revision>
  <cp:lastPrinted>2016-03-08T11:30:58Z</cp:lastPrinted>
  <dcterms:created xsi:type="dcterms:W3CDTF">2014-10-29T07:48:48Z</dcterms:created>
  <dcterms:modified xsi:type="dcterms:W3CDTF">2019-09-25T07:30:11Z</dcterms:modified>
</cp:coreProperties>
</file>