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421" r:id="rId4"/>
    <p:sldId id="260" r:id="rId5"/>
    <p:sldId id="422" r:id="rId6"/>
    <p:sldId id="261" r:id="rId7"/>
    <p:sldId id="353" r:id="rId8"/>
    <p:sldId id="265" r:id="rId9"/>
    <p:sldId id="266" r:id="rId10"/>
    <p:sldId id="358" r:id="rId11"/>
    <p:sldId id="267" r:id="rId12"/>
    <p:sldId id="359" r:id="rId13"/>
    <p:sldId id="268" r:id="rId14"/>
    <p:sldId id="361" r:id="rId15"/>
    <p:sldId id="269" r:id="rId16"/>
    <p:sldId id="270" r:id="rId17"/>
    <p:sldId id="27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F4BC8-19EB-4261-BD2E-76EA787F60D5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4A265-BF69-406A-92B0-2EC01FED27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552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bg1">
                <a:lumMod val="8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5124F-77CD-4BB4-96AD-513CAA375984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2B1C0-E46F-447D-BB21-9C4D99847FC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Saba Hoca\Desktop\Slide Shows\mor3gq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5169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7863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BİREYİ TANIMA TEKNİKLERİ</a:t>
            </a:r>
            <a:b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</a:br>
            <a:endParaRPr lang="tr-TR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4. </a:t>
            </a:r>
            <a:r>
              <a:rPr lang="tr-TR" u="sng" dirty="0" smtClean="0">
                <a:latin typeface="Comic Sans MS" pitchFamily="66" charset="0"/>
              </a:rPr>
              <a:t>Öğrencinin yetenekleri</a:t>
            </a:r>
            <a:r>
              <a:rPr lang="tr-TR" dirty="0" smtClean="0">
                <a:latin typeface="Comic Sans MS" pitchFamily="66" charset="0"/>
              </a:rPr>
              <a:t>: Yetenek, bireyin öğrenebilme gücüdür.Böylece bireyin yetenekleri hakkında bilgi edinerek o bireyin gelecekteki başarısını kestirebilmek mümkün olabilmektedir. Öğrencileri kendi potansiyelleri doğrultusunda yönlendirebilmek için öncelikle yeteneklerini tanımak gerekir.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71546"/>
            <a:ext cx="8429716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u="sng" dirty="0" smtClean="0">
                <a:latin typeface="Comic Sans MS" pitchFamily="66" charset="0"/>
              </a:rPr>
              <a:t>  5</a:t>
            </a:r>
            <a:r>
              <a:rPr lang="tr-TR" u="sng" dirty="0">
                <a:latin typeface="Comic Sans MS" pitchFamily="66" charset="0"/>
              </a:rPr>
              <a:t>. Öğrencinin ilgileri</a:t>
            </a:r>
            <a:r>
              <a:rPr lang="tr-TR" dirty="0">
                <a:latin typeface="Comic Sans MS" pitchFamily="66" charset="0"/>
              </a:rPr>
              <a:t>: İlgi, bireyin bir şeyden hoşlanıp hoşlanmama derecesini ifade etmektedir. Örneğin, boş zamanlarında müzik dinleyen, </a:t>
            </a:r>
            <a:r>
              <a:rPr lang="tr-TR" dirty="0" smtClean="0">
                <a:latin typeface="Comic Sans MS" pitchFamily="66" charset="0"/>
              </a:rPr>
              <a:t>bir </a:t>
            </a:r>
            <a:r>
              <a:rPr lang="tr-TR" dirty="0">
                <a:latin typeface="Comic Sans MS" pitchFamily="66" charset="0"/>
              </a:rPr>
              <a:t>müzik aleti çalmak uğraşı veren bir öğrencinin müziğe karşı ilgisinin olduğu söylenebilir.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u="sng" dirty="0" smtClean="0">
                <a:latin typeface="Comic Sans MS" pitchFamily="66" charset="0"/>
              </a:rPr>
              <a:t>   6. Öğrencinin başarısı</a:t>
            </a:r>
            <a:r>
              <a:rPr lang="tr-TR" dirty="0" smtClean="0">
                <a:latin typeface="Comic Sans MS" pitchFamily="66" charset="0"/>
              </a:rPr>
              <a:t>: Öğrencilerin başarı durumunun, bilinmesi başarısızlık nedenlerinin bulunup ortadan kaldırılmasına ve öğrencinin gelecekte uygun bir alana ve mesleğe yönlendirilmesine yardım edebilir.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2148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7. </a:t>
            </a:r>
            <a:r>
              <a:rPr lang="tr-TR" u="sng" dirty="0">
                <a:latin typeface="Comic Sans MS" pitchFamily="66" charset="0"/>
              </a:rPr>
              <a:t>Öğrencinin kişilik özellikleri</a:t>
            </a:r>
            <a:r>
              <a:rPr lang="tr-TR" dirty="0">
                <a:latin typeface="Comic Sans MS" pitchFamily="66" charset="0"/>
              </a:rPr>
              <a:t>: Bireyin yetenekleri, ilgileri, mizacı, duygusal yaşamı, alışkanlıkları, tavır ve değerleri, liderlik özellikleri, bağımsız davranabilme, duygusal kararlılık, başkalarıyla işbirliği yapabilme </a:t>
            </a:r>
            <a:r>
              <a:rPr lang="tr-TR" dirty="0" smtClean="0">
                <a:latin typeface="Comic Sans MS" pitchFamily="66" charset="0"/>
              </a:rPr>
              <a:t> gibi kişilik özelliklerinin bilinmesi öğrencinin tanınmasında önemlidir.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428736"/>
            <a:ext cx="835824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</a:t>
            </a:r>
            <a:r>
              <a:rPr lang="tr-TR" u="sng" dirty="0" smtClean="0">
                <a:latin typeface="Comic Sans MS" pitchFamily="66" charset="0"/>
              </a:rPr>
              <a:t>8. Öğrencinin benlik algısı: </a:t>
            </a:r>
            <a:r>
              <a:rPr lang="tr-TR" dirty="0" smtClean="0">
                <a:latin typeface="Comic Sans MS" pitchFamily="66" charset="0"/>
              </a:rPr>
              <a:t>Benlik, bireyin kendini nasıl gördüğüdür. Öğrencinin geliştirdiği benlik algısı onun ruh sağlığı, meslek seçimi ve okul başarısı ile anlamlı olarak ilişkilidir.</a:t>
            </a:r>
          </a:p>
          <a:p>
            <a:endParaRPr lang="tr-TR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u="sng" dirty="0">
                <a:latin typeface="Comic Sans MS" pitchFamily="66" charset="0"/>
              </a:rPr>
              <a:t>9. Sosyal destek sistemi: </a:t>
            </a:r>
            <a:r>
              <a:rPr lang="tr-TR" dirty="0">
                <a:latin typeface="Comic Sans MS" pitchFamily="66" charset="0"/>
              </a:rPr>
              <a:t>Sosyal destek sistemi, bireyin nasıl bir çevrede yaşadığını, </a:t>
            </a:r>
            <a:r>
              <a:rPr lang="tr-TR" dirty="0" smtClean="0">
                <a:latin typeface="Comic Sans MS" pitchFamily="66" charset="0"/>
              </a:rPr>
              <a:t>ailesi</a:t>
            </a:r>
            <a:r>
              <a:rPr lang="tr-TR" dirty="0">
                <a:latin typeface="Comic Sans MS" pitchFamily="66" charset="0"/>
              </a:rPr>
              <a:t>, arkadaşları, öğretmenleri, akrabaları,komşuları ve bireyin yaşamında önemli olan diğer kimselerle olan ilişkilerinin niteliğini; </a:t>
            </a:r>
            <a:r>
              <a:rPr lang="tr-TR" dirty="0" smtClean="0">
                <a:latin typeface="Comic Sans MS" pitchFamily="66" charset="0"/>
              </a:rPr>
              <a:t>iletişim durumunu göstermektedir</a:t>
            </a:r>
            <a:r>
              <a:rPr lang="tr-TR" dirty="0">
                <a:latin typeface="Comic Sans MS" pitchFamily="66" charset="0"/>
              </a:rPr>
              <a:t>. 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857232"/>
            <a:ext cx="8229600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      </a:t>
            </a:r>
            <a:r>
              <a:rPr lang="tr-TR" sz="2800" b="1" dirty="0" smtClean="0">
                <a:latin typeface="Comic Sans MS" pitchFamily="66" charset="0"/>
              </a:rPr>
              <a:t>BİREYİ </a:t>
            </a:r>
            <a:r>
              <a:rPr lang="tr-TR" sz="2800" b="1" dirty="0">
                <a:latin typeface="Comic Sans MS" pitchFamily="66" charset="0"/>
              </a:rPr>
              <a:t>TANIMA </a:t>
            </a:r>
            <a:r>
              <a:rPr lang="tr-TR" sz="2800" b="1" dirty="0" smtClean="0">
                <a:latin typeface="Comic Sans MS" pitchFamily="66" charset="0"/>
              </a:rPr>
              <a:t>TEKNİKLERİ</a:t>
            </a:r>
            <a:endParaRPr lang="tr-TR" sz="2800" b="1" dirty="0">
              <a:latin typeface="Comic Sans MS" pitchFamily="66" charset="0"/>
            </a:endParaRPr>
          </a:p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      Psikolojik </a:t>
            </a:r>
            <a:r>
              <a:rPr lang="tr-TR" sz="2800" dirty="0">
                <a:latin typeface="Comic Sans MS" pitchFamily="66" charset="0"/>
              </a:rPr>
              <a:t>Danışma ve Rehberlikte kullanılan teknikler, bireylere yardım için sadece birer araç gibi </a:t>
            </a:r>
            <a:r>
              <a:rPr lang="tr-TR" sz="2800" dirty="0" smtClean="0">
                <a:latin typeface="Comic Sans MS" pitchFamily="66" charset="0"/>
              </a:rPr>
              <a:t>düşünülmelidir. </a:t>
            </a:r>
            <a:r>
              <a:rPr lang="tr-TR" sz="2800" dirty="0">
                <a:latin typeface="Comic Sans MS" pitchFamily="66" charset="0"/>
              </a:rPr>
              <a:t>Sonuçları kullanılmayan , bireyin kendini daha gerçekçi ve doğru olarak tanımasına yardım amacı ile sonuçları bireyle paylaşılmayan hiçbir tekniğin değeri yoktur.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714356"/>
            <a:ext cx="8229600" cy="41434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   </a:t>
            </a:r>
            <a:endParaRPr lang="tr-TR" sz="3600" dirty="0">
              <a:latin typeface="Comic Sans MS" pitchFamily="66" charset="0"/>
            </a:endParaRPr>
          </a:p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  Standart </a:t>
            </a:r>
            <a:r>
              <a:rPr lang="tr-TR" sz="3600" dirty="0">
                <a:latin typeface="Comic Sans MS" pitchFamily="66" charset="0"/>
              </a:rPr>
              <a:t>testler</a:t>
            </a:r>
          </a:p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  Durumsal </a:t>
            </a:r>
            <a:r>
              <a:rPr lang="tr-TR" sz="3600" dirty="0">
                <a:latin typeface="Comic Sans MS" pitchFamily="66" charset="0"/>
              </a:rPr>
              <a:t>testler</a:t>
            </a:r>
          </a:p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  Kendini </a:t>
            </a:r>
            <a:r>
              <a:rPr lang="tr-TR" sz="3600" dirty="0">
                <a:latin typeface="Comic Sans MS" pitchFamily="66" charset="0"/>
              </a:rPr>
              <a:t>anlatma teknikleri</a:t>
            </a:r>
          </a:p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  Gözlemsel </a:t>
            </a:r>
            <a:r>
              <a:rPr lang="tr-TR" sz="3600" dirty="0">
                <a:latin typeface="Comic Sans MS" pitchFamily="66" charset="0"/>
              </a:rPr>
              <a:t>teknikler</a:t>
            </a:r>
          </a:p>
          <a:p>
            <a:endParaRPr lang="tr-TR" sz="3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  BİREYİ TANIMAK,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1</a:t>
            </a:r>
            <a:r>
              <a:rPr lang="tr-TR" b="1" dirty="0">
                <a:latin typeface="Comic Sans MS" pitchFamily="66" charset="0"/>
              </a:rPr>
              <a:t>. Bireyin kendisini tanımasına ve gerçekçi bir benlik geliştirmesine yardım </a:t>
            </a:r>
            <a:r>
              <a:rPr lang="tr-TR" b="1" dirty="0" smtClean="0">
                <a:latin typeface="Comic Sans MS" pitchFamily="66" charset="0"/>
              </a:rPr>
              <a:t>etmek,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2</a:t>
            </a:r>
            <a:r>
              <a:rPr lang="tr-TR" b="1" dirty="0">
                <a:latin typeface="Comic Sans MS" pitchFamily="66" charset="0"/>
              </a:rPr>
              <a:t>. Herhangi bir konuda karar vermek için gerekli temel </a:t>
            </a:r>
            <a:r>
              <a:rPr lang="tr-TR" b="1" dirty="0" smtClean="0">
                <a:latin typeface="Comic Sans MS" pitchFamily="66" charset="0"/>
              </a:rPr>
              <a:t>bilgileri toplamak, 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928670"/>
            <a:ext cx="835824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3.Bireyleri yetenek ve ilgileri doğrultusunda akademik programlara ve mesleklere yönlendirmek,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4.Eğitim programları için uygun bireyleri ayırma ve sınıflandırmak,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5.İş verimini artırmak için işin niteliklerine uygun kişileri seçmek ve yerleştirmek,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00108"/>
            <a:ext cx="857252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 6.Eş </a:t>
            </a:r>
            <a:r>
              <a:rPr lang="tr-TR" b="1" dirty="0">
                <a:latin typeface="Comic Sans MS" pitchFamily="66" charset="0"/>
              </a:rPr>
              <a:t>seçiminde bireylere yardımcı </a:t>
            </a:r>
            <a:r>
              <a:rPr lang="tr-TR" b="1" dirty="0" smtClean="0">
                <a:latin typeface="Comic Sans MS" pitchFamily="66" charset="0"/>
              </a:rPr>
              <a:t>olmak,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 7.Bir </a:t>
            </a:r>
            <a:r>
              <a:rPr lang="tr-TR" b="1" dirty="0">
                <a:latin typeface="Comic Sans MS" pitchFamily="66" charset="0"/>
              </a:rPr>
              <a:t>kurumun </a:t>
            </a:r>
            <a:r>
              <a:rPr lang="tr-TR" b="1" dirty="0" smtClean="0">
                <a:latin typeface="Comic Sans MS" pitchFamily="66" charset="0"/>
              </a:rPr>
              <a:t>amaçlarına en </a:t>
            </a:r>
            <a:r>
              <a:rPr lang="tr-TR" b="1" dirty="0">
                <a:latin typeface="Comic Sans MS" pitchFamily="66" charset="0"/>
              </a:rPr>
              <a:t>uygun kişileri </a:t>
            </a:r>
            <a:r>
              <a:rPr lang="tr-TR" b="1" dirty="0" smtClean="0">
                <a:latin typeface="Comic Sans MS" pitchFamily="66" charset="0"/>
              </a:rPr>
              <a:t>seçmek,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 8.Bireyin </a:t>
            </a:r>
            <a:r>
              <a:rPr lang="tr-TR" b="1" dirty="0">
                <a:latin typeface="Comic Sans MS" pitchFamily="66" charset="0"/>
              </a:rPr>
              <a:t>problemlerine uygun </a:t>
            </a:r>
            <a:r>
              <a:rPr lang="tr-TR" b="1" dirty="0" smtClean="0">
                <a:latin typeface="Comic Sans MS" pitchFamily="66" charset="0"/>
              </a:rPr>
              <a:t>teşhis koymak,</a:t>
            </a:r>
            <a:endParaRPr lang="tr-TR" b="1" dirty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142985"/>
            <a:ext cx="8229600" cy="35719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9.Bireylerin gelecekteki başarılarını </a:t>
            </a:r>
            <a:r>
              <a:rPr lang="tr-TR" b="1" dirty="0" err="1" smtClean="0">
                <a:latin typeface="Comic Sans MS" pitchFamily="66" charset="0"/>
              </a:rPr>
              <a:t>yordamak</a:t>
            </a:r>
            <a:r>
              <a:rPr lang="tr-TR" b="1" dirty="0" smtClean="0">
                <a:latin typeface="Comic Sans MS" pitchFamily="66" charset="0"/>
              </a:rPr>
              <a:t>,için önemlidir.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 Her birey diğerlerinden farklıdır.O halde bireyi tanımanın asıl amacı onun kendisini tanımasına, başkalarından olan farklılıklarını görmesine yardım etmektir.</a:t>
            </a:r>
          </a:p>
          <a:p>
            <a:endParaRPr lang="tr-TR" dirty="0"/>
          </a:p>
        </p:txBody>
      </p:sp>
      <p:pic>
        <p:nvPicPr>
          <p:cNvPr id="5122" name="Picture 2" descr="C:\Users\Saba Hoca\Desktop\rehberlik resimleri\sosyometri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4500570"/>
            <a:ext cx="2705100" cy="1685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78579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b="1" dirty="0" smtClean="0">
                <a:latin typeface="Comic Sans MS" pitchFamily="66" charset="0"/>
              </a:rPr>
              <a:t>BİREYİ </a:t>
            </a:r>
            <a:r>
              <a:rPr lang="tr-TR" b="1" dirty="0">
                <a:latin typeface="Comic Sans MS" pitchFamily="66" charset="0"/>
              </a:rPr>
              <a:t>TANIMANIN TEMEL İLKELERİ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1. </a:t>
            </a:r>
            <a:r>
              <a:rPr lang="tr-TR" dirty="0" smtClean="0">
                <a:latin typeface="Comic Sans MS" pitchFamily="66" charset="0"/>
              </a:rPr>
              <a:t>Bireyin </a:t>
            </a:r>
            <a:r>
              <a:rPr lang="tr-TR" dirty="0">
                <a:latin typeface="Comic Sans MS" pitchFamily="66" charset="0"/>
              </a:rPr>
              <a:t>kendini tanımasına yardım </a:t>
            </a:r>
            <a:r>
              <a:rPr lang="tr-TR" dirty="0" smtClean="0">
                <a:latin typeface="Comic Sans MS" pitchFamily="66" charset="0"/>
              </a:rPr>
              <a:t>etmek,</a:t>
            </a:r>
            <a:endParaRPr lang="tr-TR" dirty="0">
              <a:latin typeface="Comic Sans MS" pitchFamily="66" charset="0"/>
            </a:endParaRP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2. </a:t>
            </a:r>
            <a:r>
              <a:rPr lang="tr-TR" dirty="0" smtClean="0">
                <a:latin typeface="Comic Sans MS" pitchFamily="66" charset="0"/>
              </a:rPr>
              <a:t>Bireyi </a:t>
            </a:r>
            <a:r>
              <a:rPr lang="tr-TR" dirty="0">
                <a:latin typeface="Comic Sans MS" pitchFamily="66" charset="0"/>
              </a:rPr>
              <a:t>olabildiğince farklı yönleriyle tanımaya </a:t>
            </a:r>
            <a:r>
              <a:rPr lang="tr-TR" dirty="0" smtClean="0">
                <a:latin typeface="Comic Sans MS" pitchFamily="66" charset="0"/>
              </a:rPr>
              <a:t>çalışmak,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026" name="Picture 2" descr="C:\Users\Saba Hoca\Desktop\rehberlik resimleri\bed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143380"/>
            <a:ext cx="321471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3.Bireyi tanıma tekniklerinin birlikte veya kısa süre içinde uygulanıp sonuçlarını birlikte yorumlamak, </a:t>
            </a:r>
            <a:endParaRPr lang="tr-T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571480"/>
            <a:ext cx="822960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</a:t>
            </a:r>
            <a:r>
              <a:rPr lang="tr-TR" sz="2800" b="1" dirty="0" smtClean="0">
                <a:latin typeface="Comic Sans MS" pitchFamily="66" charset="0"/>
              </a:rPr>
              <a:t>ÖĞRENCİLERİN </a:t>
            </a:r>
            <a:r>
              <a:rPr lang="tr-TR" sz="2800" b="1" dirty="0">
                <a:latin typeface="Comic Sans MS" pitchFamily="66" charset="0"/>
              </a:rPr>
              <a:t>TANINMASI GEREKEN YÖNLERİ</a:t>
            </a:r>
          </a:p>
          <a:p>
            <a:pPr>
              <a:buNone/>
            </a:pPr>
            <a:r>
              <a:rPr lang="tr-TR" sz="2800" u="sng" dirty="0" smtClean="0">
                <a:latin typeface="Comic Sans MS" pitchFamily="66" charset="0"/>
              </a:rPr>
              <a:t> 1.Beden </a:t>
            </a:r>
            <a:r>
              <a:rPr lang="tr-TR" sz="2800" u="sng" dirty="0">
                <a:latin typeface="Comic Sans MS" pitchFamily="66" charset="0"/>
              </a:rPr>
              <a:t>gelişimi</a:t>
            </a:r>
            <a:r>
              <a:rPr lang="tr-TR" sz="2800" dirty="0">
                <a:latin typeface="Comic Sans MS" pitchFamily="66" charset="0"/>
              </a:rPr>
              <a:t>: Beden ölçüleri, ayak, boy, ağırlık, göğüs, kalça v.s. gibi bireyler ve cinsler arasındaki farklar “doğrudan” ölçülebilmektedir.</a:t>
            </a:r>
          </a:p>
          <a:p>
            <a:pPr>
              <a:buNone/>
            </a:pPr>
            <a:r>
              <a:rPr lang="tr-TR" sz="2800" u="sng" dirty="0" smtClean="0">
                <a:latin typeface="Comic Sans MS" pitchFamily="66" charset="0"/>
              </a:rPr>
              <a:t>2.Öğrencinin çevresi</a:t>
            </a:r>
            <a:r>
              <a:rPr lang="tr-TR" sz="2800" dirty="0" smtClean="0">
                <a:latin typeface="Comic Sans MS" pitchFamily="66" charset="0"/>
              </a:rPr>
              <a:t>:Ana, baba ve kardeşler ve aile çevresine yakın kişilerin meslekleri, sağlıkları, eğitimleri, aile ilişkileri,</a:t>
            </a:r>
            <a:r>
              <a:rPr lang="tr-TR" sz="2800" dirty="0" err="1" smtClean="0">
                <a:latin typeface="Comic Sans MS" pitchFamily="66" charset="0"/>
              </a:rPr>
              <a:t>sosyo</a:t>
            </a:r>
            <a:r>
              <a:rPr lang="tr-TR" sz="2800" dirty="0" smtClean="0">
                <a:latin typeface="Comic Sans MS" pitchFamily="66" charset="0"/>
              </a:rPr>
              <a:t>-ekonomik durumları v.s. nitelikleri hakkındaki bilgiler toplanmalıdır. </a:t>
            </a:r>
          </a:p>
          <a:p>
            <a:pPr>
              <a:buNone/>
            </a:pP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1285860"/>
            <a:ext cx="8229600" cy="44291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u="sng" dirty="0" smtClean="0">
                <a:latin typeface="Comic Sans MS" pitchFamily="66" charset="0"/>
              </a:rPr>
              <a:t>3.Sağlık </a:t>
            </a:r>
            <a:r>
              <a:rPr lang="tr-TR" sz="2800" u="sng" dirty="0">
                <a:latin typeface="Comic Sans MS" pitchFamily="66" charset="0"/>
              </a:rPr>
              <a:t>durumu</a:t>
            </a:r>
            <a:r>
              <a:rPr lang="tr-TR" sz="2800" dirty="0">
                <a:latin typeface="Comic Sans MS" pitchFamily="66" charset="0"/>
              </a:rPr>
              <a:t>: Öğrencinin beden sağlığı onun kişilik gelişimini olduğu kadar okul başarısını da etkilemektedir. Bu nedenle öğrencilerin bedence, gelişim dönemlerine uygun olarak gelişip gelişmedikleri belli aralıklarla izlenmelidir.</a:t>
            </a:r>
          </a:p>
          <a:p>
            <a:pPr>
              <a:buNone/>
            </a:pP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518</Words>
  <Application>Microsoft Office PowerPoint</Application>
  <PresentationFormat>Ekran Gösterisi (4:3)</PresentationFormat>
  <Paragraphs>35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Comic Sans MS</vt:lpstr>
      <vt:lpstr>Ofis Teması</vt:lpstr>
      <vt:lpstr>BİREYİ TANIMA TEKNİKLERİ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Saba Hoca</dc:creator>
  <cp:lastModifiedBy>saba</cp:lastModifiedBy>
  <cp:revision>70</cp:revision>
  <dcterms:created xsi:type="dcterms:W3CDTF">2014-01-24T09:15:17Z</dcterms:created>
  <dcterms:modified xsi:type="dcterms:W3CDTF">2018-02-08T08:30:55Z</dcterms:modified>
</cp:coreProperties>
</file>