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92B1980-2546-4AAE-A5C9-25C1A399EDA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279623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2B1980-2546-4AAE-A5C9-25C1A399EDA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2536022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2B1980-2546-4AAE-A5C9-25C1A399EDA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2334536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92B1980-2546-4AAE-A5C9-25C1A399EDA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812081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92B1980-2546-4AAE-A5C9-25C1A399EDAF}"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649781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92B1980-2546-4AAE-A5C9-25C1A399EDA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810767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92B1980-2546-4AAE-A5C9-25C1A399EDAF}"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423401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92B1980-2546-4AAE-A5C9-25C1A399EDAF}"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23848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2B1980-2546-4AAE-A5C9-25C1A399EDAF}"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2578185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2B1980-2546-4AAE-A5C9-25C1A399EDA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694428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92B1980-2546-4AAE-A5C9-25C1A399EDAF}"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1640DC2-3B1F-4616-BE11-7AA3A3F9D64D}" type="slidenum">
              <a:rPr lang="tr-TR" smtClean="0"/>
              <a:t>‹#›</a:t>
            </a:fld>
            <a:endParaRPr lang="tr-TR"/>
          </a:p>
        </p:txBody>
      </p:sp>
    </p:spTree>
    <p:extLst>
      <p:ext uri="{BB962C8B-B14F-4D97-AF65-F5344CB8AC3E}">
        <p14:creationId xmlns:p14="http://schemas.microsoft.com/office/powerpoint/2010/main" val="316139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2B1980-2546-4AAE-A5C9-25C1A399EDAF}"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640DC2-3B1F-4616-BE11-7AA3A3F9D64D}" type="slidenum">
              <a:rPr lang="tr-TR" smtClean="0"/>
              <a:t>‹#›</a:t>
            </a:fld>
            <a:endParaRPr lang="tr-TR"/>
          </a:p>
        </p:txBody>
      </p:sp>
    </p:spTree>
    <p:extLst>
      <p:ext uri="{BB962C8B-B14F-4D97-AF65-F5344CB8AC3E}">
        <p14:creationId xmlns:p14="http://schemas.microsoft.com/office/powerpoint/2010/main" val="1607902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3667352"/>
          </a:xfrm>
        </p:spPr>
        <p:txBody>
          <a:bodyPr>
            <a:normAutofit/>
          </a:bodyPr>
          <a:lstStyle/>
          <a:p>
            <a:r>
              <a:rPr lang="tr-TR" sz="6600" b="1" dirty="0"/>
              <a:t>Jean Baptiste Racine (1639-1699)</a:t>
            </a:r>
            <a:r>
              <a:rPr lang="tr-TR" dirty="0"/>
              <a:t/>
            </a:r>
            <a:br>
              <a:rPr lang="tr-TR" dirty="0"/>
            </a:br>
            <a:endParaRPr lang="tr-TR" dirty="0"/>
          </a:p>
        </p:txBody>
      </p:sp>
    </p:spTree>
    <p:extLst>
      <p:ext uri="{BB962C8B-B14F-4D97-AF65-F5344CB8AC3E}">
        <p14:creationId xmlns:p14="http://schemas.microsoft.com/office/powerpoint/2010/main" val="48842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0914"/>
            <a:ext cx="10515600" cy="5756049"/>
          </a:xfrm>
        </p:spPr>
        <p:txBody>
          <a:bodyPr/>
          <a:lstStyle/>
          <a:p>
            <a:pPr lvl="0"/>
            <a:r>
              <a:rPr lang="tr-TR" sz="3200" dirty="0"/>
              <a:t>Neoklasik dönemde oyun kurallarına ilişkin tartışmalar Le Cid oyunuyla sınırlı değil veya bitmez. Jena Racine’in de kendisinden önceki Corneille ve Moliere gibi oyunlarının önsözünde oyunlarını savunur. Bununla birlikte Racine, neoklasik geleneğe bağlı bir yazar olarak anılır. Racine oyunlarının dili dikkat çekicidir; yalın ve yoğun bir özellik gösterir. Olay dizisi yalındır, özellikle Corneille ile karşılaştırıldığında. Antik Yunan tragedyasına öykünme görürüz, bununla birlikte ulusal tiyatro karakteri de saklıdır. Racine oyunlarında kişiler ve onların yoğun iç çatışmaları dikkate değerdir ve dramatik eylem de bu çatı üzerine kurulmuştur. </a:t>
            </a:r>
          </a:p>
          <a:p>
            <a:endParaRPr lang="tr-TR" dirty="0"/>
          </a:p>
        </p:txBody>
      </p:sp>
    </p:spTree>
    <p:extLst>
      <p:ext uri="{BB962C8B-B14F-4D97-AF65-F5344CB8AC3E}">
        <p14:creationId xmlns:p14="http://schemas.microsoft.com/office/powerpoint/2010/main" val="2834645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5300" dirty="0"/>
              <a:t>ROLAND BARTHES’IN RACİNE’İ</a:t>
            </a:r>
            <a:r>
              <a:rPr lang="tr-TR" dirty="0"/>
              <a:t/>
            </a:r>
            <a:br>
              <a:rPr lang="tr-TR" dirty="0"/>
            </a:br>
            <a:endParaRPr lang="tr-TR" dirty="0"/>
          </a:p>
        </p:txBody>
      </p:sp>
      <p:sp>
        <p:nvSpPr>
          <p:cNvPr id="3" name="Content Placeholder 2"/>
          <p:cNvSpPr>
            <a:spLocks noGrp="1"/>
          </p:cNvSpPr>
          <p:nvPr>
            <p:ph idx="1"/>
          </p:nvPr>
        </p:nvSpPr>
        <p:spPr>
          <a:xfrm>
            <a:off x="838200" y="2061029"/>
            <a:ext cx="10515600" cy="4115934"/>
          </a:xfrm>
        </p:spPr>
        <p:txBody>
          <a:bodyPr>
            <a:normAutofit/>
          </a:bodyPr>
          <a:lstStyle/>
          <a:p>
            <a:r>
              <a:rPr lang="tr-TR" sz="3200" dirty="0"/>
              <a:t>Barthes, Racine’de üç Akdeniz görür; Eskiçağ, Yahudi ve Bizans Akdeniz’i ve bu üç mekan su (deniz), toz (çöl) ve ateşten tek bir mekan oluşturur ona göre. Trajedideki büyük alanlar, deniz ile çöl arasına sıkıştırılmış topraklardır, Phedre’in öldüğü Trezen çorak, taş yığınlarıyla küçücük bir </a:t>
            </a:r>
            <a:r>
              <a:rPr lang="tr-TR" sz="3200" dirty="0" smtClean="0"/>
              <a:t>tepedir.</a:t>
            </a:r>
            <a:endParaRPr lang="tr-TR" sz="3200" dirty="0"/>
          </a:p>
        </p:txBody>
      </p:sp>
    </p:spTree>
    <p:extLst>
      <p:ext uri="{BB962C8B-B14F-4D97-AF65-F5344CB8AC3E}">
        <p14:creationId xmlns:p14="http://schemas.microsoft.com/office/powerpoint/2010/main" val="1437768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0571"/>
            <a:ext cx="10515600" cy="5849258"/>
          </a:xfrm>
        </p:spPr>
        <p:txBody>
          <a:bodyPr>
            <a:normAutofit/>
          </a:bodyPr>
          <a:lstStyle/>
          <a:p>
            <a:pPr lvl="0"/>
            <a:r>
              <a:rPr lang="tr-TR" sz="3200" dirty="0"/>
              <a:t>Güneşli, dupduru, apaçıktır, bomboş bir dış alan vardır; yaşam gölgede sürer, hem dinginlik hem gizlilik hem karşılıklı ilişki hem de yanılgıdır. Dışarısı çalılıktır, çöldür, hiç düzenlenmemiş bir alandır. Racine’deki yerleşme yerinin bir tek kaçış düşü vardır; o da denizdir, gemilerdir. </a:t>
            </a:r>
          </a:p>
          <a:p>
            <a:r>
              <a:rPr lang="tr-TR" sz="3200" dirty="0"/>
              <a:t>Phédra</a:t>
            </a:r>
          </a:p>
          <a:p>
            <a:r>
              <a:rPr lang="tr-TR" sz="3200" dirty="0"/>
              <a:t>Oyun Hôtel de Bourgogne Tiyatrosu’nda sahnelenir. Oyun mitolojik bir öyküye dayanır; aynı öykü üzerinden yazılan pek çok oyun ve roman bulunuyor.  M.Ö. 428’de Atina’da Euripides’in yazdığı Hippolytus, 1.yüzyılda Roma’da Seneca’nın yazdığı Phaedra ve yakın zamana ait Sarah Kane’in 1996’da yazdığı Phaedra oyunu sayılabilir. </a:t>
            </a:r>
          </a:p>
          <a:p>
            <a:endParaRPr lang="tr-TR" dirty="0"/>
          </a:p>
        </p:txBody>
      </p:sp>
    </p:spTree>
    <p:extLst>
      <p:ext uri="{BB962C8B-B14F-4D97-AF65-F5344CB8AC3E}">
        <p14:creationId xmlns:p14="http://schemas.microsoft.com/office/powerpoint/2010/main" val="254366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56343" y="5646057"/>
            <a:ext cx="9884228" cy="914401"/>
          </a:xfrm>
        </p:spPr>
        <p:txBody>
          <a:bodyPr>
            <a:noAutofit/>
          </a:bodyPr>
          <a:lstStyle/>
          <a:p>
            <a:r>
              <a:rPr lang="tr-TR" sz="2800" dirty="0"/>
              <a:t>Phedre (1880), Alexandre Cabanel</a:t>
            </a:r>
            <a:br>
              <a:rPr lang="tr-TR" sz="2800" dirty="0"/>
            </a:br>
            <a:endParaRPr lang="tr-TR" sz="2800" dirty="0"/>
          </a:p>
        </p:txBody>
      </p:sp>
      <p:pic>
        <p:nvPicPr>
          <p:cNvPr id="4" name="Resim 1"/>
          <p:cNvPicPr>
            <a:picLocks noGrp="1"/>
          </p:cNvPicPr>
          <p:nvPr>
            <p:ph idx="4294967295"/>
          </p:nvPr>
        </p:nvPicPr>
        <p:blipFill>
          <a:blip r:embed="rId2">
            <a:extLst>
              <a:ext uri="{28A0092B-C50C-407E-A947-70E740481C1C}">
                <a14:useLocalDpi xmlns:a14="http://schemas.microsoft.com/office/drawing/2010/main" val="0"/>
              </a:ext>
            </a:extLst>
          </a:blip>
          <a:stretch>
            <a:fillRect/>
          </a:stretch>
        </p:blipFill>
        <p:spPr>
          <a:xfrm>
            <a:off x="1596344" y="275092"/>
            <a:ext cx="8984569" cy="5197475"/>
          </a:xfrm>
          <a:prstGeom prst="rect">
            <a:avLst/>
          </a:prstGeom>
        </p:spPr>
      </p:pic>
    </p:spTree>
    <p:extLst>
      <p:ext uri="{BB962C8B-B14F-4D97-AF65-F5344CB8AC3E}">
        <p14:creationId xmlns:p14="http://schemas.microsoft.com/office/powerpoint/2010/main" val="111421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1886"/>
            <a:ext cx="10515600" cy="6096000"/>
          </a:xfrm>
        </p:spPr>
        <p:txBody>
          <a:bodyPr>
            <a:normAutofit/>
          </a:bodyPr>
          <a:lstStyle/>
          <a:p>
            <a:r>
              <a:rPr lang="tr-TR" sz="3200" dirty="0"/>
              <a:t>“Trajedide karakterlerin yüce konumuna yüklenen yeni bir anlamdır ve bu anlam ilk bakışta Aristoteles ve Ortaçağ’la süreklilik içinde gibi görünür. Devletin büyük meseleleriyle alakalı oldukları için trajik temaların mutlaka tarihsel olması gerektiğini varsayar neo-klasik çağ trajedi teamülleri...” Bu aslında daha çok tragedyanın itibarına yapılan bir yatırımdır. Hatta bu itibara nezaket ve adabımuaşeret kaygıları yön vermeye bile başlar. Bu Aristokrat bir tasavvurdur. Trajedide toplumsal konum, yönetici ailenin kaderi bir şehrin kaderiyle özdeş olduğundan (oidipus) ya da kralların itibarı tüm yaşamı etkilediğinden (Shakespeare) değil toplumsal konuma eşlik eden üslup nedeniyle önem kazanır. </a:t>
            </a:r>
          </a:p>
        </p:txBody>
      </p:sp>
    </p:spTree>
    <p:extLst>
      <p:ext uri="{BB962C8B-B14F-4D97-AF65-F5344CB8AC3E}">
        <p14:creationId xmlns:p14="http://schemas.microsoft.com/office/powerpoint/2010/main" val="521454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1258"/>
            <a:ext cx="10845800" cy="6473372"/>
          </a:xfrm>
        </p:spPr>
        <p:txBody>
          <a:bodyPr>
            <a:normAutofit/>
          </a:bodyPr>
          <a:lstStyle/>
          <a:p>
            <a:pPr marL="0" indent="0">
              <a:buNone/>
            </a:pPr>
            <a:endParaRPr lang="tr-TR" sz="3200" dirty="0"/>
          </a:p>
          <a:p>
            <a:r>
              <a:rPr lang="tr-TR" sz="3200" dirty="0" smtClean="0"/>
              <a:t>Yani </a:t>
            </a:r>
            <a:r>
              <a:rPr lang="tr-TR" sz="3200" dirty="0"/>
              <a:t>mesela doğru üslup meselesine sıkışmış görünür. yüksek ve düşük üslup tartışmaları sınıfsal metaforlarla karşılanır; şiirin soylu biçimi, itibarı gibi metaforlar devrededir. Burada trajedinin itici gücü artık metafizik bir durum ya da metafizik bir kusur olmaktan çıkıp açıkça bir davranış sorunu haline gelmiştir. Trajik hata veya kusur açısından ele alırsak, kusur aslında iyi birisi olan ve acıyarak baktığımız bir insanın zaafıdır. Oysa burada asalet tartışılır. Aristokratik bir nezaket anlayışı. </a:t>
            </a:r>
            <a:endParaRPr lang="tr-TR" sz="3200" dirty="0" smtClean="0"/>
          </a:p>
        </p:txBody>
      </p:sp>
    </p:spTree>
    <p:extLst>
      <p:ext uri="{BB962C8B-B14F-4D97-AF65-F5344CB8AC3E}">
        <p14:creationId xmlns:p14="http://schemas.microsoft.com/office/powerpoint/2010/main" val="3997369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28914"/>
            <a:ext cx="10515600" cy="5248049"/>
          </a:xfrm>
        </p:spPr>
        <p:txBody>
          <a:bodyPr/>
          <a:lstStyle/>
          <a:p>
            <a:r>
              <a:rPr lang="tr-TR" sz="3200" dirty="0"/>
              <a:t>Acıyla baş etmenin asil yolu, acı karşısında asil davranma gibi. Bu gerçek bir ahlak meselesi değildir. Kader gibi aşkın bir oluş aradan çekildiğinde seyirciye sahneden yüklenen bir hissiyattır. Hem kahraman hem de seyirci, insani hislerin bilinçli tüketicilerine dönüşürken eylemleri de kendi tüketim tarzlarını sergiledikleri durumlarla sınırlı kalır. Böylece trajik eylem yerine katharsis geçer. (Raymond Williams Modern Trajedi, s.52-54)</a:t>
            </a:r>
          </a:p>
          <a:p>
            <a:endParaRPr lang="tr-TR" dirty="0" smtClean="0"/>
          </a:p>
          <a:p>
            <a:endParaRPr lang="tr-TR" dirty="0"/>
          </a:p>
        </p:txBody>
      </p:sp>
    </p:spTree>
    <p:extLst>
      <p:ext uri="{BB962C8B-B14F-4D97-AF65-F5344CB8AC3E}">
        <p14:creationId xmlns:p14="http://schemas.microsoft.com/office/powerpoint/2010/main" val="1904755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516</Words>
  <Application>Microsoft Office PowerPoint</Application>
  <PresentationFormat>Geniş ekran</PresentationFormat>
  <Paragraphs>12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Theme</vt:lpstr>
      <vt:lpstr>Jean Baptiste Racine (1639-1699) </vt:lpstr>
      <vt:lpstr>PowerPoint Sunusu</vt:lpstr>
      <vt:lpstr>ROLAND BARTHES’IN RACİNE’İ </vt:lpstr>
      <vt:lpstr>PowerPoint Sunusu</vt:lpstr>
      <vt:lpstr>Phedre (1880), Alexandre Cabanel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Baptiste Racine (1639-1699)</dc:title>
  <dc:creator>Burak Toksoy</dc:creator>
  <cp:lastModifiedBy>duygu toksoy</cp:lastModifiedBy>
  <cp:revision>2</cp:revision>
  <dcterms:created xsi:type="dcterms:W3CDTF">2021-07-25T15:10:47Z</dcterms:created>
  <dcterms:modified xsi:type="dcterms:W3CDTF">2021-07-27T06:10:56Z</dcterms:modified>
</cp:coreProperties>
</file>