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8" r:id="rId9"/>
    <p:sldId id="260" r:id="rId10"/>
    <p:sldId id="267" r:id="rId11"/>
    <p:sldId id="266" r:id="rId12"/>
    <p:sldId id="261" r:id="rId13"/>
    <p:sldId id="269" r:id="rId14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463" autoAdjust="0"/>
    <p:restoredTop sz="89770"/>
  </p:normalViewPr>
  <p:slideViewPr>
    <p:cSldViewPr snapToGrid="0">
      <p:cViewPr>
        <p:scale>
          <a:sx n="87" d="100"/>
          <a:sy n="87" d="100"/>
        </p:scale>
        <p:origin x="-3328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7" d="100"/>
          <a:sy n="117" d="100"/>
        </p:scale>
        <p:origin x="211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D7E34-2544-48A9-8820-439FB5665B8C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2F287-31F8-44EE-8ED2-8D543BE46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905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CE3B8-ED08-754C-A71B-CA8BE612B2A0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BC592-2E38-6D4F-BA22-0CAA0B6CB6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373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092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811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558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81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920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9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856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675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396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085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BC592-2E38-6D4F-BA22-0CAA0B6CB66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87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0696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9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02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47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339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62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68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17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59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8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77BF6CE-3DEE-4AC0-80F5-EC51A478BF69}" type="datetimeFigureOut">
              <a:rPr lang="tr-TR" smtClean="0"/>
              <a:t>28.04.2020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5DFED3B-EA79-4F8D-9CB9-C61CD66D3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15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8111657-037A-4617-987D-E06D47F78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700" y="1846263"/>
            <a:ext cx="9144000" cy="2387600"/>
          </a:xfrm>
        </p:spPr>
        <p:txBody>
          <a:bodyPr>
            <a:normAutofit/>
          </a:bodyPr>
          <a:lstStyle/>
          <a:p>
            <a:r>
              <a:rPr lang="tr-TR" dirty="0"/>
              <a:t>QUALITATIVE </a:t>
            </a:r>
            <a:r>
              <a:rPr lang="tr-TR" dirty="0" err="1"/>
              <a:t>and</a:t>
            </a:r>
            <a:r>
              <a:rPr lang="tr-TR" dirty="0"/>
              <a:t> QUANTITATIVE TESTS of </a:t>
            </a:r>
            <a:r>
              <a:rPr lang="tr-TR" dirty="0" err="1"/>
              <a:t>LIPIdS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0B0B166-E4E1-BD49-8E82-7C156B4F07BD}"/>
              </a:ext>
            </a:extLst>
          </p:cNvPr>
          <p:cNvSpPr txBox="1"/>
          <p:nvPr/>
        </p:nvSpPr>
        <p:spPr>
          <a:xfrm>
            <a:off x="4359171" y="3749464"/>
            <a:ext cx="242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bg1"/>
                </a:solidFill>
              </a:rPr>
              <a:t>Res</a:t>
            </a:r>
            <a:r>
              <a:rPr lang="tr-TR" dirty="0">
                <a:solidFill>
                  <a:schemeClr val="bg1"/>
                </a:solidFill>
              </a:rPr>
              <a:t>. </a:t>
            </a:r>
            <a:r>
              <a:rPr lang="tr-TR" dirty="0" err="1">
                <a:solidFill>
                  <a:schemeClr val="bg1"/>
                </a:solidFill>
              </a:rPr>
              <a:t>Asst</a:t>
            </a:r>
            <a:r>
              <a:rPr lang="tr-TR" dirty="0">
                <a:solidFill>
                  <a:schemeClr val="bg1"/>
                </a:solidFill>
              </a:rPr>
              <a:t>. Aybüke ÇELİK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A15D53A-6D55-C948-91C4-3317C5A73BC1}"/>
              </a:ext>
            </a:extLst>
          </p:cNvPr>
          <p:cNvSpPr txBox="1"/>
          <p:nvPr/>
        </p:nvSpPr>
        <p:spPr>
          <a:xfrm>
            <a:off x="2678097" y="4419226"/>
            <a:ext cx="7638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 A.U. </a:t>
            </a:r>
            <a:r>
              <a:rPr lang="tr-TR" dirty="0" err="1"/>
              <a:t>Faculty</a:t>
            </a:r>
            <a:r>
              <a:rPr lang="tr-TR" dirty="0"/>
              <a:t> of </a:t>
            </a:r>
            <a:r>
              <a:rPr lang="tr-TR" dirty="0" err="1"/>
              <a:t>Pharmacy</a:t>
            </a:r>
            <a:r>
              <a:rPr lang="tr-TR" dirty="0"/>
              <a:t>, </a:t>
            </a:r>
            <a:r>
              <a:rPr lang="tr-TR" dirty="0" err="1"/>
              <a:t>Department</a:t>
            </a:r>
            <a:r>
              <a:rPr lang="tr-TR" dirty="0"/>
              <a:t> of </a:t>
            </a:r>
            <a:r>
              <a:rPr lang="tr-TR" dirty="0" err="1"/>
              <a:t>Biochemistry</a:t>
            </a:r>
            <a:endParaRPr lang="tr-TR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9D2ACB8-9460-9848-AFE7-B49092FD658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6912" y="4855245"/>
            <a:ext cx="7924800" cy="1752600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4. </a:t>
            </a:r>
            <a:r>
              <a:rPr lang="tr-TR" altLang="tr-TR" sz="2400" dirty="0" err="1"/>
              <a:t>week</a:t>
            </a:r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52589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4" y="183862"/>
            <a:ext cx="10515600" cy="1852756"/>
          </a:xfrm>
        </p:spPr>
        <p:txBody>
          <a:bodyPr>
            <a:normAutofit lnSpcReduction="10000"/>
          </a:bodyPr>
          <a:lstStyle/>
          <a:p>
            <a:r>
              <a:rPr lang="tr-TR" sz="2000" dirty="0" err="1"/>
              <a:t>Concentrated</a:t>
            </a:r>
            <a:r>
              <a:rPr lang="tr-TR" sz="2000" dirty="0"/>
              <a:t> </a:t>
            </a:r>
            <a:r>
              <a:rPr lang="tr-TR" sz="2000" dirty="0" err="1"/>
              <a:t>sulfiric</a:t>
            </a:r>
            <a:r>
              <a:rPr lang="tr-TR" sz="2000" dirty="0"/>
              <a:t> </a:t>
            </a:r>
            <a:r>
              <a:rPr lang="tr-TR" sz="2000" dirty="0" err="1"/>
              <a:t>acid</a:t>
            </a:r>
            <a:r>
              <a:rPr lang="tr-TR" sz="2000" dirty="0"/>
              <a:t> is </a:t>
            </a:r>
            <a:r>
              <a:rPr lang="tr-TR" sz="2000" dirty="0" err="1"/>
              <a:t>higly</a:t>
            </a:r>
            <a:r>
              <a:rPr lang="tr-TR" sz="2000" dirty="0"/>
              <a:t> </a:t>
            </a:r>
            <a:r>
              <a:rPr lang="tr-TR" sz="2000" dirty="0" err="1"/>
              <a:t>hygroscopic</a:t>
            </a:r>
            <a:r>
              <a:rPr lang="tr-TR" sz="2000" dirty="0"/>
              <a:t>, it </a:t>
            </a:r>
            <a:r>
              <a:rPr lang="tr-TR" sz="2000" dirty="0" err="1"/>
              <a:t>removes</a:t>
            </a:r>
            <a:r>
              <a:rPr lang="tr-TR" sz="2000" dirty="0"/>
              <a:t> </a:t>
            </a:r>
            <a:r>
              <a:rPr lang="tr-TR" sz="2000" dirty="0" err="1"/>
              <a:t>two</a:t>
            </a:r>
            <a:r>
              <a:rPr lang="tr-TR" sz="2000" dirty="0"/>
              <a:t> </a:t>
            </a:r>
            <a:r>
              <a:rPr lang="tr-TR" sz="2000" dirty="0" err="1"/>
              <a:t>molecules</a:t>
            </a:r>
            <a:r>
              <a:rPr lang="tr-TR" sz="2000" dirty="0"/>
              <a:t> of </a:t>
            </a:r>
            <a:r>
              <a:rPr lang="tr-TR" sz="2000" dirty="0" err="1"/>
              <a:t>water</a:t>
            </a:r>
            <a:r>
              <a:rPr lang="tr-TR" sz="2000" dirty="0"/>
              <a:t> </a:t>
            </a:r>
            <a:r>
              <a:rPr lang="tr-TR" sz="2000" dirty="0" err="1"/>
              <a:t>from</a:t>
            </a:r>
            <a:r>
              <a:rPr lang="tr-TR" sz="2000" dirty="0"/>
              <a:t> </a:t>
            </a:r>
            <a:r>
              <a:rPr lang="tr-TR" sz="2000" dirty="0" err="1"/>
              <a:t>two</a:t>
            </a:r>
            <a:r>
              <a:rPr lang="tr-TR" sz="2000" dirty="0"/>
              <a:t> </a:t>
            </a:r>
            <a:r>
              <a:rPr lang="tr-TR" sz="2000" dirty="0" err="1"/>
              <a:t>molecules</a:t>
            </a:r>
            <a:r>
              <a:rPr lang="tr-TR" sz="2000" dirty="0"/>
              <a:t> of </a:t>
            </a:r>
            <a:r>
              <a:rPr lang="tr-TR" sz="2000" dirty="0" err="1"/>
              <a:t>cholesterol</a:t>
            </a:r>
            <a:endParaRPr lang="tr-TR" sz="2000" dirty="0"/>
          </a:p>
          <a:p>
            <a:r>
              <a:rPr lang="tr-TR" sz="2000" dirty="0" err="1"/>
              <a:t>It</a:t>
            </a:r>
            <a:r>
              <a:rPr lang="tr-TR" sz="2000" dirty="0"/>
              <a:t> </a:t>
            </a:r>
            <a:r>
              <a:rPr lang="tr-TR" sz="2000" dirty="0" err="1"/>
              <a:t>causes</a:t>
            </a:r>
            <a:r>
              <a:rPr lang="tr-TR" sz="2000" dirty="0"/>
              <a:t> a </a:t>
            </a:r>
            <a:r>
              <a:rPr lang="tr-TR" sz="2000" dirty="0" err="1"/>
              <a:t>connection</a:t>
            </a:r>
            <a:r>
              <a:rPr lang="tr-TR" sz="2000" dirty="0"/>
              <a:t> at </a:t>
            </a:r>
            <a:r>
              <a:rPr lang="tr-TR" sz="2000" dirty="0" err="1"/>
              <a:t>position</a:t>
            </a:r>
            <a:r>
              <a:rPr lang="tr-TR" sz="2000" dirty="0"/>
              <a:t> 3, </a:t>
            </a:r>
            <a:r>
              <a:rPr lang="tr-TR" sz="2000" dirty="0" err="1"/>
              <a:t>forming</a:t>
            </a:r>
            <a:r>
              <a:rPr lang="tr-TR" sz="2000" dirty="0"/>
              <a:t> </a:t>
            </a:r>
            <a:r>
              <a:rPr lang="tr-TR" sz="2000" dirty="0" err="1"/>
              <a:t>bicholestadien</a:t>
            </a:r>
            <a:endParaRPr lang="tr-TR" sz="2000" dirty="0"/>
          </a:p>
          <a:p>
            <a:r>
              <a:rPr lang="tr-TR" sz="2000" dirty="0" err="1"/>
              <a:t>Sulfiric</a:t>
            </a:r>
            <a:r>
              <a:rPr lang="tr-TR" sz="2000" dirty="0"/>
              <a:t> </a:t>
            </a:r>
            <a:r>
              <a:rPr lang="tr-TR" sz="2000" dirty="0" err="1"/>
              <a:t>acid</a:t>
            </a:r>
            <a:r>
              <a:rPr lang="tr-TR" sz="2000" dirty="0"/>
              <a:t> </a:t>
            </a:r>
            <a:r>
              <a:rPr lang="tr-TR" sz="2000" dirty="0" err="1"/>
              <a:t>simultaneously</a:t>
            </a:r>
            <a:r>
              <a:rPr lang="tr-TR" sz="2000" dirty="0"/>
              <a:t> </a:t>
            </a:r>
            <a:r>
              <a:rPr lang="tr-TR" sz="2000" dirty="0" err="1"/>
              <a:t>sulfonates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molecule</a:t>
            </a:r>
            <a:r>
              <a:rPr lang="tr-TR" sz="2000" dirty="0"/>
              <a:t> </a:t>
            </a:r>
            <a:r>
              <a:rPr lang="tr-TR" sz="2000" dirty="0" err="1"/>
              <a:t>bicholestadien</a:t>
            </a:r>
            <a:r>
              <a:rPr lang="tr-TR" sz="2000" dirty="0"/>
              <a:t> at </a:t>
            </a:r>
            <a:r>
              <a:rPr lang="tr-TR" sz="2000" dirty="0" err="1"/>
              <a:t>position</a:t>
            </a:r>
            <a:r>
              <a:rPr lang="tr-TR" sz="2000" dirty="0"/>
              <a:t> 7,7 of </a:t>
            </a:r>
            <a:r>
              <a:rPr lang="tr-TR" sz="2000" dirty="0" err="1"/>
              <a:t>aromatic</a:t>
            </a:r>
            <a:r>
              <a:rPr lang="tr-TR" sz="2000" dirty="0"/>
              <a:t> ring as a final </a:t>
            </a:r>
            <a:r>
              <a:rPr lang="tr-TR" sz="2000" dirty="0" err="1"/>
              <a:t>product</a:t>
            </a:r>
            <a:r>
              <a:rPr lang="tr-TR" sz="2000" dirty="0"/>
              <a:t>, </a:t>
            </a:r>
            <a:r>
              <a:rPr lang="tr-TR" sz="2000" dirty="0" err="1"/>
              <a:t>red</a:t>
            </a:r>
            <a:r>
              <a:rPr lang="tr-TR" sz="2000" dirty="0"/>
              <a:t> </a:t>
            </a:r>
            <a:r>
              <a:rPr lang="tr-TR" sz="2000" dirty="0" err="1"/>
              <a:t>colour</a:t>
            </a:r>
            <a:r>
              <a:rPr lang="tr-TR" sz="2000" dirty="0"/>
              <a:t> is </a:t>
            </a:r>
            <a:r>
              <a:rPr lang="tr-TR" sz="2000" dirty="0" err="1"/>
              <a:t>formed</a:t>
            </a:r>
            <a:r>
              <a:rPr lang="tr-TR" sz="2000" dirty="0"/>
              <a:t>.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DFB00B3D-BC26-DB43-B44E-A918482BFE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646" y="2417744"/>
            <a:ext cx="5318123" cy="274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63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Lipids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group</a:t>
            </a:r>
            <a:r>
              <a:rPr lang="tr-TR" dirty="0"/>
              <a:t> of </a:t>
            </a:r>
            <a:r>
              <a:rPr lang="tr-TR" dirty="0" err="1"/>
              <a:t>naturally</a:t>
            </a:r>
            <a:r>
              <a:rPr lang="tr-TR" dirty="0"/>
              <a:t> </a:t>
            </a:r>
            <a:r>
              <a:rPr lang="tr-TR" dirty="0" err="1"/>
              <a:t>occuring</a:t>
            </a:r>
            <a:r>
              <a:rPr lang="tr-TR" dirty="0"/>
              <a:t> </a:t>
            </a:r>
            <a:r>
              <a:rPr lang="tr-TR" dirty="0" err="1"/>
              <a:t>substances</a:t>
            </a:r>
            <a:endParaRPr lang="tr-TR" dirty="0"/>
          </a:p>
          <a:p>
            <a:r>
              <a:rPr lang="tr-TR" dirty="0" err="1"/>
              <a:t>Insoluble</a:t>
            </a:r>
            <a:r>
              <a:rPr lang="tr-TR" dirty="0"/>
              <a:t> in </a:t>
            </a:r>
            <a:r>
              <a:rPr lang="tr-TR" dirty="0" err="1"/>
              <a:t>water</a:t>
            </a:r>
            <a:r>
              <a:rPr lang="tr-TR" dirty="0"/>
              <a:t>, </a:t>
            </a:r>
            <a:r>
              <a:rPr lang="tr-TR" dirty="0" err="1"/>
              <a:t>soluble</a:t>
            </a:r>
            <a:r>
              <a:rPr lang="tr-TR" dirty="0"/>
              <a:t> in </a:t>
            </a:r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solvents</a:t>
            </a:r>
            <a:r>
              <a:rPr lang="tr-TR" dirty="0"/>
              <a:t> (</a:t>
            </a:r>
            <a:r>
              <a:rPr lang="tr-TR" dirty="0" err="1"/>
              <a:t>chloroform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13128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3501ED-A27E-425E-ABD9-24883835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Assay</a:t>
            </a:r>
            <a:r>
              <a:rPr lang="tr-TR" dirty="0"/>
              <a:t> </a:t>
            </a:r>
            <a:r>
              <a:rPr lang="tr-TR" dirty="0" err="1"/>
              <a:t>Procedure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64AF0-4383-49BF-BB09-19D9B1EB6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Dissolve</a:t>
            </a:r>
            <a:r>
              <a:rPr lang="tr-TR" dirty="0"/>
              <a:t> an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cholesterol</a:t>
            </a:r>
            <a:r>
              <a:rPr lang="tr-TR" dirty="0"/>
              <a:t> in 3 ml </a:t>
            </a:r>
            <a:r>
              <a:rPr lang="tr-TR" dirty="0" err="1"/>
              <a:t>chloroform</a:t>
            </a:r>
            <a:r>
              <a:rPr lang="tr-TR" dirty="0"/>
              <a:t>.</a:t>
            </a:r>
          </a:p>
          <a:p>
            <a:r>
              <a:rPr lang="tr-TR" dirty="0" err="1"/>
              <a:t>Add</a:t>
            </a:r>
            <a:r>
              <a:rPr lang="tr-TR" dirty="0"/>
              <a:t> a</a:t>
            </a:r>
            <a:r>
              <a:rPr lang="en-US" dirty="0"/>
              <a:t> few drops of concentrated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tr-TR" baseline="-25000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shake</a:t>
            </a:r>
            <a:r>
              <a:rPr lang="tr-TR" dirty="0"/>
              <a:t>.</a:t>
            </a:r>
          </a:p>
          <a:p>
            <a:r>
              <a:rPr lang="tr-TR" dirty="0" err="1"/>
              <a:t>Wait</a:t>
            </a:r>
            <a:r>
              <a:rPr lang="tr-TR" dirty="0"/>
              <a:t> 5 </a:t>
            </a:r>
            <a:r>
              <a:rPr lang="tr-TR" dirty="0" err="1"/>
              <a:t>minutes</a:t>
            </a:r>
            <a:r>
              <a:rPr lang="tr-TR" dirty="0"/>
              <a:t> at </a:t>
            </a:r>
            <a:r>
              <a:rPr lang="tr-TR" dirty="0" err="1"/>
              <a:t>room</a:t>
            </a:r>
            <a:r>
              <a:rPr lang="tr-TR" dirty="0"/>
              <a:t> </a:t>
            </a:r>
            <a:r>
              <a:rPr lang="tr-TR" dirty="0" err="1"/>
              <a:t>temperature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Then</a:t>
            </a:r>
            <a:r>
              <a:rPr lang="tr-TR" dirty="0"/>
              <a:t>, r</a:t>
            </a:r>
            <a:r>
              <a:rPr lang="en-US" dirty="0" err="1"/>
              <a:t>ed</a:t>
            </a:r>
            <a:r>
              <a:rPr lang="en-US" dirty="0"/>
              <a:t>-violet color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en-US" dirty="0"/>
              <a:t> </a:t>
            </a:r>
            <a:r>
              <a:rPr lang="tr-TR" dirty="0"/>
              <a:t>be </a:t>
            </a:r>
            <a:r>
              <a:rPr lang="tr-TR" dirty="0" err="1"/>
              <a:t>observed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905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A5BCBB-E1B3-B240-8CFC-A372B20FE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References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A429AF-C920-0148-AEC2-9FCC06748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Ankara University Faculty of Pharmacy Biochemistry Practice Book - 2004</a:t>
            </a:r>
          </a:p>
          <a:p>
            <a:pPr hangingPunct="0"/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Biochemistry</a:t>
            </a:r>
            <a:r>
              <a:rPr lang="tr-TR" dirty="0"/>
              <a:t>: </a:t>
            </a:r>
            <a:r>
              <a:rPr lang="tr-TR" dirty="0" err="1"/>
              <a:t>Methods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Interpretations</a:t>
            </a:r>
            <a:r>
              <a:rPr lang="tr-TR" dirty="0"/>
              <a:t> 4th Edition-2014</a:t>
            </a:r>
          </a:p>
          <a:p>
            <a:pPr hangingPunct="0"/>
            <a:r>
              <a:rPr lang="en-US" dirty="0"/>
              <a:t>Biochemistry Laboratory Manual - 2016 </a:t>
            </a:r>
            <a:r>
              <a:rPr lang="en-US" dirty="0" err="1"/>
              <a:t>Basu</a:t>
            </a:r>
            <a:r>
              <a:rPr lang="en-US" dirty="0"/>
              <a:t>, P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141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Lipids in circulation are divided into four main groups.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r>
              <a:rPr lang="tr-TR" dirty="0">
                <a:solidFill>
                  <a:srgbClr val="212121"/>
                </a:solidFill>
                <a:latin typeface="arial" panose="020B0604020202020204" pitchFamily="34" charset="0"/>
              </a:rPr>
              <a:t>- </a:t>
            </a: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Cholesterol and esters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r>
              <a:rPr lang="tr-TR" dirty="0">
                <a:solidFill>
                  <a:srgbClr val="212121"/>
                </a:solidFill>
                <a:latin typeface="arial" panose="020B0604020202020204" pitchFamily="34" charset="0"/>
              </a:rPr>
              <a:t>- T</a:t>
            </a:r>
            <a:r>
              <a:rPr lang="en-US" dirty="0" err="1">
                <a:solidFill>
                  <a:srgbClr val="212121"/>
                </a:solidFill>
                <a:latin typeface="arial" panose="020B0604020202020204" pitchFamily="34" charset="0"/>
              </a:rPr>
              <a:t>riacylglycerols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r>
              <a:rPr lang="tr-TR" dirty="0">
                <a:solidFill>
                  <a:srgbClr val="212121"/>
                </a:solidFill>
                <a:latin typeface="arial" panose="020B0604020202020204" pitchFamily="34" charset="0"/>
              </a:rPr>
              <a:t>- </a:t>
            </a: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Phospholipids and fatty acids.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281545" y="237163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445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2555" y="1010565"/>
            <a:ext cx="10439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dirty="0"/>
            </a:b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- Since the solubility of lipids in water is low, they circulate in the form of micelles in the form of lipoproteins which are bound to proteins.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The disorders associated with the metabolism and transport of lipoproteins are closely related to atherosclerosis.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The Serum normal lipid values ​​are 300-800 mg%.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550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94609" y="146420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/>
            </a:b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Cholesterol;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75% esterified with fatty acids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The rest is in the form of free cholesterol Its synthesis in liver (up to 80%) and </a:t>
            </a:r>
            <a:r>
              <a:rPr lang="en-US" dirty="0" err="1">
                <a:solidFill>
                  <a:srgbClr val="212121"/>
                </a:solidFill>
                <a:latin typeface="arial" panose="020B0604020202020204" pitchFamily="34" charset="0"/>
              </a:rPr>
              <a:t>intest</a:t>
            </a:r>
            <a:r>
              <a:rPr lang="tr-TR" dirty="0">
                <a:solidFill>
                  <a:srgbClr val="212121"/>
                </a:solidFill>
                <a:latin typeface="arial" panose="020B0604020202020204" pitchFamily="34" charset="0"/>
              </a:rPr>
              <a:t>i</a:t>
            </a:r>
            <a:r>
              <a:rPr lang="en-US" dirty="0" err="1">
                <a:solidFill>
                  <a:srgbClr val="212121"/>
                </a:solidFill>
                <a:latin typeface="arial" panose="020B0604020202020204" pitchFamily="34" charset="0"/>
              </a:rPr>
              <a:t>nal</a:t>
            </a: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 mucosa. </a:t>
            </a: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12121"/>
                </a:solidFill>
                <a:latin typeface="arial" panose="020B0604020202020204" pitchFamily="34" charset="0"/>
              </a:rPr>
              <a:t>Cholesterol is converted to bile acids and metabolized.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951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3501ED-A27E-425E-ABD9-24883835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MODIFIED PHOSPHOVANILLIN EXPERIMENT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64AF0-4383-49BF-BB09-19D9B1EB6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Principle</a:t>
            </a:r>
            <a:r>
              <a:rPr lang="tr-TR" b="1" dirty="0"/>
              <a:t>: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 </a:t>
            </a:r>
            <a:r>
              <a:rPr lang="tr-TR" dirty="0" err="1"/>
              <a:t>reaction</a:t>
            </a:r>
            <a:r>
              <a:rPr lang="tr-TR" dirty="0"/>
              <a:t> of </a:t>
            </a:r>
            <a:r>
              <a:rPr lang="tr-TR" dirty="0" err="1"/>
              <a:t>lipids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phosphovanilline</a:t>
            </a:r>
            <a:r>
              <a:rPr lang="tr-TR" dirty="0"/>
              <a:t> </a:t>
            </a:r>
            <a:r>
              <a:rPr lang="tr-TR" dirty="0" err="1"/>
              <a:t>reagent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lipids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concentrated</a:t>
            </a:r>
            <a:r>
              <a:rPr lang="tr-TR" dirty="0"/>
              <a:t> </a:t>
            </a:r>
            <a:r>
              <a:rPr lang="tr-TR" dirty="0" err="1"/>
              <a:t>acids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108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3501ED-A27E-425E-ABD9-248838359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736" y="681037"/>
            <a:ext cx="7729728" cy="1188720"/>
          </a:xfrm>
        </p:spPr>
        <p:txBody>
          <a:bodyPr/>
          <a:lstStyle/>
          <a:p>
            <a:pPr algn="ctr"/>
            <a:r>
              <a:rPr lang="tr-TR" dirty="0" err="1"/>
              <a:t>Assay</a:t>
            </a:r>
            <a:r>
              <a:rPr lang="tr-TR" dirty="0"/>
              <a:t> </a:t>
            </a:r>
            <a:r>
              <a:rPr lang="tr-TR" dirty="0" err="1"/>
              <a:t>Procedure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64AF0-4383-49BF-BB09-19D9B1EB6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825625"/>
            <a:ext cx="10909300" cy="4351338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tr-TR" dirty="0" err="1"/>
              <a:t>ake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test </a:t>
            </a:r>
            <a:r>
              <a:rPr lang="tr-TR" dirty="0" err="1"/>
              <a:t>tubes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:</a:t>
            </a:r>
            <a:r>
              <a:rPr lang="en-US" dirty="0"/>
              <a:t> </a:t>
            </a:r>
            <a:r>
              <a:rPr lang="tr-TR" dirty="0" err="1"/>
              <a:t>add</a:t>
            </a:r>
            <a:r>
              <a:rPr lang="tr-TR" dirty="0"/>
              <a:t> 100</a:t>
            </a:r>
            <a:r>
              <a:rPr lang="en-US" dirty="0"/>
              <a:t> </a:t>
            </a:r>
            <a:r>
              <a:rPr lang="en-US" dirty="0" err="1"/>
              <a:t>μl</a:t>
            </a:r>
            <a:r>
              <a:rPr lang="en-US" dirty="0"/>
              <a:t> of serum </a:t>
            </a:r>
            <a:r>
              <a:rPr lang="tr-TR" dirty="0" err="1"/>
              <a:t>and</a:t>
            </a:r>
            <a:r>
              <a:rPr lang="en-US" dirty="0"/>
              <a:t> </a:t>
            </a:r>
            <a:r>
              <a:rPr lang="tr-TR" dirty="0"/>
              <a:t>a</a:t>
            </a:r>
            <a:r>
              <a:rPr lang="en-US" dirty="0"/>
              <a:t>dd 250 </a:t>
            </a:r>
            <a:r>
              <a:rPr lang="en-US" dirty="0" err="1"/>
              <a:t>μl</a:t>
            </a:r>
            <a:r>
              <a:rPr lang="en-US" dirty="0"/>
              <a:t> </a:t>
            </a:r>
            <a:r>
              <a:rPr lang="tr-TR" dirty="0"/>
              <a:t>of </a:t>
            </a:r>
            <a:r>
              <a:rPr lang="en-US" dirty="0"/>
              <a:t>H2SO4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serum,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: </a:t>
            </a:r>
            <a:r>
              <a:rPr lang="tr-TR" dirty="0" err="1"/>
              <a:t>add</a:t>
            </a:r>
            <a:r>
              <a:rPr lang="tr-TR" dirty="0"/>
              <a:t> 100 </a:t>
            </a:r>
            <a:r>
              <a:rPr lang="en-US" dirty="0" err="1"/>
              <a:t>μl</a:t>
            </a:r>
            <a:r>
              <a:rPr lang="tr-TR" dirty="0"/>
              <a:t> of </a:t>
            </a:r>
            <a:r>
              <a:rPr lang="tr-TR" dirty="0" err="1"/>
              <a:t>standard</a:t>
            </a:r>
            <a:r>
              <a:rPr lang="tr-TR" dirty="0"/>
              <a:t> </a:t>
            </a:r>
            <a:r>
              <a:rPr lang="tr-TR" dirty="0" err="1"/>
              <a:t>cholesterol</a:t>
            </a:r>
            <a:r>
              <a:rPr lang="tr-TR" dirty="0"/>
              <a:t> </a:t>
            </a:r>
            <a:r>
              <a:rPr lang="tr-TR" dirty="0" err="1"/>
              <a:t>solution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en-US" dirty="0"/>
              <a:t>250 </a:t>
            </a:r>
            <a:r>
              <a:rPr lang="en-US" dirty="0" err="1"/>
              <a:t>μl</a:t>
            </a:r>
            <a:r>
              <a:rPr lang="en-US" dirty="0"/>
              <a:t> </a:t>
            </a:r>
            <a:r>
              <a:rPr lang="tr-TR" dirty="0"/>
              <a:t>of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tr-TR" baseline="-25000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: </a:t>
            </a:r>
            <a:r>
              <a:rPr lang="tr-TR" dirty="0" err="1"/>
              <a:t>add</a:t>
            </a:r>
            <a:r>
              <a:rPr lang="tr-TR" dirty="0"/>
              <a:t> 100 </a:t>
            </a:r>
            <a:r>
              <a:rPr lang="en-US" dirty="0" err="1"/>
              <a:t>μl</a:t>
            </a:r>
            <a:r>
              <a:rPr lang="tr-TR" dirty="0"/>
              <a:t> of </a:t>
            </a:r>
            <a:r>
              <a:rPr lang="tr-TR" dirty="0" err="1"/>
              <a:t>distilled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en-US" dirty="0"/>
              <a:t>250 </a:t>
            </a:r>
            <a:r>
              <a:rPr lang="en-US" dirty="0" err="1"/>
              <a:t>μl</a:t>
            </a:r>
            <a:r>
              <a:rPr lang="en-US" dirty="0"/>
              <a:t> </a:t>
            </a:r>
            <a:r>
              <a:rPr lang="tr-TR" dirty="0"/>
              <a:t>of </a:t>
            </a:r>
            <a:r>
              <a:rPr lang="en-US" dirty="0"/>
              <a:t>H2SO4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.</a:t>
            </a:r>
          </a:p>
          <a:p>
            <a:r>
              <a:rPr lang="tr-TR" dirty="0" err="1"/>
              <a:t>Shake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tubes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>
                <a:solidFill>
                  <a:srgbClr val="002060"/>
                </a:solidFill>
              </a:rPr>
              <a:t>5 min.,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boiling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bath</a:t>
            </a:r>
            <a:r>
              <a:rPr lang="tr-TR" dirty="0"/>
              <a:t>.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cool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tap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5 min.</a:t>
            </a:r>
          </a:p>
          <a:p>
            <a:r>
              <a:rPr lang="tr-TR" dirty="0" err="1"/>
              <a:t>Add</a:t>
            </a:r>
            <a:r>
              <a:rPr lang="tr-TR" dirty="0"/>
              <a:t> 5 </a:t>
            </a:r>
            <a:r>
              <a:rPr lang="tr-TR" dirty="0" err="1"/>
              <a:t>mL</a:t>
            </a:r>
            <a:r>
              <a:rPr lang="tr-TR" dirty="0"/>
              <a:t> </a:t>
            </a:r>
            <a:r>
              <a:rPr lang="tr-TR" dirty="0" err="1"/>
              <a:t>fosphovanilin</a:t>
            </a:r>
            <a:r>
              <a:rPr lang="tr-TR" dirty="0"/>
              <a:t> </a:t>
            </a:r>
            <a:r>
              <a:rPr lang="tr-TR" dirty="0" err="1"/>
              <a:t>reagent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tubes</a:t>
            </a:r>
            <a:r>
              <a:rPr lang="tr-TR" dirty="0"/>
              <a:t>, </a:t>
            </a:r>
            <a:r>
              <a:rPr lang="tr-TR" dirty="0" err="1"/>
              <a:t>then</a:t>
            </a:r>
            <a:r>
              <a:rPr lang="tr-TR" dirty="0"/>
              <a:t> mix  </a:t>
            </a:r>
            <a:r>
              <a:rPr lang="tr-TR" dirty="0" err="1"/>
              <a:t>respectively</a:t>
            </a:r>
            <a:r>
              <a:rPr lang="tr-TR" dirty="0"/>
              <a:t>.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en-US" dirty="0"/>
              <a:t>at 37 degrees </a:t>
            </a:r>
            <a:r>
              <a:rPr lang="tr-TR" dirty="0" err="1"/>
              <a:t>for</a:t>
            </a:r>
            <a:r>
              <a:rPr lang="tr-TR" dirty="0"/>
              <a:t> 5 min. </a:t>
            </a:r>
            <a:r>
              <a:rPr lang="tr-TR" dirty="0" err="1"/>
              <a:t>Wait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pink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0683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3501ED-A27E-425E-ABD9-24883835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CalculatIon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B9264AF0-4383-49BF-BB09-19D9B1EB6A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The optical densities of the sample and standard tubes are read on a spectrophotometer at 540 nm wavelength against the blank</a:t>
                </a:r>
                <a:r>
                  <a:rPr lang="tr-TR" dirty="0"/>
                  <a:t>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tr-TR" i="1" dirty="0" err="1">
                            <a:latin typeface="Cambria Math" panose="02040503050406030204" pitchFamily="18" charset="0"/>
                          </a:rPr>
                          <m:t>𝑠𝑎𝑚𝑝𝑙𝑒</m:t>
                        </m:r>
                      </m:num>
                      <m:den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tr-TR" i="1" dirty="0" err="1">
                            <a:latin typeface="Cambria Math" panose="02040503050406030204" pitchFamily="18" charset="0"/>
                          </a:rPr>
                          <m:t>𝑠𝑡𝑎𝑛𝑑𝑎𝑟𝑑</m:t>
                        </m:r>
                      </m:den>
                    </m:f>
                    <m:r>
                      <a:rPr lang="tr-TR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tr-TR" dirty="0"/>
                  <a:t>X 800= %mg total </a:t>
                </a:r>
                <a:r>
                  <a:rPr lang="tr-TR" dirty="0" err="1"/>
                  <a:t>lipid</a:t>
                </a: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dirty="0"/>
                  <a:t>(</a:t>
                </a:r>
                <a:r>
                  <a:rPr lang="tr-TR" dirty="0" err="1"/>
                  <a:t>Standard</a:t>
                </a:r>
                <a:r>
                  <a:rPr lang="tr-TR" dirty="0"/>
                  <a:t> </a:t>
                </a:r>
                <a:r>
                  <a:rPr lang="tr-TR" dirty="0" err="1"/>
                  <a:t>values</a:t>
                </a:r>
                <a:r>
                  <a:rPr lang="tr-TR" dirty="0"/>
                  <a:t> </a:t>
                </a:r>
                <a:r>
                  <a:rPr lang="tr-TR" dirty="0" err="1"/>
                  <a:t>for</a:t>
                </a:r>
                <a:r>
                  <a:rPr lang="tr-TR" dirty="0"/>
                  <a:t> </a:t>
                </a:r>
                <a:r>
                  <a:rPr lang="tr-TR" dirty="0" err="1"/>
                  <a:t>phosphovanillin</a:t>
                </a:r>
                <a:r>
                  <a:rPr lang="tr-TR" dirty="0"/>
                  <a:t> test: 300-800 %mg)</a:t>
                </a:r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B9264AF0-4383-49BF-BB09-19D9B1EB6A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93" t="-163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3269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8200" y="1733371"/>
            <a:ext cx="8678017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 err="1">
                <a:solidFill>
                  <a:srgbClr val="FF0000"/>
                </a:solidFill>
                <a:latin typeface="inherit"/>
              </a:rPr>
              <a:t>Hyperlipidemia</a:t>
            </a:r>
            <a:r>
              <a:rPr lang="tr-TR" altLang="tr-TR" sz="2000" b="1" dirty="0">
                <a:solidFill>
                  <a:srgbClr val="FF0000"/>
                </a:solidFill>
                <a:latin typeface="inherit"/>
              </a:rPr>
              <a:t>; 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Total </a:t>
            </a:r>
            <a:r>
              <a:rPr lang="tr-TR" altLang="tr-TR" sz="2000" dirty="0" err="1">
                <a:solidFill>
                  <a:srgbClr val="212121"/>
                </a:solidFill>
                <a:latin typeface="inherit"/>
              </a:rPr>
              <a:t>lipid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content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increases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in,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diabetes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chronic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pancreatic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disease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hypothyroidism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gout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pituitary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failure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2000" dirty="0">
              <a:solidFill>
                <a:srgbClr val="212121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inheri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 </a:t>
            </a:r>
            <a:r>
              <a:rPr kumimoji="0" lang="tr-TR" altLang="tr-TR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Hypolipidemia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;</a:t>
            </a:r>
            <a:r>
              <a:rPr kumimoji="0" lang="tr-TR" altLang="tr-TR" sz="2000" b="0" i="0" u="none" strike="noStrike" cap="none" normalizeH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Total </a:t>
            </a:r>
            <a:r>
              <a:rPr lang="tr-TR" altLang="tr-TR" sz="2000" dirty="0" err="1">
                <a:solidFill>
                  <a:srgbClr val="212121"/>
                </a:solidFill>
                <a:latin typeface="inherit"/>
              </a:rPr>
              <a:t>lipid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tr-TR" altLang="tr-TR" sz="2000" dirty="0" err="1">
                <a:solidFill>
                  <a:srgbClr val="212121"/>
                </a:solidFill>
                <a:latin typeface="inherit"/>
              </a:rPr>
              <a:t>content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tr-TR" altLang="tr-TR" sz="2000" dirty="0" err="1">
                <a:solidFill>
                  <a:srgbClr val="212121"/>
                </a:solidFill>
                <a:latin typeface="inherit"/>
              </a:rPr>
              <a:t>decreases</a:t>
            </a:r>
            <a:r>
              <a:rPr lang="tr-TR" altLang="tr-TR" sz="2000" dirty="0">
                <a:solidFill>
                  <a:srgbClr val="212121"/>
                </a:solidFill>
                <a:latin typeface="inherit"/>
              </a:rPr>
              <a:t> in 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acute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infections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hyperthyroidism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hepatitis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and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decreases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in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some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 </a:t>
            </a: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anemias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48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3501ED-A27E-425E-ABD9-24883835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Salkowsky</a:t>
            </a:r>
            <a:r>
              <a:rPr lang="tr-TR" dirty="0"/>
              <a:t> </a:t>
            </a:r>
            <a:r>
              <a:rPr lang="tr-TR" dirty="0" err="1"/>
              <a:t>assay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64AF0-4383-49BF-BB09-19D9B1EB6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Principle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en-US" dirty="0"/>
              <a:t>Sterols (in this experiment, cholesterol) </a:t>
            </a:r>
            <a:r>
              <a:rPr lang="tr-TR" dirty="0" err="1"/>
              <a:t>get</a:t>
            </a:r>
            <a:r>
              <a:rPr lang="tr-TR" dirty="0"/>
              <a:t> </a:t>
            </a:r>
            <a:r>
              <a:rPr lang="tr-TR" dirty="0" err="1"/>
              <a:t>red</a:t>
            </a:r>
            <a:r>
              <a:rPr lang="en-US" dirty="0"/>
              <a:t> with concentrated sulfuric acid in anhydrous medium due to their unsaturation</a:t>
            </a:r>
            <a:r>
              <a:rPr lang="tr-TR" dirty="0"/>
              <a:t>.  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795FEA3-7F88-9E4C-8CFE-0493F56BE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480951"/>
            <a:ext cx="6400800" cy="274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242480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{DB7B5605-B07A-4147-AE25-2F55A505BFEB}tf10001120</Template>
  <TotalTime>438</TotalTime>
  <Words>555</Words>
  <Application>Microsoft Macintosh PowerPoint</Application>
  <PresentationFormat>Geniş ekran</PresentationFormat>
  <Paragraphs>71</Paragraphs>
  <Slides>13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Arial</vt:lpstr>
      <vt:lpstr>Calibri</vt:lpstr>
      <vt:lpstr>Cambria Math</vt:lpstr>
      <vt:lpstr>Gill Sans MT</vt:lpstr>
      <vt:lpstr>inherit</vt:lpstr>
      <vt:lpstr>Paket</vt:lpstr>
      <vt:lpstr>QUALITATIVE and QUANTITATIVE TESTS of LIPIdS</vt:lpstr>
      <vt:lpstr>PowerPoint Sunusu</vt:lpstr>
      <vt:lpstr>PowerPoint Sunusu</vt:lpstr>
      <vt:lpstr>PowerPoint Sunusu</vt:lpstr>
      <vt:lpstr>MODIFIED PHOSPHOVANILLIN EXPERIMENT</vt:lpstr>
      <vt:lpstr>Assay Procedure</vt:lpstr>
      <vt:lpstr>CalculatIon</vt:lpstr>
      <vt:lpstr>PowerPoint Sunusu</vt:lpstr>
      <vt:lpstr>Salkowsky assay</vt:lpstr>
      <vt:lpstr>PowerPoint Sunusu</vt:lpstr>
      <vt:lpstr>PowerPoint Sunusu</vt:lpstr>
      <vt:lpstr>Assay Procedure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QUALİTATİVE EXPERİMENTS OF LİPİTS</dc:title>
  <dc:creator>Nuri Özmen</dc:creator>
  <cp:lastModifiedBy>Microsoft Office User</cp:lastModifiedBy>
  <cp:revision>41</cp:revision>
  <cp:lastPrinted>2020-02-28T10:44:09Z</cp:lastPrinted>
  <dcterms:created xsi:type="dcterms:W3CDTF">2018-01-01T09:55:42Z</dcterms:created>
  <dcterms:modified xsi:type="dcterms:W3CDTF">2020-04-28T12:28:02Z</dcterms:modified>
</cp:coreProperties>
</file>