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63" r:id="rId4"/>
    <p:sldId id="265" r:id="rId5"/>
    <p:sldId id="266" r:id="rId6"/>
    <p:sldId id="26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996622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545585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097779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15521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063663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2038322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548051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126736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488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38441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170285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944505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7767883" cy="6129032"/>
          </a:xfrm>
        </p:spPr>
        <p:txBody>
          <a:bodyPr>
            <a:normAutofit/>
          </a:bodyPr>
          <a:lstStyle/>
          <a:p>
            <a:pPr marL="0" indent="0" algn="ctr" defTabSz="360000">
              <a:buNone/>
            </a:pPr>
            <a:r>
              <a:rPr lang="tr-TR" sz="3200" b="1" cap="all" dirty="0" err="1" smtClean="0"/>
              <a:t>ZararIn</a:t>
            </a:r>
            <a:r>
              <a:rPr lang="tr-TR" sz="3200" b="1" cap="all" dirty="0" smtClean="0"/>
              <a:t> </a:t>
            </a:r>
            <a:r>
              <a:rPr lang="tr-TR" sz="3200" b="1" cap="all" dirty="0"/>
              <a:t>Ve </a:t>
            </a:r>
            <a:r>
              <a:rPr lang="tr-TR" sz="3200" b="1" cap="all" dirty="0" err="1"/>
              <a:t>TazminatIn</a:t>
            </a:r>
            <a:r>
              <a:rPr lang="tr-TR" sz="3200" b="1" cap="all" dirty="0"/>
              <a:t> </a:t>
            </a:r>
            <a:r>
              <a:rPr lang="tr-TR" sz="3200" b="1" cap="all" dirty="0" err="1"/>
              <a:t>HesaplanmasI</a:t>
            </a:r>
            <a:r>
              <a:rPr lang="tr-TR" cap="all" dirty="0"/>
              <a:t>	</a:t>
            </a:r>
            <a:endParaRPr lang="tr-TR" b="1" cap="all" dirty="0"/>
          </a:p>
          <a:p>
            <a:pPr marL="0" indent="0" defTabSz="360000">
              <a:buNone/>
            </a:pPr>
            <a:endParaRPr lang="tr-TR" cap="small" dirty="0" smtClean="0"/>
          </a:p>
          <a:p>
            <a:pPr marL="0" indent="0" defTabSz="360000">
              <a:buNone/>
            </a:pPr>
            <a:endParaRPr lang="tr-TR" cap="small" dirty="0" smtClean="0"/>
          </a:p>
          <a:p>
            <a:pPr marL="0" indent="0" defTabSz="360000">
              <a:buNone/>
            </a:pPr>
            <a:r>
              <a:rPr lang="tr-TR" cap="small" dirty="0" smtClean="0"/>
              <a:t>I.MADDÎ </a:t>
            </a:r>
            <a:r>
              <a:rPr lang="tr-TR" cap="small" dirty="0"/>
              <a:t>ZARARIN HESAPLANMASI	</a:t>
            </a:r>
            <a:endParaRPr lang="tr-TR" cap="all" dirty="0"/>
          </a:p>
          <a:p>
            <a:pPr marL="0" indent="0" defTabSz="360000">
              <a:buNone/>
            </a:pPr>
            <a:r>
              <a:rPr lang="tr-TR" dirty="0" smtClean="0"/>
              <a:t>	</a:t>
            </a:r>
            <a:endParaRPr lang="tr-TR" dirty="0"/>
          </a:p>
          <a:p>
            <a:pPr marL="0" indent="0" defTabSz="360000">
              <a:buNone/>
            </a:pPr>
            <a:r>
              <a:rPr lang="tr-TR" dirty="0" smtClean="0"/>
              <a:t>	</a:t>
            </a:r>
            <a:r>
              <a:rPr lang="tr-TR" dirty="0" smtClean="0"/>
              <a:t>1. </a:t>
            </a:r>
            <a:r>
              <a:rPr lang="tr-TR" dirty="0" smtClean="0"/>
              <a:t>Zararın </a:t>
            </a:r>
            <a:r>
              <a:rPr lang="tr-TR" dirty="0"/>
              <a:t>ispatı	</a:t>
            </a:r>
          </a:p>
          <a:p>
            <a:pPr marL="0" indent="0" defTabSz="360000">
              <a:buNone/>
            </a:pPr>
            <a:r>
              <a:rPr lang="tr-TR" dirty="0" smtClean="0"/>
              <a:t>	</a:t>
            </a:r>
            <a:r>
              <a:rPr lang="tr-TR" dirty="0" smtClean="0"/>
              <a:t>2. </a:t>
            </a:r>
            <a:r>
              <a:rPr lang="tr-TR" dirty="0" smtClean="0"/>
              <a:t>Zararın </a:t>
            </a:r>
            <a:r>
              <a:rPr lang="tr-TR" dirty="0"/>
              <a:t>hesaplanacağı zaman	</a:t>
            </a:r>
          </a:p>
          <a:p>
            <a:pPr marL="0" indent="0" defTabSz="360000">
              <a:buNone/>
            </a:pPr>
            <a:r>
              <a:rPr lang="tr-TR" dirty="0" smtClean="0"/>
              <a:t>	</a:t>
            </a:r>
            <a:r>
              <a:rPr lang="tr-TR" dirty="0" smtClean="0"/>
              <a:t>3. </a:t>
            </a:r>
            <a:r>
              <a:rPr lang="tr-TR" dirty="0" smtClean="0"/>
              <a:t>Zarar </a:t>
            </a:r>
            <a:r>
              <a:rPr lang="tr-TR" dirty="0"/>
              <a:t>miktarına faiz eklenmesi	</a:t>
            </a:r>
          </a:p>
          <a:p>
            <a:pPr marL="0" indent="0" defTabSz="360000">
              <a:buNone/>
            </a:pPr>
            <a:r>
              <a:rPr lang="tr-TR" dirty="0" smtClean="0"/>
              <a:t>	</a:t>
            </a:r>
            <a:r>
              <a:rPr lang="tr-TR" dirty="0"/>
              <a:t>4</a:t>
            </a:r>
            <a:r>
              <a:rPr lang="tr-TR" dirty="0" smtClean="0"/>
              <a:t>. </a:t>
            </a:r>
            <a:r>
              <a:rPr lang="tr-TR" dirty="0" smtClean="0"/>
              <a:t>Zarardan </a:t>
            </a:r>
            <a:r>
              <a:rPr lang="tr-TR" dirty="0"/>
              <a:t>faydaların indirilmesi (denkleştirme)	</a:t>
            </a:r>
          </a:p>
          <a:p>
            <a:pPr marL="0" indent="0" defTabSz="360000">
              <a:buNone/>
            </a:pPr>
            <a:r>
              <a:rPr lang="tr-TR" dirty="0" smtClean="0"/>
              <a:t>		</a:t>
            </a:r>
            <a:endParaRPr lang="tr-TR" dirty="0"/>
          </a:p>
        </p:txBody>
      </p:sp>
    </p:spTree>
    <p:extLst>
      <p:ext uri="{BB962C8B-B14F-4D97-AF65-F5344CB8AC3E}">
        <p14:creationId xmlns:p14="http://schemas.microsoft.com/office/powerpoint/2010/main" val="2343084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a:bodyPr>
          <a:lstStyle/>
          <a:p>
            <a:pPr marL="0" indent="0" defTabSz="360000">
              <a:buNone/>
            </a:pPr>
            <a:r>
              <a:rPr lang="tr-TR" cap="all" dirty="0" smtClean="0"/>
              <a:t>II.MADDİ </a:t>
            </a:r>
            <a:r>
              <a:rPr lang="tr-TR" cap="all" dirty="0"/>
              <a:t>TAZMİNATIN BELİRLENMESİ VE HESAPLANMASI	</a:t>
            </a:r>
          </a:p>
          <a:p>
            <a:pPr marL="0" indent="0" defTabSz="360000">
              <a:buNone/>
            </a:pPr>
            <a:r>
              <a:rPr lang="tr-TR" dirty="0" smtClean="0"/>
              <a:t>		</a:t>
            </a:r>
            <a:r>
              <a:rPr lang="tr-TR" dirty="0" smtClean="0"/>
              <a:t>1.Tazminattan </a:t>
            </a:r>
            <a:r>
              <a:rPr lang="tr-TR" dirty="0"/>
              <a:t>indirim sebepleri	</a:t>
            </a:r>
          </a:p>
          <a:p>
            <a:pPr marL="0" indent="0" defTabSz="360000">
              <a:buNone/>
            </a:pPr>
            <a:r>
              <a:rPr lang="tr-TR" dirty="0" smtClean="0"/>
              <a:t>		</a:t>
            </a:r>
            <a:r>
              <a:rPr lang="tr-TR" dirty="0" smtClean="0"/>
              <a:t>a)Zarar </a:t>
            </a:r>
            <a:r>
              <a:rPr lang="tr-TR" dirty="0"/>
              <a:t>görenin zarara razı olması	</a:t>
            </a:r>
          </a:p>
          <a:p>
            <a:pPr marL="0" indent="0" defTabSz="360000">
              <a:buNone/>
            </a:pPr>
            <a:r>
              <a:rPr lang="tr-TR" dirty="0" smtClean="0"/>
              <a:t>		c)Zarar </a:t>
            </a:r>
            <a:r>
              <a:rPr lang="tr-TR" dirty="0"/>
              <a:t>görenin ortak veya kişisel kusuru	</a:t>
            </a:r>
          </a:p>
          <a:p>
            <a:pPr marL="0" indent="0" defTabSz="360000">
              <a:buNone/>
            </a:pPr>
            <a:r>
              <a:rPr lang="tr-TR" dirty="0" smtClean="0"/>
              <a:t>		</a:t>
            </a:r>
            <a:r>
              <a:rPr lang="tr-TR" dirty="0" smtClean="0"/>
              <a:t>d)Tazminatın </a:t>
            </a:r>
            <a:r>
              <a:rPr lang="tr-TR" dirty="0"/>
              <a:t>ödenmesinin zarar verenin malî durumunu kötüleştirmesi	</a:t>
            </a:r>
          </a:p>
          <a:p>
            <a:pPr marL="0" indent="0" defTabSz="360000">
              <a:buNone/>
            </a:pPr>
            <a:r>
              <a:rPr lang="tr-TR" dirty="0" smtClean="0"/>
              <a:t>		e)Diğer </a:t>
            </a:r>
            <a:r>
              <a:rPr lang="tr-TR" dirty="0"/>
              <a:t>sebepler (olayın özellikleri)	</a:t>
            </a:r>
          </a:p>
          <a:p>
            <a:pPr marL="0" indent="0" defTabSz="360000">
              <a:buNone/>
            </a:pPr>
            <a:r>
              <a:rPr lang="tr-TR" dirty="0" smtClean="0"/>
              <a:t>		</a:t>
            </a:r>
            <a:r>
              <a:rPr lang="tr-TR" dirty="0" smtClean="0"/>
              <a:t>2.Maddî </a:t>
            </a:r>
            <a:r>
              <a:rPr lang="tr-TR" dirty="0"/>
              <a:t>tazminatın türleri	</a:t>
            </a:r>
          </a:p>
          <a:p>
            <a:pPr marL="0" indent="0" defTabSz="360000">
              <a:buNone/>
            </a:pPr>
            <a:r>
              <a:rPr lang="tr-TR" dirty="0" smtClean="0"/>
              <a:t>		a)Aynen </a:t>
            </a:r>
            <a:r>
              <a:rPr lang="tr-TR" dirty="0"/>
              <a:t>tazmin-nakden tazmin	</a:t>
            </a:r>
          </a:p>
          <a:p>
            <a:pPr marL="0" indent="0" defTabSz="360000">
              <a:buNone/>
            </a:pPr>
            <a:r>
              <a:rPr lang="tr-TR" dirty="0" smtClean="0"/>
              <a:t>		b)Zararın </a:t>
            </a:r>
            <a:r>
              <a:rPr lang="tr-TR" dirty="0"/>
              <a:t>sermaye veya irat şeklinde tazmin edilmesi	</a:t>
            </a:r>
          </a:p>
          <a:p>
            <a:pPr marL="0" indent="0" defTabSz="360000">
              <a:buNone/>
            </a:pPr>
            <a:r>
              <a:rPr lang="tr-TR" dirty="0" smtClean="0"/>
              <a:t>		</a:t>
            </a:r>
            <a:r>
              <a:rPr lang="en-GB" dirty="0" smtClean="0"/>
              <a:t>c)</a:t>
            </a:r>
            <a:r>
              <a:rPr lang="en-GB" dirty="0" err="1" smtClean="0"/>
              <a:t>Geçici</a:t>
            </a:r>
            <a:r>
              <a:rPr lang="en-GB" dirty="0" smtClean="0"/>
              <a:t> </a:t>
            </a:r>
            <a:r>
              <a:rPr lang="en-GB" dirty="0" err="1"/>
              <a:t>ödemeler</a:t>
            </a:r>
            <a:endParaRPr lang="tr-TR" dirty="0"/>
          </a:p>
        </p:txBody>
      </p:sp>
    </p:spTree>
    <p:extLst>
      <p:ext uri="{BB962C8B-B14F-4D97-AF65-F5344CB8AC3E}">
        <p14:creationId xmlns:p14="http://schemas.microsoft.com/office/powerpoint/2010/main" val="3830753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916832"/>
            <a:ext cx="8354291" cy="5585836"/>
          </a:xfrm>
        </p:spPr>
        <p:txBody>
          <a:bodyPr>
            <a:normAutofit/>
          </a:bodyPr>
          <a:lstStyle/>
          <a:p>
            <a:pPr marL="0" indent="0">
              <a:buNone/>
            </a:pPr>
            <a:r>
              <a:rPr lang="tr-TR" cap="small" dirty="0" smtClean="0"/>
              <a:t>III.MANEVÎ </a:t>
            </a:r>
            <a:r>
              <a:rPr lang="tr-TR" cap="small" dirty="0"/>
              <a:t>TAZMİNAT	</a:t>
            </a:r>
            <a:endParaRPr lang="tr-TR" cap="all" dirty="0"/>
          </a:p>
          <a:p>
            <a:pPr marL="0" indent="0">
              <a:buNone/>
            </a:pPr>
            <a:r>
              <a:rPr lang="tr-TR" dirty="0" smtClean="0"/>
              <a:t>    1.Kavram</a:t>
            </a:r>
            <a:r>
              <a:rPr lang="tr-TR" dirty="0"/>
              <a:t>	</a:t>
            </a:r>
          </a:p>
          <a:p>
            <a:pPr marL="0" indent="0">
              <a:buNone/>
            </a:pPr>
            <a:r>
              <a:rPr lang="tr-TR" dirty="0" smtClean="0"/>
              <a:t>    2.Kişilik </a:t>
            </a:r>
            <a:r>
              <a:rPr lang="tr-TR" dirty="0"/>
              <a:t>haklarını koruyan davalar	</a:t>
            </a:r>
          </a:p>
          <a:p>
            <a:pPr marL="0" indent="0">
              <a:buNone/>
            </a:pPr>
            <a:r>
              <a:rPr lang="tr-TR" dirty="0" smtClean="0"/>
              <a:t>    3.Manevî </a:t>
            </a:r>
            <a:r>
              <a:rPr lang="tr-TR" dirty="0"/>
              <a:t>tazminatın nitelik ve işlevini açıklayan görüşler	</a:t>
            </a:r>
            <a:r>
              <a:rPr lang="tr-TR" dirty="0" smtClean="0"/>
              <a:t>a)Tatmin </a:t>
            </a:r>
            <a:r>
              <a:rPr lang="tr-TR" dirty="0"/>
              <a:t>görüşü	</a:t>
            </a:r>
          </a:p>
          <a:p>
            <a:pPr marL="0" indent="0">
              <a:buNone/>
            </a:pPr>
            <a:r>
              <a:rPr lang="tr-TR" dirty="0" smtClean="0"/>
              <a:t>	b)Ceza </a:t>
            </a:r>
            <a:r>
              <a:rPr lang="tr-TR" dirty="0"/>
              <a:t>görüşü	</a:t>
            </a:r>
          </a:p>
          <a:p>
            <a:pPr marL="0" indent="0">
              <a:buNone/>
            </a:pPr>
            <a:r>
              <a:rPr lang="tr-TR" dirty="0" smtClean="0"/>
              <a:t>	c)</a:t>
            </a:r>
            <a:r>
              <a:rPr lang="tr-TR" dirty="0" err="1" smtClean="0"/>
              <a:t>Telâfî</a:t>
            </a:r>
            <a:r>
              <a:rPr lang="tr-TR" dirty="0" smtClean="0"/>
              <a:t> </a:t>
            </a:r>
            <a:r>
              <a:rPr lang="tr-TR" dirty="0"/>
              <a:t>görüşü	</a:t>
            </a:r>
          </a:p>
          <a:p>
            <a:pPr marL="0" indent="0">
              <a:buNone/>
            </a:pPr>
            <a:r>
              <a:rPr lang="tr-TR" dirty="0" smtClean="0"/>
              <a:t>    </a:t>
            </a:r>
            <a:r>
              <a:rPr lang="en-GB" dirty="0" smtClean="0"/>
              <a:t>4.Manevî </a:t>
            </a:r>
            <a:r>
              <a:rPr lang="en-GB" dirty="0" err="1"/>
              <a:t>tazminat</a:t>
            </a:r>
            <a:r>
              <a:rPr lang="en-GB" dirty="0"/>
              <a:t> </a:t>
            </a:r>
            <a:r>
              <a:rPr lang="en-GB" dirty="0" err="1"/>
              <a:t>talebinin</a:t>
            </a:r>
            <a:r>
              <a:rPr lang="en-GB" dirty="0"/>
              <a:t> </a:t>
            </a:r>
            <a:r>
              <a:rPr lang="en-GB" dirty="0" err="1"/>
              <a:t>devri</a:t>
            </a:r>
            <a:r>
              <a:rPr lang="en-GB" dirty="0"/>
              <a:t>; </a:t>
            </a:r>
            <a:r>
              <a:rPr lang="en-GB" dirty="0" err="1"/>
              <a:t>mirasçılara</a:t>
            </a:r>
            <a:r>
              <a:rPr lang="en-GB" dirty="0"/>
              <a:t> </a:t>
            </a:r>
            <a:r>
              <a:rPr lang="en-GB" dirty="0" err="1"/>
              <a:t>geçmesi</a:t>
            </a:r>
            <a:endParaRPr lang="tr-TR" dirty="0"/>
          </a:p>
        </p:txBody>
      </p:sp>
    </p:spTree>
    <p:extLst>
      <p:ext uri="{BB962C8B-B14F-4D97-AF65-F5344CB8AC3E}">
        <p14:creationId xmlns:p14="http://schemas.microsoft.com/office/powerpoint/2010/main" val="1911549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a:bodyPr>
          <a:lstStyle/>
          <a:p>
            <a:pPr marL="0" indent="0" defTabSz="360000">
              <a:buNone/>
            </a:pPr>
            <a:endParaRPr lang="tr-TR" dirty="0" smtClean="0"/>
          </a:p>
          <a:p>
            <a:pPr marL="0" indent="0" defTabSz="360000">
              <a:buNone/>
            </a:pPr>
            <a:endParaRPr lang="tr-TR" dirty="0" smtClean="0"/>
          </a:p>
          <a:p>
            <a:pPr marL="0" indent="0" defTabSz="360000">
              <a:buNone/>
            </a:pPr>
            <a:endParaRPr lang="tr-TR" dirty="0"/>
          </a:p>
          <a:p>
            <a:pPr marL="0" indent="0" defTabSz="360000">
              <a:buNone/>
            </a:pPr>
            <a:endParaRPr lang="tr-TR" dirty="0"/>
          </a:p>
          <a:p>
            <a:pPr marL="0" indent="0" defTabSz="360000">
              <a:buNone/>
            </a:pPr>
            <a:r>
              <a:rPr lang="tr-TR" sz="4000" dirty="0" smtClean="0"/>
              <a:t>6.Manevî </a:t>
            </a:r>
            <a:r>
              <a:rPr lang="tr-TR" sz="4000" dirty="0"/>
              <a:t>tazminatın hesaplanması	</a:t>
            </a:r>
          </a:p>
          <a:p>
            <a:pPr marL="0" indent="0" defTabSz="360000">
              <a:buNone/>
            </a:pPr>
            <a:r>
              <a:rPr lang="tr-TR" sz="4000" dirty="0" smtClean="0"/>
              <a:t>7.Manevî </a:t>
            </a:r>
            <a:r>
              <a:rPr lang="tr-TR" sz="4000" dirty="0"/>
              <a:t>tazminat türleri	</a:t>
            </a:r>
          </a:p>
          <a:p>
            <a:pPr marL="0" indent="0" defTabSz="360000">
              <a:buNone/>
            </a:pPr>
            <a:r>
              <a:rPr lang="tr-TR" sz="4000" dirty="0" smtClean="0"/>
              <a:t>8.Manevî </a:t>
            </a:r>
            <a:r>
              <a:rPr lang="tr-TR" sz="4000" dirty="0"/>
              <a:t>tazminat davasında taraflar	</a:t>
            </a:r>
            <a:r>
              <a:rPr lang="tr-TR" sz="4000" dirty="0" smtClean="0"/>
              <a:t>	a)Davacı</a:t>
            </a:r>
            <a:r>
              <a:rPr lang="tr-TR" sz="4000" dirty="0"/>
              <a:t>	</a:t>
            </a:r>
          </a:p>
          <a:p>
            <a:pPr marL="0" indent="0" defTabSz="360000">
              <a:buNone/>
            </a:pPr>
            <a:r>
              <a:rPr lang="tr-TR" sz="4000" dirty="0" smtClean="0"/>
              <a:t>	b)Davalı</a:t>
            </a:r>
            <a:r>
              <a:rPr lang="tr-TR" dirty="0"/>
              <a:t>	</a:t>
            </a:r>
          </a:p>
        </p:txBody>
      </p:sp>
    </p:spTree>
    <p:extLst>
      <p:ext uri="{BB962C8B-B14F-4D97-AF65-F5344CB8AC3E}">
        <p14:creationId xmlns:p14="http://schemas.microsoft.com/office/powerpoint/2010/main" val="2441144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3" y="1340768"/>
            <a:ext cx="8496944" cy="5256584"/>
          </a:xfrm>
        </p:spPr>
        <p:txBody>
          <a:bodyPr/>
          <a:lstStyle/>
          <a:p>
            <a:pPr algn="just"/>
            <a:r>
              <a:rPr lang="tr-TR" sz="3600" dirty="0">
                <a:latin typeface="Times New Roman" pitchFamily="18" charset="0"/>
                <a:cs typeface="Times New Roman" pitchFamily="18" charset="0"/>
              </a:rPr>
              <a:t>5846 sayılı fikir ve </a:t>
            </a:r>
            <a:r>
              <a:rPr lang="tr-TR" sz="3600" dirty="0" err="1">
                <a:latin typeface="Times New Roman" pitchFamily="18" charset="0"/>
                <a:cs typeface="Times New Roman" pitchFamily="18" charset="0"/>
              </a:rPr>
              <a:t>san'at</a:t>
            </a:r>
            <a:r>
              <a:rPr lang="tr-TR" sz="3600" dirty="0">
                <a:latin typeface="Times New Roman" pitchFamily="18" charset="0"/>
                <a:cs typeface="Times New Roman" pitchFamily="18" charset="0"/>
              </a:rPr>
              <a:t> eserleri kanununda gösterilen haller dışında iktibas yapılmış olsa dahi, iktibas hususunda kullanılan eser sahibinin ve eserinin adı belirtilse bile eser sahibi, haksız rekabet hükümlerine dayanarak </a:t>
            </a:r>
            <a:r>
              <a:rPr lang="tr-TR" sz="3600" dirty="0" err="1">
                <a:latin typeface="Times New Roman" pitchFamily="18" charset="0"/>
                <a:cs typeface="Times New Roman" pitchFamily="18" charset="0"/>
              </a:rPr>
              <a:t>BK.nun</a:t>
            </a:r>
            <a:r>
              <a:rPr lang="tr-TR" sz="3600" dirty="0">
                <a:latin typeface="Times New Roman" pitchFamily="18" charset="0"/>
                <a:cs typeface="Times New Roman" pitchFamily="18" charset="0"/>
              </a:rPr>
              <a:t> 49. maddesindeki koşulların gerçekleşmesi halinde manevi tazminat isteyebilir</a:t>
            </a:r>
            <a:r>
              <a:rPr lang="tr-TR" dirty="0"/>
              <a:t>. </a:t>
            </a:r>
          </a:p>
        </p:txBody>
      </p:sp>
      <p:sp>
        <p:nvSpPr>
          <p:cNvPr id="3" name="Başlık 2"/>
          <p:cNvSpPr>
            <a:spLocks noGrp="1"/>
          </p:cNvSpPr>
          <p:nvPr>
            <p:ph type="title"/>
          </p:nvPr>
        </p:nvSpPr>
        <p:spPr/>
        <p:txBody>
          <a:bodyPr>
            <a:normAutofit/>
          </a:bodyPr>
          <a:lstStyle/>
          <a:p>
            <a:r>
              <a:rPr lang="tr-TR" sz="2800" dirty="0" smtClean="0">
                <a:solidFill>
                  <a:schemeClr val="tx1"/>
                </a:solidFill>
                <a:latin typeface="Times New Roman" pitchFamily="18" charset="0"/>
                <a:cs typeface="Times New Roman" pitchFamily="18" charset="0"/>
              </a:rPr>
              <a:t>İBK. T. 18.2.1981, E. 1980/1, K. 1981/2</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51564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5" y="1412776"/>
            <a:ext cx="7812856" cy="4713387"/>
          </a:xfrm>
        </p:spPr>
        <p:txBody>
          <a:bodyPr/>
          <a:lstStyle/>
          <a:p>
            <a:pPr algn="just"/>
            <a:r>
              <a:rPr lang="tr-TR" dirty="0">
                <a:latin typeface="Times New Roman" pitchFamily="18" charset="0"/>
                <a:cs typeface="Times New Roman" pitchFamily="18" charset="0"/>
              </a:rPr>
              <a:t>Dava; haksız eylem nedeniyle manevi tazminat isteğine ilişkindir. Her ne kadar davalılar haksız tahrik sonucunda davacıya karşı etkili eylemde bulunmuşlar ise de davacının olay sonucunda </a:t>
            </a:r>
            <a:r>
              <a:rPr lang="tr-TR" dirty="0" err="1">
                <a:latin typeface="Times New Roman" pitchFamily="18" charset="0"/>
                <a:cs typeface="Times New Roman" pitchFamily="18" charset="0"/>
              </a:rPr>
              <a:t>yirmibeş</a:t>
            </a:r>
            <a:r>
              <a:rPr lang="tr-TR" dirty="0">
                <a:latin typeface="Times New Roman" pitchFamily="18" charset="0"/>
                <a:cs typeface="Times New Roman" pitchFamily="18" charset="0"/>
              </a:rPr>
              <a:t> gün iş ve güçten kalacak şekilde yaralandığı, bacağında oluşan kırık nedeniyle yoğun acılar yaşadığı, hastanede ve evde uzun süre tedavi gördüğü anlaşılmakta olup, mahkemece davacının gördüğü zarar ile tarafların kusur durumu, sosyal ve ekonomik durumları ve olayın meydana geldiği tarihteki paranın alım gücü değerlendirilmek suretiyle takdir edilen 4.000 TL manevi tazminat miktarının yerinde olduğu kurul çoğunluğunca kabul edilmiştir.</a:t>
            </a:r>
          </a:p>
        </p:txBody>
      </p:sp>
      <p:sp>
        <p:nvSpPr>
          <p:cNvPr id="3" name="Başlık 2"/>
          <p:cNvSpPr>
            <a:spLocks noGrp="1"/>
          </p:cNvSpPr>
          <p:nvPr>
            <p:ph type="title"/>
          </p:nvPr>
        </p:nvSpPr>
        <p:spPr/>
        <p:txBody>
          <a:bodyPr>
            <a:normAutofit/>
          </a:bodyPr>
          <a:lstStyle/>
          <a:p>
            <a:r>
              <a:rPr lang="tr-TR" sz="2800" dirty="0" smtClean="0">
                <a:solidFill>
                  <a:schemeClr val="tx1"/>
                </a:solidFill>
                <a:latin typeface="Times New Roman" pitchFamily="18" charset="0"/>
                <a:cs typeface="Times New Roman" pitchFamily="18" charset="0"/>
              </a:rPr>
              <a:t>HGK. T. 5.7.2017, E. 2017/4-1359, K. 2017/1208 </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8588539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174</Words>
  <Application>Microsoft Office PowerPoint</Application>
  <PresentationFormat>Ekran Gösterisi (4:3)</PresentationFormat>
  <Paragraphs>39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Dalga Biçimi</vt:lpstr>
      <vt:lpstr>PowerPoint Sunusu</vt:lpstr>
      <vt:lpstr>PowerPoint Sunusu</vt:lpstr>
      <vt:lpstr>PowerPoint Sunusu</vt:lpstr>
      <vt:lpstr>PowerPoint Sunusu</vt:lpstr>
      <vt:lpstr>İBK. T. 18.2.1981, E. 1980/1, K. 1981/2</vt:lpstr>
      <vt:lpstr>HGK. T. 5.7.2017, E. 2017/4-1359, K. 2017/1208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5</cp:revision>
  <dcterms:created xsi:type="dcterms:W3CDTF">2018-02-28T12:57:24Z</dcterms:created>
  <dcterms:modified xsi:type="dcterms:W3CDTF">2018-03-03T11:26:16Z</dcterms:modified>
</cp:coreProperties>
</file>