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sldIdLst>
    <p:sldId id="256" r:id="rId2"/>
    <p:sldId id="257" r:id="rId3"/>
    <p:sldId id="258" r:id="rId4"/>
    <p:sldId id="259" r:id="rId5"/>
    <p:sldId id="260" r:id="rId6"/>
    <p:sldId id="282" r:id="rId7"/>
    <p:sldId id="283" r:id="rId8"/>
    <p:sldId id="284" r:id="rId9"/>
    <p:sldId id="286" r:id="rId10"/>
    <p:sldId id="287" r:id="rId11"/>
    <p:sldId id="285" r:id="rId12"/>
    <p:sldId id="288" r:id="rId13"/>
    <p:sldId id="289" r:id="rId14"/>
    <p:sldId id="290" r:id="rId15"/>
    <p:sldId id="291" r:id="rId16"/>
    <p:sldId id="292" r:id="rId17"/>
    <p:sldId id="293" r:id="rId18"/>
    <p:sldId id="294" r:id="rId19"/>
    <p:sldId id="295" r:id="rId20"/>
    <p:sldId id="296" r:id="rId21"/>
    <p:sldId id="297" r:id="rId22"/>
    <p:sldId id="298" r:id="rId23"/>
    <p:sldId id="299" r:id="rId24"/>
    <p:sldId id="300" r:id="rId25"/>
    <p:sldId id="280"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24" y="-2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7" name="Serbest 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Serbest 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Başlık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17" name="Alt Başlık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Veri Yer Tutucusu 29"/>
          <p:cNvSpPr>
            <a:spLocks noGrp="1"/>
          </p:cNvSpPr>
          <p:nvPr>
            <p:ph type="dt" sz="half" idx="10"/>
          </p:nvPr>
        </p:nvSpPr>
        <p:spPr/>
        <p:txBody>
          <a:bodyPr/>
          <a:lstStyle/>
          <a:p>
            <a:fld id="{A23720DD-5B6D-40BF-8493-A6B52D484E6B}" type="datetimeFigureOut">
              <a:rPr lang="tr-TR" smtClean="0"/>
              <a:t>17.09.2020</a:t>
            </a:fld>
            <a:endParaRPr lang="tr-TR"/>
          </a:p>
        </p:txBody>
      </p:sp>
      <p:sp>
        <p:nvSpPr>
          <p:cNvPr id="19" name="Altbilgi Yer Tutucusu 18"/>
          <p:cNvSpPr>
            <a:spLocks noGrp="1"/>
          </p:cNvSpPr>
          <p:nvPr>
            <p:ph type="ftr" sz="quarter" idx="11"/>
          </p:nvPr>
        </p:nvSpPr>
        <p:spPr/>
        <p:txBody>
          <a:bodyPr/>
          <a:lstStyle/>
          <a:p>
            <a:endParaRPr lang="tr-TR"/>
          </a:p>
        </p:txBody>
      </p:sp>
      <p:sp>
        <p:nvSpPr>
          <p:cNvPr id="27" name="Slayt Numarası Yer Tutucusu 26"/>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lgn="l">
              <a:defRPr/>
            </a:lvl1pPr>
          </a:lstStyle>
          <a:p>
            <a:r>
              <a:rPr kumimoji="0" lang="tr-TR" smtClean="0"/>
              <a:t>Asıl başlık stili için tıklatın</a:t>
            </a:r>
            <a:endParaRPr kumimoji="0" lang="en-US"/>
          </a:p>
        </p:txBody>
      </p:sp>
      <p:sp>
        <p:nvSpPr>
          <p:cNvPr id="3" name="İçerik Yer Tutucusu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7" name="Serbest 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Serbest 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Başlık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p>
            <a:fld id="{A23720DD-5B6D-40BF-8493-A6B52D484E6B}"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1143000"/>
          </a:xfrm>
        </p:spPr>
        <p:txBody>
          <a:bodyPr/>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17.09.2020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8229600" cy="1143000"/>
          </a:xfrm>
        </p:spPr>
        <p:txBody>
          <a:bodyPr anchor="ctr"/>
          <a:lstStyle>
            <a:lvl1pPr>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17.09.2020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320"/>
            <a:ext cx="7470648" cy="1143000"/>
          </a:xfrm>
        </p:spPr>
        <p:txBody>
          <a:bodyPr anchor="ctr"/>
          <a:lstStyle>
            <a:lvl1pPr algn="l">
              <a:defRPr sz="4600"/>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17.09.2020</a:t>
            </a:fld>
            <a:endParaRPr lang="tr-TR"/>
          </a:p>
        </p:txBody>
      </p:sp>
      <p:sp>
        <p:nvSpPr>
          <p:cNvPr id="8" name="Slayt Numarası Yer Tutucusu 7"/>
          <p:cNvSpPr>
            <a:spLocks noGrp="1"/>
          </p:cNvSpPr>
          <p:nvPr>
            <p:ph type="sldNum" sz="quarter" idx="11"/>
          </p:nvPr>
        </p:nvSpPr>
        <p:spPr/>
        <p:txBody>
          <a:bodyPr/>
          <a:lstStyle/>
          <a:p>
            <a:fld id="{F302176B-0E47-46AC-8F43-DAB4B8A37D06}" type="slidenum">
              <a:rPr lang="tr-TR" smtClean="0"/>
              <a:t>‹#›</a:t>
            </a:fld>
            <a:endParaRPr lang="tr-TR"/>
          </a:p>
        </p:txBody>
      </p:sp>
      <p:sp>
        <p:nvSpPr>
          <p:cNvPr id="9" name="Altbilgi Yer Tutucusu 8"/>
          <p:cNvSpPr>
            <a:spLocks noGrp="1"/>
          </p:cNvSpPr>
          <p:nvPr>
            <p:ph type="ftr" sz="quarter" idx="12"/>
          </p:nvPr>
        </p:nvSpPr>
        <p:spPr/>
        <p:txBody>
          <a:bodyPr/>
          <a:lstStyle/>
          <a:p>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17.09.2020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17.09.2020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a:xfrm>
            <a:off x="8156448" y="6422064"/>
            <a:ext cx="762000" cy="365125"/>
          </a:xfrm>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a:xfrm>
            <a:off x="457200" y="6422064"/>
            <a:ext cx="2133600" cy="365125"/>
          </a:xfrm>
        </p:spPr>
        <p:txBody>
          <a:bodyPr/>
          <a:lstStyle/>
          <a:p>
            <a:fld id="{A23720DD-5B6D-40BF-8493-A6B52D484E6B}" type="datetimeFigureOut">
              <a:rPr lang="tr-TR" smtClean="0"/>
              <a:t>17.09.2020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Serbest 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Serbest 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Başlık Yer Tutucusu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tr-TR" smtClean="0"/>
              <a:t>Asıl başlık stili için tıklatın</a:t>
            </a:r>
            <a:endParaRPr kumimoji="0" lang="en-US"/>
          </a:p>
        </p:txBody>
      </p:sp>
      <p:sp>
        <p:nvSpPr>
          <p:cNvPr id="30" name="Metin Yer Tutucusu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Veri Yer Tutucusu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A23720DD-5B6D-40BF-8493-A6B52D484E6B}" type="datetimeFigureOut">
              <a:rPr lang="tr-TR" smtClean="0"/>
              <a:t>17.09.2020</a:t>
            </a:fld>
            <a:endParaRPr lang="tr-TR"/>
          </a:p>
        </p:txBody>
      </p:sp>
      <p:sp>
        <p:nvSpPr>
          <p:cNvPr id="22" name="Altbilgi Yer Tutucusu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tr-TR"/>
          </a:p>
        </p:txBody>
      </p:sp>
      <p:sp>
        <p:nvSpPr>
          <p:cNvPr id="18" name="Slayt Numarası Yer Tutucusu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F302176B-0E47-46AC-8F43-DAB4B8A37D06}"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043608" y="620688"/>
            <a:ext cx="7704856" cy="4896544"/>
          </a:xfrm>
        </p:spPr>
        <p:txBody>
          <a:bodyPr>
            <a:normAutofit/>
          </a:bodyPr>
          <a:lstStyle/>
          <a:p>
            <a:r>
              <a:rPr lang="tr-TR" sz="7200" b="0" dirty="0" smtClean="0"/>
              <a:t>İş Kurma sürecinin temel adımları </a:t>
            </a:r>
            <a:endParaRPr lang="tr-TR" sz="7200" b="0" dirty="0"/>
          </a:p>
        </p:txBody>
      </p:sp>
    </p:spTree>
    <p:extLst>
      <p:ext uri="{BB962C8B-B14F-4D97-AF65-F5344CB8AC3E}">
        <p14:creationId xmlns:p14="http://schemas.microsoft.com/office/powerpoint/2010/main" val="1139108048"/>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algn="just"/>
            <a:r>
              <a:rPr lang="tr-TR" dirty="0"/>
              <a:t>Başarılı bir iş kurabilmek için ön hazırlık çalışmalarının yeterli bir seviyede yapılması gerekir. Çünkü iş kurma süreci, kaynakların verimli kullanılması gereken bir süreçtir. Zaman ise sizi başarıya götüren yolda en önemli faktörlerden birisidir. Hızlı bir şekilde iş kurma aşamasının gelişmesini istiyorsanız, ön hazırlık çalışmalarına önem vermelisiniz.</a:t>
            </a:r>
          </a:p>
        </p:txBody>
      </p:sp>
    </p:spTree>
    <p:extLst>
      <p:ext uri="{BB962C8B-B14F-4D97-AF65-F5344CB8AC3E}">
        <p14:creationId xmlns:p14="http://schemas.microsoft.com/office/powerpoint/2010/main" val="402725708"/>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İş fikrinin ön değerlendirmesini yapmak</a:t>
            </a:r>
            <a:endParaRPr lang="tr-TR" dirty="0"/>
          </a:p>
        </p:txBody>
      </p:sp>
      <p:sp>
        <p:nvSpPr>
          <p:cNvPr id="3" name="İçerik Yer Tutucusu 2"/>
          <p:cNvSpPr>
            <a:spLocks noGrp="1"/>
          </p:cNvSpPr>
          <p:nvPr>
            <p:ph idx="1"/>
          </p:nvPr>
        </p:nvSpPr>
        <p:spPr>
          <a:xfrm>
            <a:off x="683568" y="1556792"/>
            <a:ext cx="8208912" cy="4525963"/>
          </a:xfrm>
        </p:spPr>
        <p:txBody>
          <a:bodyPr>
            <a:normAutofit fontScale="92500" lnSpcReduction="20000"/>
          </a:bodyPr>
          <a:lstStyle/>
          <a:p>
            <a:pPr algn="just"/>
            <a:r>
              <a:rPr lang="tr-TR" dirty="0"/>
              <a:t>İş fikrinizin gerçekleştirilmesi ve uygulanması için yapmanız gereken öncelikli iş, başarı şansı ve gelir potansiyelinin araştırılmasıdır. Ayrıca girişimci, yapacağı araştırmalara paralel olarak işin kurulması, yürütülmesi ve büyümesi için ne yapması gerektiğini de belirlemelidir. Yani işin yapılabilirliğini araştırması gerekmektedir. Bu aşama uzun süreli ve geniş kapsamlı bir çalışma gerektirir. Ama girişimcinin bu araştırmaları yapmadan önce genel çerçevede işin kurulmasına mani olan bir durum olup olmadığını da incelemesi gerekmektedir.</a:t>
            </a:r>
          </a:p>
        </p:txBody>
      </p:sp>
    </p:spTree>
    <p:extLst>
      <p:ext uri="{BB962C8B-B14F-4D97-AF65-F5344CB8AC3E}">
        <p14:creationId xmlns:p14="http://schemas.microsoft.com/office/powerpoint/2010/main" val="3579967408"/>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1600200"/>
            <a:ext cx="8712968" cy="4525963"/>
          </a:xfrm>
        </p:spPr>
        <p:txBody>
          <a:bodyPr>
            <a:normAutofit/>
          </a:bodyPr>
          <a:lstStyle/>
          <a:p>
            <a:pPr algn="just"/>
            <a:r>
              <a:rPr lang="tr-TR" dirty="0"/>
              <a:t>Ön değerlendirme çalışması, iş fikrinin genel özelliklerinin belirlenmesini ve kendi özellikleri ile genel bir karşılaştırma yapılmasını sağlamaktadır. Bu çalışma, kısa ve hızlı olması nedeniyle girişimcinin zaman kaybetmesini engellemektedir. Aynı zamanda birden fazla iş fikri söz konusu olduğu zaman da ön değerlendirme çalışmasının yapılması oldukça faydalı olacaktır.</a:t>
            </a:r>
          </a:p>
        </p:txBody>
      </p:sp>
    </p:spTree>
    <p:extLst>
      <p:ext uri="{BB962C8B-B14F-4D97-AF65-F5344CB8AC3E}">
        <p14:creationId xmlns:p14="http://schemas.microsoft.com/office/powerpoint/2010/main" val="177372940"/>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931224" cy="1143000"/>
          </a:xfrm>
        </p:spPr>
        <p:txBody>
          <a:bodyPr>
            <a:normAutofit/>
          </a:bodyPr>
          <a:lstStyle/>
          <a:p>
            <a:r>
              <a:rPr lang="tr-TR" sz="3200" dirty="0"/>
              <a:t> İş Fikrinin Yapılabilirlik </a:t>
            </a:r>
            <a:r>
              <a:rPr lang="tr-TR" sz="3200" dirty="0" smtClean="0"/>
              <a:t>Araştırmasını Yapmak</a:t>
            </a:r>
            <a:endParaRPr lang="tr-TR" sz="3200" dirty="0"/>
          </a:p>
        </p:txBody>
      </p:sp>
      <p:sp>
        <p:nvSpPr>
          <p:cNvPr id="3" name="İçerik Yer Tutucusu 2"/>
          <p:cNvSpPr>
            <a:spLocks noGrp="1"/>
          </p:cNvSpPr>
          <p:nvPr>
            <p:ph idx="1"/>
          </p:nvPr>
        </p:nvSpPr>
        <p:spPr>
          <a:xfrm>
            <a:off x="457200" y="1600200"/>
            <a:ext cx="8435280" cy="4525963"/>
          </a:xfrm>
        </p:spPr>
        <p:txBody>
          <a:bodyPr>
            <a:normAutofit fontScale="92500"/>
          </a:bodyPr>
          <a:lstStyle/>
          <a:p>
            <a:pPr algn="just"/>
            <a:r>
              <a:rPr lang="tr-TR" dirty="0"/>
              <a:t>Girişimcilerin kurdukları işte başarılı olabilmesi için önce iş fikrinin başarı potansiyeline sahip olması gerekiyor. Burada başarı potansiyelinden kasıt yalnızca iş fikrinin özellikleri değildir. Aynı zamanda kurulmak istenen şirketin başarısı ve bu 3 temel unsura bağlıdır. İş fikrine, piyasaya ve girişimcinin özelliklerine göre başarı potansiyelinden bahsedilmektedir. Bu nedenle iş kurma sürecinde bu konu üzerine detaylı ve karşılaştırmalı analiz yapılmalıdır.</a:t>
            </a:r>
          </a:p>
        </p:txBody>
      </p:sp>
    </p:spTree>
    <p:extLst>
      <p:ext uri="{BB962C8B-B14F-4D97-AF65-F5344CB8AC3E}">
        <p14:creationId xmlns:p14="http://schemas.microsoft.com/office/powerpoint/2010/main" val="1388249457"/>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435280" cy="4525963"/>
          </a:xfrm>
        </p:spPr>
        <p:txBody>
          <a:bodyPr/>
          <a:lstStyle/>
          <a:p>
            <a:pPr algn="just"/>
            <a:r>
              <a:rPr lang="tr-TR" dirty="0"/>
              <a:t>Girişimcinin kurmak istediği işiyle ilgili olarak araştırması gereken birçok soru bulunmaktadır. İş fikrinin, piyasadaki arz – talep ve rekabet ilişkileri içindeki yeri, müşteri kitlesi, ürün ve hizmet özellikleri, işletme kuruluş modeli ve yasal seçenekler, teknik bilgi ve beceriler, finansal kaynak seçenekleri gibi konular dikkatli bir şekilde araştırılmalıdır.</a:t>
            </a:r>
          </a:p>
        </p:txBody>
      </p:sp>
    </p:spTree>
    <p:extLst>
      <p:ext uri="{BB962C8B-B14F-4D97-AF65-F5344CB8AC3E}">
        <p14:creationId xmlns:p14="http://schemas.microsoft.com/office/powerpoint/2010/main" val="1264451853"/>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a:bodyPr>
          <a:lstStyle/>
          <a:p>
            <a:pPr algn="just"/>
            <a:r>
              <a:rPr lang="tr-TR" dirty="0"/>
              <a:t>Aynı zamanda girişimciler, iş fikrinin yapılabilirliğini ve başarı potansiyelini belirlemek için de birçok soruyu araştırarak en doğru seçenekleri belirlemesi gerekiyor. İş fikrinin yapılabilirlik araştırması, bu soruların sorulduğu ve en uygun cevapların araştırıldığı aşamadır. Bu aşama sonucunda ise girişimci, iş fikrinden yola çıkarak kendi özelliklerine uygun bir iş modeline ulaşmış olacaktır.</a:t>
            </a:r>
          </a:p>
        </p:txBody>
      </p:sp>
    </p:spTree>
    <p:extLst>
      <p:ext uri="{BB962C8B-B14F-4D97-AF65-F5344CB8AC3E}">
        <p14:creationId xmlns:p14="http://schemas.microsoft.com/office/powerpoint/2010/main" val="2074277005"/>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İş Planının Hazırlanması</a:t>
            </a:r>
          </a:p>
        </p:txBody>
      </p:sp>
      <p:sp>
        <p:nvSpPr>
          <p:cNvPr id="3" name="İçerik Yer Tutucusu 2"/>
          <p:cNvSpPr>
            <a:spLocks noGrp="1"/>
          </p:cNvSpPr>
          <p:nvPr>
            <p:ph idx="1"/>
          </p:nvPr>
        </p:nvSpPr>
        <p:spPr>
          <a:xfrm>
            <a:off x="457200" y="1600200"/>
            <a:ext cx="8291264" cy="4525963"/>
          </a:xfrm>
        </p:spPr>
        <p:txBody>
          <a:bodyPr>
            <a:normAutofit lnSpcReduction="10000"/>
          </a:bodyPr>
          <a:lstStyle/>
          <a:p>
            <a:pPr algn="just"/>
            <a:r>
              <a:rPr lang="tr-TR" dirty="0"/>
              <a:t>Yapılabilirlik araştırması sonrasında, kurulacak olan işin en doğru ve uygulanabilir modeline ulaşmış olacaktır. Artık girişimcinin elinde, çeşitli kuruluş ve işletme seçenekleri arasından kendi özelliklerine ve işletme amaçlarına uygun olanların seçildiği bir kararlar dizini yer almaktadır. Girişimci yapılabilirlik raporu ile iş kurma sürecinde yapması gerekenlere, çeşitli seçenekleri değerlendirerek ulaşır.</a:t>
            </a:r>
          </a:p>
        </p:txBody>
      </p:sp>
    </p:spTree>
    <p:extLst>
      <p:ext uri="{BB962C8B-B14F-4D97-AF65-F5344CB8AC3E}">
        <p14:creationId xmlns:p14="http://schemas.microsoft.com/office/powerpoint/2010/main" val="2365438935"/>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147248" cy="4525963"/>
          </a:xfrm>
        </p:spPr>
        <p:txBody>
          <a:bodyPr/>
          <a:lstStyle/>
          <a:p>
            <a:pPr algn="just"/>
            <a:r>
              <a:rPr lang="tr-TR" dirty="0"/>
              <a:t>Yapılabilirlik araştırması ile projenin kapsamı belirlenmiştir. Uygulama aşamasına geçmek için de bir iş planına gerek vardır. İşin kurulma günü gelene kadar hazırlanan kapsamın ortaya çıkması için birçok aktivite sıralı ve daha önceden belirlenen özelliklerde gerçekleştirilmelidir.</a:t>
            </a:r>
          </a:p>
        </p:txBody>
      </p:sp>
    </p:spTree>
    <p:extLst>
      <p:ext uri="{BB962C8B-B14F-4D97-AF65-F5344CB8AC3E}">
        <p14:creationId xmlns:p14="http://schemas.microsoft.com/office/powerpoint/2010/main" val="2804654618"/>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a:t>Bu konuda başarılı olabilmek için girişimcilerin, iş planını doğru bir şekilde hazırlaması gerekmektedir. İş planının en temel amacı ise girişimcinin iş kurma sürecinde hangi hedefler için neleri, nasıl ve ne zaman yapacağını belirlemesidir.</a:t>
            </a:r>
          </a:p>
        </p:txBody>
      </p:sp>
    </p:spTree>
    <p:extLst>
      <p:ext uri="{BB962C8B-B14F-4D97-AF65-F5344CB8AC3E}">
        <p14:creationId xmlns:p14="http://schemas.microsoft.com/office/powerpoint/2010/main" val="1707166432"/>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İş Kurma Aşaması</a:t>
            </a:r>
          </a:p>
        </p:txBody>
      </p:sp>
      <p:sp>
        <p:nvSpPr>
          <p:cNvPr id="3" name="İçerik Yer Tutucusu 2"/>
          <p:cNvSpPr>
            <a:spLocks noGrp="1"/>
          </p:cNvSpPr>
          <p:nvPr>
            <p:ph idx="1"/>
          </p:nvPr>
        </p:nvSpPr>
        <p:spPr>
          <a:xfrm>
            <a:off x="457200" y="1600200"/>
            <a:ext cx="8147248" cy="4525963"/>
          </a:xfrm>
        </p:spPr>
        <p:txBody>
          <a:bodyPr>
            <a:normAutofit fontScale="92500" lnSpcReduction="10000"/>
          </a:bodyPr>
          <a:lstStyle/>
          <a:p>
            <a:pPr algn="just"/>
            <a:r>
              <a:rPr lang="tr-TR" dirty="0"/>
              <a:t>İşin kuruluş aşaması, iş planında belirlenen özelliklere göre işin fiziki olarak kurulduğu aşama olarak tanımlanmaktadır. Girişimciler bu aşamada; iş yerini kiralar veya satın alır, işletmenin yasal kuruluş işlerini yapar, elemanları, makine ve ekipmanları temin eder. Kredi çekilecekse gerekli teminatlar sağlanır, başvurular yapılır. İş yeri donanımları kurulur ve işletmenin faaliyetini başlatırlar. Girişimci iş kurma aşamasına geldiğinde iş planı hazırlıklarını tamamlamış olacaktır.</a:t>
            </a:r>
          </a:p>
        </p:txBody>
      </p:sp>
    </p:spTree>
    <p:extLst>
      <p:ext uri="{BB962C8B-B14F-4D97-AF65-F5344CB8AC3E}">
        <p14:creationId xmlns:p14="http://schemas.microsoft.com/office/powerpoint/2010/main" val="1936762316"/>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608" y="1628800"/>
            <a:ext cx="7272808" cy="2664296"/>
          </a:xfrm>
        </p:spPr>
        <p:txBody>
          <a:bodyPr>
            <a:normAutofit/>
          </a:bodyPr>
          <a:lstStyle/>
          <a:p>
            <a:r>
              <a:rPr lang="tr-TR" sz="4800" dirty="0" smtClean="0">
                <a:latin typeface="Times New Roman"/>
                <a:ea typeface="Calibri"/>
              </a:rPr>
              <a:t>Motivasyona sahip olmak…</a:t>
            </a:r>
            <a:endParaRPr lang="tr-TR" dirty="0"/>
          </a:p>
        </p:txBody>
      </p:sp>
    </p:spTree>
    <p:extLst>
      <p:ext uri="{BB962C8B-B14F-4D97-AF65-F5344CB8AC3E}">
        <p14:creationId xmlns:p14="http://schemas.microsoft.com/office/powerpoint/2010/main" val="874397180"/>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147248" cy="4525963"/>
          </a:xfrm>
        </p:spPr>
        <p:txBody>
          <a:bodyPr>
            <a:normAutofit/>
          </a:bodyPr>
          <a:lstStyle/>
          <a:p>
            <a:pPr algn="just"/>
            <a:r>
              <a:rPr lang="tr-TR" dirty="0"/>
              <a:t>Girişimciler, ilk aşamalarda hazırlık ve araştırma gibi tüm aşamaları kapsayan genel bir çalışma programı hazırlarken; iş planı hazırlığının son aşamasında daha detaylı bir plan yapacak duruma gelir. Bunun nedeni, işi kurmak için yapacağı birçok aktiviteyi en ince ayrıntısına kadar incelemiş ve ne yapması gerektiğine karar vermiş olmasıdır.</a:t>
            </a:r>
          </a:p>
        </p:txBody>
      </p:sp>
    </p:spTree>
    <p:extLst>
      <p:ext uri="{BB962C8B-B14F-4D97-AF65-F5344CB8AC3E}">
        <p14:creationId xmlns:p14="http://schemas.microsoft.com/office/powerpoint/2010/main" val="3668406900"/>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a:t>Girişimci bu şekilde elde ettiği sonuçlara dayanarak iş planının son aşaması olan “İş Kurma Süreci Detaylı Çalışma </a:t>
            </a:r>
            <a:r>
              <a:rPr lang="tr-TR" dirty="0" err="1"/>
              <a:t>Planı”nı</a:t>
            </a:r>
            <a:r>
              <a:rPr lang="tr-TR" dirty="0"/>
              <a:t> hazırlar.</a:t>
            </a:r>
          </a:p>
        </p:txBody>
      </p:sp>
    </p:spTree>
    <p:extLst>
      <p:ext uri="{BB962C8B-B14F-4D97-AF65-F5344CB8AC3E}">
        <p14:creationId xmlns:p14="http://schemas.microsoft.com/office/powerpoint/2010/main" val="815453415"/>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İşletmeyi Geliştirmek</a:t>
            </a:r>
          </a:p>
        </p:txBody>
      </p:sp>
      <p:sp>
        <p:nvSpPr>
          <p:cNvPr id="3" name="İçerik Yer Tutucusu 2"/>
          <p:cNvSpPr>
            <a:spLocks noGrp="1"/>
          </p:cNvSpPr>
          <p:nvPr>
            <p:ph idx="1"/>
          </p:nvPr>
        </p:nvSpPr>
        <p:spPr/>
        <p:txBody>
          <a:bodyPr>
            <a:normAutofit lnSpcReduction="10000"/>
          </a:bodyPr>
          <a:lstStyle/>
          <a:p>
            <a:pPr algn="just"/>
            <a:r>
              <a:rPr lang="tr-TR" dirty="0"/>
              <a:t>İş kurma aşamasının sonunda, kuruluş amacı ile girişimci için farklı bir dönem başlar. Girişimciler kuruluş aşamasından sonra işletmenin gelişim planı adımlarını uygulamaya başlar. Bu aşamalar ise kendi ayakları üzerinde durur hale gelmek, gelişmenin başlaması, kullanılan kapasitenin yükselmesi ve işletmeye yeni kapasiteler eklenmesi şeklinde devam eder.</a:t>
            </a:r>
          </a:p>
        </p:txBody>
      </p:sp>
    </p:spTree>
    <p:extLst>
      <p:ext uri="{BB962C8B-B14F-4D97-AF65-F5344CB8AC3E}">
        <p14:creationId xmlns:p14="http://schemas.microsoft.com/office/powerpoint/2010/main" val="517925790"/>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075240" cy="4525963"/>
          </a:xfrm>
        </p:spPr>
        <p:txBody>
          <a:bodyPr>
            <a:normAutofit fontScale="92500"/>
          </a:bodyPr>
          <a:lstStyle/>
          <a:p>
            <a:pPr algn="just"/>
            <a:r>
              <a:rPr lang="tr-TR" dirty="0"/>
              <a:t>İşletme gelişme planının başarısı ve hızı, girişimcinin doğru işletmecilik uygulaması ile alakalıdır. Yani ne kadar başarılı bir işletme yöneticisi olduğuna ve ne kadar doğru bir sistem kurduğuna bağlıdır. İşletme yöneticileri, kuruluş ve faaliyete geçme aşamasında teknik kısımla ilgilendikleri kadar, idari faaliyetlerle de ilgilenmelidir. Bu nedenle girişimci, işletmesini kurduktan sonra iyi bir yönetici olmayı veya iyi bir yönetim sistemi kurmayı da başarmalıdır.</a:t>
            </a:r>
          </a:p>
        </p:txBody>
      </p:sp>
    </p:spTree>
    <p:extLst>
      <p:ext uri="{BB962C8B-B14F-4D97-AF65-F5344CB8AC3E}">
        <p14:creationId xmlns:p14="http://schemas.microsoft.com/office/powerpoint/2010/main" val="2503260500"/>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91264" cy="4525963"/>
          </a:xfrm>
        </p:spPr>
        <p:txBody>
          <a:bodyPr>
            <a:normAutofit fontScale="85000" lnSpcReduction="10000"/>
          </a:bodyPr>
          <a:lstStyle/>
          <a:p>
            <a:pPr algn="just"/>
            <a:r>
              <a:rPr lang="tr-TR" dirty="0" smtClean="0"/>
              <a:t>İşletmenin </a:t>
            </a:r>
            <a:r>
              <a:rPr lang="tr-TR" dirty="0"/>
              <a:t>kurulduğu ilk dönem, oldukça farklı başlangıçlardan oluşmaktadır ve zorlu bir dönemdir. Bu dönemde girişimciler iş fikirlerini uygulamak için minimum risk almalıdır. Aynı zamanda tüm zamanını ve dikkatini de işine vermelidir. İyi bir iş planına sahip olan girişimciler bu aşamada rahat edeceklerdir. Çünkü zorluklar önceden tahmin edilmiştir ve bunlar için alternatif yaklaşımlar belirlenmiştir. İşin kuruluşunu başlatan hedefler sürekli göz önünde bulundurulması, hem çözümleri kolaylaştırmakta hem de girişimcinin motivasyonunu yüksek tutmasını sağlamaktadır.</a:t>
            </a:r>
          </a:p>
        </p:txBody>
      </p:sp>
    </p:spTree>
    <p:extLst>
      <p:ext uri="{BB962C8B-B14F-4D97-AF65-F5344CB8AC3E}">
        <p14:creationId xmlns:p14="http://schemas.microsoft.com/office/powerpoint/2010/main" val="1118793421"/>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a:xfrm>
            <a:off x="457200" y="1600201"/>
            <a:ext cx="8507288" cy="3628999"/>
          </a:xfrm>
        </p:spPr>
        <p:txBody>
          <a:bodyPr/>
          <a:lstStyle/>
          <a:p>
            <a:r>
              <a:rPr lang="tr-TR" dirty="0" smtClean="0"/>
              <a:t>KOSGEB, Genç girişimci geliştirme projesi, Girişimciler için iş planı rehberi, Ankara, 2003</a:t>
            </a:r>
            <a:r>
              <a:rPr lang="tr-TR" dirty="0" smtClean="0"/>
              <a:t>.</a:t>
            </a:r>
          </a:p>
          <a:p>
            <a:r>
              <a:rPr lang="tr-TR"/>
              <a:t>https://paratic.com/girisimciler-icin-is-kurma-surecinin-temel-adimlari/</a:t>
            </a:r>
            <a:endParaRPr lang="tr-TR" dirty="0" smtClean="0"/>
          </a:p>
          <a:p>
            <a:pPr marL="36576" indent="0">
              <a:buNone/>
            </a:pPr>
            <a:endParaRPr lang="tr-TR" dirty="0"/>
          </a:p>
        </p:txBody>
      </p:sp>
    </p:spTree>
    <p:extLst>
      <p:ext uri="{BB962C8B-B14F-4D97-AF65-F5344CB8AC3E}">
        <p14:creationId xmlns:p14="http://schemas.microsoft.com/office/powerpoint/2010/main" val="3056151788"/>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1340768"/>
            <a:ext cx="8064896" cy="3312368"/>
          </a:xfrm>
        </p:spPr>
        <p:txBody>
          <a:bodyPr>
            <a:normAutofit/>
          </a:bodyPr>
          <a:lstStyle/>
          <a:p>
            <a:pPr algn="just"/>
            <a:r>
              <a:rPr lang="tr-TR" dirty="0" smtClean="0"/>
              <a:t>Girişimcilik motivasyonu iş kurmak isteyenlerin sahip olması gereken en önemli güçtür. Finansman dahil tüm diğer etkenler güçlü bir motivasyondan daha anlamlı değildir.</a:t>
            </a:r>
            <a:endParaRPr lang="tr-TR" b="1" dirty="0" smtClean="0"/>
          </a:p>
          <a:p>
            <a:pPr marL="36576" indent="0" algn="just">
              <a:buNone/>
            </a:pPr>
            <a:endParaRPr lang="tr-TR" dirty="0"/>
          </a:p>
        </p:txBody>
      </p:sp>
    </p:spTree>
    <p:extLst>
      <p:ext uri="{BB962C8B-B14F-4D97-AF65-F5344CB8AC3E}">
        <p14:creationId xmlns:p14="http://schemas.microsoft.com/office/powerpoint/2010/main" val="2699391239"/>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2276872"/>
            <a:ext cx="8075240" cy="2232248"/>
          </a:xfrm>
        </p:spPr>
        <p:txBody>
          <a:bodyPr>
            <a:normAutofit/>
          </a:bodyPr>
          <a:lstStyle/>
          <a:p>
            <a:pPr algn="just"/>
            <a:r>
              <a:rPr lang="tr-TR" dirty="0" smtClean="0"/>
              <a:t>Girişimcileri kendi işini kurma kararına getiren nedenleri, dolayısıyla motivasyon kaynaklarını incelediğimizde genel olarak aşağıdaki başlıklar ortaya çıkar.</a:t>
            </a:r>
          </a:p>
          <a:p>
            <a:pPr marL="36576" indent="0">
              <a:buNone/>
            </a:pPr>
            <a:endParaRPr lang="tr-TR" dirty="0"/>
          </a:p>
          <a:p>
            <a:endParaRPr lang="tr-TR" dirty="0"/>
          </a:p>
        </p:txBody>
      </p:sp>
    </p:spTree>
    <p:extLst>
      <p:ext uri="{BB962C8B-B14F-4D97-AF65-F5344CB8AC3E}">
        <p14:creationId xmlns:p14="http://schemas.microsoft.com/office/powerpoint/2010/main" val="3411568588"/>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smtClean="0"/>
              <a:t>Kendi kendinin patronu olmak, başkalarından emir alarak çalışmama isteği,</a:t>
            </a:r>
          </a:p>
          <a:p>
            <a:pPr algn="just"/>
            <a:r>
              <a:rPr lang="tr-TR" dirty="0" smtClean="0"/>
              <a:t>Mevcut iş seçeneklerinin verdiği maddi-manevi kazanımlardan daha fazlasına ulaşma isteği,</a:t>
            </a:r>
          </a:p>
          <a:p>
            <a:pPr algn="just"/>
            <a:r>
              <a:rPr lang="tr-TR" dirty="0" smtClean="0"/>
              <a:t>Kendi geleceğini kendi karar ve çabalarıyla şekillendirme isteği,</a:t>
            </a:r>
            <a:endParaRPr lang="tr-TR" dirty="0"/>
          </a:p>
        </p:txBody>
      </p:sp>
    </p:spTree>
    <p:extLst>
      <p:ext uri="{BB962C8B-B14F-4D97-AF65-F5344CB8AC3E}">
        <p14:creationId xmlns:p14="http://schemas.microsoft.com/office/powerpoint/2010/main" val="2087143717"/>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smtClean="0"/>
              <a:t>Kendi işini kurmak dışında hayatını kazanma seçeneklerinin sınırlı olması,</a:t>
            </a:r>
          </a:p>
          <a:p>
            <a:pPr algn="just"/>
            <a:r>
              <a:rPr lang="tr-TR" dirty="0" smtClean="0"/>
              <a:t>Emekli vb. gruplarda olduğu gibi iş kurarak daha çok manevi tatmin sağlama çabası,</a:t>
            </a:r>
          </a:p>
          <a:p>
            <a:pPr algn="just"/>
            <a:r>
              <a:rPr lang="tr-TR" dirty="0" smtClean="0"/>
              <a:t>Bağımsız yada esnek bir iş ortamına sahip olmak,</a:t>
            </a:r>
          </a:p>
          <a:p>
            <a:pPr algn="just"/>
            <a:r>
              <a:rPr lang="tr-TR" dirty="0" smtClean="0"/>
              <a:t>İş fırsatlarını değerlendirme isteği.</a:t>
            </a:r>
            <a:endParaRPr lang="tr-TR" dirty="0"/>
          </a:p>
        </p:txBody>
      </p:sp>
    </p:spTree>
    <p:extLst>
      <p:ext uri="{BB962C8B-B14F-4D97-AF65-F5344CB8AC3E}">
        <p14:creationId xmlns:p14="http://schemas.microsoft.com/office/powerpoint/2010/main" val="1407703249"/>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Başarılı bir iş fikri belirlemek</a:t>
            </a:r>
            <a:endParaRPr lang="tr-TR" dirty="0"/>
          </a:p>
        </p:txBody>
      </p:sp>
      <p:sp>
        <p:nvSpPr>
          <p:cNvPr id="3" name="İçerik Yer Tutucusu 2"/>
          <p:cNvSpPr>
            <a:spLocks noGrp="1"/>
          </p:cNvSpPr>
          <p:nvPr>
            <p:ph idx="1"/>
          </p:nvPr>
        </p:nvSpPr>
        <p:spPr>
          <a:xfrm>
            <a:off x="467544" y="2636912"/>
            <a:ext cx="8208912" cy="2088232"/>
          </a:xfrm>
        </p:spPr>
        <p:txBody>
          <a:bodyPr/>
          <a:lstStyle/>
          <a:p>
            <a:pPr algn="just"/>
            <a:r>
              <a:rPr lang="tr-TR" dirty="0" smtClean="0"/>
              <a:t>Kendi işini kurma motivasyonuna sahip girişimci için başarının ilk koşulu başarı potansiyeli yüksek bir iş fikrine sahip olmaktır.</a:t>
            </a:r>
            <a:endParaRPr lang="tr-TR" dirty="0"/>
          </a:p>
        </p:txBody>
      </p:sp>
    </p:spTree>
    <p:extLst>
      <p:ext uri="{BB962C8B-B14F-4D97-AF65-F5344CB8AC3E}">
        <p14:creationId xmlns:p14="http://schemas.microsoft.com/office/powerpoint/2010/main" val="1620269103"/>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Çalışma Programı Hazırlamak</a:t>
            </a:r>
            <a:endParaRPr lang="tr-TR" dirty="0"/>
          </a:p>
        </p:txBody>
      </p:sp>
      <p:sp>
        <p:nvSpPr>
          <p:cNvPr id="3" name="İçerik Yer Tutucusu 2"/>
          <p:cNvSpPr>
            <a:spLocks noGrp="1"/>
          </p:cNvSpPr>
          <p:nvPr>
            <p:ph idx="1"/>
          </p:nvPr>
        </p:nvSpPr>
        <p:spPr/>
        <p:txBody>
          <a:bodyPr/>
          <a:lstStyle/>
          <a:p>
            <a:pPr algn="just"/>
            <a:r>
              <a:rPr lang="tr-TR" dirty="0" smtClean="0"/>
              <a:t>Kurulacak işi hayata geçirmek için plan hazırlanmalı, yapılacaklar not edilmeli ve plan dahilinde hareket ederek iş kurma çalışmaları yapılmalıdır. </a:t>
            </a:r>
            <a:endParaRPr lang="tr-TR" dirty="0"/>
          </a:p>
        </p:txBody>
      </p:sp>
    </p:spTree>
    <p:extLst>
      <p:ext uri="{BB962C8B-B14F-4D97-AF65-F5344CB8AC3E}">
        <p14:creationId xmlns:p14="http://schemas.microsoft.com/office/powerpoint/2010/main" val="344505352"/>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075240" cy="4525963"/>
          </a:xfrm>
        </p:spPr>
        <p:txBody>
          <a:bodyPr>
            <a:normAutofit fontScale="92500"/>
          </a:bodyPr>
          <a:lstStyle/>
          <a:p>
            <a:pPr algn="just"/>
            <a:r>
              <a:rPr lang="tr-TR" dirty="0"/>
              <a:t>Bir girişimcinin iş kurma hedefine ulaşabilmesi için belli başlı konularda düzenli ve yoğun bir çalışma içine girmesi gerekmektedir. İş fikrinin belirlenmesinden kurulmasına ve ilk müşteriye kadarki süreçte birbirinden farklı; ama birbirine bağlı çalışmalar yapılmalıdır. İş kurma aşamasına ulaşabilmek için çalışma programı hazırlık sürecinde en başından sonuna kadar planlı bir şekilde eksiksiz ve geniş kapsamlı bir şekilde hareket edilmelidir.</a:t>
            </a:r>
          </a:p>
        </p:txBody>
      </p:sp>
    </p:spTree>
    <p:extLst>
      <p:ext uri="{BB962C8B-B14F-4D97-AF65-F5344CB8AC3E}">
        <p14:creationId xmlns:p14="http://schemas.microsoft.com/office/powerpoint/2010/main" val="465818236"/>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theme/theme1.xml><?xml version="1.0" encoding="utf-8"?>
<a:theme xmlns:a="http://schemas.openxmlformats.org/drawingml/2006/main" name="Teknik">
  <a:themeElements>
    <a:clrScheme name="Teknik">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knik">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knik">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119</TotalTime>
  <Words>1098</Words>
  <Application>Microsoft Office PowerPoint</Application>
  <PresentationFormat>Ekran Gösterisi (4:3)</PresentationFormat>
  <Paragraphs>39</Paragraphs>
  <Slides>25</Slides>
  <Notes>0</Notes>
  <HiddenSlides>0</HiddenSlides>
  <MMClips>0</MMClips>
  <ScaleCrop>false</ScaleCrop>
  <HeadingPairs>
    <vt:vector size="4" baseType="variant">
      <vt:variant>
        <vt:lpstr>Tema</vt:lpstr>
      </vt:variant>
      <vt:variant>
        <vt:i4>1</vt:i4>
      </vt:variant>
      <vt:variant>
        <vt:lpstr>Slayt Başlıkları</vt:lpstr>
      </vt:variant>
      <vt:variant>
        <vt:i4>25</vt:i4>
      </vt:variant>
    </vt:vector>
  </HeadingPairs>
  <TitlesOfParts>
    <vt:vector size="26" baseType="lpstr">
      <vt:lpstr>Teknik</vt:lpstr>
      <vt:lpstr>İş Kurma sürecinin temel adımları </vt:lpstr>
      <vt:lpstr>Motivasyona sahip olmak…</vt:lpstr>
      <vt:lpstr>PowerPoint Sunusu</vt:lpstr>
      <vt:lpstr>PowerPoint Sunusu</vt:lpstr>
      <vt:lpstr>PowerPoint Sunusu</vt:lpstr>
      <vt:lpstr>PowerPoint Sunusu</vt:lpstr>
      <vt:lpstr>Başarılı bir iş fikri belirlemek</vt:lpstr>
      <vt:lpstr>Çalışma Programı Hazırlamak</vt:lpstr>
      <vt:lpstr>PowerPoint Sunusu</vt:lpstr>
      <vt:lpstr>PowerPoint Sunusu</vt:lpstr>
      <vt:lpstr>İş fikrinin ön değerlendirmesini yapmak</vt:lpstr>
      <vt:lpstr>PowerPoint Sunusu</vt:lpstr>
      <vt:lpstr> İş Fikrinin Yapılabilirlik Araştırmasını Yapmak</vt:lpstr>
      <vt:lpstr>PowerPoint Sunusu</vt:lpstr>
      <vt:lpstr>PowerPoint Sunusu</vt:lpstr>
      <vt:lpstr>İş Planının Hazırlanması</vt:lpstr>
      <vt:lpstr>PowerPoint Sunusu</vt:lpstr>
      <vt:lpstr>PowerPoint Sunusu</vt:lpstr>
      <vt:lpstr>İş Kurma Aşaması</vt:lpstr>
      <vt:lpstr>PowerPoint Sunusu</vt:lpstr>
      <vt:lpstr>PowerPoint Sunusu</vt:lpstr>
      <vt:lpstr>İşletmeyi Geliştirmek</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empresyonizm</dc:title>
  <dc:creator>Dağ</dc:creator>
  <cp:lastModifiedBy>hatice</cp:lastModifiedBy>
  <cp:revision>18</cp:revision>
  <dcterms:created xsi:type="dcterms:W3CDTF">2018-02-16T19:20:16Z</dcterms:created>
  <dcterms:modified xsi:type="dcterms:W3CDTF">2020-09-17T11:16:01Z</dcterms:modified>
</cp:coreProperties>
</file>