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3" r:id="rId5"/>
    <p:sldId id="271" r:id="rId6"/>
    <p:sldId id="27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28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48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685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85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2802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88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43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54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01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06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79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64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144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27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00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83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CE0AB-676C-490D-95FA-16461B852E6D}" type="datetimeFigureOut">
              <a:rPr lang="tr-TR" smtClean="0"/>
              <a:pPr/>
              <a:t>2.02.2017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E01E8A-34DE-44C6-87F4-D18FF92207E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32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8101042" cy="3000395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>
                <a:solidFill>
                  <a:srgbClr val="2B211B"/>
                </a:solidFill>
              </a:rPr>
              <a:t>Toplu Beslenme </a:t>
            </a:r>
            <a:r>
              <a:rPr lang="tr-TR" sz="6000" b="1" dirty="0" smtClean="0">
                <a:solidFill>
                  <a:srgbClr val="2B211B"/>
                </a:solidFill>
              </a:rPr>
              <a:t>Sistemlerinde</a:t>
            </a:r>
            <a:r>
              <a:rPr lang="tr-TR" sz="6000" b="1" dirty="0" smtClean="0">
                <a:solidFill>
                  <a:srgbClr val="2B211B"/>
                </a:solidFill>
              </a:rPr>
              <a:t/>
            </a:r>
            <a:br>
              <a:rPr lang="tr-TR" sz="6000" b="1" dirty="0" smtClean="0">
                <a:solidFill>
                  <a:srgbClr val="2B211B"/>
                </a:solidFill>
              </a:rPr>
            </a:br>
            <a:r>
              <a:rPr lang="tr-TR" sz="6000" b="1" dirty="0" smtClean="0">
                <a:solidFill>
                  <a:srgbClr val="2B211B"/>
                </a:solidFill>
              </a:rPr>
              <a:t> İş </a:t>
            </a:r>
            <a:r>
              <a:rPr lang="tr-TR" sz="6000" b="1" dirty="0" smtClean="0">
                <a:solidFill>
                  <a:srgbClr val="2B211B"/>
                </a:solidFill>
              </a:rPr>
              <a:t>Güvenliği</a:t>
            </a:r>
            <a:endParaRPr lang="tr-TR" sz="6000" b="1" dirty="0">
              <a:solidFill>
                <a:srgbClr val="2B211B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0108" y="457200"/>
            <a:ext cx="8686800" cy="838200"/>
          </a:xfrm>
        </p:spPr>
        <p:txBody>
          <a:bodyPr>
            <a:normAutofit/>
          </a:bodyPr>
          <a:lstStyle/>
          <a:p>
            <a:r>
              <a:rPr lang="tr-TR" sz="4000" b="1" dirty="0" err="1" smtClean="0"/>
              <a:t>TBS’de</a:t>
            </a:r>
            <a:r>
              <a:rPr lang="tr-TR" sz="4000" b="1" dirty="0" smtClean="0"/>
              <a:t> İş </a:t>
            </a:r>
            <a:r>
              <a:rPr lang="tr-TR" sz="4000" b="1" dirty="0" err="1" smtClean="0"/>
              <a:t>güvenlİğİ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rİsklerİ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1. </a:t>
            </a:r>
            <a:r>
              <a:rPr lang="tr-TR" sz="2800" dirty="0" smtClean="0">
                <a:solidFill>
                  <a:srgbClr val="2B211B"/>
                </a:solidFill>
              </a:rPr>
              <a:t>Pişen yemekler</a:t>
            </a:r>
          </a:p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2. </a:t>
            </a:r>
            <a:r>
              <a:rPr lang="tr-TR" sz="2800" dirty="0" smtClean="0">
                <a:solidFill>
                  <a:srgbClr val="2B211B"/>
                </a:solidFill>
              </a:rPr>
              <a:t>Kızgın yağlar</a:t>
            </a:r>
          </a:p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3. </a:t>
            </a:r>
            <a:r>
              <a:rPr lang="tr-TR" sz="2800" dirty="0" smtClean="0">
                <a:solidFill>
                  <a:srgbClr val="2B211B"/>
                </a:solidFill>
              </a:rPr>
              <a:t>Ocak, fırın ve pişirme araçları</a:t>
            </a:r>
          </a:p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4. </a:t>
            </a:r>
            <a:r>
              <a:rPr lang="tr-TR" sz="2800" dirty="0" smtClean="0">
                <a:solidFill>
                  <a:srgbClr val="2B211B"/>
                </a:solidFill>
              </a:rPr>
              <a:t>Ağır ve tehlikeli araç gereçler</a:t>
            </a:r>
          </a:p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5. </a:t>
            </a:r>
            <a:r>
              <a:rPr lang="tr-TR" sz="2800" dirty="0" smtClean="0">
                <a:solidFill>
                  <a:srgbClr val="2B211B"/>
                </a:solidFill>
              </a:rPr>
              <a:t>Riskli çalışma ortamları</a:t>
            </a:r>
          </a:p>
          <a:p>
            <a:pPr marL="514350" indent="-514350">
              <a:buNone/>
            </a:pPr>
            <a:r>
              <a:rPr lang="tr-TR" sz="2800" b="1" dirty="0" smtClean="0">
                <a:solidFill>
                  <a:srgbClr val="2B211B"/>
                </a:solidFill>
              </a:rPr>
              <a:t>6. </a:t>
            </a:r>
            <a:r>
              <a:rPr lang="tr-TR" sz="2800" dirty="0" smtClean="0">
                <a:solidFill>
                  <a:srgbClr val="2B211B"/>
                </a:solidFill>
              </a:rPr>
              <a:t>Sınırlı zamanda üretimin tamamlanması zorunluluğu</a:t>
            </a:r>
          </a:p>
          <a:p>
            <a:pPr marL="514350" indent="-514350">
              <a:buAutoNum type="arabicPeriod"/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1414"/>
            <a:ext cx="8686800" cy="971536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İŞ GÜVENLİĞİ YÖNÜNDEN YÖNETİCİNİN YÜKÜMLÜLÜKLERİ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2B211B"/>
                </a:solidFill>
              </a:rPr>
              <a:t>TB alanlarında gerekli kişisel ve çevresel koruyucu iş güvenliği önlemlerini almak</a:t>
            </a:r>
          </a:p>
          <a:p>
            <a:pPr>
              <a:buFont typeface="Wingdings" pitchFamily="2" charset="2"/>
              <a:buChar char="v"/>
            </a:pPr>
            <a:endParaRPr lang="tr-TR" sz="2800" dirty="0" smtClean="0">
              <a:solidFill>
                <a:srgbClr val="2B211B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2B211B"/>
                </a:solidFill>
              </a:rPr>
              <a:t>Güvenli çalışma ortamlarının sürekliliğini sağlamak</a:t>
            </a:r>
          </a:p>
          <a:p>
            <a:pPr>
              <a:buFont typeface="Wingdings" pitchFamily="2" charset="2"/>
              <a:buChar char="v"/>
            </a:pPr>
            <a:endParaRPr lang="tr-TR" sz="2800" dirty="0" smtClean="0">
              <a:solidFill>
                <a:srgbClr val="2B211B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2B211B"/>
                </a:solidFill>
              </a:rPr>
              <a:t>İş güvenliği yönünden personelin eğitimini sağlamak</a:t>
            </a:r>
          </a:p>
          <a:p>
            <a:pPr>
              <a:buFont typeface="Wingdings" pitchFamily="2" charset="2"/>
              <a:buChar char="v"/>
            </a:pPr>
            <a:endParaRPr lang="tr-TR" sz="2800" dirty="0" smtClean="0">
              <a:solidFill>
                <a:srgbClr val="2B211B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sz="2800" dirty="0" smtClean="0">
                <a:solidFill>
                  <a:srgbClr val="2B211B"/>
                </a:solidFill>
              </a:rPr>
              <a:t>Gerekli ilk yardım ekibi ve malzemelerini sağlamak</a:t>
            </a:r>
            <a:endParaRPr lang="tr-TR" sz="2800" dirty="0">
              <a:solidFill>
                <a:srgbClr val="2B21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:\iş kazaları\iskazas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6019" y="1052490"/>
            <a:ext cx="1517981" cy="2389651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TB ALANLARINDA OLUŞAN KAZA TİPLERİ VE ÖNLEME YOLLARI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94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500" b="1" u="sng" dirty="0" smtClean="0">
                <a:solidFill>
                  <a:srgbClr val="C00000"/>
                </a:solidFill>
              </a:rPr>
              <a:t>DÜŞMELER</a:t>
            </a:r>
          </a:p>
          <a:p>
            <a:pPr>
              <a:buNone/>
            </a:pPr>
            <a:r>
              <a:rPr lang="tr-TR" sz="3000" dirty="0" smtClean="0">
                <a:solidFill>
                  <a:srgbClr val="2B211B"/>
                </a:solidFill>
              </a:rPr>
              <a:t>Kırık,çıkık ve çeşitli travmalara neden olabilir</a:t>
            </a:r>
            <a:r>
              <a:rPr lang="tr-TR" sz="3000" dirty="0" smtClean="0">
                <a:solidFill>
                  <a:srgbClr val="2B211B"/>
                </a:solidFill>
              </a:rPr>
              <a:t>.</a:t>
            </a:r>
            <a:endParaRPr lang="tr-TR" sz="3500" b="1" u="sng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r>
              <a:rPr lang="tr-TR" b="1" u="sng" dirty="0" smtClean="0">
                <a:solidFill>
                  <a:srgbClr val="2B211B"/>
                </a:solidFill>
              </a:rPr>
              <a:t>Nedenleri</a:t>
            </a:r>
          </a:p>
          <a:p>
            <a:pPr lvl="0">
              <a:buClr>
                <a:srgbClr val="F0A22E"/>
              </a:buClr>
              <a:buNone/>
            </a:pPr>
            <a:r>
              <a:rPr lang="tr-TR" sz="3000" b="1" u="sng" dirty="0">
                <a:solidFill>
                  <a:srgbClr val="2B211B"/>
                </a:solidFill>
              </a:rPr>
              <a:t>Önleme Yolları:</a:t>
            </a:r>
          </a:p>
          <a:p>
            <a:pPr lvl="0" algn="just">
              <a:buClr>
                <a:srgbClr val="F0A22E"/>
              </a:buClr>
              <a:buNone/>
            </a:pPr>
            <a:r>
              <a:rPr lang="tr-TR" sz="3000" b="1" u="sng" dirty="0" smtClean="0">
                <a:solidFill>
                  <a:srgbClr val="C00000"/>
                </a:solidFill>
              </a:rPr>
              <a:t>YANMALAR</a:t>
            </a:r>
            <a:endParaRPr lang="tr-TR" sz="2800" b="1" u="sng" dirty="0">
              <a:solidFill>
                <a:srgbClr val="2B211B"/>
              </a:solidFill>
            </a:endParaRPr>
          </a:p>
          <a:p>
            <a:pPr lvl="0" algn="just">
              <a:buClr>
                <a:srgbClr val="F0A22E"/>
              </a:buClr>
              <a:buNone/>
            </a:pPr>
            <a:r>
              <a:rPr lang="tr-TR" sz="2800" b="1" u="sng" dirty="0">
                <a:solidFill>
                  <a:srgbClr val="2B211B"/>
                </a:solidFill>
              </a:rPr>
              <a:t>Nedenleri:</a:t>
            </a:r>
          </a:p>
          <a:p>
            <a:pPr lvl="0">
              <a:buClr>
                <a:srgbClr val="F0A22E"/>
              </a:buClr>
              <a:buNone/>
            </a:pPr>
            <a:r>
              <a:rPr lang="tr-TR" sz="3000" b="1" u="sng" dirty="0">
                <a:solidFill>
                  <a:srgbClr val="2B211B"/>
                </a:solidFill>
              </a:rPr>
              <a:t>Önleme Yolları:</a:t>
            </a:r>
          </a:p>
          <a:p>
            <a:pPr algn="just">
              <a:buNone/>
            </a:pPr>
            <a:endParaRPr lang="tr-TR" b="1" u="sng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endParaRPr lang="tr-TR" sz="2800" b="1" dirty="0">
              <a:solidFill>
                <a:srgbClr val="2B211B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3327173"/>
            <a:ext cx="2520280" cy="3176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TB ALANLARINDA OLUŞAN KAZA TİPLERİ VE ÖNLEME YOLLARI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3200" b="1" u="sng" dirty="0" smtClean="0">
                <a:solidFill>
                  <a:srgbClr val="C00000"/>
                </a:solidFill>
              </a:rPr>
              <a:t>KESİLMELER</a:t>
            </a:r>
            <a:endParaRPr lang="tr-TR" sz="3200" b="1" u="sng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r>
              <a:rPr lang="tr-TR" sz="3000" b="1" u="sng" dirty="0" smtClean="0">
                <a:solidFill>
                  <a:srgbClr val="2B211B"/>
                </a:solidFill>
              </a:rPr>
              <a:t>Nedenleri</a:t>
            </a:r>
            <a:r>
              <a:rPr lang="tr-TR" sz="3000" b="1" u="sng" dirty="0" smtClean="0">
                <a:solidFill>
                  <a:srgbClr val="2B211B"/>
                </a:solidFill>
              </a:rPr>
              <a:t>:</a:t>
            </a:r>
          </a:p>
          <a:p>
            <a:pPr lvl="0" algn="just">
              <a:buClr>
                <a:srgbClr val="F0A22E"/>
              </a:buClr>
              <a:buNone/>
            </a:pPr>
            <a:r>
              <a:rPr lang="tr-TR" sz="2800" b="1" u="sng" dirty="0" smtClean="0">
                <a:solidFill>
                  <a:srgbClr val="2B211B"/>
                </a:solidFill>
              </a:rPr>
              <a:t>Önleme Yolları:</a:t>
            </a:r>
          </a:p>
          <a:p>
            <a:pPr lvl="0" algn="just">
              <a:buClr>
                <a:srgbClr val="F0A22E"/>
              </a:buClr>
              <a:buNone/>
            </a:pPr>
            <a:endParaRPr lang="tr-TR" sz="2800" b="1" u="sng" dirty="0" smtClean="0">
              <a:solidFill>
                <a:srgbClr val="2B211B"/>
              </a:solidFill>
            </a:endParaRPr>
          </a:p>
          <a:p>
            <a:pPr lvl="0" algn="just">
              <a:buClr>
                <a:srgbClr val="F0A22E"/>
              </a:buClr>
              <a:buNone/>
            </a:pPr>
            <a:r>
              <a:rPr lang="tr-TR" sz="3200" b="1" u="sng" dirty="0">
                <a:solidFill>
                  <a:srgbClr val="C00000"/>
                </a:solidFill>
              </a:rPr>
              <a:t>ELEKTRİK ÇARPMALARI</a:t>
            </a:r>
          </a:p>
          <a:p>
            <a:pPr lvl="0" algn="just">
              <a:buClr>
                <a:srgbClr val="F0A22E"/>
              </a:buClr>
              <a:buNone/>
            </a:pPr>
            <a:r>
              <a:rPr lang="tr-TR" sz="2800" dirty="0">
                <a:solidFill>
                  <a:srgbClr val="2B211B"/>
                </a:solidFill>
              </a:rPr>
              <a:t>Yanma ve şoklara yol açar</a:t>
            </a:r>
            <a:r>
              <a:rPr lang="tr-TR" sz="2800" dirty="0" smtClean="0">
                <a:solidFill>
                  <a:srgbClr val="2B211B"/>
                </a:solidFill>
              </a:rPr>
              <a:t>.</a:t>
            </a:r>
            <a:endParaRPr lang="tr-TR" sz="3000" b="1" u="sng" dirty="0">
              <a:solidFill>
                <a:srgbClr val="2B211B"/>
              </a:solidFill>
            </a:endParaRPr>
          </a:p>
          <a:p>
            <a:pPr lvl="0" algn="just">
              <a:buClr>
                <a:srgbClr val="F0A22E"/>
              </a:buClr>
              <a:buNone/>
            </a:pPr>
            <a:r>
              <a:rPr lang="tr-TR" sz="3000" b="1" u="sng" dirty="0">
                <a:solidFill>
                  <a:srgbClr val="2B211B"/>
                </a:solidFill>
              </a:rPr>
              <a:t>Nedenleri:</a:t>
            </a:r>
          </a:p>
          <a:p>
            <a:pPr lvl="0" algn="just">
              <a:buClr>
                <a:srgbClr val="F0A22E"/>
              </a:buClr>
              <a:buNone/>
            </a:pPr>
            <a:r>
              <a:rPr lang="tr-TR" sz="2800" b="1" u="sng" dirty="0">
                <a:solidFill>
                  <a:srgbClr val="2B211B"/>
                </a:solidFill>
              </a:rPr>
              <a:t>Önleme Yolları:</a:t>
            </a:r>
          </a:p>
          <a:p>
            <a:pPr lvl="0" algn="just">
              <a:buClr>
                <a:srgbClr val="F0A22E"/>
              </a:buClr>
              <a:buNone/>
            </a:pPr>
            <a:endParaRPr lang="tr-TR" sz="2800" b="1" u="sng" dirty="0">
              <a:solidFill>
                <a:srgbClr val="2B211B"/>
              </a:solidFill>
            </a:endParaRPr>
          </a:p>
          <a:p>
            <a:pPr algn="just">
              <a:buNone/>
            </a:pPr>
            <a:endParaRPr lang="tr-TR" sz="3000" b="1" u="sng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endParaRPr lang="tr-TR" sz="2800" b="1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endParaRPr lang="tr-TR" sz="3000" b="1" u="sng" dirty="0" smtClean="0">
              <a:solidFill>
                <a:srgbClr val="2B211B"/>
              </a:solidFill>
            </a:endParaRPr>
          </a:p>
          <a:p>
            <a:endParaRPr lang="tr-TR" dirty="0"/>
          </a:p>
        </p:txBody>
      </p:sp>
      <p:pic>
        <p:nvPicPr>
          <p:cNvPr id="4098" name="Picture 2" descr="F:\iş kazaları\hand01011j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708920"/>
            <a:ext cx="2543164" cy="1671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TB ALANLARINDA OLUŞAN KAZA TİPLERİ VE ÖNLEME YOLLARI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598" y="2160590"/>
            <a:ext cx="7418785" cy="3880773"/>
          </a:xfrm>
        </p:spPr>
        <p:txBody>
          <a:bodyPr/>
          <a:lstStyle/>
          <a:p>
            <a:pPr>
              <a:buNone/>
            </a:pPr>
            <a:r>
              <a:rPr lang="tr-TR" sz="3200" b="1" u="sng" dirty="0" smtClean="0">
                <a:solidFill>
                  <a:srgbClr val="C00000"/>
                </a:solidFill>
              </a:rPr>
              <a:t>GAZ </a:t>
            </a:r>
            <a:r>
              <a:rPr lang="tr-TR" sz="3200" b="1" u="sng" dirty="0" smtClean="0">
                <a:solidFill>
                  <a:srgbClr val="C00000"/>
                </a:solidFill>
              </a:rPr>
              <a:t>PATLAMALARI VE </a:t>
            </a:r>
            <a:r>
              <a:rPr lang="tr-TR" sz="3200" b="1" u="sng" dirty="0" smtClean="0">
                <a:solidFill>
                  <a:srgbClr val="C00000"/>
                </a:solidFill>
              </a:rPr>
              <a:t>ZEHİRLENMELER</a:t>
            </a:r>
            <a:endParaRPr lang="tr-TR" sz="3200" b="1" u="sng" dirty="0" smtClean="0">
              <a:solidFill>
                <a:srgbClr val="2B211B"/>
              </a:solidFill>
            </a:endParaRPr>
          </a:p>
          <a:p>
            <a:pPr algn="just">
              <a:buNone/>
            </a:pPr>
            <a:r>
              <a:rPr lang="tr-TR" sz="3000" b="1" u="sng" dirty="0" smtClean="0">
                <a:solidFill>
                  <a:srgbClr val="2B211B"/>
                </a:solidFill>
              </a:rPr>
              <a:t>Nedenleri</a:t>
            </a:r>
            <a:r>
              <a:rPr lang="tr-TR" sz="3000" b="1" u="sng" dirty="0" smtClean="0">
                <a:solidFill>
                  <a:srgbClr val="2B211B"/>
                </a:solidFill>
              </a:rPr>
              <a:t>:</a:t>
            </a:r>
          </a:p>
          <a:p>
            <a:pPr lvl="0" algn="just">
              <a:buClr>
                <a:srgbClr val="F0A22E"/>
              </a:buClr>
              <a:buNone/>
            </a:pPr>
            <a:r>
              <a:rPr lang="tr-TR" sz="2800" b="1" u="sng" dirty="0">
                <a:solidFill>
                  <a:srgbClr val="2B211B"/>
                </a:solidFill>
              </a:rPr>
              <a:t>Önleme Yolları:</a:t>
            </a:r>
          </a:p>
          <a:p>
            <a:pPr lvl="0" algn="just">
              <a:buClr>
                <a:srgbClr val="F0A22E"/>
              </a:buClr>
              <a:buNone/>
            </a:pPr>
            <a:endParaRPr lang="tr-TR" sz="2800" b="1" u="sng" dirty="0">
              <a:solidFill>
                <a:srgbClr val="2B211B"/>
              </a:solidFill>
            </a:endParaRPr>
          </a:p>
          <a:p>
            <a:pPr algn="just">
              <a:buNone/>
            </a:pPr>
            <a:endParaRPr lang="tr-TR" sz="3000" b="1" u="sng" dirty="0" smtClean="0">
              <a:solidFill>
                <a:srgbClr val="2B211B"/>
              </a:solidFill>
            </a:endParaRPr>
          </a:p>
        </p:txBody>
      </p:sp>
      <p:pic>
        <p:nvPicPr>
          <p:cNvPr id="1026" name="Picture 2" descr="F:\iş kazaları\07skITiXpE5HlA46sDtZ266regV5J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123370"/>
            <a:ext cx="2643174" cy="1955211"/>
          </a:xfrm>
          <a:prstGeom prst="rect">
            <a:avLst/>
          </a:prstGeom>
          <a:noFill/>
        </p:spPr>
      </p:pic>
      <p:pic>
        <p:nvPicPr>
          <p:cNvPr id="1027" name="Picture 3" descr="F:\iş kazaları\hasarmerkezi_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509120"/>
            <a:ext cx="2341570" cy="1955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236</TotalTime>
  <Words>146</Words>
  <Application>Microsoft Office PowerPoint</Application>
  <PresentationFormat>Ekran Gösterisi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Kristal</vt:lpstr>
      <vt:lpstr>Toplu Beslenme Sistemlerinde  İş Güvenliği</vt:lpstr>
      <vt:lpstr>TBS’de İş güvenlİğİ rİsklerİ</vt:lpstr>
      <vt:lpstr>İŞ GÜVENLİĞİ YÖNÜNDEN YÖNETİCİNİN YÜKÜMLÜLÜKLERİ</vt:lpstr>
      <vt:lpstr>TB ALANLARINDA OLUŞAN KAZA TİPLERİ VE ÖNLEME YOLLARI</vt:lpstr>
      <vt:lpstr>TB ALANLARINDA OLUŞAN KAZA TİPLERİ VE ÖNLEME YOLLARI</vt:lpstr>
      <vt:lpstr>TB ALANLARINDA OLUŞAN KAZA TİPLERİ VE ÖNLEME YOLLARI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Sİstemlerİnde  İş Güvenlİğİ</dc:title>
  <dc:creator>BETUL ÇINAR</dc:creator>
  <cp:lastModifiedBy>exper</cp:lastModifiedBy>
  <cp:revision>46</cp:revision>
  <dcterms:created xsi:type="dcterms:W3CDTF">2010-02-15T12:46:46Z</dcterms:created>
  <dcterms:modified xsi:type="dcterms:W3CDTF">2017-02-02T11:26:31Z</dcterms:modified>
</cp:coreProperties>
</file>