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57" d="100"/>
          <a:sy n="57" d="100"/>
        </p:scale>
        <p:origin x="-203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theme" Target="theme/theme1.xml"/><Relationship Id="rId1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printerSettings" Target="printerSettings/printerSettings1.bin"/><Relationship Id="rId9" Type="http://schemas.openxmlformats.org/officeDocument/2006/relationships/presProps" Target="presProps.xml"/><Relationship Id="rId1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5.07.18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54069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5.07.18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09599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5.07.18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98499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5.07.18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78575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5.07.18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851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5.07.18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0780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5.07.18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16616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5.07.18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76969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5.07.18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60389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5.07.18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048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5.07.18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0813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1E3D8C-AF71-2646-AADA-C735D885E414}" type="datetimeFigureOut">
              <a:rPr lang="en-US" smtClean="0"/>
              <a:t>5.07.18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85043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4000" b="1" dirty="0" smtClean="0">
                <a:latin typeface="Calibri"/>
                <a:cs typeface="Calibri"/>
              </a:rPr>
              <a:t>PANKREAS </a:t>
            </a:r>
            <a:r>
              <a:rPr lang="en-US" sz="4000" b="1" dirty="0" err="1" smtClean="0">
                <a:latin typeface="Calibri"/>
                <a:cs typeface="Calibri"/>
              </a:rPr>
              <a:t>ve</a:t>
            </a:r>
            <a:r>
              <a:rPr lang="en-US" sz="4000" b="1" dirty="0" smtClean="0">
                <a:latin typeface="Calibri"/>
                <a:cs typeface="Calibri"/>
              </a:rPr>
              <a:t> PANKREAS FONKSİYONLARI</a:t>
            </a:r>
            <a:endParaRPr lang="en-US" sz="4000" b="1" dirty="0">
              <a:latin typeface="Calibri"/>
              <a:cs typeface="Calibri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endParaRPr lang="en-US" dirty="0" smtClean="0">
              <a:solidFill>
                <a:schemeClr val="tx1"/>
              </a:solidFill>
              <a:latin typeface="Calibri"/>
              <a:cs typeface="Calibri"/>
            </a:endParaRPr>
          </a:p>
          <a:p>
            <a:r>
              <a:rPr lang="en-US" dirty="0" smtClean="0">
                <a:solidFill>
                  <a:schemeClr val="tx1"/>
                </a:solidFill>
                <a:latin typeface="Calibri"/>
                <a:cs typeface="Calibri"/>
              </a:rPr>
              <a:t> Prof. Dr. </a:t>
            </a:r>
            <a:r>
              <a:rPr lang="en-US" dirty="0" err="1" smtClean="0">
                <a:solidFill>
                  <a:schemeClr val="tx1"/>
                </a:solidFill>
                <a:latin typeface="Calibri"/>
                <a:cs typeface="Calibri"/>
              </a:rPr>
              <a:t>Emel</a:t>
            </a:r>
            <a:r>
              <a:rPr lang="en-US" dirty="0" smtClean="0">
                <a:solidFill>
                  <a:schemeClr val="tx1"/>
                </a:solidFill>
                <a:latin typeface="Calibri"/>
                <a:cs typeface="Calibri"/>
              </a:rPr>
              <a:t> EMREGÜL</a:t>
            </a:r>
          </a:p>
          <a:p>
            <a:r>
              <a:rPr lang="en-US" dirty="0" smtClean="0">
                <a:solidFill>
                  <a:schemeClr val="tx1"/>
                </a:solidFill>
                <a:latin typeface="Calibri"/>
                <a:cs typeface="Calibri"/>
              </a:rPr>
              <a:t>Ankara </a:t>
            </a:r>
            <a:r>
              <a:rPr lang="en-US" dirty="0" err="1" smtClean="0">
                <a:solidFill>
                  <a:schemeClr val="tx1"/>
                </a:solidFill>
                <a:latin typeface="Calibri"/>
                <a:cs typeface="Calibri"/>
              </a:rPr>
              <a:t>Üniversitesi</a:t>
            </a:r>
            <a:endParaRPr lang="en-US" dirty="0" smtClean="0">
              <a:solidFill>
                <a:schemeClr val="tx1"/>
              </a:solidFill>
              <a:latin typeface="Calibri"/>
              <a:cs typeface="Calibri"/>
            </a:endParaRPr>
          </a:p>
          <a:p>
            <a:r>
              <a:rPr lang="en-US" dirty="0" err="1" smtClean="0">
                <a:solidFill>
                  <a:schemeClr val="tx1"/>
                </a:solidFill>
                <a:latin typeface="Calibri"/>
                <a:cs typeface="Calibri"/>
              </a:rPr>
              <a:t>Kimya</a:t>
            </a:r>
            <a:r>
              <a:rPr lang="en-US" dirty="0" smtClean="0">
                <a:solidFill>
                  <a:schemeClr val="tx1"/>
                </a:solidFill>
                <a:latin typeface="Calibri"/>
                <a:cs typeface="Calibri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Calibri"/>
                <a:cs typeface="Calibri"/>
              </a:rPr>
              <a:t>Bölümü</a:t>
            </a:r>
            <a:endParaRPr lang="en-US" dirty="0">
              <a:solidFill>
                <a:schemeClr val="tx1"/>
              </a:solidFill>
              <a:latin typeface="Calibri"/>
              <a:cs typeface="Calibri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83225" y="719031"/>
            <a:ext cx="6635150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b="1" dirty="0" smtClean="0"/>
              <a:t>KİM 455 KLİNİK BİYOKİMYA </a:t>
            </a:r>
            <a:endParaRPr lang="en-US" sz="4400" b="1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39910" y="502162"/>
            <a:ext cx="1236579" cy="12365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09022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err="1"/>
              <a:t>Pankreas</a:t>
            </a:r>
            <a:r>
              <a:rPr lang="en-US" dirty="0"/>
              <a:t> hem </a:t>
            </a:r>
            <a:r>
              <a:rPr lang="en-US" dirty="0" err="1"/>
              <a:t>endokrin</a:t>
            </a:r>
            <a:r>
              <a:rPr lang="en-US" dirty="0"/>
              <a:t> hem de </a:t>
            </a:r>
            <a:r>
              <a:rPr lang="en-US" dirty="0" err="1"/>
              <a:t>ekzokrin</a:t>
            </a:r>
            <a:r>
              <a:rPr lang="en-US" dirty="0"/>
              <a:t> </a:t>
            </a:r>
            <a:r>
              <a:rPr lang="en-US" dirty="0" err="1"/>
              <a:t>bezdir</a:t>
            </a:r>
            <a:r>
              <a:rPr lang="en-US" dirty="0"/>
              <a:t> </a:t>
            </a:r>
          </a:p>
          <a:p>
            <a:r>
              <a:rPr lang="en-US" dirty="0" err="1"/>
              <a:t>Ekzokrin</a:t>
            </a:r>
            <a:r>
              <a:rPr lang="en-US" dirty="0"/>
              <a:t> </a:t>
            </a:r>
            <a:r>
              <a:rPr lang="en-US" dirty="0" err="1"/>
              <a:t>pankreas</a:t>
            </a:r>
            <a:r>
              <a:rPr lang="en-US" dirty="0"/>
              <a:t> </a:t>
            </a:r>
            <a:r>
              <a:rPr lang="en-US" dirty="0" err="1"/>
              <a:t>asinar</a:t>
            </a:r>
            <a:r>
              <a:rPr lang="en-US" dirty="0"/>
              <a:t> </a:t>
            </a:r>
            <a:r>
              <a:rPr lang="en-US" dirty="0" err="1"/>
              <a:t>hücrelerden</a:t>
            </a:r>
            <a:r>
              <a:rPr lang="en-US" dirty="0"/>
              <a:t> </a:t>
            </a:r>
            <a:r>
              <a:rPr lang="en-US" dirty="0" err="1"/>
              <a:t>oluşur</a:t>
            </a:r>
            <a:r>
              <a:rPr lang="en-US" dirty="0"/>
              <a:t>, </a:t>
            </a:r>
            <a:r>
              <a:rPr lang="en-US" dirty="0" err="1"/>
              <a:t>sindirim</a:t>
            </a:r>
            <a:r>
              <a:rPr lang="en-US" dirty="0"/>
              <a:t> </a:t>
            </a:r>
            <a:r>
              <a:rPr lang="en-US" dirty="0" err="1"/>
              <a:t>enzimleri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bikarbonatı</a:t>
            </a:r>
            <a:r>
              <a:rPr lang="en-US" dirty="0"/>
              <a:t> </a:t>
            </a:r>
            <a:r>
              <a:rPr lang="en-US" dirty="0" err="1"/>
              <a:t>pankreatik</a:t>
            </a:r>
            <a:r>
              <a:rPr lang="en-US" dirty="0"/>
              <a:t> </a:t>
            </a:r>
            <a:r>
              <a:rPr lang="en-US" dirty="0" err="1"/>
              <a:t>kanala</a:t>
            </a:r>
            <a:r>
              <a:rPr lang="en-US" dirty="0"/>
              <a:t> </a:t>
            </a:r>
            <a:r>
              <a:rPr lang="en-US" dirty="0" err="1"/>
              <a:t>salgılar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bu</a:t>
            </a:r>
            <a:r>
              <a:rPr lang="en-US" dirty="0"/>
              <a:t> da </a:t>
            </a:r>
            <a:r>
              <a:rPr lang="en-US" dirty="0" err="1"/>
              <a:t>ince</a:t>
            </a:r>
            <a:r>
              <a:rPr lang="en-US" dirty="0"/>
              <a:t> </a:t>
            </a:r>
            <a:r>
              <a:rPr lang="en-US" dirty="0" err="1"/>
              <a:t>bağırsağa</a:t>
            </a:r>
            <a:r>
              <a:rPr lang="en-US" dirty="0"/>
              <a:t> </a:t>
            </a:r>
            <a:r>
              <a:rPr lang="en-US" dirty="0" err="1"/>
              <a:t>açılır</a:t>
            </a:r>
            <a:r>
              <a:rPr lang="en-US" dirty="0"/>
              <a:t> </a:t>
            </a:r>
          </a:p>
          <a:p>
            <a:r>
              <a:rPr lang="en-US" dirty="0" err="1"/>
              <a:t>Endokrin</a:t>
            </a:r>
            <a:r>
              <a:rPr lang="en-US" dirty="0"/>
              <a:t> </a:t>
            </a:r>
            <a:r>
              <a:rPr lang="en-US" dirty="0" err="1"/>
              <a:t>pankreas</a:t>
            </a:r>
            <a:r>
              <a:rPr lang="en-US" dirty="0"/>
              <a:t> </a:t>
            </a:r>
            <a:r>
              <a:rPr lang="en-US" dirty="0" err="1"/>
              <a:t>ise</a:t>
            </a:r>
            <a:r>
              <a:rPr lang="en-US" dirty="0"/>
              <a:t> </a:t>
            </a:r>
            <a:r>
              <a:rPr lang="en-US" dirty="0" err="1"/>
              <a:t>langerhans</a:t>
            </a:r>
            <a:r>
              <a:rPr lang="en-US" dirty="0"/>
              <a:t> </a:t>
            </a:r>
            <a:r>
              <a:rPr lang="en-US" dirty="0" err="1"/>
              <a:t>adacıklarından</a:t>
            </a:r>
            <a:r>
              <a:rPr lang="en-US" dirty="0"/>
              <a:t> </a:t>
            </a:r>
            <a:r>
              <a:rPr lang="en-US" dirty="0" err="1"/>
              <a:t>oluşur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hormon</a:t>
            </a:r>
            <a:r>
              <a:rPr lang="en-US" dirty="0"/>
              <a:t> </a:t>
            </a:r>
            <a:r>
              <a:rPr lang="en-US" dirty="0" err="1"/>
              <a:t>salgılar</a:t>
            </a:r>
            <a:r>
              <a:rPr lang="en-US" dirty="0"/>
              <a:t> </a:t>
            </a:r>
          </a:p>
          <a:p>
            <a:r>
              <a:rPr lang="en-US" dirty="0"/>
              <a:t>Langerhans </a:t>
            </a:r>
            <a:r>
              <a:rPr lang="en-US" dirty="0" err="1"/>
              <a:t>adacıkları</a:t>
            </a:r>
            <a:r>
              <a:rPr lang="en-US" dirty="0"/>
              <a:t> </a:t>
            </a:r>
            <a:r>
              <a:rPr lang="en-US" dirty="0" err="1"/>
              <a:t>ekzokrin</a:t>
            </a:r>
            <a:r>
              <a:rPr lang="en-US" dirty="0"/>
              <a:t> </a:t>
            </a:r>
            <a:r>
              <a:rPr lang="en-US" dirty="0" err="1"/>
              <a:t>pankreasın</a:t>
            </a:r>
            <a:r>
              <a:rPr lang="en-US" dirty="0"/>
              <a:t> </a:t>
            </a:r>
            <a:r>
              <a:rPr lang="en-US" dirty="0" err="1"/>
              <a:t>başından</a:t>
            </a:r>
            <a:r>
              <a:rPr lang="en-US" dirty="0"/>
              <a:t> </a:t>
            </a:r>
            <a:r>
              <a:rPr lang="en-US" dirty="0" err="1"/>
              <a:t>sonuna</a:t>
            </a:r>
            <a:r>
              <a:rPr lang="en-US" dirty="0"/>
              <a:t> </a:t>
            </a:r>
            <a:r>
              <a:rPr lang="en-US" dirty="0" err="1"/>
              <a:t>kadar</a:t>
            </a:r>
            <a:r>
              <a:rPr lang="en-US" dirty="0"/>
              <a:t> her </a:t>
            </a:r>
            <a:r>
              <a:rPr lang="en-US" dirty="0" err="1"/>
              <a:t>yere</a:t>
            </a:r>
            <a:r>
              <a:rPr lang="en-US" dirty="0"/>
              <a:t> </a:t>
            </a:r>
            <a:r>
              <a:rPr lang="en-US" dirty="0" err="1"/>
              <a:t>dağılmıs</a:t>
            </a:r>
            <a:r>
              <a:rPr lang="en-US" dirty="0"/>
              <a:t>̧ </a:t>
            </a:r>
            <a:r>
              <a:rPr lang="en-US" dirty="0" err="1"/>
              <a:t>durumdadır</a:t>
            </a:r>
            <a:r>
              <a:rPr lang="en-US" dirty="0"/>
              <a:t> </a:t>
            </a:r>
          </a:p>
          <a:p>
            <a:r>
              <a:rPr lang="en-US" dirty="0" err="1"/>
              <a:t>Adacıklar</a:t>
            </a:r>
            <a:r>
              <a:rPr lang="en-US" dirty="0"/>
              <a:t> </a:t>
            </a:r>
            <a:r>
              <a:rPr lang="en-US" dirty="0" err="1"/>
              <a:t>pankreasın</a:t>
            </a:r>
            <a:r>
              <a:rPr lang="en-US" dirty="0"/>
              <a:t> % 1-3 </a:t>
            </a:r>
            <a:r>
              <a:rPr lang="en-US" dirty="0" err="1"/>
              <a:t>ünu</a:t>
            </a:r>
            <a:r>
              <a:rPr lang="en-US" dirty="0"/>
              <a:t>̈ </a:t>
            </a:r>
            <a:r>
              <a:rPr lang="en-US" dirty="0" err="1"/>
              <a:t>oluşturur</a:t>
            </a:r>
            <a:r>
              <a:rPr lang="en-US" dirty="0"/>
              <a:t> </a:t>
            </a:r>
          </a:p>
          <a:p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insan</a:t>
            </a:r>
            <a:r>
              <a:rPr lang="en-US" dirty="0"/>
              <a:t> </a:t>
            </a:r>
            <a:r>
              <a:rPr lang="en-US" dirty="0" err="1"/>
              <a:t>pankreası</a:t>
            </a:r>
            <a:r>
              <a:rPr lang="en-US" dirty="0"/>
              <a:t> </a:t>
            </a:r>
            <a:r>
              <a:rPr lang="en-US" dirty="0" err="1"/>
              <a:t>yaklaşık</a:t>
            </a:r>
            <a:r>
              <a:rPr lang="en-US" dirty="0"/>
              <a:t> 1 </a:t>
            </a:r>
            <a:r>
              <a:rPr lang="en-US" dirty="0" err="1"/>
              <a:t>milyon</a:t>
            </a:r>
            <a:r>
              <a:rPr lang="en-US" dirty="0"/>
              <a:t> </a:t>
            </a:r>
            <a:r>
              <a:rPr lang="en-US" dirty="0" err="1"/>
              <a:t>adacık</a:t>
            </a:r>
            <a:r>
              <a:rPr lang="en-US" dirty="0"/>
              <a:t> </a:t>
            </a:r>
            <a:r>
              <a:rPr lang="en-US" dirty="0" err="1"/>
              <a:t>içerir</a:t>
            </a:r>
            <a:r>
              <a:rPr lang="en-US" dirty="0"/>
              <a:t>. 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86817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Pankreasın</a:t>
            </a:r>
            <a:r>
              <a:rPr lang="en-US" dirty="0" smtClean="0"/>
              <a:t> </a:t>
            </a:r>
            <a:r>
              <a:rPr lang="en-US" dirty="0" err="1" smtClean="0"/>
              <a:t>Görevleri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err="1"/>
              <a:t>Pankreas</a:t>
            </a:r>
            <a:r>
              <a:rPr lang="en-US" dirty="0"/>
              <a:t> </a:t>
            </a:r>
            <a:r>
              <a:rPr lang="en-US" dirty="0" err="1"/>
              <a:t>salgıladığı</a:t>
            </a:r>
            <a:r>
              <a:rPr lang="en-US" dirty="0"/>
              <a:t> </a:t>
            </a:r>
            <a:r>
              <a:rPr lang="en-US" dirty="0" err="1"/>
              <a:t>sindirim</a:t>
            </a:r>
            <a:r>
              <a:rPr lang="en-US" dirty="0"/>
              <a:t> </a:t>
            </a:r>
            <a:r>
              <a:rPr lang="en-US" dirty="0" err="1"/>
              <a:t>enzimleri</a:t>
            </a:r>
            <a:r>
              <a:rPr lang="en-US" dirty="0"/>
              <a:t>, </a:t>
            </a:r>
            <a:r>
              <a:rPr lang="en-US" dirty="0" err="1"/>
              <a:t>hormonlar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bikarbonat</a:t>
            </a:r>
            <a:r>
              <a:rPr lang="en-US" dirty="0"/>
              <a:t> </a:t>
            </a:r>
            <a:r>
              <a:rPr lang="en-US" dirty="0" err="1"/>
              <a:t>içeren</a:t>
            </a:r>
            <a:r>
              <a:rPr lang="en-US" dirty="0"/>
              <a:t> </a:t>
            </a:r>
            <a:r>
              <a:rPr lang="en-US" dirty="0" err="1"/>
              <a:t>salgısı</a:t>
            </a:r>
            <a:r>
              <a:rPr lang="en-US" dirty="0"/>
              <a:t> </a:t>
            </a:r>
            <a:r>
              <a:rPr lang="en-US" dirty="0" err="1"/>
              <a:t>ile</a:t>
            </a:r>
            <a:r>
              <a:rPr lang="en-US" dirty="0"/>
              <a:t> </a:t>
            </a:r>
            <a:r>
              <a:rPr lang="en-US" dirty="0" err="1"/>
              <a:t>sindirimde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karbonhidrat</a:t>
            </a:r>
            <a:r>
              <a:rPr lang="en-US" dirty="0"/>
              <a:t>, lipid </a:t>
            </a:r>
            <a:r>
              <a:rPr lang="en-US" dirty="0" err="1"/>
              <a:t>ve</a:t>
            </a:r>
            <a:r>
              <a:rPr lang="en-US" dirty="0"/>
              <a:t> protein </a:t>
            </a:r>
            <a:r>
              <a:rPr lang="en-US" dirty="0" err="1"/>
              <a:t>metabolizmasının</a:t>
            </a:r>
            <a:r>
              <a:rPr lang="en-US" dirty="0"/>
              <a:t> </a:t>
            </a:r>
            <a:r>
              <a:rPr lang="en-US" dirty="0" err="1"/>
              <a:t>düzenlenmesinde</a:t>
            </a:r>
            <a:r>
              <a:rPr lang="en-US" dirty="0"/>
              <a:t> </a:t>
            </a:r>
            <a:r>
              <a:rPr lang="en-US" dirty="0" err="1"/>
              <a:t>görev</a:t>
            </a:r>
            <a:r>
              <a:rPr lang="en-US" dirty="0"/>
              <a:t> </a:t>
            </a:r>
            <a:r>
              <a:rPr lang="en-US" dirty="0" err="1"/>
              <a:t>alır</a:t>
            </a:r>
            <a:r>
              <a:rPr lang="en-US" dirty="0"/>
              <a:t>. </a:t>
            </a:r>
          </a:p>
          <a:p>
            <a:r>
              <a:rPr lang="en-US" dirty="0" err="1"/>
              <a:t>Pankreas</a:t>
            </a:r>
            <a:r>
              <a:rPr lang="en-US" dirty="0"/>
              <a:t> </a:t>
            </a:r>
            <a:r>
              <a:rPr lang="en-US" dirty="0" err="1"/>
              <a:t>salgısı</a:t>
            </a:r>
            <a:r>
              <a:rPr lang="en-US" dirty="0"/>
              <a:t> </a:t>
            </a:r>
            <a:r>
              <a:rPr lang="en-US" dirty="0" err="1"/>
              <a:t>öncelikle</a:t>
            </a:r>
            <a:r>
              <a:rPr lang="en-US" dirty="0"/>
              <a:t> </a:t>
            </a:r>
            <a:r>
              <a:rPr lang="en-US" dirty="0" err="1"/>
              <a:t>ince</a:t>
            </a:r>
            <a:r>
              <a:rPr lang="en-US" dirty="0"/>
              <a:t> </a:t>
            </a:r>
            <a:r>
              <a:rPr lang="en-US" dirty="0" err="1"/>
              <a:t>bağırsaktan</a:t>
            </a:r>
            <a:r>
              <a:rPr lang="en-US" dirty="0"/>
              <a:t> </a:t>
            </a:r>
            <a:r>
              <a:rPr lang="en-US" dirty="0" err="1"/>
              <a:t>salınan</a:t>
            </a:r>
            <a:r>
              <a:rPr lang="en-US" dirty="0"/>
              <a:t> </a:t>
            </a:r>
            <a:r>
              <a:rPr lang="en-US" dirty="0" err="1"/>
              <a:t>sekretin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kolesistokinin</a:t>
            </a:r>
            <a:r>
              <a:rPr lang="en-US" dirty="0"/>
              <a:t> </a:t>
            </a:r>
            <a:r>
              <a:rPr lang="en-US" dirty="0" err="1"/>
              <a:t>hormonlarının</a:t>
            </a:r>
            <a:r>
              <a:rPr lang="en-US" dirty="0"/>
              <a:t> </a:t>
            </a:r>
            <a:r>
              <a:rPr lang="en-US" dirty="0" err="1"/>
              <a:t>kontrolu</a:t>
            </a:r>
            <a:r>
              <a:rPr lang="en-US" dirty="0"/>
              <a:t> </a:t>
            </a:r>
            <a:r>
              <a:rPr lang="en-US" dirty="0" err="1"/>
              <a:t>altındadır</a:t>
            </a:r>
            <a:r>
              <a:rPr lang="en-US" dirty="0"/>
              <a:t>. </a:t>
            </a:r>
          </a:p>
          <a:p>
            <a:r>
              <a:rPr lang="en-US" dirty="0" err="1"/>
              <a:t>Somatostatin</a:t>
            </a:r>
            <a:r>
              <a:rPr lang="en-US" dirty="0"/>
              <a:t> </a:t>
            </a:r>
            <a:r>
              <a:rPr lang="en-US" dirty="0" err="1"/>
              <a:t>ekzokrin</a:t>
            </a:r>
            <a:r>
              <a:rPr lang="en-US" dirty="0"/>
              <a:t> </a:t>
            </a:r>
            <a:r>
              <a:rPr lang="en-US" dirty="0" err="1"/>
              <a:t>pankreas</a:t>
            </a:r>
            <a:r>
              <a:rPr lang="en-US" dirty="0"/>
              <a:t> </a:t>
            </a:r>
            <a:r>
              <a:rPr lang="en-US" dirty="0" err="1"/>
              <a:t>salgısını</a:t>
            </a:r>
            <a:r>
              <a:rPr lang="en-US" dirty="0"/>
              <a:t> </a:t>
            </a:r>
            <a:r>
              <a:rPr lang="en-US" dirty="0" err="1"/>
              <a:t>sekretin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kolesistokinin</a:t>
            </a:r>
            <a:r>
              <a:rPr lang="en-US" dirty="0"/>
              <a:t> </a:t>
            </a:r>
            <a:r>
              <a:rPr lang="en-US" dirty="0" err="1"/>
              <a:t>hormon</a:t>
            </a:r>
            <a:r>
              <a:rPr lang="en-US" dirty="0"/>
              <a:t> </a:t>
            </a:r>
            <a:r>
              <a:rPr lang="en-US" dirty="0" err="1"/>
              <a:t>salınımını</a:t>
            </a:r>
            <a:r>
              <a:rPr lang="en-US" dirty="0"/>
              <a:t> </a:t>
            </a:r>
            <a:r>
              <a:rPr lang="en-US" dirty="0" err="1"/>
              <a:t>inhibe</a:t>
            </a:r>
            <a:r>
              <a:rPr lang="en-US" dirty="0"/>
              <a:t> </a:t>
            </a:r>
            <a:r>
              <a:rPr lang="en-US" dirty="0" err="1"/>
              <a:t>ederek</a:t>
            </a:r>
            <a:r>
              <a:rPr lang="en-US" dirty="0"/>
              <a:t> </a:t>
            </a:r>
            <a:r>
              <a:rPr lang="en-US" dirty="0" err="1"/>
              <a:t>önleyebilir</a:t>
            </a:r>
            <a:r>
              <a:rPr lang="en-US" dirty="0"/>
              <a:t>. 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59707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dirty="0" smtClean="0"/>
          </a:p>
          <a:p>
            <a:r>
              <a:rPr lang="en-US" dirty="0" err="1" smtClean="0"/>
              <a:t>İnsulin</a:t>
            </a:r>
            <a:r>
              <a:rPr lang="en-US" dirty="0" smtClean="0"/>
              <a:t>, </a:t>
            </a:r>
            <a:r>
              <a:rPr lang="en-US" dirty="0" err="1"/>
              <a:t>k</a:t>
            </a:r>
            <a:r>
              <a:rPr lang="en-US" dirty="0" err="1" smtClean="0"/>
              <a:t>arbonhidrat</a:t>
            </a:r>
            <a:r>
              <a:rPr lang="en-US" dirty="0"/>
              <a:t>, protein </a:t>
            </a:r>
            <a:r>
              <a:rPr lang="en-US" dirty="0" err="1"/>
              <a:t>ve</a:t>
            </a:r>
            <a:r>
              <a:rPr lang="en-US" dirty="0"/>
              <a:t> lipid </a:t>
            </a:r>
            <a:r>
              <a:rPr lang="en-US" dirty="0" err="1"/>
              <a:t>sentezini</a:t>
            </a:r>
            <a:r>
              <a:rPr lang="en-US" dirty="0"/>
              <a:t> </a:t>
            </a:r>
            <a:r>
              <a:rPr lang="en-US" dirty="0" err="1" smtClean="0"/>
              <a:t>düzenler</a:t>
            </a:r>
            <a:r>
              <a:rPr lang="en-US" dirty="0"/>
              <a:t>.</a:t>
            </a:r>
          </a:p>
          <a:p>
            <a:r>
              <a:rPr lang="en-US" dirty="0" err="1"/>
              <a:t>İnsulin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anabolik</a:t>
            </a:r>
            <a:r>
              <a:rPr lang="en-US" dirty="0"/>
              <a:t> </a:t>
            </a:r>
            <a:r>
              <a:rPr lang="en-US" dirty="0" err="1"/>
              <a:t>hormondur</a:t>
            </a:r>
            <a:r>
              <a:rPr lang="en-US" dirty="0"/>
              <a:t>. </a:t>
            </a:r>
          </a:p>
          <a:p>
            <a:r>
              <a:rPr lang="en-US" dirty="0" err="1" smtClean="0"/>
              <a:t>Karaciğer</a:t>
            </a:r>
            <a:r>
              <a:rPr lang="en-US" dirty="0"/>
              <a:t>, </a:t>
            </a:r>
            <a:r>
              <a:rPr lang="en-US" dirty="0" err="1"/>
              <a:t>yag</a:t>
            </a:r>
            <a:r>
              <a:rPr lang="en-US" dirty="0"/>
              <a:t>̆ </a:t>
            </a:r>
            <a:r>
              <a:rPr lang="en-US" dirty="0" err="1"/>
              <a:t>doku</a:t>
            </a:r>
            <a:r>
              <a:rPr lang="en-US" dirty="0"/>
              <a:t>, </a:t>
            </a:r>
            <a:r>
              <a:rPr lang="en-US" dirty="0" err="1"/>
              <a:t>iskelet</a:t>
            </a:r>
            <a:r>
              <a:rPr lang="en-US" dirty="0"/>
              <a:t> </a:t>
            </a:r>
            <a:r>
              <a:rPr lang="en-US" dirty="0" err="1"/>
              <a:t>kası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muhtemelen</a:t>
            </a:r>
            <a:r>
              <a:rPr lang="en-US" dirty="0"/>
              <a:t> </a:t>
            </a:r>
            <a:r>
              <a:rPr lang="en-US" dirty="0" err="1"/>
              <a:t>adacıklar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beyin</a:t>
            </a:r>
            <a:r>
              <a:rPr lang="en-US" dirty="0"/>
              <a:t> insulin </a:t>
            </a:r>
            <a:r>
              <a:rPr lang="en-US" dirty="0" err="1"/>
              <a:t>için</a:t>
            </a:r>
            <a:r>
              <a:rPr lang="en-US" dirty="0"/>
              <a:t> </a:t>
            </a:r>
            <a:r>
              <a:rPr lang="en-US" dirty="0" err="1"/>
              <a:t>önemli</a:t>
            </a:r>
            <a:r>
              <a:rPr lang="en-US" dirty="0"/>
              <a:t> </a:t>
            </a:r>
            <a:r>
              <a:rPr lang="en-US" dirty="0" err="1"/>
              <a:t>hedef</a:t>
            </a:r>
            <a:r>
              <a:rPr lang="en-US" dirty="0"/>
              <a:t> </a:t>
            </a:r>
            <a:r>
              <a:rPr lang="en-US" dirty="0" err="1"/>
              <a:t>doku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organlardır</a:t>
            </a:r>
            <a:r>
              <a:rPr lang="en-US" dirty="0"/>
              <a:t>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28118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45686"/>
            <a:ext cx="8229600" cy="5680477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 err="1"/>
              <a:t>İnsulin</a:t>
            </a:r>
            <a:r>
              <a:rPr lang="en-US" dirty="0"/>
              <a:t> </a:t>
            </a:r>
            <a:r>
              <a:rPr lang="en-US" dirty="0" err="1"/>
              <a:t>Etkisi</a:t>
            </a:r>
            <a:r>
              <a:rPr lang="en-US" dirty="0"/>
              <a:t> </a:t>
            </a:r>
          </a:p>
          <a:p>
            <a:r>
              <a:rPr lang="en-US" dirty="0" err="1"/>
              <a:t>Karaciğer</a:t>
            </a:r>
            <a:r>
              <a:rPr lang="en-US" dirty="0"/>
              <a:t> </a:t>
            </a:r>
          </a:p>
          <a:p>
            <a:pPr marL="0" indent="0">
              <a:buNone/>
            </a:pPr>
            <a:r>
              <a:rPr lang="en-US" dirty="0" smtClean="0"/>
              <a:t>	-</a:t>
            </a:r>
            <a:r>
              <a:rPr lang="en-US" dirty="0" err="1" smtClean="0"/>
              <a:t>Glikojen</a:t>
            </a:r>
            <a:r>
              <a:rPr lang="en-US" dirty="0" smtClean="0"/>
              <a:t> </a:t>
            </a:r>
            <a:r>
              <a:rPr lang="en-US" dirty="0" err="1"/>
              <a:t>sentezini</a:t>
            </a:r>
            <a:r>
              <a:rPr lang="en-US" dirty="0"/>
              <a:t> </a:t>
            </a:r>
            <a:r>
              <a:rPr lang="en-US" dirty="0" err="1"/>
              <a:t>uyarır</a:t>
            </a:r>
            <a:r>
              <a:rPr lang="en-US" dirty="0"/>
              <a:t> </a:t>
            </a:r>
            <a:r>
              <a:rPr lang="en-US" dirty="0" err="1"/>
              <a:t>Lipogenezisi</a:t>
            </a:r>
            <a:r>
              <a:rPr lang="en-US" dirty="0"/>
              <a:t> </a:t>
            </a:r>
            <a:r>
              <a:rPr lang="en-US" dirty="0" err="1" smtClean="0"/>
              <a:t>uyarır</a:t>
            </a:r>
            <a:endParaRPr lang="en-US" dirty="0"/>
          </a:p>
          <a:p>
            <a:pPr marL="0" indent="0">
              <a:buNone/>
            </a:pPr>
            <a:r>
              <a:rPr lang="en-US" dirty="0" smtClean="0"/>
              <a:t>	-</a:t>
            </a:r>
            <a:r>
              <a:rPr lang="en-US" dirty="0" err="1" smtClean="0"/>
              <a:t>Glikoneogenezisi</a:t>
            </a:r>
            <a:r>
              <a:rPr lang="en-US" dirty="0" smtClean="0"/>
              <a:t> </a:t>
            </a:r>
            <a:r>
              <a:rPr lang="en-US" dirty="0" err="1"/>
              <a:t>inhibe</a:t>
            </a:r>
            <a:r>
              <a:rPr lang="en-US" dirty="0"/>
              <a:t> </a:t>
            </a:r>
            <a:r>
              <a:rPr lang="en-US" dirty="0" err="1"/>
              <a:t>eder</a:t>
            </a:r>
            <a:r>
              <a:rPr lang="en-US" dirty="0"/>
              <a:t> </a:t>
            </a:r>
          </a:p>
          <a:p>
            <a:r>
              <a:rPr lang="en-US" dirty="0" err="1"/>
              <a:t>İskelet</a:t>
            </a:r>
            <a:r>
              <a:rPr lang="en-US" dirty="0"/>
              <a:t> </a:t>
            </a:r>
            <a:r>
              <a:rPr lang="en-US" dirty="0" err="1"/>
              <a:t>kası</a:t>
            </a:r>
            <a:r>
              <a:rPr lang="en-US" dirty="0"/>
              <a:t> </a:t>
            </a:r>
          </a:p>
          <a:p>
            <a:pPr marL="0" indent="0">
              <a:buNone/>
            </a:pPr>
            <a:r>
              <a:rPr lang="en-US" dirty="0" smtClean="0"/>
              <a:t>	-</a:t>
            </a:r>
            <a:r>
              <a:rPr lang="en-US" dirty="0" err="1" smtClean="0"/>
              <a:t>Glikoz</a:t>
            </a:r>
            <a:r>
              <a:rPr lang="en-US" dirty="0" smtClean="0"/>
              <a:t> </a:t>
            </a:r>
            <a:r>
              <a:rPr lang="en-US" dirty="0" err="1"/>
              <a:t>alımı</a:t>
            </a:r>
            <a:r>
              <a:rPr lang="en-US" dirty="0"/>
              <a:t>/</a:t>
            </a:r>
            <a:r>
              <a:rPr lang="en-US" dirty="0" err="1"/>
              <a:t>metabolizmasını</a:t>
            </a:r>
            <a:r>
              <a:rPr lang="en-US" dirty="0"/>
              <a:t> </a:t>
            </a:r>
            <a:r>
              <a:rPr lang="en-US" dirty="0" err="1"/>
              <a:t>uyarır</a:t>
            </a:r>
            <a:r>
              <a:rPr lang="en-US" dirty="0"/>
              <a:t> 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	-</a:t>
            </a:r>
            <a:r>
              <a:rPr lang="en-US" dirty="0" err="1" smtClean="0"/>
              <a:t>Glikojen</a:t>
            </a:r>
            <a:r>
              <a:rPr lang="en-US" dirty="0" smtClean="0"/>
              <a:t> </a:t>
            </a:r>
            <a:r>
              <a:rPr lang="en-US" dirty="0" err="1"/>
              <a:t>sentezini</a:t>
            </a:r>
            <a:r>
              <a:rPr lang="en-US" dirty="0"/>
              <a:t> </a:t>
            </a:r>
            <a:r>
              <a:rPr lang="en-US" dirty="0" err="1"/>
              <a:t>uyarır</a:t>
            </a: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	-Protein </a:t>
            </a:r>
            <a:r>
              <a:rPr lang="en-US" dirty="0" err="1"/>
              <a:t>sentezini</a:t>
            </a:r>
            <a:r>
              <a:rPr lang="en-US" dirty="0"/>
              <a:t> </a:t>
            </a:r>
            <a:r>
              <a:rPr lang="en-US" dirty="0" err="1"/>
              <a:t>uyarır</a:t>
            </a: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	-</a:t>
            </a:r>
            <a:r>
              <a:rPr lang="en-US" dirty="0" err="1" smtClean="0"/>
              <a:t>Yag</a:t>
            </a:r>
            <a:r>
              <a:rPr lang="en-US" dirty="0" smtClean="0"/>
              <a:t>̆ </a:t>
            </a:r>
            <a:r>
              <a:rPr lang="en-US" dirty="0" err="1"/>
              <a:t>asidi</a:t>
            </a:r>
            <a:r>
              <a:rPr lang="en-US" dirty="0"/>
              <a:t> </a:t>
            </a:r>
            <a:r>
              <a:rPr lang="en-US" dirty="0" err="1"/>
              <a:t>oksidasyonunu</a:t>
            </a:r>
            <a:r>
              <a:rPr lang="en-US" dirty="0"/>
              <a:t> </a:t>
            </a:r>
            <a:r>
              <a:rPr lang="en-US" dirty="0" err="1"/>
              <a:t>inhibe</a:t>
            </a:r>
            <a:r>
              <a:rPr lang="en-US" dirty="0"/>
              <a:t> </a:t>
            </a:r>
            <a:r>
              <a:rPr lang="en-US" dirty="0" err="1"/>
              <a:t>eder</a:t>
            </a:r>
            <a:r>
              <a:rPr lang="en-US" dirty="0"/>
              <a:t> </a:t>
            </a:r>
          </a:p>
          <a:p>
            <a:r>
              <a:rPr lang="en-US" dirty="0" err="1"/>
              <a:t>Yag</a:t>
            </a:r>
            <a:r>
              <a:rPr lang="en-US" dirty="0"/>
              <a:t>̆ </a:t>
            </a:r>
            <a:r>
              <a:rPr lang="en-US" dirty="0" err="1"/>
              <a:t>dokusu</a:t>
            </a:r>
            <a:r>
              <a:rPr lang="en-US" dirty="0"/>
              <a:t> </a:t>
            </a:r>
          </a:p>
          <a:p>
            <a:pPr marL="0" indent="0">
              <a:buNone/>
            </a:pPr>
            <a:r>
              <a:rPr lang="en-US" dirty="0" smtClean="0"/>
              <a:t>	-</a:t>
            </a:r>
            <a:r>
              <a:rPr lang="en-US" dirty="0" err="1" smtClean="0"/>
              <a:t>Glikoz</a:t>
            </a:r>
            <a:r>
              <a:rPr lang="en-US" dirty="0" smtClean="0"/>
              <a:t> </a:t>
            </a:r>
            <a:r>
              <a:rPr lang="en-US" dirty="0" err="1"/>
              <a:t>alımı</a:t>
            </a:r>
            <a:r>
              <a:rPr lang="en-US" dirty="0"/>
              <a:t>/</a:t>
            </a:r>
            <a:r>
              <a:rPr lang="en-US" dirty="0" err="1"/>
              <a:t>metabolizmasını</a:t>
            </a:r>
            <a:r>
              <a:rPr lang="en-US" dirty="0"/>
              <a:t> </a:t>
            </a:r>
            <a:r>
              <a:rPr lang="en-US" dirty="0" err="1"/>
              <a:t>uyarır</a:t>
            </a:r>
            <a:r>
              <a:rPr lang="en-US" dirty="0"/>
              <a:t> 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	-</a:t>
            </a:r>
            <a:r>
              <a:rPr lang="en-US" dirty="0" err="1" smtClean="0"/>
              <a:t>Lipogenezisi</a:t>
            </a:r>
            <a:r>
              <a:rPr lang="en-US" dirty="0" smtClean="0"/>
              <a:t> </a:t>
            </a:r>
            <a:r>
              <a:rPr lang="en-US" dirty="0" err="1"/>
              <a:t>uyarır</a:t>
            </a: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	-</a:t>
            </a:r>
            <a:r>
              <a:rPr lang="en-US" dirty="0" err="1" smtClean="0"/>
              <a:t>Lipolizisi</a:t>
            </a:r>
            <a:r>
              <a:rPr lang="en-US" dirty="0" smtClean="0"/>
              <a:t> </a:t>
            </a:r>
            <a:r>
              <a:rPr lang="en-US" dirty="0" err="1"/>
              <a:t>inhibe</a:t>
            </a:r>
            <a:r>
              <a:rPr lang="en-US" dirty="0"/>
              <a:t> </a:t>
            </a:r>
            <a:r>
              <a:rPr lang="en-US" dirty="0" err="1"/>
              <a:t>eder</a:t>
            </a:r>
            <a:r>
              <a:rPr lang="en-US" dirty="0"/>
              <a:t> 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98764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Pankreas</a:t>
            </a:r>
            <a:r>
              <a:rPr lang="en-US" dirty="0" smtClean="0"/>
              <a:t> </a:t>
            </a:r>
            <a:r>
              <a:rPr lang="en-US" dirty="0" err="1" smtClean="0"/>
              <a:t>Hastalıkları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lnSpc>
                <a:spcPct val="70000"/>
              </a:lnSpc>
            </a:pPr>
            <a:r>
              <a:rPr lang="en-US" sz="2400" dirty="0" err="1" smtClean="0"/>
              <a:t>Akut</a:t>
            </a:r>
            <a:r>
              <a:rPr lang="en-US" sz="2400" dirty="0" smtClean="0"/>
              <a:t> </a:t>
            </a:r>
            <a:r>
              <a:rPr lang="en-US" sz="2400" dirty="0" err="1"/>
              <a:t>pankreatitis</a:t>
            </a:r>
            <a:r>
              <a:rPr lang="en-US" sz="2400" dirty="0"/>
              <a:t> : </a:t>
            </a:r>
            <a:r>
              <a:rPr lang="en-US" sz="2400" dirty="0" err="1"/>
              <a:t>Akut</a:t>
            </a:r>
            <a:r>
              <a:rPr lang="en-US" sz="2400" dirty="0"/>
              <a:t> </a:t>
            </a:r>
            <a:r>
              <a:rPr lang="en-US" sz="2400" dirty="0" err="1"/>
              <a:t>pankreas</a:t>
            </a:r>
            <a:r>
              <a:rPr lang="en-US" sz="2400" dirty="0"/>
              <a:t> </a:t>
            </a:r>
            <a:r>
              <a:rPr lang="en-US" sz="2400" dirty="0" err="1"/>
              <a:t>hastalıklarına</a:t>
            </a:r>
            <a:r>
              <a:rPr lang="en-US" sz="2400" dirty="0"/>
              <a:t> </a:t>
            </a:r>
            <a:r>
              <a:rPr lang="en-US" sz="2400" dirty="0" err="1"/>
              <a:t>yol</a:t>
            </a:r>
            <a:r>
              <a:rPr lang="en-US" sz="2400" dirty="0"/>
              <a:t> </a:t>
            </a:r>
            <a:r>
              <a:rPr lang="en-US" sz="2400" dirty="0" err="1"/>
              <a:t>açabilen</a:t>
            </a:r>
            <a:r>
              <a:rPr lang="en-US" sz="2400" dirty="0"/>
              <a:t> </a:t>
            </a:r>
            <a:r>
              <a:rPr lang="en-US" sz="2400" dirty="0" err="1"/>
              <a:t>faktörler</a:t>
            </a:r>
            <a:r>
              <a:rPr lang="en-US" sz="2400" dirty="0"/>
              <a:t>: </a:t>
            </a:r>
          </a:p>
          <a:p>
            <a:pPr marL="0" indent="0">
              <a:lnSpc>
                <a:spcPct val="70000"/>
              </a:lnSpc>
              <a:buNone/>
            </a:pPr>
            <a:r>
              <a:rPr lang="en-US" sz="2400" dirty="0" smtClean="0"/>
              <a:t>	– </a:t>
            </a:r>
            <a:r>
              <a:rPr lang="en-US" sz="2400" dirty="0"/>
              <a:t> </a:t>
            </a:r>
            <a:r>
              <a:rPr lang="en-US" sz="2400" dirty="0" err="1"/>
              <a:t>Mekanik</a:t>
            </a:r>
            <a:r>
              <a:rPr lang="en-US" sz="2400" dirty="0"/>
              <a:t> </a:t>
            </a:r>
            <a:r>
              <a:rPr lang="en-US" sz="2400" dirty="0" err="1"/>
              <a:t>faktörler</a:t>
            </a:r>
            <a:r>
              <a:rPr lang="en-US" sz="2400" dirty="0"/>
              <a:t> (</a:t>
            </a:r>
            <a:r>
              <a:rPr lang="en-US" sz="2400" dirty="0" err="1"/>
              <a:t>pankreas</a:t>
            </a:r>
            <a:r>
              <a:rPr lang="en-US" sz="2400" dirty="0"/>
              <a:t> </a:t>
            </a:r>
            <a:r>
              <a:rPr lang="en-US" sz="2400" dirty="0" err="1"/>
              <a:t>kanalına</a:t>
            </a:r>
            <a:r>
              <a:rPr lang="en-US" sz="2400" dirty="0"/>
              <a:t> </a:t>
            </a:r>
            <a:r>
              <a:rPr lang="en-US" sz="2400" dirty="0" err="1"/>
              <a:t>fazla</a:t>
            </a:r>
            <a:r>
              <a:rPr lang="en-US" sz="2400" dirty="0"/>
              <a:t> </a:t>
            </a:r>
            <a:r>
              <a:rPr lang="en-US" sz="2400" dirty="0" err="1"/>
              <a:t>safra</a:t>
            </a:r>
            <a:r>
              <a:rPr lang="en-US" sz="2400" dirty="0"/>
              <a:t> </a:t>
            </a:r>
            <a:r>
              <a:rPr lang="en-US" sz="2400" dirty="0" err="1"/>
              <a:t>akımı</a:t>
            </a:r>
            <a:r>
              <a:rPr lang="en-US" sz="2400" dirty="0"/>
              <a:t>, </a:t>
            </a:r>
            <a:r>
              <a:rPr lang="en-US" sz="2400" dirty="0" err="1"/>
              <a:t>fazla</a:t>
            </a:r>
            <a:r>
              <a:rPr lang="en-US" sz="2400" dirty="0"/>
              <a:t> </a:t>
            </a:r>
            <a:r>
              <a:rPr lang="en-US" sz="2400" dirty="0" err="1"/>
              <a:t>yağlı</a:t>
            </a:r>
            <a:r>
              <a:rPr lang="en-US" sz="2400" dirty="0"/>
              <a:t> </a:t>
            </a:r>
            <a:r>
              <a:rPr lang="en-US" sz="2400" dirty="0" err="1"/>
              <a:t>beslenme</a:t>
            </a:r>
            <a:r>
              <a:rPr lang="en-US" sz="2400" dirty="0"/>
              <a:t>) </a:t>
            </a:r>
          </a:p>
          <a:p>
            <a:pPr marL="0" indent="0">
              <a:lnSpc>
                <a:spcPct val="70000"/>
              </a:lnSpc>
              <a:buNone/>
            </a:pPr>
            <a:r>
              <a:rPr lang="en-US" sz="2400" dirty="0" smtClean="0"/>
              <a:t>	– </a:t>
            </a:r>
            <a:r>
              <a:rPr lang="en-US" sz="2400" dirty="0"/>
              <a:t> </a:t>
            </a:r>
            <a:r>
              <a:rPr lang="en-US" sz="2400" dirty="0" err="1"/>
              <a:t>Enfeksiyöz</a:t>
            </a:r>
            <a:r>
              <a:rPr lang="en-US" sz="2400" dirty="0"/>
              <a:t> </a:t>
            </a:r>
            <a:r>
              <a:rPr lang="en-US" sz="2400" dirty="0" err="1"/>
              <a:t>hastalıklar</a:t>
            </a:r>
            <a:r>
              <a:rPr lang="en-US" sz="2400" dirty="0"/>
              <a:t> (E. coli </a:t>
            </a:r>
            <a:r>
              <a:rPr lang="en-US" sz="2400" dirty="0" err="1"/>
              <a:t>enfeksiyonları</a:t>
            </a:r>
            <a:r>
              <a:rPr lang="en-US" sz="2400" dirty="0"/>
              <a:t>) </a:t>
            </a:r>
          </a:p>
          <a:p>
            <a:pPr marL="0" indent="0">
              <a:lnSpc>
                <a:spcPct val="70000"/>
              </a:lnSpc>
              <a:buNone/>
            </a:pPr>
            <a:r>
              <a:rPr lang="en-US" sz="2400" dirty="0" smtClean="0"/>
              <a:t>	– </a:t>
            </a:r>
            <a:r>
              <a:rPr lang="en-US" sz="2400" dirty="0"/>
              <a:t> </a:t>
            </a:r>
            <a:r>
              <a:rPr lang="en-US" sz="2400" dirty="0" err="1"/>
              <a:t>İskemi</a:t>
            </a:r>
            <a:r>
              <a:rPr lang="en-US" sz="2400" dirty="0"/>
              <a:t> </a:t>
            </a:r>
          </a:p>
          <a:p>
            <a:pPr marL="0" indent="0">
              <a:lnSpc>
                <a:spcPct val="70000"/>
              </a:lnSpc>
              <a:buNone/>
            </a:pPr>
            <a:r>
              <a:rPr lang="en-US" sz="2400" dirty="0" smtClean="0"/>
              <a:t>	– </a:t>
            </a:r>
            <a:r>
              <a:rPr lang="en-US" sz="2400" dirty="0"/>
              <a:t> </a:t>
            </a:r>
            <a:r>
              <a:rPr lang="en-US" sz="2400" dirty="0" err="1"/>
              <a:t>Beslenme</a:t>
            </a:r>
            <a:r>
              <a:rPr lang="en-US" sz="2400" dirty="0"/>
              <a:t> </a:t>
            </a:r>
            <a:r>
              <a:rPr lang="en-US" sz="2400" dirty="0" err="1"/>
              <a:t>faktörleri</a:t>
            </a:r>
            <a:r>
              <a:rPr lang="en-US" sz="2400" dirty="0"/>
              <a:t> (</a:t>
            </a:r>
            <a:r>
              <a:rPr lang="en-US" sz="2400" dirty="0" err="1"/>
              <a:t>yetersiz</a:t>
            </a:r>
            <a:r>
              <a:rPr lang="en-US" sz="2400" dirty="0"/>
              <a:t> </a:t>
            </a:r>
            <a:r>
              <a:rPr lang="en-US" sz="2400" dirty="0" err="1"/>
              <a:t>veya</a:t>
            </a:r>
            <a:r>
              <a:rPr lang="en-US" sz="2400" dirty="0"/>
              <a:t> </a:t>
            </a:r>
            <a:r>
              <a:rPr lang="en-US" sz="2400" dirty="0" err="1"/>
              <a:t>düzensiz</a:t>
            </a:r>
            <a:r>
              <a:rPr lang="en-US" sz="2400" dirty="0"/>
              <a:t> </a:t>
            </a:r>
            <a:r>
              <a:rPr lang="en-US" sz="2400" dirty="0" err="1"/>
              <a:t>beslenme</a:t>
            </a:r>
            <a:r>
              <a:rPr lang="en-US" sz="2400" dirty="0"/>
              <a:t>) </a:t>
            </a:r>
          </a:p>
          <a:p>
            <a:pPr marL="0" indent="0">
              <a:lnSpc>
                <a:spcPct val="70000"/>
              </a:lnSpc>
              <a:buNone/>
            </a:pPr>
            <a:r>
              <a:rPr lang="en-US" sz="2400" dirty="0" smtClean="0"/>
              <a:t>	– </a:t>
            </a:r>
            <a:r>
              <a:rPr lang="en-US" sz="2400" dirty="0"/>
              <a:t> </a:t>
            </a:r>
            <a:r>
              <a:rPr lang="en-US" sz="2400" dirty="0" err="1"/>
              <a:t>Kalsiyum</a:t>
            </a:r>
            <a:r>
              <a:rPr lang="en-US" sz="2400" dirty="0"/>
              <a:t> (</a:t>
            </a:r>
            <a:r>
              <a:rPr lang="en-US" sz="2400" dirty="0" err="1"/>
              <a:t>kedilerde</a:t>
            </a:r>
            <a:r>
              <a:rPr lang="en-US" sz="2400" dirty="0"/>
              <a:t> </a:t>
            </a:r>
            <a:r>
              <a:rPr lang="en-US" sz="2400" dirty="0" err="1"/>
              <a:t>hiperkalsemi</a:t>
            </a:r>
            <a:r>
              <a:rPr lang="en-US" sz="2400" dirty="0"/>
              <a:t> </a:t>
            </a:r>
            <a:r>
              <a:rPr lang="en-US" sz="2400" dirty="0" err="1"/>
              <a:t>ile</a:t>
            </a:r>
            <a:r>
              <a:rPr lang="en-US" sz="2400" dirty="0"/>
              <a:t> </a:t>
            </a:r>
            <a:r>
              <a:rPr lang="en-US" sz="2400" dirty="0" err="1"/>
              <a:t>ilgili</a:t>
            </a:r>
            <a:r>
              <a:rPr lang="en-US" sz="2400" dirty="0"/>
              <a:t> </a:t>
            </a:r>
            <a:r>
              <a:rPr lang="en-US" sz="2400" dirty="0" err="1"/>
              <a:t>pankreatitis</a:t>
            </a:r>
            <a:r>
              <a:rPr lang="en-US" sz="2400" dirty="0"/>
              <a:t>..) </a:t>
            </a:r>
          </a:p>
          <a:p>
            <a:pPr>
              <a:lnSpc>
                <a:spcPct val="70000"/>
              </a:lnSpc>
            </a:pPr>
            <a:r>
              <a:rPr lang="en-US" sz="2400" dirty="0" err="1"/>
              <a:t>Kronik</a:t>
            </a:r>
            <a:r>
              <a:rPr lang="en-US" sz="2400" dirty="0"/>
              <a:t> </a:t>
            </a:r>
            <a:r>
              <a:rPr lang="en-US" sz="2400" dirty="0" err="1"/>
              <a:t>pankreatitis</a:t>
            </a:r>
            <a:r>
              <a:rPr lang="en-US" sz="2400" dirty="0"/>
              <a:t>: </a:t>
            </a:r>
            <a:r>
              <a:rPr lang="en-US" sz="2400" dirty="0" err="1"/>
              <a:t>karın</a:t>
            </a:r>
            <a:r>
              <a:rPr lang="en-US" sz="2400" dirty="0"/>
              <a:t> </a:t>
            </a:r>
            <a:r>
              <a:rPr lang="en-US" sz="2400" dirty="0" err="1"/>
              <a:t>ağrısı</a:t>
            </a:r>
            <a:r>
              <a:rPr lang="en-US" sz="2400" dirty="0"/>
              <a:t> </a:t>
            </a:r>
            <a:r>
              <a:rPr lang="en-US" sz="2400" dirty="0" err="1"/>
              <a:t>emilim</a:t>
            </a:r>
            <a:r>
              <a:rPr lang="en-US" sz="2400" dirty="0"/>
              <a:t> </a:t>
            </a:r>
            <a:r>
              <a:rPr lang="en-US" sz="2400" dirty="0" err="1"/>
              <a:t>ve</a:t>
            </a:r>
            <a:r>
              <a:rPr lang="en-US" sz="2400" dirty="0"/>
              <a:t> </a:t>
            </a:r>
            <a:r>
              <a:rPr lang="en-US" sz="2400" dirty="0" err="1"/>
              <a:t>glikoz</a:t>
            </a:r>
            <a:r>
              <a:rPr lang="en-US" sz="2400" dirty="0"/>
              <a:t> </a:t>
            </a:r>
            <a:r>
              <a:rPr lang="en-US" sz="2400" dirty="0" err="1"/>
              <a:t>tolerans</a:t>
            </a:r>
            <a:r>
              <a:rPr lang="en-US" sz="2400" dirty="0"/>
              <a:t> </a:t>
            </a:r>
            <a:r>
              <a:rPr lang="en-US" sz="2400" dirty="0" err="1"/>
              <a:t>bozukluğu</a:t>
            </a:r>
            <a:r>
              <a:rPr lang="en-US" sz="2400" dirty="0"/>
              <a:t> </a:t>
            </a:r>
            <a:r>
              <a:rPr lang="en-US" sz="2400" dirty="0" err="1"/>
              <a:t>ile</a:t>
            </a:r>
            <a:r>
              <a:rPr lang="en-US" sz="2400" dirty="0"/>
              <a:t> </a:t>
            </a:r>
            <a:r>
              <a:rPr lang="en-US" sz="2400" dirty="0" err="1"/>
              <a:t>seyreder</a:t>
            </a:r>
            <a:r>
              <a:rPr lang="en-US" sz="2400" dirty="0"/>
              <a:t> » </a:t>
            </a:r>
            <a:r>
              <a:rPr lang="en-US" sz="2400" dirty="0" err="1"/>
              <a:t>Amilaz</a:t>
            </a:r>
            <a:r>
              <a:rPr lang="en-US" sz="2400" dirty="0"/>
              <a:t> </a:t>
            </a:r>
            <a:r>
              <a:rPr lang="en-US" sz="2400" dirty="0" err="1"/>
              <a:t>ve</a:t>
            </a:r>
            <a:r>
              <a:rPr lang="en-US" sz="2400" dirty="0"/>
              <a:t> </a:t>
            </a:r>
            <a:r>
              <a:rPr lang="en-US" sz="2400" dirty="0" err="1"/>
              <a:t>lipaz</a:t>
            </a:r>
            <a:r>
              <a:rPr lang="en-US" sz="2400" dirty="0"/>
              <a:t> </a:t>
            </a:r>
            <a:r>
              <a:rPr lang="en-US" sz="2400" dirty="0" err="1"/>
              <a:t>yetmezliği</a:t>
            </a:r>
            <a:r>
              <a:rPr lang="en-US" sz="2400" dirty="0"/>
              <a:t> </a:t>
            </a:r>
            <a:r>
              <a:rPr lang="en-US" sz="2400" dirty="0" err="1"/>
              <a:t>gözlenir</a:t>
            </a:r>
            <a:r>
              <a:rPr lang="en-US" sz="2400" dirty="0"/>
              <a:t> </a:t>
            </a:r>
          </a:p>
          <a:p>
            <a:pPr>
              <a:lnSpc>
                <a:spcPct val="70000"/>
              </a:lnSpc>
            </a:pPr>
            <a:r>
              <a:rPr lang="en-US" sz="2400" dirty="0" err="1"/>
              <a:t>Pankreas</a:t>
            </a:r>
            <a:r>
              <a:rPr lang="en-US" sz="2400" dirty="0"/>
              <a:t> </a:t>
            </a:r>
            <a:r>
              <a:rPr lang="en-US" sz="2400" dirty="0" err="1"/>
              <a:t>kistleri</a:t>
            </a:r>
            <a:r>
              <a:rPr lang="en-US" sz="2400" dirty="0"/>
              <a:t> (</a:t>
            </a:r>
            <a:r>
              <a:rPr lang="en-US" sz="2400" dirty="0" err="1"/>
              <a:t>yalancı</a:t>
            </a:r>
            <a:r>
              <a:rPr lang="en-US" sz="2400" dirty="0"/>
              <a:t> </a:t>
            </a:r>
            <a:r>
              <a:rPr lang="en-US" sz="2400" dirty="0" err="1"/>
              <a:t>kistlere</a:t>
            </a:r>
            <a:r>
              <a:rPr lang="en-US" sz="2400" dirty="0"/>
              <a:t> </a:t>
            </a:r>
            <a:r>
              <a:rPr lang="en-US" sz="2400" dirty="0" err="1"/>
              <a:t>sık</a:t>
            </a:r>
            <a:r>
              <a:rPr lang="en-US" sz="2400" dirty="0"/>
              <a:t> </a:t>
            </a:r>
            <a:r>
              <a:rPr lang="en-US" sz="2400" dirty="0" err="1"/>
              <a:t>rastlanır</a:t>
            </a:r>
            <a:r>
              <a:rPr lang="en-US" sz="2400" dirty="0"/>
              <a:t>) </a:t>
            </a:r>
            <a:r>
              <a:rPr lang="en-US" sz="2400" dirty="0" err="1"/>
              <a:t>Kistik</a:t>
            </a:r>
            <a:r>
              <a:rPr lang="en-US" sz="2400" dirty="0"/>
              <a:t> </a:t>
            </a:r>
            <a:r>
              <a:rPr lang="en-US" sz="2400" dirty="0" err="1"/>
              <a:t>fibrozis</a:t>
            </a:r>
            <a:r>
              <a:rPr lang="en-US" sz="2400" dirty="0"/>
              <a:t> </a:t>
            </a:r>
          </a:p>
          <a:p>
            <a:pPr>
              <a:lnSpc>
                <a:spcPct val="70000"/>
              </a:lnSpc>
            </a:pPr>
            <a:r>
              <a:rPr lang="en-US" sz="2400" dirty="0" err="1"/>
              <a:t>Pankreas</a:t>
            </a:r>
            <a:r>
              <a:rPr lang="en-US" sz="2400" dirty="0"/>
              <a:t> </a:t>
            </a:r>
            <a:r>
              <a:rPr lang="en-US" sz="2400" dirty="0" err="1"/>
              <a:t>kanallarının</a:t>
            </a:r>
            <a:r>
              <a:rPr lang="en-US" sz="2400" dirty="0"/>
              <a:t> </a:t>
            </a:r>
            <a:r>
              <a:rPr lang="en-US" sz="2400" dirty="0" err="1"/>
              <a:t>tıkanması</a:t>
            </a:r>
            <a:r>
              <a:rPr lang="en-US" sz="2400" dirty="0"/>
              <a:t> (</a:t>
            </a:r>
            <a:r>
              <a:rPr lang="en-US" sz="2400" dirty="0" err="1"/>
              <a:t>pankreas</a:t>
            </a:r>
            <a:r>
              <a:rPr lang="en-US" sz="2400" dirty="0"/>
              <a:t> </a:t>
            </a:r>
            <a:r>
              <a:rPr lang="en-US" sz="2400" dirty="0" err="1"/>
              <a:t>taşları</a:t>
            </a:r>
            <a:r>
              <a:rPr lang="en-US" sz="2400" dirty="0"/>
              <a:t> – </a:t>
            </a:r>
            <a:r>
              <a:rPr lang="en-US" sz="2400" dirty="0" err="1"/>
              <a:t>litiyazis</a:t>
            </a:r>
            <a:r>
              <a:rPr lang="en-US" sz="2400" dirty="0"/>
              <a:t>): </a:t>
            </a:r>
            <a:r>
              <a:rPr lang="en-US" sz="2400" dirty="0" err="1"/>
              <a:t>kalsiyum</a:t>
            </a:r>
            <a:r>
              <a:rPr lang="en-US" sz="2400" dirty="0"/>
              <a:t> </a:t>
            </a:r>
            <a:r>
              <a:rPr lang="en-US" sz="2400" dirty="0" err="1"/>
              <a:t>tuzlarından</a:t>
            </a:r>
            <a:r>
              <a:rPr lang="en-US" sz="2400" dirty="0"/>
              <a:t> </a:t>
            </a:r>
            <a:r>
              <a:rPr lang="en-US" sz="2400" dirty="0" err="1"/>
              <a:t>zengin</a:t>
            </a:r>
            <a:r>
              <a:rPr lang="en-US" sz="2400" dirty="0"/>
              <a:t> </a:t>
            </a:r>
            <a:r>
              <a:rPr lang="en-US" sz="2400" dirty="0" err="1"/>
              <a:t>pankreas</a:t>
            </a:r>
            <a:r>
              <a:rPr lang="en-US" sz="2400" dirty="0"/>
              <a:t> </a:t>
            </a:r>
            <a:r>
              <a:rPr lang="en-US" sz="2400" dirty="0" err="1"/>
              <a:t>erimez</a:t>
            </a:r>
            <a:r>
              <a:rPr lang="en-US" sz="2400" dirty="0"/>
              <a:t> </a:t>
            </a:r>
            <a:r>
              <a:rPr lang="en-US" sz="2400" dirty="0" err="1"/>
              <a:t>Ca-fosfat</a:t>
            </a:r>
            <a:r>
              <a:rPr lang="en-US" sz="2400" dirty="0"/>
              <a:t> </a:t>
            </a:r>
            <a:r>
              <a:rPr lang="en-US" sz="2400" dirty="0" err="1"/>
              <a:t>ve</a:t>
            </a:r>
            <a:r>
              <a:rPr lang="en-US" sz="2400" dirty="0"/>
              <a:t> CaC0</a:t>
            </a:r>
            <a:r>
              <a:rPr lang="en-US" sz="2400" baseline="-25000" dirty="0"/>
              <a:t>3</a:t>
            </a:r>
            <a:r>
              <a:rPr lang="en-US" sz="2400" dirty="0"/>
              <a:t> </a:t>
            </a:r>
            <a:r>
              <a:rPr lang="en-US" sz="2400" dirty="0" err="1"/>
              <a:t>taşlarına</a:t>
            </a:r>
            <a:r>
              <a:rPr lang="en-US" sz="2400" dirty="0"/>
              <a:t> </a:t>
            </a:r>
            <a:r>
              <a:rPr lang="en-US" sz="2400" dirty="0" err="1"/>
              <a:t>meyillidir</a:t>
            </a:r>
            <a:r>
              <a:rPr lang="en-US" sz="2400" dirty="0"/>
              <a:t>. </a:t>
            </a:r>
          </a:p>
          <a:p>
            <a:pPr>
              <a:lnSpc>
                <a:spcPct val="70000"/>
              </a:lnSpc>
            </a:pPr>
            <a:r>
              <a:rPr lang="en-US" sz="2400" dirty="0" err="1"/>
              <a:t>Pankreas</a:t>
            </a:r>
            <a:r>
              <a:rPr lang="en-US" sz="2400" dirty="0"/>
              <a:t> </a:t>
            </a:r>
            <a:r>
              <a:rPr lang="en-US" sz="2400" dirty="0" err="1"/>
              <a:t>kanseri</a:t>
            </a:r>
            <a:r>
              <a:rPr lang="en-US" sz="24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2580948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760</TotalTime>
  <Words>183</Words>
  <Application>Microsoft Macintosh PowerPoint</Application>
  <PresentationFormat>On-screen Show (4:3)</PresentationFormat>
  <Paragraphs>41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PANKREAS ve PANKREAS FONKSİYONLARI</vt:lpstr>
      <vt:lpstr>PowerPoint Presentation</vt:lpstr>
      <vt:lpstr>Pankreasın Görevleri</vt:lpstr>
      <vt:lpstr>PowerPoint Presentation</vt:lpstr>
      <vt:lpstr>PowerPoint Presentation</vt:lpstr>
      <vt:lpstr>Pankreas Hastalıkları</vt:lpstr>
    </vt:vector>
  </TitlesOfParts>
  <Company>AU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BİYOKİMYAYA GİRİŞ ve YAŞAMIN MOLEKÜLER ANLAMI ve SU</dc:title>
  <dc:creator>hatice ercan</dc:creator>
  <cp:lastModifiedBy>hatice ercan</cp:lastModifiedBy>
  <cp:revision>25</cp:revision>
  <dcterms:created xsi:type="dcterms:W3CDTF">2018-05-08T12:08:33Z</dcterms:created>
  <dcterms:modified xsi:type="dcterms:W3CDTF">2018-07-05T10:46:13Z</dcterms:modified>
</cp:coreProperties>
</file>