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alibri"/>
                <a:cs typeface="Calibri"/>
              </a:rPr>
              <a:t>PANKREAS </a:t>
            </a:r>
            <a:r>
              <a:rPr lang="en-US" sz="4000" b="1" dirty="0" err="1" smtClean="0">
                <a:latin typeface="Calibri"/>
                <a:cs typeface="Calibri"/>
              </a:rPr>
              <a:t>ve</a:t>
            </a:r>
            <a:r>
              <a:rPr lang="en-US" sz="4000" b="1" dirty="0" smtClean="0">
                <a:latin typeface="Calibri"/>
                <a:cs typeface="Calibri"/>
              </a:rPr>
              <a:t> PANKREAS FONKSİYONLARI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Pankreas</a:t>
            </a:r>
            <a:r>
              <a:rPr lang="en-US" dirty="0"/>
              <a:t> hem </a:t>
            </a:r>
            <a:r>
              <a:rPr lang="en-US" dirty="0" err="1"/>
              <a:t>endokrin</a:t>
            </a:r>
            <a:r>
              <a:rPr lang="en-US" dirty="0"/>
              <a:t> hem de </a:t>
            </a:r>
            <a:r>
              <a:rPr lang="en-US" dirty="0" err="1"/>
              <a:t>ekzokrin</a:t>
            </a:r>
            <a:r>
              <a:rPr lang="en-US" dirty="0"/>
              <a:t> </a:t>
            </a:r>
            <a:r>
              <a:rPr lang="en-US" dirty="0" err="1"/>
              <a:t>bezdir</a:t>
            </a:r>
            <a:r>
              <a:rPr lang="en-US" dirty="0"/>
              <a:t> </a:t>
            </a:r>
          </a:p>
          <a:p>
            <a:r>
              <a:rPr lang="en-US" dirty="0" err="1"/>
              <a:t>Ekzokrin</a:t>
            </a:r>
            <a:r>
              <a:rPr lang="en-US" dirty="0"/>
              <a:t> </a:t>
            </a:r>
            <a:r>
              <a:rPr lang="en-US" dirty="0" err="1"/>
              <a:t>pankreas</a:t>
            </a:r>
            <a:r>
              <a:rPr lang="en-US" dirty="0"/>
              <a:t> </a:t>
            </a:r>
            <a:r>
              <a:rPr lang="en-US" dirty="0" err="1"/>
              <a:t>asinar</a:t>
            </a:r>
            <a:r>
              <a:rPr lang="en-US" dirty="0"/>
              <a:t> </a:t>
            </a:r>
            <a:r>
              <a:rPr lang="en-US" dirty="0" err="1"/>
              <a:t>hücrelerden</a:t>
            </a:r>
            <a:r>
              <a:rPr lang="en-US" dirty="0"/>
              <a:t> </a:t>
            </a:r>
            <a:r>
              <a:rPr lang="en-US" dirty="0" err="1"/>
              <a:t>oluşur</a:t>
            </a:r>
            <a:r>
              <a:rPr lang="en-US" dirty="0"/>
              <a:t>, </a:t>
            </a:r>
            <a:r>
              <a:rPr lang="en-US" dirty="0" err="1"/>
              <a:t>sindirim</a:t>
            </a:r>
            <a:r>
              <a:rPr lang="en-US" dirty="0"/>
              <a:t> </a:t>
            </a:r>
            <a:r>
              <a:rPr lang="en-US" dirty="0" err="1"/>
              <a:t>enzimleri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bikarbonatı</a:t>
            </a:r>
            <a:r>
              <a:rPr lang="en-US" dirty="0"/>
              <a:t> </a:t>
            </a:r>
            <a:r>
              <a:rPr lang="en-US" dirty="0" err="1"/>
              <a:t>pankreatik</a:t>
            </a:r>
            <a:r>
              <a:rPr lang="en-US" dirty="0"/>
              <a:t> </a:t>
            </a:r>
            <a:r>
              <a:rPr lang="en-US" dirty="0" err="1"/>
              <a:t>kanala</a:t>
            </a:r>
            <a:r>
              <a:rPr lang="en-US" dirty="0"/>
              <a:t> </a:t>
            </a:r>
            <a:r>
              <a:rPr lang="en-US" dirty="0" err="1"/>
              <a:t>salgılar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da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bağırsağa</a:t>
            </a:r>
            <a:r>
              <a:rPr lang="en-US" dirty="0"/>
              <a:t> </a:t>
            </a:r>
            <a:r>
              <a:rPr lang="en-US" dirty="0" err="1"/>
              <a:t>açılır</a:t>
            </a:r>
            <a:r>
              <a:rPr lang="en-US" dirty="0"/>
              <a:t> </a:t>
            </a:r>
          </a:p>
          <a:p>
            <a:r>
              <a:rPr lang="en-US" dirty="0" err="1"/>
              <a:t>Endokrin</a:t>
            </a:r>
            <a:r>
              <a:rPr lang="en-US" dirty="0"/>
              <a:t> </a:t>
            </a:r>
            <a:r>
              <a:rPr lang="en-US" dirty="0" err="1"/>
              <a:t>pankreas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langerhans</a:t>
            </a:r>
            <a:r>
              <a:rPr lang="en-US" dirty="0"/>
              <a:t> </a:t>
            </a:r>
            <a:r>
              <a:rPr lang="en-US" dirty="0" err="1"/>
              <a:t>adacıklarından</a:t>
            </a:r>
            <a:r>
              <a:rPr lang="en-US" dirty="0"/>
              <a:t> </a:t>
            </a:r>
            <a:r>
              <a:rPr lang="en-US" dirty="0" err="1"/>
              <a:t>oluşur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salgılar</a:t>
            </a:r>
            <a:r>
              <a:rPr lang="en-US" dirty="0"/>
              <a:t> </a:t>
            </a:r>
          </a:p>
          <a:p>
            <a:r>
              <a:rPr lang="en-US" dirty="0"/>
              <a:t>Langerhans </a:t>
            </a:r>
            <a:r>
              <a:rPr lang="en-US" dirty="0" err="1"/>
              <a:t>adacıkları</a:t>
            </a:r>
            <a:r>
              <a:rPr lang="en-US" dirty="0"/>
              <a:t> </a:t>
            </a:r>
            <a:r>
              <a:rPr lang="en-US" dirty="0" err="1"/>
              <a:t>ekzokrin</a:t>
            </a:r>
            <a:r>
              <a:rPr lang="en-US" dirty="0"/>
              <a:t> </a:t>
            </a:r>
            <a:r>
              <a:rPr lang="en-US" dirty="0" err="1"/>
              <a:t>pankreasın</a:t>
            </a:r>
            <a:r>
              <a:rPr lang="en-US" dirty="0"/>
              <a:t> </a:t>
            </a:r>
            <a:r>
              <a:rPr lang="en-US" dirty="0" err="1"/>
              <a:t>başından</a:t>
            </a:r>
            <a:r>
              <a:rPr lang="en-US" dirty="0"/>
              <a:t> </a:t>
            </a:r>
            <a:r>
              <a:rPr lang="en-US" dirty="0" err="1"/>
              <a:t>sonuna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her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dağılmıs</a:t>
            </a:r>
            <a:r>
              <a:rPr lang="en-US" dirty="0"/>
              <a:t>̧ </a:t>
            </a:r>
            <a:r>
              <a:rPr lang="en-US" dirty="0" err="1"/>
              <a:t>durumdadır</a:t>
            </a:r>
            <a:r>
              <a:rPr lang="en-US" dirty="0"/>
              <a:t> </a:t>
            </a:r>
          </a:p>
          <a:p>
            <a:r>
              <a:rPr lang="en-US" dirty="0" err="1"/>
              <a:t>Adacıklar</a:t>
            </a:r>
            <a:r>
              <a:rPr lang="en-US" dirty="0"/>
              <a:t> </a:t>
            </a:r>
            <a:r>
              <a:rPr lang="en-US" dirty="0" err="1"/>
              <a:t>pankreasın</a:t>
            </a:r>
            <a:r>
              <a:rPr lang="en-US" dirty="0"/>
              <a:t> % 1-3 </a:t>
            </a:r>
            <a:r>
              <a:rPr lang="en-US" dirty="0" err="1"/>
              <a:t>ünu</a:t>
            </a:r>
            <a:r>
              <a:rPr lang="en-US" dirty="0"/>
              <a:t>̈ </a:t>
            </a:r>
            <a:r>
              <a:rPr lang="en-US" dirty="0" err="1"/>
              <a:t>oluşturur</a:t>
            </a:r>
            <a:r>
              <a:rPr lang="en-US" dirty="0"/>
              <a:t> </a:t>
            </a:r>
          </a:p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pankreası</a:t>
            </a:r>
            <a:r>
              <a:rPr lang="en-US" dirty="0"/>
              <a:t> </a:t>
            </a:r>
            <a:r>
              <a:rPr lang="en-US" dirty="0" err="1"/>
              <a:t>yaklaşık</a:t>
            </a:r>
            <a:r>
              <a:rPr lang="en-US" dirty="0"/>
              <a:t> 1 </a:t>
            </a:r>
            <a:r>
              <a:rPr lang="en-US" dirty="0" err="1"/>
              <a:t>milyon</a:t>
            </a:r>
            <a:r>
              <a:rPr lang="en-US" dirty="0"/>
              <a:t> </a:t>
            </a:r>
            <a:r>
              <a:rPr lang="en-US" dirty="0" err="1"/>
              <a:t>adacık</a:t>
            </a:r>
            <a:r>
              <a:rPr lang="en-US" dirty="0"/>
              <a:t> </a:t>
            </a:r>
            <a:r>
              <a:rPr lang="en-US" dirty="0" err="1"/>
              <a:t>içerir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8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Pankreasın</a:t>
            </a:r>
            <a:r>
              <a:rPr lang="en-US" dirty="0" smtClean="0"/>
              <a:t> </a:t>
            </a:r>
            <a:r>
              <a:rPr lang="en-US" dirty="0" err="1" smtClean="0"/>
              <a:t>Görevleri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Pankreas</a:t>
            </a:r>
            <a:r>
              <a:rPr lang="en-US" dirty="0"/>
              <a:t> </a:t>
            </a:r>
            <a:r>
              <a:rPr lang="en-US" dirty="0" err="1"/>
              <a:t>salgıladığı</a:t>
            </a:r>
            <a:r>
              <a:rPr lang="en-US" dirty="0"/>
              <a:t> </a:t>
            </a:r>
            <a:r>
              <a:rPr lang="en-US" dirty="0" err="1"/>
              <a:t>sindirim</a:t>
            </a:r>
            <a:r>
              <a:rPr lang="en-US" dirty="0"/>
              <a:t> </a:t>
            </a:r>
            <a:r>
              <a:rPr lang="en-US" dirty="0" err="1"/>
              <a:t>enzimleri</a:t>
            </a:r>
            <a:r>
              <a:rPr lang="en-US" dirty="0"/>
              <a:t>, </a:t>
            </a:r>
            <a:r>
              <a:rPr lang="en-US" dirty="0" err="1"/>
              <a:t>hormonlar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bikarbonat</a:t>
            </a:r>
            <a:r>
              <a:rPr lang="en-US" dirty="0"/>
              <a:t> </a:t>
            </a:r>
            <a:r>
              <a:rPr lang="en-US" dirty="0" err="1"/>
              <a:t>içeren</a:t>
            </a:r>
            <a:r>
              <a:rPr lang="en-US" dirty="0"/>
              <a:t> </a:t>
            </a:r>
            <a:r>
              <a:rPr lang="en-US" dirty="0" err="1"/>
              <a:t>salgısı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sindirimde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karbonhidrat</a:t>
            </a:r>
            <a:r>
              <a:rPr lang="en-US" dirty="0"/>
              <a:t>, lipid </a:t>
            </a:r>
            <a:r>
              <a:rPr lang="en-US" dirty="0" err="1"/>
              <a:t>ve</a:t>
            </a:r>
            <a:r>
              <a:rPr lang="en-US" dirty="0"/>
              <a:t> protein </a:t>
            </a:r>
            <a:r>
              <a:rPr lang="en-US" dirty="0" err="1"/>
              <a:t>metabolizmasının</a:t>
            </a:r>
            <a:r>
              <a:rPr lang="en-US" dirty="0"/>
              <a:t> </a:t>
            </a:r>
            <a:r>
              <a:rPr lang="en-US" dirty="0" err="1"/>
              <a:t>düzenlenmesinde</a:t>
            </a:r>
            <a:r>
              <a:rPr lang="en-US" dirty="0"/>
              <a:t> </a:t>
            </a:r>
            <a:r>
              <a:rPr lang="en-US" dirty="0" err="1"/>
              <a:t>görev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</a:p>
          <a:p>
            <a:r>
              <a:rPr lang="en-US" dirty="0" err="1"/>
              <a:t>Pankreas</a:t>
            </a:r>
            <a:r>
              <a:rPr lang="en-US" dirty="0"/>
              <a:t> </a:t>
            </a:r>
            <a:r>
              <a:rPr lang="en-US" dirty="0" err="1"/>
              <a:t>salgısı</a:t>
            </a:r>
            <a:r>
              <a:rPr lang="en-US" dirty="0"/>
              <a:t> </a:t>
            </a:r>
            <a:r>
              <a:rPr lang="en-US" dirty="0" err="1"/>
              <a:t>öncelikle</a:t>
            </a:r>
            <a:r>
              <a:rPr lang="en-US" dirty="0"/>
              <a:t>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bağırsaktan</a:t>
            </a:r>
            <a:r>
              <a:rPr lang="en-US" dirty="0"/>
              <a:t> </a:t>
            </a:r>
            <a:r>
              <a:rPr lang="en-US" dirty="0" err="1"/>
              <a:t>salınan</a:t>
            </a:r>
            <a:r>
              <a:rPr lang="en-US" dirty="0"/>
              <a:t> </a:t>
            </a:r>
            <a:r>
              <a:rPr lang="en-US" dirty="0" err="1"/>
              <a:t>sekretin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kolesistokinin</a:t>
            </a:r>
            <a:r>
              <a:rPr lang="en-US" dirty="0"/>
              <a:t> </a:t>
            </a:r>
            <a:r>
              <a:rPr lang="en-US" dirty="0" err="1"/>
              <a:t>hormonlarının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altındadır</a:t>
            </a:r>
            <a:r>
              <a:rPr lang="en-US" dirty="0"/>
              <a:t>. </a:t>
            </a:r>
          </a:p>
          <a:p>
            <a:r>
              <a:rPr lang="en-US" dirty="0" err="1"/>
              <a:t>Somatostatin</a:t>
            </a:r>
            <a:r>
              <a:rPr lang="en-US" dirty="0"/>
              <a:t> </a:t>
            </a:r>
            <a:r>
              <a:rPr lang="en-US" dirty="0" err="1"/>
              <a:t>ekzokrin</a:t>
            </a:r>
            <a:r>
              <a:rPr lang="en-US" dirty="0"/>
              <a:t> </a:t>
            </a:r>
            <a:r>
              <a:rPr lang="en-US" dirty="0" err="1"/>
              <a:t>pankreas</a:t>
            </a:r>
            <a:r>
              <a:rPr lang="en-US" dirty="0"/>
              <a:t> </a:t>
            </a:r>
            <a:r>
              <a:rPr lang="en-US" dirty="0" err="1"/>
              <a:t>salgısını</a:t>
            </a:r>
            <a:r>
              <a:rPr lang="en-US" dirty="0"/>
              <a:t> </a:t>
            </a:r>
            <a:r>
              <a:rPr lang="en-US" dirty="0" err="1"/>
              <a:t>sekretin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kolesistokinin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salınımını</a:t>
            </a:r>
            <a:r>
              <a:rPr lang="en-US" dirty="0"/>
              <a:t> </a:t>
            </a:r>
            <a:r>
              <a:rPr lang="en-US" dirty="0" err="1"/>
              <a:t>inhibe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önleyebilir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7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İnsulin</a:t>
            </a:r>
            <a:r>
              <a:rPr lang="en-US" dirty="0" smtClean="0"/>
              <a:t>, </a:t>
            </a:r>
            <a:r>
              <a:rPr lang="en-US" dirty="0" err="1"/>
              <a:t>k</a:t>
            </a:r>
            <a:r>
              <a:rPr lang="en-US" dirty="0" err="1" smtClean="0"/>
              <a:t>arbonhidrat</a:t>
            </a:r>
            <a:r>
              <a:rPr lang="en-US" dirty="0"/>
              <a:t>, protein </a:t>
            </a:r>
            <a:r>
              <a:rPr lang="en-US" dirty="0" err="1"/>
              <a:t>ve</a:t>
            </a:r>
            <a:r>
              <a:rPr lang="en-US" dirty="0"/>
              <a:t> lipid </a:t>
            </a:r>
            <a:r>
              <a:rPr lang="en-US" dirty="0" err="1"/>
              <a:t>sentezini</a:t>
            </a:r>
            <a:r>
              <a:rPr lang="en-US" dirty="0"/>
              <a:t> </a:t>
            </a:r>
            <a:r>
              <a:rPr lang="en-US" dirty="0" err="1" smtClean="0"/>
              <a:t>düzenler</a:t>
            </a:r>
            <a:r>
              <a:rPr lang="en-US" dirty="0"/>
              <a:t>.</a:t>
            </a:r>
          </a:p>
          <a:p>
            <a:r>
              <a:rPr lang="en-US" dirty="0" err="1"/>
              <a:t>İnsulin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anabolik</a:t>
            </a:r>
            <a:r>
              <a:rPr lang="en-US" dirty="0"/>
              <a:t> </a:t>
            </a:r>
            <a:r>
              <a:rPr lang="en-US" dirty="0" err="1"/>
              <a:t>hormondur</a:t>
            </a:r>
            <a:r>
              <a:rPr lang="en-US" dirty="0"/>
              <a:t>. </a:t>
            </a:r>
          </a:p>
          <a:p>
            <a:r>
              <a:rPr lang="en-US" dirty="0" err="1" smtClean="0"/>
              <a:t>Karaciğer</a:t>
            </a:r>
            <a:r>
              <a:rPr lang="en-US" dirty="0"/>
              <a:t>, </a:t>
            </a:r>
            <a:r>
              <a:rPr lang="en-US" dirty="0" err="1"/>
              <a:t>yag</a:t>
            </a:r>
            <a:r>
              <a:rPr lang="en-US" dirty="0"/>
              <a:t>̆ </a:t>
            </a:r>
            <a:r>
              <a:rPr lang="en-US" dirty="0" err="1"/>
              <a:t>doku</a:t>
            </a:r>
            <a:r>
              <a:rPr lang="en-US" dirty="0"/>
              <a:t>, </a:t>
            </a:r>
            <a:r>
              <a:rPr lang="en-US" dirty="0" err="1"/>
              <a:t>iskelet</a:t>
            </a:r>
            <a:r>
              <a:rPr lang="en-US" dirty="0"/>
              <a:t> </a:t>
            </a:r>
            <a:r>
              <a:rPr lang="en-US" dirty="0" err="1"/>
              <a:t>kası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muhtemelen</a:t>
            </a:r>
            <a:r>
              <a:rPr lang="en-US" dirty="0"/>
              <a:t> </a:t>
            </a:r>
            <a:r>
              <a:rPr lang="en-US" dirty="0" err="1"/>
              <a:t>adacıklar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beyin</a:t>
            </a:r>
            <a:r>
              <a:rPr lang="en-US" dirty="0"/>
              <a:t> insulin </a:t>
            </a:r>
            <a:r>
              <a:rPr lang="en-US" dirty="0" err="1"/>
              <a:t>için</a:t>
            </a:r>
            <a:r>
              <a:rPr lang="en-US" dirty="0"/>
              <a:t> </a:t>
            </a:r>
            <a:r>
              <a:rPr lang="en-US" dirty="0" err="1"/>
              <a:t>önemli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organlardır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1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5686"/>
            <a:ext cx="8229600" cy="56804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İnsulin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</a:p>
          <a:p>
            <a:r>
              <a:rPr lang="en-US" dirty="0" err="1"/>
              <a:t>Karaciğer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Glikojen</a:t>
            </a:r>
            <a:r>
              <a:rPr lang="en-US" dirty="0" smtClean="0"/>
              <a:t> </a:t>
            </a:r>
            <a:r>
              <a:rPr lang="en-US" dirty="0" err="1"/>
              <a:t>sentezini</a:t>
            </a:r>
            <a:r>
              <a:rPr lang="en-US" dirty="0"/>
              <a:t> </a:t>
            </a:r>
            <a:r>
              <a:rPr lang="en-US" dirty="0" err="1"/>
              <a:t>uyarır</a:t>
            </a:r>
            <a:r>
              <a:rPr lang="en-US" dirty="0"/>
              <a:t> </a:t>
            </a:r>
            <a:r>
              <a:rPr lang="en-US" dirty="0" err="1"/>
              <a:t>Lipogenezisi</a:t>
            </a:r>
            <a:r>
              <a:rPr lang="en-US" dirty="0"/>
              <a:t> </a:t>
            </a:r>
            <a:r>
              <a:rPr lang="en-US" dirty="0" err="1" smtClean="0"/>
              <a:t>uyarır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Glikoneogenezisi</a:t>
            </a:r>
            <a:r>
              <a:rPr lang="en-US" dirty="0" smtClean="0"/>
              <a:t> </a:t>
            </a:r>
            <a:r>
              <a:rPr lang="en-US" dirty="0" err="1"/>
              <a:t>inhibe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 </a:t>
            </a:r>
          </a:p>
          <a:p>
            <a:r>
              <a:rPr lang="en-US" dirty="0" err="1"/>
              <a:t>İskelet</a:t>
            </a:r>
            <a:r>
              <a:rPr lang="en-US" dirty="0"/>
              <a:t> </a:t>
            </a:r>
            <a:r>
              <a:rPr lang="en-US" dirty="0" err="1"/>
              <a:t>kası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Glikoz</a:t>
            </a:r>
            <a:r>
              <a:rPr lang="en-US" dirty="0" smtClean="0"/>
              <a:t> </a:t>
            </a:r>
            <a:r>
              <a:rPr lang="en-US" dirty="0" err="1"/>
              <a:t>alımı</a:t>
            </a:r>
            <a:r>
              <a:rPr lang="en-US" dirty="0"/>
              <a:t>/</a:t>
            </a:r>
            <a:r>
              <a:rPr lang="en-US" dirty="0" err="1"/>
              <a:t>metabolizmasını</a:t>
            </a:r>
            <a:r>
              <a:rPr lang="en-US" dirty="0"/>
              <a:t> </a:t>
            </a:r>
            <a:r>
              <a:rPr lang="en-US" dirty="0" err="1"/>
              <a:t>uyarır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Glikojen</a:t>
            </a:r>
            <a:r>
              <a:rPr lang="en-US" dirty="0" smtClean="0"/>
              <a:t> </a:t>
            </a:r>
            <a:r>
              <a:rPr lang="en-US" dirty="0" err="1"/>
              <a:t>sentezini</a:t>
            </a:r>
            <a:r>
              <a:rPr lang="en-US" dirty="0"/>
              <a:t> </a:t>
            </a:r>
            <a:r>
              <a:rPr lang="en-US" dirty="0" err="1"/>
              <a:t>uyarır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-Protein </a:t>
            </a:r>
            <a:r>
              <a:rPr lang="en-US" dirty="0" err="1"/>
              <a:t>sentezini</a:t>
            </a:r>
            <a:r>
              <a:rPr lang="en-US" dirty="0"/>
              <a:t> </a:t>
            </a:r>
            <a:r>
              <a:rPr lang="en-US" dirty="0" err="1"/>
              <a:t>uyarır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-</a:t>
            </a:r>
            <a:r>
              <a:rPr lang="en-US" dirty="0" err="1" smtClean="0"/>
              <a:t>Yag</a:t>
            </a:r>
            <a:r>
              <a:rPr lang="en-US" dirty="0" smtClean="0"/>
              <a:t>̆ </a:t>
            </a:r>
            <a:r>
              <a:rPr lang="en-US" dirty="0" err="1"/>
              <a:t>asidi</a:t>
            </a:r>
            <a:r>
              <a:rPr lang="en-US" dirty="0"/>
              <a:t> </a:t>
            </a:r>
            <a:r>
              <a:rPr lang="en-US" dirty="0" err="1"/>
              <a:t>oksidasyonunu</a:t>
            </a:r>
            <a:r>
              <a:rPr lang="en-US" dirty="0"/>
              <a:t> </a:t>
            </a:r>
            <a:r>
              <a:rPr lang="en-US" dirty="0" err="1"/>
              <a:t>inhibe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 </a:t>
            </a:r>
          </a:p>
          <a:p>
            <a:r>
              <a:rPr lang="en-US" dirty="0" err="1"/>
              <a:t>Yag</a:t>
            </a:r>
            <a:r>
              <a:rPr lang="en-US" dirty="0"/>
              <a:t>̆ </a:t>
            </a:r>
            <a:r>
              <a:rPr lang="en-US" dirty="0" err="1"/>
              <a:t>dokusu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Glikoz</a:t>
            </a:r>
            <a:r>
              <a:rPr lang="en-US" dirty="0" smtClean="0"/>
              <a:t> </a:t>
            </a:r>
            <a:r>
              <a:rPr lang="en-US" dirty="0" err="1"/>
              <a:t>alımı</a:t>
            </a:r>
            <a:r>
              <a:rPr lang="en-US" dirty="0"/>
              <a:t>/</a:t>
            </a:r>
            <a:r>
              <a:rPr lang="en-US" dirty="0" err="1"/>
              <a:t>metabolizmasını</a:t>
            </a:r>
            <a:r>
              <a:rPr lang="en-US" dirty="0"/>
              <a:t> </a:t>
            </a:r>
            <a:r>
              <a:rPr lang="en-US" dirty="0" err="1"/>
              <a:t>uyarır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Lipogenezisi</a:t>
            </a:r>
            <a:r>
              <a:rPr lang="en-US" dirty="0" smtClean="0"/>
              <a:t> </a:t>
            </a:r>
            <a:r>
              <a:rPr lang="en-US" dirty="0" err="1"/>
              <a:t>uyarır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-</a:t>
            </a:r>
            <a:r>
              <a:rPr lang="en-US" dirty="0" err="1" smtClean="0"/>
              <a:t>Lipolizisi</a:t>
            </a:r>
            <a:r>
              <a:rPr lang="en-US" dirty="0" smtClean="0"/>
              <a:t> </a:t>
            </a:r>
            <a:r>
              <a:rPr lang="en-US" dirty="0" err="1"/>
              <a:t>inhibe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7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Pankreas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400" dirty="0" err="1" smtClean="0"/>
              <a:t>Akut</a:t>
            </a:r>
            <a:r>
              <a:rPr lang="en-US" sz="2400" dirty="0" smtClean="0"/>
              <a:t> </a:t>
            </a:r>
            <a:r>
              <a:rPr lang="en-US" sz="2400" dirty="0" err="1"/>
              <a:t>pankreatitis</a:t>
            </a:r>
            <a:r>
              <a:rPr lang="en-US" sz="2400" dirty="0"/>
              <a:t> : </a:t>
            </a:r>
            <a:r>
              <a:rPr lang="en-US" sz="2400" dirty="0" err="1"/>
              <a:t>Akut</a:t>
            </a:r>
            <a:r>
              <a:rPr lang="en-US" sz="2400" dirty="0"/>
              <a:t> </a:t>
            </a:r>
            <a:r>
              <a:rPr lang="en-US" sz="2400" dirty="0" err="1"/>
              <a:t>pankreas</a:t>
            </a:r>
            <a:r>
              <a:rPr lang="en-US" sz="2400" dirty="0"/>
              <a:t> </a:t>
            </a:r>
            <a:r>
              <a:rPr lang="en-US" sz="2400" dirty="0" err="1"/>
              <a:t>hastalıklarına</a:t>
            </a:r>
            <a:r>
              <a:rPr lang="en-US" sz="2400" dirty="0"/>
              <a:t> </a:t>
            </a:r>
            <a:r>
              <a:rPr lang="en-US" sz="2400" dirty="0" err="1"/>
              <a:t>yol</a:t>
            </a:r>
            <a:r>
              <a:rPr lang="en-US" sz="2400" dirty="0"/>
              <a:t> </a:t>
            </a:r>
            <a:r>
              <a:rPr lang="en-US" sz="2400" dirty="0" err="1"/>
              <a:t>açabilen</a:t>
            </a:r>
            <a:r>
              <a:rPr lang="en-US" sz="2400" dirty="0"/>
              <a:t> </a:t>
            </a:r>
            <a:r>
              <a:rPr lang="en-US" sz="2400" dirty="0" err="1"/>
              <a:t>faktörler</a:t>
            </a:r>
            <a:r>
              <a:rPr lang="en-US" sz="2400" dirty="0"/>
              <a:t>: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 smtClean="0"/>
              <a:t>	– </a:t>
            </a:r>
            <a:r>
              <a:rPr lang="en-US" sz="2400" dirty="0"/>
              <a:t> </a:t>
            </a:r>
            <a:r>
              <a:rPr lang="en-US" sz="2400" dirty="0" err="1"/>
              <a:t>Mekanik</a:t>
            </a:r>
            <a:r>
              <a:rPr lang="en-US" sz="2400" dirty="0"/>
              <a:t> </a:t>
            </a:r>
            <a:r>
              <a:rPr lang="en-US" sz="2400" dirty="0" err="1"/>
              <a:t>faktörler</a:t>
            </a:r>
            <a:r>
              <a:rPr lang="en-US" sz="2400" dirty="0"/>
              <a:t> (</a:t>
            </a:r>
            <a:r>
              <a:rPr lang="en-US" sz="2400" dirty="0" err="1"/>
              <a:t>pankreas</a:t>
            </a:r>
            <a:r>
              <a:rPr lang="en-US" sz="2400" dirty="0"/>
              <a:t> </a:t>
            </a:r>
            <a:r>
              <a:rPr lang="en-US" sz="2400" dirty="0" err="1"/>
              <a:t>kanalına</a:t>
            </a:r>
            <a:r>
              <a:rPr lang="en-US" sz="2400" dirty="0"/>
              <a:t> </a:t>
            </a:r>
            <a:r>
              <a:rPr lang="en-US" sz="2400" dirty="0" err="1"/>
              <a:t>fazla</a:t>
            </a:r>
            <a:r>
              <a:rPr lang="en-US" sz="2400" dirty="0"/>
              <a:t> </a:t>
            </a:r>
            <a:r>
              <a:rPr lang="en-US" sz="2400" dirty="0" err="1"/>
              <a:t>safra</a:t>
            </a:r>
            <a:r>
              <a:rPr lang="en-US" sz="2400" dirty="0"/>
              <a:t> </a:t>
            </a:r>
            <a:r>
              <a:rPr lang="en-US" sz="2400" dirty="0" err="1"/>
              <a:t>akımı</a:t>
            </a:r>
            <a:r>
              <a:rPr lang="en-US" sz="2400" dirty="0"/>
              <a:t>, </a:t>
            </a:r>
            <a:r>
              <a:rPr lang="en-US" sz="2400" dirty="0" err="1"/>
              <a:t>fazla</a:t>
            </a:r>
            <a:r>
              <a:rPr lang="en-US" sz="2400" dirty="0"/>
              <a:t> </a:t>
            </a:r>
            <a:r>
              <a:rPr lang="en-US" sz="2400" dirty="0" err="1"/>
              <a:t>yağlı</a:t>
            </a:r>
            <a:r>
              <a:rPr lang="en-US" sz="2400" dirty="0"/>
              <a:t> </a:t>
            </a:r>
            <a:r>
              <a:rPr lang="en-US" sz="2400" dirty="0" err="1"/>
              <a:t>beslenme</a:t>
            </a:r>
            <a:r>
              <a:rPr lang="en-US" sz="2400" dirty="0"/>
              <a:t>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 smtClean="0"/>
              <a:t>	– </a:t>
            </a:r>
            <a:r>
              <a:rPr lang="en-US" sz="2400" dirty="0"/>
              <a:t> </a:t>
            </a:r>
            <a:r>
              <a:rPr lang="en-US" sz="2400" dirty="0" err="1"/>
              <a:t>Enfeksiyöz</a:t>
            </a:r>
            <a:r>
              <a:rPr lang="en-US" sz="2400" dirty="0"/>
              <a:t> </a:t>
            </a:r>
            <a:r>
              <a:rPr lang="en-US" sz="2400" dirty="0" err="1"/>
              <a:t>hastalıklar</a:t>
            </a:r>
            <a:r>
              <a:rPr lang="en-US" sz="2400" dirty="0"/>
              <a:t> (E. coli </a:t>
            </a:r>
            <a:r>
              <a:rPr lang="en-US" sz="2400" dirty="0" err="1"/>
              <a:t>enfeksiyonları</a:t>
            </a:r>
            <a:r>
              <a:rPr lang="en-US" sz="2400" dirty="0"/>
              <a:t>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 smtClean="0"/>
              <a:t>	– </a:t>
            </a:r>
            <a:r>
              <a:rPr lang="en-US" sz="2400" dirty="0"/>
              <a:t> </a:t>
            </a:r>
            <a:r>
              <a:rPr lang="en-US" sz="2400" dirty="0" err="1"/>
              <a:t>İskemi</a:t>
            </a:r>
            <a:r>
              <a:rPr lang="en-US" sz="2400" dirty="0"/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 smtClean="0"/>
              <a:t>	– </a:t>
            </a:r>
            <a:r>
              <a:rPr lang="en-US" sz="2400" dirty="0"/>
              <a:t> </a:t>
            </a:r>
            <a:r>
              <a:rPr lang="en-US" sz="2400" dirty="0" err="1"/>
              <a:t>Beslenme</a:t>
            </a:r>
            <a:r>
              <a:rPr lang="en-US" sz="2400" dirty="0"/>
              <a:t> </a:t>
            </a:r>
            <a:r>
              <a:rPr lang="en-US" sz="2400" dirty="0" err="1"/>
              <a:t>faktörleri</a:t>
            </a:r>
            <a:r>
              <a:rPr lang="en-US" sz="2400" dirty="0"/>
              <a:t> (</a:t>
            </a:r>
            <a:r>
              <a:rPr lang="en-US" sz="2400" dirty="0" err="1"/>
              <a:t>yetersiz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düzensiz</a:t>
            </a:r>
            <a:r>
              <a:rPr lang="en-US" sz="2400" dirty="0"/>
              <a:t> </a:t>
            </a:r>
            <a:r>
              <a:rPr lang="en-US" sz="2400" dirty="0" err="1"/>
              <a:t>beslenme</a:t>
            </a:r>
            <a:r>
              <a:rPr lang="en-US" sz="2400" dirty="0"/>
              <a:t>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 smtClean="0"/>
              <a:t>	– </a:t>
            </a:r>
            <a:r>
              <a:rPr lang="en-US" sz="2400" dirty="0"/>
              <a:t> </a:t>
            </a:r>
            <a:r>
              <a:rPr lang="en-US" sz="2400" dirty="0" err="1"/>
              <a:t>Kalsiyum</a:t>
            </a:r>
            <a:r>
              <a:rPr lang="en-US" sz="2400" dirty="0"/>
              <a:t> (</a:t>
            </a:r>
            <a:r>
              <a:rPr lang="en-US" sz="2400" dirty="0" err="1"/>
              <a:t>kedilerde</a:t>
            </a:r>
            <a:r>
              <a:rPr lang="en-US" sz="2400" dirty="0"/>
              <a:t> </a:t>
            </a:r>
            <a:r>
              <a:rPr lang="en-US" sz="2400" dirty="0" err="1"/>
              <a:t>hiperkalsemi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pankreatitis</a:t>
            </a:r>
            <a:r>
              <a:rPr lang="en-US" sz="2400" dirty="0"/>
              <a:t>..) </a:t>
            </a:r>
          </a:p>
          <a:p>
            <a:pPr>
              <a:lnSpc>
                <a:spcPct val="70000"/>
              </a:lnSpc>
            </a:pPr>
            <a:r>
              <a:rPr lang="en-US" sz="2400" dirty="0" err="1"/>
              <a:t>Kronik</a:t>
            </a:r>
            <a:r>
              <a:rPr lang="en-US" sz="2400" dirty="0"/>
              <a:t> </a:t>
            </a:r>
            <a:r>
              <a:rPr lang="en-US" sz="2400" dirty="0" err="1"/>
              <a:t>pankreatitis</a:t>
            </a:r>
            <a:r>
              <a:rPr lang="en-US" sz="2400" dirty="0"/>
              <a:t>: </a:t>
            </a:r>
            <a:r>
              <a:rPr lang="en-US" sz="2400" dirty="0" err="1"/>
              <a:t>karın</a:t>
            </a:r>
            <a:r>
              <a:rPr lang="en-US" sz="2400" dirty="0"/>
              <a:t> </a:t>
            </a:r>
            <a:r>
              <a:rPr lang="en-US" sz="2400" dirty="0" err="1"/>
              <a:t>ağrısı</a:t>
            </a:r>
            <a:r>
              <a:rPr lang="en-US" sz="2400" dirty="0"/>
              <a:t> </a:t>
            </a:r>
            <a:r>
              <a:rPr lang="en-US" sz="2400" dirty="0" err="1"/>
              <a:t>emilim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glikoz</a:t>
            </a:r>
            <a:r>
              <a:rPr lang="en-US" sz="2400" dirty="0"/>
              <a:t> </a:t>
            </a:r>
            <a:r>
              <a:rPr lang="en-US" sz="2400" dirty="0" err="1"/>
              <a:t>tolerans</a:t>
            </a:r>
            <a:r>
              <a:rPr lang="en-US" sz="2400" dirty="0"/>
              <a:t> </a:t>
            </a:r>
            <a:r>
              <a:rPr lang="en-US" sz="2400" dirty="0" err="1"/>
              <a:t>bozukluğu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seyreder</a:t>
            </a:r>
            <a:r>
              <a:rPr lang="en-US" sz="2400" dirty="0"/>
              <a:t> » </a:t>
            </a:r>
            <a:r>
              <a:rPr lang="en-US" sz="2400" dirty="0" err="1"/>
              <a:t>Amilaz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lipaz</a:t>
            </a:r>
            <a:r>
              <a:rPr lang="en-US" sz="2400" dirty="0"/>
              <a:t> </a:t>
            </a:r>
            <a:r>
              <a:rPr lang="en-US" sz="2400" dirty="0" err="1"/>
              <a:t>yetmezliği</a:t>
            </a:r>
            <a:r>
              <a:rPr lang="en-US" sz="2400" dirty="0"/>
              <a:t> </a:t>
            </a:r>
            <a:r>
              <a:rPr lang="en-US" sz="2400" dirty="0" err="1"/>
              <a:t>gözlenir</a:t>
            </a:r>
            <a:r>
              <a:rPr lang="en-US" sz="2400" dirty="0"/>
              <a:t> </a:t>
            </a:r>
          </a:p>
          <a:p>
            <a:pPr>
              <a:lnSpc>
                <a:spcPct val="70000"/>
              </a:lnSpc>
            </a:pPr>
            <a:r>
              <a:rPr lang="en-US" sz="2400" dirty="0" err="1"/>
              <a:t>Pankreas</a:t>
            </a:r>
            <a:r>
              <a:rPr lang="en-US" sz="2400" dirty="0"/>
              <a:t> </a:t>
            </a:r>
            <a:r>
              <a:rPr lang="en-US" sz="2400" dirty="0" err="1"/>
              <a:t>kistleri</a:t>
            </a:r>
            <a:r>
              <a:rPr lang="en-US" sz="2400" dirty="0"/>
              <a:t> (</a:t>
            </a:r>
            <a:r>
              <a:rPr lang="en-US" sz="2400" dirty="0" err="1"/>
              <a:t>yalancı</a:t>
            </a:r>
            <a:r>
              <a:rPr lang="en-US" sz="2400" dirty="0"/>
              <a:t> </a:t>
            </a:r>
            <a:r>
              <a:rPr lang="en-US" sz="2400" dirty="0" err="1"/>
              <a:t>kistlere</a:t>
            </a:r>
            <a:r>
              <a:rPr lang="en-US" sz="2400" dirty="0"/>
              <a:t> </a:t>
            </a:r>
            <a:r>
              <a:rPr lang="en-US" sz="2400" dirty="0" err="1"/>
              <a:t>sık</a:t>
            </a:r>
            <a:r>
              <a:rPr lang="en-US" sz="2400" dirty="0"/>
              <a:t> </a:t>
            </a:r>
            <a:r>
              <a:rPr lang="en-US" sz="2400" dirty="0" err="1"/>
              <a:t>rastlanır</a:t>
            </a:r>
            <a:r>
              <a:rPr lang="en-US" sz="2400" dirty="0"/>
              <a:t>) </a:t>
            </a:r>
            <a:r>
              <a:rPr lang="en-US" sz="2400" dirty="0" err="1"/>
              <a:t>Kistik</a:t>
            </a:r>
            <a:r>
              <a:rPr lang="en-US" sz="2400" dirty="0"/>
              <a:t> </a:t>
            </a:r>
            <a:r>
              <a:rPr lang="en-US" sz="2400" dirty="0" err="1"/>
              <a:t>fibrozis</a:t>
            </a:r>
            <a:r>
              <a:rPr lang="en-US" sz="2400" dirty="0"/>
              <a:t> </a:t>
            </a:r>
          </a:p>
          <a:p>
            <a:pPr>
              <a:lnSpc>
                <a:spcPct val="70000"/>
              </a:lnSpc>
            </a:pPr>
            <a:r>
              <a:rPr lang="en-US" sz="2400" dirty="0" err="1"/>
              <a:t>Pankreas</a:t>
            </a:r>
            <a:r>
              <a:rPr lang="en-US" sz="2400" dirty="0"/>
              <a:t> </a:t>
            </a:r>
            <a:r>
              <a:rPr lang="en-US" sz="2400" dirty="0" err="1"/>
              <a:t>kanallarının</a:t>
            </a:r>
            <a:r>
              <a:rPr lang="en-US" sz="2400" dirty="0"/>
              <a:t> </a:t>
            </a:r>
            <a:r>
              <a:rPr lang="en-US" sz="2400" dirty="0" err="1"/>
              <a:t>tıkanması</a:t>
            </a:r>
            <a:r>
              <a:rPr lang="en-US" sz="2400" dirty="0"/>
              <a:t> (</a:t>
            </a:r>
            <a:r>
              <a:rPr lang="en-US" sz="2400" dirty="0" err="1"/>
              <a:t>pankreas</a:t>
            </a:r>
            <a:r>
              <a:rPr lang="en-US" sz="2400" dirty="0"/>
              <a:t> </a:t>
            </a:r>
            <a:r>
              <a:rPr lang="en-US" sz="2400" dirty="0" err="1"/>
              <a:t>taşları</a:t>
            </a:r>
            <a:r>
              <a:rPr lang="en-US" sz="2400" dirty="0"/>
              <a:t> – </a:t>
            </a:r>
            <a:r>
              <a:rPr lang="en-US" sz="2400" dirty="0" err="1"/>
              <a:t>litiyazis</a:t>
            </a:r>
            <a:r>
              <a:rPr lang="en-US" sz="2400" dirty="0"/>
              <a:t>): </a:t>
            </a:r>
            <a:r>
              <a:rPr lang="en-US" sz="2400" dirty="0" err="1"/>
              <a:t>kalsiyum</a:t>
            </a:r>
            <a:r>
              <a:rPr lang="en-US" sz="2400" dirty="0"/>
              <a:t> </a:t>
            </a:r>
            <a:r>
              <a:rPr lang="en-US" sz="2400" dirty="0" err="1"/>
              <a:t>tuzlarından</a:t>
            </a:r>
            <a:r>
              <a:rPr lang="en-US" sz="2400" dirty="0"/>
              <a:t> </a:t>
            </a:r>
            <a:r>
              <a:rPr lang="en-US" sz="2400" dirty="0" err="1"/>
              <a:t>zengin</a:t>
            </a:r>
            <a:r>
              <a:rPr lang="en-US" sz="2400" dirty="0"/>
              <a:t> </a:t>
            </a:r>
            <a:r>
              <a:rPr lang="en-US" sz="2400" dirty="0" err="1"/>
              <a:t>pankreas</a:t>
            </a:r>
            <a:r>
              <a:rPr lang="en-US" sz="2400" dirty="0"/>
              <a:t> </a:t>
            </a:r>
            <a:r>
              <a:rPr lang="en-US" sz="2400" dirty="0" err="1"/>
              <a:t>erimez</a:t>
            </a:r>
            <a:r>
              <a:rPr lang="en-US" sz="2400" dirty="0"/>
              <a:t> </a:t>
            </a:r>
            <a:r>
              <a:rPr lang="en-US" sz="2400" dirty="0" err="1"/>
              <a:t>Ca-fosfat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CaC0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taşlarına</a:t>
            </a:r>
            <a:r>
              <a:rPr lang="en-US" sz="2400" dirty="0"/>
              <a:t> </a:t>
            </a:r>
            <a:r>
              <a:rPr lang="en-US" sz="2400" dirty="0" err="1"/>
              <a:t>meyillidir</a:t>
            </a:r>
            <a:r>
              <a:rPr lang="en-US" sz="2400" dirty="0"/>
              <a:t>. </a:t>
            </a:r>
          </a:p>
          <a:p>
            <a:pPr>
              <a:lnSpc>
                <a:spcPct val="70000"/>
              </a:lnSpc>
            </a:pPr>
            <a:r>
              <a:rPr lang="en-US" sz="2400" dirty="0" err="1"/>
              <a:t>Pankreas</a:t>
            </a:r>
            <a:r>
              <a:rPr lang="en-US" sz="2400" dirty="0"/>
              <a:t> </a:t>
            </a:r>
            <a:r>
              <a:rPr lang="en-US" sz="2400" dirty="0" err="1"/>
              <a:t>kanseri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809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183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PANKREAS ve PANKREAS FONKSİYONLARI</vt:lpstr>
      <vt:lpstr>PowerPoint Presentation</vt:lpstr>
      <vt:lpstr>Pankreasın Görevleri</vt:lpstr>
      <vt:lpstr>PowerPoint Presentation</vt:lpstr>
      <vt:lpstr>PowerPoint Presentation</vt:lpstr>
      <vt:lpstr>Pankreas Hastalıkları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25</cp:revision>
  <dcterms:created xsi:type="dcterms:W3CDTF">2018-05-08T12:08:33Z</dcterms:created>
  <dcterms:modified xsi:type="dcterms:W3CDTF">2018-07-05T10:46:13Z</dcterms:modified>
</cp:coreProperties>
</file>