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8" r:id="rId15"/>
    <p:sldId id="279" r:id="rId16"/>
    <p:sldId id="27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06.08.2011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السادسة عشرة</a:t>
            </a:r>
            <a:r>
              <a:rPr lang="tr-TR" sz="4900" b="1" dirty="0" smtClean="0"/>
              <a:t/>
            </a:r>
            <a:br>
              <a:rPr lang="tr-TR" sz="4900" b="1" dirty="0" smtClean="0"/>
            </a:br>
            <a:r>
              <a:rPr lang="tr-TR" sz="4900" b="1" dirty="0" smtClean="0"/>
              <a:t>XVI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lnSpcReduction="10000"/>
          </a:bodyPr>
          <a:lstStyle/>
          <a:p>
            <a:pPr algn="ctr"/>
            <a:r>
              <a:rPr lang="ar-SA" sz="4000" b="1" dirty="0" smtClean="0"/>
              <a:t>الحال</a:t>
            </a:r>
            <a:endParaRPr lang="tr-TR" sz="4000" dirty="0" smtClean="0"/>
          </a:p>
          <a:p>
            <a:pPr algn="ctr">
              <a:lnSpc>
                <a:spcPct val="150000"/>
              </a:lnSpc>
              <a:spcBef>
                <a:spcPts val="1200"/>
              </a:spcBef>
              <a:spcAft>
                <a:spcPts val="1200"/>
              </a:spcAft>
            </a:pPr>
            <a:r>
              <a:rPr lang="tr-TR" sz="3600" b="1" i="1" dirty="0" smtClean="0"/>
              <a:t>HÂL</a:t>
            </a:r>
            <a:endParaRPr lang="tr-TR" sz="3600" dirty="0" smtClean="0"/>
          </a:p>
          <a:p>
            <a:pPr algn="ctr">
              <a:lnSpc>
                <a:spcPct val="150000"/>
              </a:lnSpc>
              <a:spcBef>
                <a:spcPts val="1200"/>
              </a:spcBef>
              <a:spcAft>
                <a:spcPts val="1200"/>
              </a:spcAft>
            </a:pP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النَّوادِرُ والطَّرائِفُ والفُكَاهَةُ</a:t>
            </a:r>
            <a:endParaRPr lang="tr-TR" dirty="0"/>
          </a:p>
        </p:txBody>
      </p:sp>
      <p:sp>
        <p:nvSpPr>
          <p:cNvPr id="3" name="2 İçerik Yer Tutucusu"/>
          <p:cNvSpPr>
            <a:spLocks noGrp="1"/>
          </p:cNvSpPr>
          <p:nvPr>
            <p:ph idx="1"/>
          </p:nvPr>
        </p:nvSpPr>
        <p:spPr/>
        <p:txBody>
          <a:bodyPr/>
          <a:lstStyle/>
          <a:p>
            <a:pPr algn="r">
              <a:buNone/>
            </a:pPr>
            <a:r>
              <a:rPr lang="ar-SA" dirty="0" smtClean="0"/>
              <a:t>دَخلَ اِبْنُ السَّمَّاك يَوماً عَلى الرَّشيد، فَدَعَا الرّشيدُ بِمَاءٍ لِيَشْرَبَه، فَقَال: مَاءٌ! نَاشَدْتُكَ اللهَ، أَرَأَيْتَ لَوْ مُنِعْتَ مِن شُرْبِهِ مَا الذي كُنْتَ فَاعِلَهُ؟ فَقَالَ الرَّشيدُ: "كُنْتُ أَفْتَدِيهِ بِنِصْفِ مُلْكِي". قَالَ: "اِشْرَبْ هَنيئاً لَكَ". فَلمَّا فَرَغَ مِن شُرْبِه قَالَ: نَاشَدْتُكَ اللهَ. أَرَأَيْتَ لَوْ مُنِعْتَ مِن خُروجِهِ مَا كُنْتَ تَفْعَلُ؟ قَالَ: "كُنْتُ أَفْتَدِيهِ بِنِصْفِ مُلْكِي". قَالَ: "إنَّ مُلْكاً يُفْتَدَى بِشُرْبَةِ مَاءٍ، لَخَليقٌ بِأَلاَّ يُتَنَافَسَ عَليهِ".</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rtl="1">
              <a:buNone/>
            </a:pPr>
            <a:r>
              <a:rPr lang="ar-SA" b="1" dirty="0" smtClean="0"/>
              <a:t>مُتَنَبِّىءٌ</a:t>
            </a:r>
            <a:endParaRPr lang="tr-TR" dirty="0" smtClean="0"/>
          </a:p>
          <a:p>
            <a:pPr algn="r">
              <a:buNone/>
            </a:pPr>
            <a:r>
              <a:rPr lang="ar-SA" dirty="0" smtClean="0"/>
              <a:t>تَنَبَّأَ رَجُلٌ في أَيَّامِ المأْمُونِ، فَأُتِيَ بِهِ إليْهِ، فَقَالَ لَه: أَنْتَ نَبِيٌّ؟ قَالَ: نَعَمْ. قَالَ فَمَا مُعْجِزَتُكَ؟ قَالَ: مَا شِئْتَ. قَالَ: أَخْرِجْ لَنَا مِن الأَرْضِ بِطّيخَةً. قَالَ: "أَمْهِلْنِي ثَلاثَةَ أَيَّامٍ. قَالَ المأْمُون: بَلِ السَّاعَةَ أُريدُهَا، قَال: يَا أَميرَ المؤْمنينَ، أنْصِفْنِي، أنْتَ تَعلَمُ أنَّ اللهَ يُنْبِتُهَا في ثَلاثَةِ أَشْهُرٍ، فَلا تَقْبَلُهَا مِنّي في ثَلاثَةِ أَيَّامٍ؟ فَضَحِكَ مِنه، وعَلِمَ أنَّه مُحْتَالٌ واسْتَتَابَهُ ووَصَلَه.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normAutofit/>
          </a:bodyPr>
          <a:lstStyle/>
          <a:p>
            <a:pPr algn="ctr" rtl="1">
              <a:buNone/>
            </a:pPr>
            <a:r>
              <a:rPr lang="ar-SA" b="1" dirty="0" smtClean="0"/>
              <a:t>عَقْلُ الأَميرِ</a:t>
            </a:r>
            <a:endParaRPr lang="tr-TR" dirty="0" smtClean="0"/>
          </a:p>
          <a:p>
            <a:pPr algn="r">
              <a:buNone/>
            </a:pPr>
            <a:r>
              <a:rPr lang="ar-SA" dirty="0" smtClean="0"/>
              <a:t>بَيْنَمَا مُعَاوِيَةُ بْنُ مَرْوَان بن الحَكَمِ وَاقَفَ بِدِمَشْقَ يَنْتَظِرُ عَبْدَ الملِكِ أَخَاهُ عَلى بَابِ طَحَّانٍ، وحِمَارُه يَدورُ بِالرَّحَى، وفي عُنُقِهِ جُلْجُلٌ، قَالَ لِلطَّحَّانِ: لِمَ جَعَلْتَ في عُنُقِ هذا الحِمَارِ جُلْجُلاً؟ قَالَ: رُبَّمَا أَدْرَكَتْنِي سَآمَةٌ أوْ نَعْسَةٌ، فإذا لَمْ أَسْمَعْ صَوْتَ الجُلْجُلِ عَلِمْتُ أنَّ الحِمَارَ قَدْ تَوَقَّفَ، فَصِحْتُ بِهِ لِيَمْشِيَ، قَالَ مُعاوِيَةُ: أفَرَأَيْتَ إنْ تَوَقَّفَ ثُمّ هَزَّ رَأْسَه هكذا وهكذا، وجَعَلَ يُحَرِّكُ يَمْنَةً ويَسْرَةً، فمَا يُدْرِيكَ أنَّه مُتَوَقِّفٌ؟ قَالَ الطَّحَّانُ: ومَن لِي بِحِمَارٍ يعْقِلُ مِثْلَ عَقْلِ الأَميرِ؟!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lstStyle/>
          <a:p>
            <a:pPr algn="ctr" rtl="1">
              <a:buNone/>
            </a:pPr>
            <a:r>
              <a:rPr lang="ar-SA" b="1" dirty="0" smtClean="0"/>
              <a:t>لَئِنْ شَكَرْتُمْ لأَزِيدَنَّكُمْ</a:t>
            </a:r>
            <a:endParaRPr lang="tr-TR" dirty="0" smtClean="0"/>
          </a:p>
          <a:p>
            <a:pPr algn="r">
              <a:buNone/>
            </a:pPr>
            <a:r>
              <a:rPr lang="ar-SA" dirty="0" smtClean="0"/>
              <a:t>ضَرَبَ الحَجَّاجُ أَعْرَابِيّاً سَبْعَمِائَةِ سَوْطٍ، وهُو يَقولُ عِنْدَ كُلِّ سَوْطٍ: شُكْراً لَكَ يَا رَبِّ، فَلَقِيَهُ أَحَدٌ، فَقَالَ لَه: أَتَدْرِي لِمَ ضَرَبَكَ الحَجَّاجُ سَبْعَمِائَةِ سَوْطٍ؟ قَالَ: مَا أَدْري. قَالَ: لِكَثْرَةِ شُكْرِكَ، أَمَا عَلِمْتَ أنَّ اللهَ تَعَالَى يَقولُ: " لَئِنْ </a:t>
            </a:r>
            <a:endParaRPr lang="ar-SA" dirty="0" smtClean="0"/>
          </a:p>
          <a:p>
            <a:pPr algn="ctr" rtl="1">
              <a:buNone/>
            </a:pPr>
            <a:r>
              <a:rPr lang="ar-SA" b="1" dirty="0" smtClean="0"/>
              <a:t>أيْنَ التِّين؟</a:t>
            </a:r>
            <a:endParaRPr lang="tr-TR" dirty="0" smtClean="0"/>
          </a:p>
          <a:p>
            <a:pPr algn="r">
              <a:buNone/>
            </a:pPr>
            <a:r>
              <a:rPr lang="ar-SA" dirty="0" smtClean="0"/>
              <a:t>أقْبَلَ أَعْرَابِيٌّ إلى رَجُلٍ بَيْنَ يَدَيْهِ تِينٌ، فَلَمَّا رَآهُ غَطَّاه، فَلاحَظَهُ الأَعْرَابِيُّ، فَقالَ الرَّجُلُ لِلأَعْرَابيّ هَلْ تُحْسِنُ مِن القرُآنِ شيئاً؟ قَالَ نَعَمْ، قَالَ اقْرَأْ، فَقَرَأَ؛ "والزَّيْتُونِ وطُورِ سِينِينَ"، فقَالَ الرَّجُل: أيْنَ التّين؟ قَالَ: تَحْتَ الكِسَاءِ! </a:t>
            </a:r>
            <a:r>
              <a:rPr lang="ar-SA" dirty="0" smtClean="0"/>
              <a:t>شَكَرْتُمْ </a:t>
            </a:r>
            <a:r>
              <a:rPr lang="ar-SA" dirty="0" smtClean="0"/>
              <a:t>لأَزِيدَنَّكُمْ".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20688"/>
            <a:ext cx="7498080" cy="5627712"/>
          </a:xfrm>
        </p:spPr>
        <p:txBody>
          <a:bodyPr>
            <a:normAutofit lnSpcReduction="10000"/>
          </a:bodyPr>
          <a:lstStyle/>
          <a:p>
            <a:pPr algn="ctr" rtl="1">
              <a:buNone/>
            </a:pPr>
            <a:r>
              <a:rPr lang="ar-SA" b="1" dirty="0" smtClean="0"/>
              <a:t>أَخَافُ</a:t>
            </a:r>
            <a:endParaRPr lang="tr-TR" dirty="0" smtClean="0"/>
          </a:p>
          <a:p>
            <a:pPr algn="r">
              <a:buNone/>
            </a:pPr>
            <a:r>
              <a:rPr lang="ar-SA" dirty="0" smtClean="0"/>
              <a:t>جَلَسَ جَماعَةٌ عِندَ مُعَاوِيَةَ وهو يَأْخُذُ البَيْعَةَ بِالخِلافَةِ لِابْنِهِ يَزيد فتَكَلَّموا وصَمَتَ الأَحْنَفُ. فَقَالَ مُعاوِيَةُ، مَا لَكَ لا تَتَكَلَّمُ يَا أَبا بَحْر، فَقَالَ: أَخافُكَ إنْ صَدَقْتُ، وأَخَافُ اللهَ </a:t>
            </a:r>
            <a:r>
              <a:rPr lang="ar-SA" dirty="0" smtClean="0"/>
              <a:t>إنْ </a:t>
            </a:r>
            <a:r>
              <a:rPr lang="ar-SA" dirty="0" smtClean="0"/>
              <a:t>كَذَبْتُ</a:t>
            </a:r>
            <a:r>
              <a:rPr lang="ar-SA" dirty="0" smtClean="0"/>
              <a:t>.</a:t>
            </a:r>
          </a:p>
          <a:p>
            <a:pPr algn="ctr" rtl="1">
              <a:buNone/>
            </a:pPr>
            <a:r>
              <a:rPr lang="ar-SA" b="1" dirty="0" smtClean="0"/>
              <a:t>نَعَمْ ولا</a:t>
            </a:r>
            <a:endParaRPr lang="tr-TR" dirty="0" smtClean="0"/>
          </a:p>
          <a:p>
            <a:pPr algn="r">
              <a:buNone/>
            </a:pPr>
            <a:r>
              <a:rPr lang="ar-SA" dirty="0" smtClean="0"/>
              <a:t>يَرْوِي الجَاحِظُ أَنَّ المرْوَزِيّ (نِسْبَةً إلى مدينَةِ مَرْو) يَقولُ لِلزّائِرِ إذَا أَتَاهُ، ولِلْجَليسِ إذَا طَالَ جُلوسُه عِندَه: تَغَدَّيْتَ اليومَ؟ فَإِنْ قَالَ "نَعَمْ"، قَالَ المروَزِيّ: لَوْلا أَنَّكَ تَغَدَّيْتَ، لَغَدَّيْتُكَ بِغَدَاءٍ طَيِّبٍ. وإنْ قَالَ "لا"، قَالَ المروَزِيّ: لَوْ كُنْتَ تَغَدَّيْتَ لَسَقَيْتُكَ خَمْسَةَ أَقْدَاحٍ، فَلا يَصيرُ في يَدِهِ عَلى الوَجْهَيْنِ قَليلٌ ولا كثيرٌ.</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rtl="1">
              <a:buNone/>
            </a:pPr>
            <a:r>
              <a:rPr lang="ar-SA" b="1" dirty="0" smtClean="0"/>
              <a:t>السّاعِدُ أَهَمُّ مِن السَّيْفِ</a:t>
            </a:r>
            <a:endParaRPr lang="tr-TR" dirty="0" smtClean="0"/>
          </a:p>
          <a:p>
            <a:pPr algn="r">
              <a:buNone/>
            </a:pPr>
            <a:r>
              <a:rPr lang="ar-SA" dirty="0" smtClean="0"/>
              <a:t>طَلَبَ عُمَرُ بْنُ الخَطَّابِ مِن عَمْرو بْنِ مَعْدِ يكَرْب أنْ يَبْعَثَ إلَيهِ بِسَيْفِهِ المعْروفِ بِالصَّمْصَامَةِ فَأَرْسَلَه إليهِ، فَلَمَّا جَرَّبَه عُمَرُ وَجَدَه دُونَ مَا كَانَ يَبْلُغُه عَنْهُ فَكَتَبَ إليهِ في ذلِكَ، فَأَجَابَه عَمْروٌ: إنَّمَا بَعَثْتُ إلى أَميرِ المؤْمِنينَ بِالسَّيْفِ ولَمْ أَبْعَثْ بِالسَّاعِدِ الذي يَضْرِبُ بِهِ.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مَا مَعنَى "نَاشَدتُكَ الله"؟</a:t>
            </a:r>
            <a:endParaRPr lang="tr-TR" dirty="0" smtClean="0"/>
          </a:p>
          <a:p>
            <a:pPr algn="r" rtl="1">
              <a:buNone/>
            </a:pPr>
            <a:r>
              <a:rPr lang="ar-SA" dirty="0" smtClean="0"/>
              <a:t>٢</a:t>
            </a:r>
            <a:r>
              <a:rPr lang="ar-SA" b="1" dirty="0" smtClean="0"/>
              <a:t> </a:t>
            </a:r>
            <a:r>
              <a:rPr lang="ar-SA" dirty="0" smtClean="0"/>
              <a:t>– مَاذَا طَلَبَ الرَشيدُ؟</a:t>
            </a:r>
            <a:endParaRPr lang="tr-TR" dirty="0" smtClean="0"/>
          </a:p>
          <a:p>
            <a:pPr algn="r" rtl="1">
              <a:buNone/>
            </a:pPr>
            <a:r>
              <a:rPr lang="ar-SA" dirty="0" smtClean="0"/>
              <a:t>٣ – مَاذا طَلَبَ المأمونُ مِن الرجُلِ الذي تَنَبَّى؟ </a:t>
            </a:r>
            <a:endParaRPr lang="tr-TR" dirty="0" smtClean="0"/>
          </a:p>
          <a:p>
            <a:pPr algn="r" rtl="1">
              <a:buNone/>
            </a:pPr>
            <a:r>
              <a:rPr lang="ar-SA" dirty="0" smtClean="0"/>
              <a:t>٤ – لِمَ جَعَلَ الطَّحَّانُ في عُنُقِ الحِمَارِ جُلْجُلاً؟</a:t>
            </a:r>
            <a:endParaRPr lang="tr-TR" dirty="0" smtClean="0"/>
          </a:p>
          <a:p>
            <a:pPr algn="r" rtl="1">
              <a:buNone/>
            </a:pPr>
            <a:r>
              <a:rPr lang="ar-SA" dirty="0" smtClean="0"/>
              <a:t>٥ – مَاذا يقولُ الأعرابِيُّ كُلَّمَا ضَرَبَه الحَجَّاجُ بِسَوطٍ؟</a:t>
            </a:r>
            <a:endParaRPr lang="tr-TR" dirty="0" smtClean="0"/>
          </a:p>
          <a:p>
            <a:pPr algn="r" rtl="1">
              <a:buNone/>
            </a:pPr>
            <a:r>
              <a:rPr lang="ar-SA" dirty="0" smtClean="0"/>
              <a:t>٦ – أينَ أخفَى الرجُلُ التِّينَ عِندَما رَأَى الأعرَابِيَّ؟</a:t>
            </a:r>
            <a:endParaRPr lang="tr-TR" dirty="0" smtClean="0"/>
          </a:p>
          <a:p>
            <a:pPr algn="r" rtl="1">
              <a:buNone/>
            </a:pPr>
            <a:r>
              <a:rPr lang="ar-SA" dirty="0" smtClean="0"/>
              <a:t>٧ – مَاذا يقولُ المروَزِيُّ لِلزّائِرِ إذَا أتَاهُ؟  </a:t>
            </a:r>
            <a:endParaRPr lang="tr-TR" dirty="0" smtClean="0"/>
          </a:p>
          <a:p>
            <a:pPr algn="r" rtl="1">
              <a:buNone/>
            </a:pPr>
            <a:r>
              <a:rPr lang="ar-SA" dirty="0" smtClean="0"/>
              <a:t>٨ – ماذا طَلَبَ عُمَرُ بْنُ الخَطَّابِ مِن عَمْرو بْنِ مَعْدِ يكَرْب؟</a:t>
            </a:r>
            <a:endParaRPr lang="tr-TR" dirty="0" smtClean="0"/>
          </a:p>
          <a:p>
            <a:pPr algn="r" rtl="1">
              <a:buNone/>
            </a:pPr>
            <a:r>
              <a:rPr lang="ar-SA" dirty="0" smtClean="0"/>
              <a:t>٩ – كَيفَ وَجَدَ عُمَرُ هذا السَّيفَ المشهورَ؟</a:t>
            </a:r>
            <a:endParaRPr lang="tr-TR" dirty="0" smtClean="0"/>
          </a:p>
          <a:p>
            <a:pPr algn="r" rtl="1">
              <a:buNone/>
            </a:pPr>
            <a:r>
              <a:rPr lang="ar-SA" dirty="0" smtClean="0"/>
              <a:t>١٠ – مَاذا أجَابَ عَمرو دِفاعاً عَن سَيفِهِ؟</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٣١</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سِرُّ تَسْمِيَةِ القَصَائِدِ الْجاَهِلِيّةِ بِالْمُعَلَّقَاتِ</a:t>
            </a:r>
            <a:endParaRPr lang="tr-TR" dirty="0"/>
          </a:p>
        </p:txBody>
      </p:sp>
      <p:sp>
        <p:nvSpPr>
          <p:cNvPr id="3" name="2 İçerik Yer Tutucusu"/>
          <p:cNvSpPr>
            <a:spLocks noGrp="1"/>
          </p:cNvSpPr>
          <p:nvPr>
            <p:ph idx="1"/>
          </p:nvPr>
        </p:nvSpPr>
        <p:spPr>
          <a:xfrm>
            <a:off x="1435608" y="1447800"/>
            <a:ext cx="7498080" cy="4800600"/>
          </a:xfrm>
        </p:spPr>
        <p:txBody>
          <a:bodyPr>
            <a:normAutofit fontScale="85000" lnSpcReduction="10000"/>
          </a:bodyPr>
          <a:lstStyle/>
          <a:p>
            <a:pPr algn="r">
              <a:buNone/>
            </a:pPr>
            <a:r>
              <a:rPr lang="ar-SA" dirty="0" smtClean="0"/>
              <a:t>نَحْنُ أمَامَ رَأْيَيْنِ في سِرِّ تَسْمِيَةِ هذه القَصائدِ الجَاهِلِيَّةِ المشْهورَةِ بِالمعَلَّقَاتِ ومِمَّا: </a:t>
            </a:r>
            <a:endParaRPr lang="ar-SA" dirty="0" smtClean="0"/>
          </a:p>
          <a:p>
            <a:pPr algn="r">
              <a:buNone/>
            </a:pPr>
            <a:r>
              <a:rPr lang="ar-SA" u="sng" dirty="0" smtClean="0"/>
              <a:t>الرَّأْيُ الأَوَّلُ</a:t>
            </a:r>
            <a:r>
              <a:rPr lang="ar-SA" dirty="0" smtClean="0"/>
              <a:t>: أَنَّها عُلِّقَتْ عَلى الكَعْبَةِ، ويَذْهَبُ إليهِ ابْنُ عَبْدِ رَبِّه في العِقْدِ، وابْنُ خَلدونَ في المقَدِّمَة، والبَغْدادِيّ في خِزَانَةِ الأَدَبِ وتَبِعَهمْ كَثيرونَ. وقِيلَ التَّعْليقُ كَانَ في سوقِ عُكَاظٍ وهو رَأْيُ الآلوسِيّ؛ وقِيلَ إنَّ التَّعْليقَ كَانَ في الرُّوَاقِ أوِ الخَيْمَةِ وهو رَأْيُ الاِسْكَنْدَرِيّ؛ وقِيلَ إنَّ التَّعْليقَ كَانَ في خِزَانَةِ المَلكِ وهو رَأْيُ أبِي جَعْفَر النَّحَّاسِ العَالِمِ اللُّغَوِيّ الأَديبِ (328 م) وهو لَعَلَّه يُريدُ بِالملِكِ النُّعْمَانَ ابْنِ المنْذِرِ الذي كَانَ عِنْدَه دِيوَانٌ مَكْتوبٌ جَمعَ فيه أَشْعَارَ الفُحولِ، ويُنْكِرُ أَبو جَعْفَر تَعْليقَها عَلى الكَعبةِ ذَاكِراً أَنَّ ذَلِكَ لا يَعْرِفُه أَحَدٌ مِن الرُّواةِ. وبَعْضُ الباحِثينَ كابْنِ رَشِيق والسُّيوطِيّ يَذكرُ الرَّأْيَيْنِ "أنَّها عُلِّقَتْ عَلى الكَعبةِ أوْ في خِزَانَةِ الملِكِ".</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85000" lnSpcReduction="20000"/>
          </a:bodyPr>
          <a:lstStyle/>
          <a:p>
            <a:pPr algn="r">
              <a:buNone/>
            </a:pPr>
            <a:r>
              <a:rPr lang="ar-SA" u="sng" dirty="0" smtClean="0"/>
              <a:t>أمَّا الرَّأْيُ الثَّانِي</a:t>
            </a:r>
            <a:r>
              <a:rPr lang="ar-SA" dirty="0" smtClean="0"/>
              <a:t>: فيُنْكِرُ مَسْأَلَةَ تَعْليقِهَا بِأَيِّ شَكْلٍ مِن الأَشْكَالِ ولَوْنٍ مِن الأَلْوَانِ، ومِن أَصْحَابِ هذا الرَّأْيِ المسْتَشْرِقُ الأَلْمَانِيّ نُولْدَكَه الذي كَتَبَ بَحْثاً في هذا الموْضوعِ، ورَجَّحَ أَنَّ المعَلَّقَاتِ مَعْنَاهَا المنْتَخَبَاتُ وأنَّهَا سُمِّيَتْ بِذَلِكَ تَشْبِهاً لَهَا بِالقَلائِدِ التي تُعَلَّقُ في النُّحُورِ، واسْتَدَلَّ عَلى ذَلِكَ بِأَنَّ مِن أسْمَائِهَا السُّمُوطَ والقَلائِدَ. وقَدْ أَيَّدَ رَأْيَه الأسْتَاذُ كليمان هيوار (</a:t>
            </a:r>
            <a:r>
              <a:rPr lang="en-US" dirty="0" err="1" smtClean="0"/>
              <a:t>Cl</a:t>
            </a:r>
            <a:r>
              <a:rPr lang="tr-TR" dirty="0" err="1" smtClean="0"/>
              <a:t>ément</a:t>
            </a:r>
            <a:r>
              <a:rPr lang="tr-TR" dirty="0" smtClean="0"/>
              <a:t> </a:t>
            </a:r>
            <a:r>
              <a:rPr lang="tr-TR" dirty="0" err="1" smtClean="0"/>
              <a:t>Huart</a:t>
            </a:r>
            <a:r>
              <a:rPr lang="ar-SA" dirty="0" smtClean="0"/>
              <a:t>) الفَرَنْسِيّ الذي أَلَّفَ بِاللُّغَةِ الفَرَنْسِيّةِ كتَاباً في الأَدَبِ العَرَبِيّ، فَرَأَى أنَّ المعَلَّقَاتِ جَمْعُ مُعَلَّقَةٍ بِمَعْنَى القِلادَةِ بِدَليلِ أَنَّهمْ يُسَمُّونَها أيْضاً السُّموطَ بِمَعْنَى العُقودِ واللَّآلِي. وأَيَّدَ هذا الرَّأْيَ "اِسْكَندَر أغَا أبْكَارْيوس" في كتابِهِ "تَزْيينُ نِهَايَةِ الأَرَب في أَنْبَاءِ العَرَب" حَيْثُ قالَ: إنَّ العُلَمَاءَ مِن المتَقَدِّمينَ قَدِ انْتَخَبوا مِن نَفَائِسِ أَشْعَارِ القُدَمَاءِ القَصائِدَ المسَبَّعَاتِ التي هِيَ سَبْعَةُ أسابِيعَ ورَواهَا صَاحِبُ الجَمْهَرَةِ وأوَّلها المعَلَّقَات" ويُرَجِّحُ نِيكلْسون المسْتَشْرِقُ الإنجِليزِيّ المشْهورُ أنَّ كَلِمَةَ مُعَلّقَة قدِ اشْتَقَّتْ مِن قَوْلِهمْ "عِلْق" وهُو الشئُ النَّفيسُ الثَّمينُ العَالِي المسْتَوَى، وذلِكَ لأَنَّ الإنْسانَ يَتَعَلَّقُ بِهَا تَعَلُّقاً شَديداً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ثُمَّ قَالَ: وقدْ ظَهَرَتْ خُرافَةٌ تَزْعُمُ أنَّ تَسْمِيَةَ المعَلَّقاتِ بِهذا الاِسْمِ رَاجِعَةٌ لِتَعْليقِهَا بِأَسْتَارِ الكَعْبَةِ تَقْديراً لِفَضْلِهَا الذي قَضَى لَها المحَكِّمونَ في عُكاظٍ عَلى مَقْرَبَةٍ مِن مَكَّةَ حيْثُ يَجْتَمِعُ الشُّعَراءُ مُتَنافِسينَ في إنْشادِ أَرْوَعِ مَا دَمَجَتْه قَرَائِحِهِمْ وأَنَّها كَانَتْ تُكْتَبُ بِمَاءِ الذَّهَبِ عَلى القُبَاطِيّ الوَارِدَةِ مِن مِصْرَ قَبْلَ تَعْليقِهَا عَلى الكَعْبَةِ. ومِمَّنْ اسْتَبَعَدَ تَعْليقَهَا عَلى الكعْبَةِ الأسْتَاذُ حَامِد مُصْطفَى وأيَّدَ رَأْيَه بِعِدَّةِ أَدِلَّةٍ، وذَهَبَ إلى أنَّهَا سُمِّيَتْ بِالمعَلَّقاتِ لِتَعَلُّقِهَا وحِفْظِها في الرَّأْسِ أوْ في الدَّفَاتِرِ عِنَايَةً بِهَا لِنَفَاسَتِهَا.</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normAutofit fontScale="92500" lnSpcReduction="10000"/>
          </a:bodyPr>
          <a:lstStyle/>
          <a:p>
            <a:pPr algn="r">
              <a:buNone/>
            </a:pPr>
            <a:r>
              <a:rPr lang="ar-SA" dirty="0" smtClean="0"/>
              <a:t>ويَرُدُّ أَصْحَابُ الرَّأْيِ الأَوَّلِ عَلى مَن يُنْكِرونَ تَعْليقَها عَلى الكَعْبَةِ بِأَنَّ تَعْليقَ الصُّحُفِ الخَطيرَةِ عَلى الكَعْبَةِ كَانَ سُنَّةً في الجَاهِليَّة والإسْلامِ، كَتَعْليقِ قُرَيْشٍ الصَّحيفَةَ التي وَكَدُوا فيها عَلى أنْفُسِهِمْ مُقَاطَعَةَ بَنِي هَاشِمٍ والمطَّلِبِ، وكَتَعْليقِ هارون الرَّشيد لِعَهْدِهِ بِالخِلافَة مِن بَعْدِهِ إلى ابْنَيْهِ الأَمينِ والمأْمونِ، فَأَيُّ مَانِعٍ يَمْنَعُ أَنْ تَكونَ هذه القَصَائِدُ لِخَطَرِهَا وَبُعْدِ أَثَرِهَا قَدْ عُلِّقَتْ في الكَعْبَة؟ ولِذلكَ مَثيلٌ في الأَدَبِ الاِغْريقِيّ القَديمِ. فَإنَّ القَصيدَةَ التي نَظَمَهَا زَعيمُ الشِّعْرِ الغِنَائِيّ بَنْدار </a:t>
            </a:r>
            <a:r>
              <a:rPr lang="tr-TR" dirty="0" smtClean="0"/>
              <a:t>[</a:t>
            </a:r>
            <a:r>
              <a:rPr lang="tr-TR" dirty="0" err="1" smtClean="0"/>
              <a:t>Pindar</a:t>
            </a:r>
            <a:r>
              <a:rPr lang="tr-TR" dirty="0" smtClean="0"/>
              <a:t>]</a:t>
            </a:r>
            <a:r>
              <a:rPr lang="ar-SA" dirty="0" smtClean="0"/>
              <a:t> في المدْحِ قَدْ كَتَبَها الإغْريقُ بِالذَّهَبِ عَلى جُدْرانِ مَعْبَدِ أثينَا في لَمْنوس. هكَذا يَقولُ التَّبْريزِيّ: وذَهَبَ فَريقٌ إلى أنّ وَجْهَ تَسْمِيَتِهَا بِالمعَلَّقَاتِ عُلوقُها بِأَذْهَانِ صِغَارِهم وكِبَارِهم ومَرْؤُوسِيهِمْ ورُؤَسَائِهِمْ وذَلِكَ لِشِدَّةِ اعْتِنَائِهمْ بِهَا.</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وبَعْدُ؛ فَالمعَلَّقَاتُ كَانَتْ مَثَارَ إعْجَابِ الرُّواةِ والأُدَبَاءِ والنُّقَّادِ وتَقْديرِهم وحُبِّهمْ، عَلِقَتْ بِأَذْهَانِ الجَميعِ، وحَفِظُوهَا ورَدَّدوهَا.</a:t>
            </a:r>
            <a:endParaRPr lang="tr-TR" dirty="0" smtClean="0"/>
          </a:p>
          <a:p>
            <a:pPr algn="r">
              <a:buNone/>
            </a:pPr>
            <a:r>
              <a:rPr lang="ar-SA" dirty="0" smtClean="0"/>
              <a:t>فَلَيْسَ بِبَعيدٍ أَنْ يَكونَ رَأْيُ التَبريزِيّ هُوَ أرْجَحُ الآرَاءِ في هذه التَّسْمِيَةِ لِتِلْكَ القَصَائِدِ الرَّائِعَةِ.</a:t>
            </a:r>
            <a:endParaRPr lang="tr-TR" dirty="0" smtClean="0"/>
          </a:p>
          <a:p>
            <a:pPr algn="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20000"/>
          </a:bodyPr>
          <a:lstStyle/>
          <a:p>
            <a:pPr algn="r" rtl="1">
              <a:buNone/>
            </a:pPr>
            <a:r>
              <a:rPr lang="ar-SA" dirty="0" smtClean="0"/>
              <a:t>١</a:t>
            </a:r>
            <a:r>
              <a:rPr lang="ar-SA" b="1" dirty="0" smtClean="0"/>
              <a:t> </a:t>
            </a:r>
            <a:r>
              <a:rPr lang="ar-SA" dirty="0" smtClean="0"/>
              <a:t>– مَن يُنكِرُ تَعليقَ المعَلَّقاتِ عَلى الكَعبَةِ، ومَا دَليلُه؟</a:t>
            </a:r>
            <a:endParaRPr lang="tr-TR" dirty="0" smtClean="0"/>
          </a:p>
          <a:p>
            <a:pPr algn="r" rtl="1">
              <a:buNone/>
            </a:pPr>
            <a:r>
              <a:rPr lang="ar-SA" dirty="0" smtClean="0"/>
              <a:t>٢</a:t>
            </a:r>
            <a:r>
              <a:rPr lang="ar-SA" b="1" dirty="0" smtClean="0"/>
              <a:t> </a:t>
            </a:r>
            <a:r>
              <a:rPr lang="ar-SA" dirty="0" smtClean="0"/>
              <a:t>– مَاذَا يقولُ المسْتَشْرِقُ الأَلْمَانِيُّ نُولْدَكَه عَن مَعنَى كلِمةِ "المعَلَّقات"؟</a:t>
            </a:r>
            <a:endParaRPr lang="tr-TR" dirty="0" smtClean="0"/>
          </a:p>
          <a:p>
            <a:pPr algn="r" rtl="1">
              <a:buNone/>
            </a:pPr>
            <a:r>
              <a:rPr lang="ar-SA" dirty="0" smtClean="0"/>
              <a:t>٣ – ماذا يُرجِّحُ نيكلسون؟</a:t>
            </a:r>
            <a:endParaRPr lang="tr-TR" dirty="0" smtClean="0"/>
          </a:p>
          <a:p>
            <a:pPr algn="r" rtl="1">
              <a:buNone/>
            </a:pPr>
            <a:r>
              <a:rPr lang="ar-SA" dirty="0" smtClean="0"/>
              <a:t>٤ – أين يقع سوقُ عُكاظ، ومَا أَهَمِّيتُه؟</a:t>
            </a:r>
            <a:endParaRPr lang="tr-TR" dirty="0" smtClean="0"/>
          </a:p>
          <a:p>
            <a:pPr algn="r" rtl="1">
              <a:buNone/>
            </a:pPr>
            <a:r>
              <a:rPr lang="ar-SA" dirty="0" smtClean="0"/>
              <a:t>٥ – مَن استَبعَدَ تَعليقَ المعَلَّقاتِ عَلى الكَعبةِ؟</a:t>
            </a:r>
            <a:endParaRPr lang="tr-TR" dirty="0" smtClean="0"/>
          </a:p>
          <a:p>
            <a:pPr algn="r" rtl="1">
              <a:buNone/>
            </a:pPr>
            <a:r>
              <a:rPr lang="ar-SA" dirty="0" smtClean="0"/>
              <a:t>٦ – كَيف يَرُدُّ القَائِلونَ بِتَعلِيقِهِ عَلى مَن يُنكِرونَه؟</a:t>
            </a:r>
            <a:endParaRPr lang="tr-TR" dirty="0" smtClean="0"/>
          </a:p>
          <a:p>
            <a:pPr algn="r" rtl="1">
              <a:buNone/>
            </a:pPr>
            <a:r>
              <a:rPr lang="ar-SA" dirty="0" smtClean="0"/>
              <a:t>٧ – هل مِن مَانِعٍ يَمْنَعُ أَنْ تَكونَ القَصَائِدُ لِخَطَرِهَا قَدْ عُلِّقَتْ في الكَعْبَة؟  </a:t>
            </a:r>
            <a:endParaRPr lang="tr-TR" dirty="0" smtClean="0"/>
          </a:p>
          <a:p>
            <a:pPr algn="r" rtl="1">
              <a:buNone/>
            </a:pPr>
            <a:r>
              <a:rPr lang="ar-SA" dirty="0" smtClean="0"/>
              <a:t>٨ – هَل لِهذا الأمرِ مَثيلٌ في سائِرِ الآدَابِ؟</a:t>
            </a:r>
            <a:endParaRPr lang="tr-TR" dirty="0" smtClean="0"/>
          </a:p>
          <a:p>
            <a:pPr algn="r" rtl="1">
              <a:buNone/>
            </a:pPr>
            <a:r>
              <a:rPr lang="ar-SA" dirty="0" smtClean="0"/>
              <a:t>٩ – كيفَ يَرَى التَّبريزِيّ وَجهَ تَسمِيَتِهَا بِالمعَلَّقَاتِ؟</a:t>
            </a:r>
            <a:endParaRPr lang="tr-TR" dirty="0" smtClean="0"/>
          </a:p>
          <a:p>
            <a:pPr algn="r" rtl="1">
              <a:buNone/>
            </a:pPr>
            <a:r>
              <a:rPr lang="ar-SA" dirty="0" smtClean="0"/>
              <a:t>١٠– أيَّ رَأيٍ تُرَجِّحُ، ولِمَاذا؟</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٣٢</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TotalTime>
  <Words>1283</Words>
  <Application>Microsoft Office PowerPoint</Application>
  <PresentationFormat>Ekran Gösterisi (4:3)</PresentationFormat>
  <Paragraphs>59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Gündönümü</vt:lpstr>
      <vt:lpstr>          الوحدة السادسة عشرة XVI. ÜNİTE </vt:lpstr>
      <vt:lpstr>Slayt 2</vt:lpstr>
      <vt:lpstr>سِرُّ تَسْمِيَةِ القَصَائِدِ الْجاَهِلِيّةِ بِالْمُعَلَّقَاتِ</vt:lpstr>
      <vt:lpstr>Slayt 4</vt:lpstr>
      <vt:lpstr>Slayt 5</vt:lpstr>
      <vt:lpstr>Slayt 6</vt:lpstr>
      <vt:lpstr>Slayt 7</vt:lpstr>
      <vt:lpstr>ج – الأسئلةُ عن النّصِّ </vt:lpstr>
      <vt:lpstr>Slayt 9</vt:lpstr>
      <vt:lpstr>النَّوادِرُ والطَّرائِفُ والفُكَاهَةُ</vt:lpstr>
      <vt:lpstr>Slayt 11</vt:lpstr>
      <vt:lpstr>Slayt 12</vt:lpstr>
      <vt:lpstr>Slayt 13</vt:lpstr>
      <vt:lpstr>Slayt 14</vt:lpstr>
      <vt:lpstr>Slayt 15</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2011-08-06T20:01:56Z</dcterms:modified>
</cp:coreProperties>
</file>