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3"/>
  </p:normalViewPr>
  <p:slideViewPr>
    <p:cSldViewPr snapToGrid="0" snapToObjects="1">
      <p:cViewPr varScale="1">
        <p:scale>
          <a:sx n="90" d="100"/>
          <a:sy n="90" d="100"/>
        </p:scale>
        <p:origin x="232" y="6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32C39-25FF-4D17-8CC8-D0CF904E1A7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49AD9A-1D00-4BD2-BBA3-515963CB1B0D}">
      <dgm:prSet/>
      <dgm:spPr/>
      <dgm:t>
        <a:bodyPr/>
        <a:lstStyle/>
        <a:p>
          <a:r>
            <a:rPr lang="tr-TR"/>
            <a:t>Dolayısıyla geçmişten bahsetmek tarih yazmak yeterli değildir.</a:t>
          </a:r>
          <a:endParaRPr lang="en-US"/>
        </a:p>
      </dgm:t>
    </dgm:pt>
    <dgm:pt modelId="{2988FD0E-EAE3-468C-86D4-B53FD6664296}" type="parTrans" cxnId="{80F3FE41-4B04-4D1B-95AB-15F44C5394AF}">
      <dgm:prSet/>
      <dgm:spPr/>
      <dgm:t>
        <a:bodyPr/>
        <a:lstStyle/>
        <a:p>
          <a:endParaRPr lang="en-US"/>
        </a:p>
      </dgm:t>
    </dgm:pt>
    <dgm:pt modelId="{32EA74DB-8D67-4DE8-814D-40DB683D0972}" type="sibTrans" cxnId="{80F3FE41-4B04-4D1B-95AB-15F44C5394AF}">
      <dgm:prSet/>
      <dgm:spPr/>
      <dgm:t>
        <a:bodyPr/>
        <a:lstStyle/>
        <a:p>
          <a:endParaRPr lang="en-US"/>
        </a:p>
      </dgm:t>
    </dgm:pt>
    <dgm:pt modelId="{2F4D3D8D-D180-447F-880B-72FB07D00C97}">
      <dgm:prSet/>
      <dgm:spPr/>
      <dgm:t>
        <a:bodyPr/>
        <a:lstStyle/>
        <a:p>
          <a:r>
            <a:rPr lang="tr-TR"/>
            <a:t>Bunların belgelerle desteklenmesi, başka kaynaklarla karşılaştırılması gerekir.</a:t>
          </a:r>
          <a:endParaRPr lang="en-US"/>
        </a:p>
      </dgm:t>
    </dgm:pt>
    <dgm:pt modelId="{211EC2FD-561B-4768-A9EF-47B79D70BA27}" type="parTrans" cxnId="{1CA8ECB9-A88D-4F59-8F7C-AB0950BF6D88}">
      <dgm:prSet/>
      <dgm:spPr/>
      <dgm:t>
        <a:bodyPr/>
        <a:lstStyle/>
        <a:p>
          <a:endParaRPr lang="en-US"/>
        </a:p>
      </dgm:t>
    </dgm:pt>
    <dgm:pt modelId="{E84FE330-A2D7-4B6E-B2D4-4A322D3D87C6}" type="sibTrans" cxnId="{1CA8ECB9-A88D-4F59-8F7C-AB0950BF6D88}">
      <dgm:prSet/>
      <dgm:spPr/>
      <dgm:t>
        <a:bodyPr/>
        <a:lstStyle/>
        <a:p>
          <a:endParaRPr lang="en-US"/>
        </a:p>
      </dgm:t>
    </dgm:pt>
    <dgm:pt modelId="{DD655BBE-451C-40AD-9276-03F227B561EF}">
      <dgm:prSet/>
      <dgm:spPr/>
      <dgm:t>
        <a:bodyPr/>
        <a:lstStyle/>
        <a:p>
          <a:r>
            <a:rPr lang="tr-TR"/>
            <a:t>Bilginin belirli bir sistematik içerisinde hazırlanması gerekir.</a:t>
          </a:r>
          <a:endParaRPr lang="en-US"/>
        </a:p>
      </dgm:t>
    </dgm:pt>
    <dgm:pt modelId="{D9900BED-C365-465D-A5D7-F6714957CA5C}" type="parTrans" cxnId="{9C76507D-A1B3-4527-8236-2D2A3FD22289}">
      <dgm:prSet/>
      <dgm:spPr/>
      <dgm:t>
        <a:bodyPr/>
        <a:lstStyle/>
        <a:p>
          <a:endParaRPr lang="en-US"/>
        </a:p>
      </dgm:t>
    </dgm:pt>
    <dgm:pt modelId="{D261EAD4-8AE2-4676-9715-4EC3EF62C051}" type="sibTrans" cxnId="{9C76507D-A1B3-4527-8236-2D2A3FD22289}">
      <dgm:prSet/>
      <dgm:spPr/>
      <dgm:t>
        <a:bodyPr/>
        <a:lstStyle/>
        <a:p>
          <a:endParaRPr lang="en-US"/>
        </a:p>
      </dgm:t>
    </dgm:pt>
    <dgm:pt modelId="{34A17DC3-475C-E34F-B492-C77F38251625}" type="pres">
      <dgm:prSet presAssocID="{5B132C39-25FF-4D17-8CC8-D0CF904E1A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01A4D1-9F8D-ED4B-948F-8AEB392ACC3F}" type="pres">
      <dgm:prSet presAssocID="{5B49AD9A-1D00-4BD2-BBA3-515963CB1B0D}" presName="hierRoot1" presStyleCnt="0"/>
      <dgm:spPr/>
    </dgm:pt>
    <dgm:pt modelId="{30CD86BB-0576-E84E-B621-DA2970F97C96}" type="pres">
      <dgm:prSet presAssocID="{5B49AD9A-1D00-4BD2-BBA3-515963CB1B0D}" presName="composite" presStyleCnt="0"/>
      <dgm:spPr/>
    </dgm:pt>
    <dgm:pt modelId="{415F1A13-C5D8-EC43-A1D6-05DA4E66891C}" type="pres">
      <dgm:prSet presAssocID="{5B49AD9A-1D00-4BD2-BBA3-515963CB1B0D}" presName="background" presStyleLbl="node0" presStyleIdx="0" presStyleCnt="3"/>
      <dgm:spPr/>
    </dgm:pt>
    <dgm:pt modelId="{BB6BD2D1-CF43-4F45-9540-3EDCBD9DECEB}" type="pres">
      <dgm:prSet presAssocID="{5B49AD9A-1D00-4BD2-BBA3-515963CB1B0D}" presName="text" presStyleLbl="fgAcc0" presStyleIdx="0" presStyleCnt="3">
        <dgm:presLayoutVars>
          <dgm:chPref val="3"/>
        </dgm:presLayoutVars>
      </dgm:prSet>
      <dgm:spPr/>
    </dgm:pt>
    <dgm:pt modelId="{B46D29C6-8436-C24F-9D50-39A02FA62FFA}" type="pres">
      <dgm:prSet presAssocID="{5B49AD9A-1D00-4BD2-BBA3-515963CB1B0D}" presName="hierChild2" presStyleCnt="0"/>
      <dgm:spPr/>
    </dgm:pt>
    <dgm:pt modelId="{F3D257D9-890A-C849-9A94-19A6C7132B6F}" type="pres">
      <dgm:prSet presAssocID="{2F4D3D8D-D180-447F-880B-72FB07D00C97}" presName="hierRoot1" presStyleCnt="0"/>
      <dgm:spPr/>
    </dgm:pt>
    <dgm:pt modelId="{20D3DD0D-F937-6340-A732-8A3E286C8E2D}" type="pres">
      <dgm:prSet presAssocID="{2F4D3D8D-D180-447F-880B-72FB07D00C97}" presName="composite" presStyleCnt="0"/>
      <dgm:spPr/>
    </dgm:pt>
    <dgm:pt modelId="{504B28E6-43F8-014A-AE35-743D6769340C}" type="pres">
      <dgm:prSet presAssocID="{2F4D3D8D-D180-447F-880B-72FB07D00C97}" presName="background" presStyleLbl="node0" presStyleIdx="1" presStyleCnt="3"/>
      <dgm:spPr/>
    </dgm:pt>
    <dgm:pt modelId="{F510E998-B181-8B40-B3E3-357180789E51}" type="pres">
      <dgm:prSet presAssocID="{2F4D3D8D-D180-447F-880B-72FB07D00C97}" presName="text" presStyleLbl="fgAcc0" presStyleIdx="1" presStyleCnt="3">
        <dgm:presLayoutVars>
          <dgm:chPref val="3"/>
        </dgm:presLayoutVars>
      </dgm:prSet>
      <dgm:spPr/>
    </dgm:pt>
    <dgm:pt modelId="{5DE9C768-E870-2C44-BC13-2C42FB4CC99A}" type="pres">
      <dgm:prSet presAssocID="{2F4D3D8D-D180-447F-880B-72FB07D00C97}" presName="hierChild2" presStyleCnt="0"/>
      <dgm:spPr/>
    </dgm:pt>
    <dgm:pt modelId="{B4C993FB-5D74-8E41-86DE-D3BAB28A13F5}" type="pres">
      <dgm:prSet presAssocID="{DD655BBE-451C-40AD-9276-03F227B561EF}" presName="hierRoot1" presStyleCnt="0"/>
      <dgm:spPr/>
    </dgm:pt>
    <dgm:pt modelId="{C93CDBB7-7294-E745-B54E-17CBF2A8D475}" type="pres">
      <dgm:prSet presAssocID="{DD655BBE-451C-40AD-9276-03F227B561EF}" presName="composite" presStyleCnt="0"/>
      <dgm:spPr/>
    </dgm:pt>
    <dgm:pt modelId="{601D89B7-048B-4748-8834-D4E1EFA7024F}" type="pres">
      <dgm:prSet presAssocID="{DD655BBE-451C-40AD-9276-03F227B561EF}" presName="background" presStyleLbl="node0" presStyleIdx="2" presStyleCnt="3"/>
      <dgm:spPr/>
    </dgm:pt>
    <dgm:pt modelId="{46251095-AAC2-C041-B49F-BD170B5BD081}" type="pres">
      <dgm:prSet presAssocID="{DD655BBE-451C-40AD-9276-03F227B561EF}" presName="text" presStyleLbl="fgAcc0" presStyleIdx="2" presStyleCnt="3">
        <dgm:presLayoutVars>
          <dgm:chPref val="3"/>
        </dgm:presLayoutVars>
      </dgm:prSet>
      <dgm:spPr/>
    </dgm:pt>
    <dgm:pt modelId="{606693E0-756B-0249-A9EE-7DD701D2937E}" type="pres">
      <dgm:prSet presAssocID="{DD655BBE-451C-40AD-9276-03F227B561EF}" presName="hierChild2" presStyleCnt="0"/>
      <dgm:spPr/>
    </dgm:pt>
  </dgm:ptLst>
  <dgm:cxnLst>
    <dgm:cxn modelId="{169B6A08-5650-B74D-A506-572519076D93}" type="presOf" srcId="{DD655BBE-451C-40AD-9276-03F227B561EF}" destId="{46251095-AAC2-C041-B49F-BD170B5BD081}" srcOrd="0" destOrd="0" presId="urn:microsoft.com/office/officeart/2005/8/layout/hierarchy1"/>
    <dgm:cxn modelId="{B94A8C32-A59D-7645-B4DF-F379A80E1F54}" type="presOf" srcId="{5B49AD9A-1D00-4BD2-BBA3-515963CB1B0D}" destId="{BB6BD2D1-CF43-4F45-9540-3EDCBD9DECEB}" srcOrd="0" destOrd="0" presId="urn:microsoft.com/office/officeart/2005/8/layout/hierarchy1"/>
    <dgm:cxn modelId="{80F3FE41-4B04-4D1B-95AB-15F44C5394AF}" srcId="{5B132C39-25FF-4D17-8CC8-D0CF904E1A7D}" destId="{5B49AD9A-1D00-4BD2-BBA3-515963CB1B0D}" srcOrd="0" destOrd="0" parTransId="{2988FD0E-EAE3-468C-86D4-B53FD6664296}" sibTransId="{32EA74DB-8D67-4DE8-814D-40DB683D0972}"/>
    <dgm:cxn modelId="{9C76507D-A1B3-4527-8236-2D2A3FD22289}" srcId="{5B132C39-25FF-4D17-8CC8-D0CF904E1A7D}" destId="{DD655BBE-451C-40AD-9276-03F227B561EF}" srcOrd="2" destOrd="0" parTransId="{D9900BED-C365-465D-A5D7-F6714957CA5C}" sibTransId="{D261EAD4-8AE2-4676-9715-4EC3EF62C051}"/>
    <dgm:cxn modelId="{D7E8248F-2C9E-354F-9EB9-95DEAD208D7C}" type="presOf" srcId="{5B132C39-25FF-4D17-8CC8-D0CF904E1A7D}" destId="{34A17DC3-475C-E34F-B492-C77F38251625}" srcOrd="0" destOrd="0" presId="urn:microsoft.com/office/officeart/2005/8/layout/hierarchy1"/>
    <dgm:cxn modelId="{1CA8ECB9-A88D-4F59-8F7C-AB0950BF6D88}" srcId="{5B132C39-25FF-4D17-8CC8-D0CF904E1A7D}" destId="{2F4D3D8D-D180-447F-880B-72FB07D00C97}" srcOrd="1" destOrd="0" parTransId="{211EC2FD-561B-4768-A9EF-47B79D70BA27}" sibTransId="{E84FE330-A2D7-4B6E-B2D4-4A322D3D87C6}"/>
    <dgm:cxn modelId="{C6B1CAE5-739E-804C-BA51-4046880A9E94}" type="presOf" srcId="{2F4D3D8D-D180-447F-880B-72FB07D00C97}" destId="{F510E998-B181-8B40-B3E3-357180789E51}" srcOrd="0" destOrd="0" presId="urn:microsoft.com/office/officeart/2005/8/layout/hierarchy1"/>
    <dgm:cxn modelId="{FD404199-2579-194D-9738-F945FADDCC72}" type="presParOf" srcId="{34A17DC3-475C-E34F-B492-C77F38251625}" destId="{E701A4D1-9F8D-ED4B-948F-8AEB392ACC3F}" srcOrd="0" destOrd="0" presId="urn:microsoft.com/office/officeart/2005/8/layout/hierarchy1"/>
    <dgm:cxn modelId="{61B957BA-4D16-884E-95C1-29DB66F59008}" type="presParOf" srcId="{E701A4D1-9F8D-ED4B-948F-8AEB392ACC3F}" destId="{30CD86BB-0576-E84E-B621-DA2970F97C96}" srcOrd="0" destOrd="0" presId="urn:microsoft.com/office/officeart/2005/8/layout/hierarchy1"/>
    <dgm:cxn modelId="{E579DDCB-0808-714D-B738-88CE4B3D34BD}" type="presParOf" srcId="{30CD86BB-0576-E84E-B621-DA2970F97C96}" destId="{415F1A13-C5D8-EC43-A1D6-05DA4E66891C}" srcOrd="0" destOrd="0" presId="urn:microsoft.com/office/officeart/2005/8/layout/hierarchy1"/>
    <dgm:cxn modelId="{B0063407-EFD5-CB47-9521-10D2B5B43218}" type="presParOf" srcId="{30CD86BB-0576-E84E-B621-DA2970F97C96}" destId="{BB6BD2D1-CF43-4F45-9540-3EDCBD9DECEB}" srcOrd="1" destOrd="0" presId="urn:microsoft.com/office/officeart/2005/8/layout/hierarchy1"/>
    <dgm:cxn modelId="{3C2C75FB-C142-8F47-8C9D-3955158AA041}" type="presParOf" srcId="{E701A4D1-9F8D-ED4B-948F-8AEB392ACC3F}" destId="{B46D29C6-8436-C24F-9D50-39A02FA62FFA}" srcOrd="1" destOrd="0" presId="urn:microsoft.com/office/officeart/2005/8/layout/hierarchy1"/>
    <dgm:cxn modelId="{07364627-64B8-DF48-A5ED-E74DF69EE83D}" type="presParOf" srcId="{34A17DC3-475C-E34F-B492-C77F38251625}" destId="{F3D257D9-890A-C849-9A94-19A6C7132B6F}" srcOrd="1" destOrd="0" presId="urn:microsoft.com/office/officeart/2005/8/layout/hierarchy1"/>
    <dgm:cxn modelId="{62A6CDDE-50D4-204F-B5C9-B77770B05648}" type="presParOf" srcId="{F3D257D9-890A-C849-9A94-19A6C7132B6F}" destId="{20D3DD0D-F937-6340-A732-8A3E286C8E2D}" srcOrd="0" destOrd="0" presId="urn:microsoft.com/office/officeart/2005/8/layout/hierarchy1"/>
    <dgm:cxn modelId="{C1734400-EF39-AA41-B98B-FE3DFF99A712}" type="presParOf" srcId="{20D3DD0D-F937-6340-A732-8A3E286C8E2D}" destId="{504B28E6-43F8-014A-AE35-743D6769340C}" srcOrd="0" destOrd="0" presId="urn:microsoft.com/office/officeart/2005/8/layout/hierarchy1"/>
    <dgm:cxn modelId="{4B076350-AA73-7D46-A042-DC163B384031}" type="presParOf" srcId="{20D3DD0D-F937-6340-A732-8A3E286C8E2D}" destId="{F510E998-B181-8B40-B3E3-357180789E51}" srcOrd="1" destOrd="0" presId="urn:microsoft.com/office/officeart/2005/8/layout/hierarchy1"/>
    <dgm:cxn modelId="{9081D3C0-AE9A-C94A-B70B-153FCEDFD34D}" type="presParOf" srcId="{F3D257D9-890A-C849-9A94-19A6C7132B6F}" destId="{5DE9C768-E870-2C44-BC13-2C42FB4CC99A}" srcOrd="1" destOrd="0" presId="urn:microsoft.com/office/officeart/2005/8/layout/hierarchy1"/>
    <dgm:cxn modelId="{988AB5C9-07F3-D44F-B3CB-8BF84518F0F8}" type="presParOf" srcId="{34A17DC3-475C-E34F-B492-C77F38251625}" destId="{B4C993FB-5D74-8E41-86DE-D3BAB28A13F5}" srcOrd="2" destOrd="0" presId="urn:microsoft.com/office/officeart/2005/8/layout/hierarchy1"/>
    <dgm:cxn modelId="{0B35EDEA-9AB8-714F-A01C-05C68A97E83B}" type="presParOf" srcId="{B4C993FB-5D74-8E41-86DE-D3BAB28A13F5}" destId="{C93CDBB7-7294-E745-B54E-17CBF2A8D475}" srcOrd="0" destOrd="0" presId="urn:microsoft.com/office/officeart/2005/8/layout/hierarchy1"/>
    <dgm:cxn modelId="{2626DA73-BC59-A04D-AF82-7ECC8A02254C}" type="presParOf" srcId="{C93CDBB7-7294-E745-B54E-17CBF2A8D475}" destId="{601D89B7-048B-4748-8834-D4E1EFA7024F}" srcOrd="0" destOrd="0" presId="urn:microsoft.com/office/officeart/2005/8/layout/hierarchy1"/>
    <dgm:cxn modelId="{181AD3E8-3FF4-C645-9EEA-37D7EF50E65A}" type="presParOf" srcId="{C93CDBB7-7294-E745-B54E-17CBF2A8D475}" destId="{46251095-AAC2-C041-B49F-BD170B5BD081}" srcOrd="1" destOrd="0" presId="urn:microsoft.com/office/officeart/2005/8/layout/hierarchy1"/>
    <dgm:cxn modelId="{E254B8F6-DD81-AE4C-A02B-BA5EB340361D}" type="presParOf" srcId="{B4C993FB-5D74-8E41-86DE-D3BAB28A13F5}" destId="{606693E0-756B-0249-A9EE-7DD701D293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F1A13-C5D8-EC43-A1D6-05DA4E66891C}">
      <dsp:nvSpPr>
        <dsp:cNvPr id="0" name=""/>
        <dsp:cNvSpPr/>
      </dsp:nvSpPr>
      <dsp:spPr>
        <a:xfrm>
          <a:off x="0" y="761434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6BD2D1-CF43-4F45-9540-3EDCBD9DECEB}">
      <dsp:nvSpPr>
        <dsp:cNvPr id="0" name=""/>
        <dsp:cNvSpPr/>
      </dsp:nvSpPr>
      <dsp:spPr>
        <a:xfrm>
          <a:off x="314325" y="1060043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Dolayısıyla geçmişten bahsetmek tarih yazmak yeterli değildir.</a:t>
          </a:r>
          <a:endParaRPr lang="en-US" sz="2200" kern="1200"/>
        </a:p>
      </dsp:txBody>
      <dsp:txXfrm>
        <a:off x="366939" y="1112657"/>
        <a:ext cx="2723696" cy="1691139"/>
      </dsp:txXfrm>
    </dsp:sp>
    <dsp:sp modelId="{504B28E6-43F8-014A-AE35-743D6769340C}">
      <dsp:nvSpPr>
        <dsp:cNvPr id="0" name=""/>
        <dsp:cNvSpPr/>
      </dsp:nvSpPr>
      <dsp:spPr>
        <a:xfrm>
          <a:off x="3457574" y="761434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0E998-B181-8B40-B3E3-357180789E51}">
      <dsp:nvSpPr>
        <dsp:cNvPr id="0" name=""/>
        <dsp:cNvSpPr/>
      </dsp:nvSpPr>
      <dsp:spPr>
        <a:xfrm>
          <a:off x="3771899" y="1060043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Bunların belgelerle desteklenmesi, başka kaynaklarla karşılaştırılması gerekir.</a:t>
          </a:r>
          <a:endParaRPr lang="en-US" sz="2200" kern="1200"/>
        </a:p>
      </dsp:txBody>
      <dsp:txXfrm>
        <a:off x="3824513" y="1112657"/>
        <a:ext cx="2723696" cy="1691139"/>
      </dsp:txXfrm>
    </dsp:sp>
    <dsp:sp modelId="{601D89B7-048B-4748-8834-D4E1EFA7024F}">
      <dsp:nvSpPr>
        <dsp:cNvPr id="0" name=""/>
        <dsp:cNvSpPr/>
      </dsp:nvSpPr>
      <dsp:spPr>
        <a:xfrm>
          <a:off x="6915149" y="761434"/>
          <a:ext cx="2828924" cy="1796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51095-AAC2-C041-B49F-BD170B5BD081}">
      <dsp:nvSpPr>
        <dsp:cNvPr id="0" name=""/>
        <dsp:cNvSpPr/>
      </dsp:nvSpPr>
      <dsp:spPr>
        <a:xfrm>
          <a:off x="7229475" y="1060043"/>
          <a:ext cx="2828924" cy="1796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Bilginin belirli bir sistematik içerisinde hazırlanması gerekir.</a:t>
          </a:r>
          <a:endParaRPr lang="en-US" sz="2200" kern="1200"/>
        </a:p>
      </dsp:txBody>
      <dsp:txXfrm>
        <a:off x="7282089" y="1112657"/>
        <a:ext cx="2723696" cy="169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7/13/20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7/13/20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3.png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01459D-F0D2-E644-AD47-BC2F7DEDF0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Arial Nova" panose="020B0504020202020204" pitchFamily="34" charset="0"/>
              </a:rPr>
              <a:t>Tarih nerede başlar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7FB1731-9F3C-BF45-8DDA-D54D88953A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18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7F6037-0D99-5E45-9F20-9FC12121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endParaRPr lang="tr-TR" sz="480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533FC4-C613-BA46-BD77-71DFA6A6C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689" y="1287596"/>
            <a:ext cx="2931088" cy="4373733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198778-214E-4C4A-8AD2-3A184A10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r>
              <a:rPr lang="tr-TR" dirty="0"/>
              <a:t>Tarih ile Sümer arasında bir ilişki kurulmuştur akademik </a:t>
            </a:r>
            <a:r>
              <a:rPr lang="tr-TR" dirty="0" err="1"/>
              <a:t>yazımnda</a:t>
            </a:r>
            <a:r>
              <a:rPr lang="tr-TR" dirty="0"/>
              <a:t>.</a:t>
            </a:r>
          </a:p>
          <a:p>
            <a:r>
              <a:rPr lang="tr-TR" dirty="0"/>
              <a:t>Bunun temel sebebi elbette Sümerlerin çivi yazısını </a:t>
            </a:r>
            <a:r>
              <a:rPr lang="tr-TR" dirty="0" err="1"/>
              <a:t>kullamasıdır</a:t>
            </a:r>
            <a:r>
              <a:rPr lang="tr-TR" dirty="0"/>
              <a:t>.</a:t>
            </a:r>
          </a:p>
          <a:p>
            <a:endParaRPr lang="tr-TR" dirty="0"/>
          </a:p>
          <a:p>
            <a:r>
              <a:rPr lang="tr-TR" dirty="0"/>
              <a:t>Başka bir ifadeyle Sümerler kullandıkları yazılar ile geçmişe ait bilgileri kayıt altına almıştır.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64589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D0B0C66-2842-964E-8F90-D08FB0CD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endParaRPr lang="tr-TR" sz="320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1B0189-4F9A-3B47-BE06-4298100F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1072319"/>
            <a:ext cx="6882269" cy="4723623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3CDA88-CB7A-9843-881C-2F1F5C908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tr-TR" dirty="0"/>
              <a:t>Çivi yazısının çözülmesiyle sadece ekonomiyle ilgili kayıtlar değil aynı zamanda inanışları ve mitolojilerine dair anlatıları da görmek mümkündü.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44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413FFFF9-903D-6548-9154-73DFD8F8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45D70C-5CCA-7940-9A1B-1564A3932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tr-TR" dirty="0"/>
              <a:t>Yazı bir bilgi ve toplumsal birikiminin ve değişiminin bir sonucudur.</a:t>
            </a:r>
          </a:p>
          <a:p>
            <a:endParaRPr lang="tr-TR" dirty="0"/>
          </a:p>
          <a:p>
            <a:r>
              <a:rPr lang="tr-TR" dirty="0"/>
              <a:t>Yazının ortaya çıkışını tetikleyen unsurlar</a:t>
            </a:r>
          </a:p>
          <a:p>
            <a:r>
              <a:rPr lang="tr-TR" dirty="0"/>
              <a:t>- Yerleşik yaşam</a:t>
            </a:r>
          </a:p>
          <a:p>
            <a:r>
              <a:rPr lang="tr-TR" dirty="0"/>
              <a:t>- Tarımsal üretime geçiş</a:t>
            </a:r>
          </a:p>
          <a:p>
            <a:r>
              <a:rPr lang="tr-TR" dirty="0"/>
              <a:t>- Evcilleştirmenin yaygınlaşması</a:t>
            </a:r>
          </a:p>
          <a:p>
            <a:r>
              <a:rPr lang="tr-TR" dirty="0"/>
              <a:t>- Siyasal organizasyon olarak devletin ortaya çıkması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27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EF4A7F1-0018-E743-AE3F-4AD6D6B8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endParaRPr lang="tr-TR" sz="480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34A0C3B-97A4-4F5C-9149-5B26F20DA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3396" y="1687625"/>
            <a:ext cx="3573675" cy="3573675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CFBF9B-A056-1E4D-81B5-49C4212B5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r>
              <a:rPr lang="tr-TR" dirty="0"/>
              <a:t>Büyüyen siyasal organizasyon, nüfusun artışı ve </a:t>
            </a:r>
            <a:r>
              <a:rPr lang="tr-TR" dirty="0" err="1"/>
              <a:t>tabakalaşma</a:t>
            </a:r>
            <a:r>
              <a:rPr lang="tr-TR" dirty="0"/>
              <a:t> kayıt tutmayı bir ihtiyaç haline getirmiştir.</a:t>
            </a:r>
          </a:p>
          <a:p>
            <a:endParaRPr lang="tr-TR" dirty="0"/>
          </a:p>
          <a:p>
            <a:r>
              <a:rPr lang="tr-TR" dirty="0"/>
              <a:t>Yazı edebi bir sebeple değil ekonomi ve siyasal gereklilikler yüzünden gelişmiştir.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92070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A9EEA33-CFC4-7347-A2CA-7162AD0B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endParaRPr lang="tr-TR" sz="480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7A0342-7CBA-684D-AC40-17F1563AB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tr-TR" dirty="0"/>
              <a:t>Ancak günümüz anlayışla bakıldığında Sümerlerin yaptığı da bir tarih değil kayıt tutmaktır.</a:t>
            </a:r>
          </a:p>
          <a:p>
            <a:endParaRPr lang="tr-TR" dirty="0"/>
          </a:p>
          <a:p>
            <a:r>
              <a:rPr lang="tr-TR" dirty="0"/>
              <a:t>Bu bakımdan tarih farklı bir alandır. </a:t>
            </a:r>
            <a:r>
              <a:rPr lang="tr-TR" dirty="0" err="1"/>
              <a:t>Heredot</a:t>
            </a:r>
            <a:r>
              <a:rPr lang="tr-TR" dirty="0"/>
              <a:t> işte bu durumu aşmış kayıt tutmaktan öte bilginin aktarımını gerçekleştirmiştir.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4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2AEDCB-3859-4EAD-AA65-4BDD2802A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2AA709-28A2-4289-A11E-FD3AA53F0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8D5D4-689C-423B-9974-4733A30A4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4653776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5E22939-9F66-594F-9896-E9A2BBCB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672" y="1060704"/>
            <a:ext cx="3630168" cy="4736592"/>
          </a:xfrm>
        </p:spPr>
        <p:txBody>
          <a:bodyPr>
            <a:normAutofit/>
          </a:bodyPr>
          <a:lstStyle/>
          <a:p>
            <a:endParaRPr lang="tr-TR" sz="3600">
              <a:solidFill>
                <a:schemeClr val="bg1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6B7A79-C318-D849-BAC1-4E5F928A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284" y="1060704"/>
            <a:ext cx="5093110" cy="4736592"/>
          </a:xfrm>
        </p:spPr>
        <p:txBody>
          <a:bodyPr anchor="ctr">
            <a:normAutofit/>
          </a:bodyPr>
          <a:lstStyle/>
          <a:p>
            <a:r>
              <a:rPr lang="tr-TR" sz="2400" dirty="0"/>
              <a:t>Ancak </a:t>
            </a:r>
            <a:r>
              <a:rPr lang="tr-TR" sz="2400" dirty="0" err="1"/>
              <a:t>Heredot’un</a:t>
            </a:r>
            <a:r>
              <a:rPr lang="tr-TR" sz="2400" dirty="0"/>
              <a:t> yaptığı da günümüz tarih anlayışıyla düşünüldüğünde tarih olarak nitelendirilemez.</a:t>
            </a:r>
          </a:p>
          <a:p>
            <a:endParaRPr lang="tr-TR" sz="2400" dirty="0"/>
          </a:p>
          <a:p>
            <a:r>
              <a:rPr lang="tr-TR" sz="2400" dirty="0"/>
              <a:t>Tarih modern bir disiplin olarak aktarılan bilgilerin ispatlanması ve kanıtlarla desteklenmesini ister.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A8673E8-250A-46DB-9A53-00144B5AB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86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F5DA2B-F557-9F4A-9040-60B33256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B6BCE8D-336F-43B6-B1AC-422FD489C9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572061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6857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C79170-DA8D-4D43-8F9C-D454C302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991" y="484632"/>
            <a:ext cx="4993079" cy="1609344"/>
          </a:xfrm>
        </p:spPr>
        <p:txBody>
          <a:bodyPr>
            <a:normAutofit/>
          </a:bodyPr>
          <a:lstStyle/>
          <a:p>
            <a:endParaRPr lang="tr-TR" sz="4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45F82-F338-47AB-8ABD-557BF8B67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39301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643E6-CC00-44C2-BE79-019693D7E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640078"/>
            <a:ext cx="3152908" cy="31187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EC1FBB3-D32F-794D-80D6-A66F5FB2D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91" y="804986"/>
            <a:ext cx="2788920" cy="27889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391920-6207-46F1-B3A3-C0037D680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847" y="640078"/>
            <a:ext cx="2135944" cy="2045295"/>
          </a:xfrm>
          <a:prstGeom prst="rect">
            <a:avLst/>
          </a:prstGeom>
          <a:blipFill dpi="0" rotWithShape="1"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 dirty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59A0DB-F2ED-4B2B-8982-21B0E88B5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3928759"/>
            <a:ext cx="3143283" cy="2121060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D65A78-A4B0-4899-8CD5-E295CDBA6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5983" y="2835334"/>
            <a:ext cx="2136808" cy="321448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02B6D70-B5F6-A44E-9569-C93184727B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131" y="3022567"/>
            <a:ext cx="1810512" cy="2840018"/>
          </a:xfrm>
          <a:prstGeom prst="rect">
            <a:avLst/>
          </a:prstGeom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81195F-8757-B848-9746-D6D73AFF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991" y="2121408"/>
            <a:ext cx="4993078" cy="4092579"/>
          </a:xfrm>
        </p:spPr>
        <p:txBody>
          <a:bodyPr>
            <a:normAutofit/>
          </a:bodyPr>
          <a:lstStyle/>
          <a:p>
            <a:r>
              <a:rPr lang="tr-TR" sz="1800"/>
              <a:t>- Bu konuda kaynak önerileri</a:t>
            </a:r>
          </a:p>
          <a:p>
            <a:r>
              <a:rPr lang="tr-TR" sz="1800"/>
              <a:t>Edward H. Carr- Tarih Nedir </a:t>
            </a:r>
          </a:p>
          <a:p>
            <a:r>
              <a:rPr lang="tr-TR" sz="1800"/>
              <a:t>Keith Jenkins- Tarihi Yeniden Düşünmek </a:t>
            </a:r>
          </a:p>
          <a:p>
            <a:endParaRPr lang="tr-TR" sz="1800"/>
          </a:p>
        </p:txBody>
      </p:sp>
    </p:spTree>
    <p:extLst>
      <p:ext uri="{BB962C8B-B14F-4D97-AF65-F5344CB8AC3E}">
        <p14:creationId xmlns:p14="http://schemas.microsoft.com/office/powerpoint/2010/main" val="851476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hta Yazı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Macintosh PowerPoint</Application>
  <PresentationFormat>Geniş ekran</PresentationFormat>
  <Paragraphs>28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Arial Nova</vt:lpstr>
      <vt:lpstr>Calibri</vt:lpstr>
      <vt:lpstr>Rockwell</vt:lpstr>
      <vt:lpstr>Rockwell Condensed</vt:lpstr>
      <vt:lpstr>Rockwell Extra Bold</vt:lpstr>
      <vt:lpstr>Wingdings</vt:lpstr>
      <vt:lpstr>Tahta Yazı</vt:lpstr>
      <vt:lpstr>Tarih nerede başlar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Tarih nerede başlar</dc:title>
  <dc:creator>Zehra Münüsoğlu</dc:creator>
  <cp:lastModifiedBy>Zehra Münüsoğlu</cp:lastModifiedBy>
  <cp:revision>1</cp:revision>
  <dcterms:created xsi:type="dcterms:W3CDTF">2020-07-13T07:01:03Z</dcterms:created>
  <dcterms:modified xsi:type="dcterms:W3CDTF">2020-07-13T07:01:20Z</dcterms:modified>
</cp:coreProperties>
</file>