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3" r:id="rId2"/>
    <p:sldId id="351" r:id="rId3"/>
    <p:sldId id="352" r:id="rId4"/>
    <p:sldId id="353" r:id="rId5"/>
    <p:sldId id="354" r:id="rId6"/>
    <p:sldId id="355" r:id="rId7"/>
    <p:sldId id="357" r:id="rId8"/>
    <p:sldId id="358" r:id="rId9"/>
    <p:sldId id="359" r:id="rId10"/>
    <p:sldId id="307" r:id="rId11"/>
    <p:sldId id="360" r:id="rId12"/>
    <p:sldId id="361" r:id="rId13"/>
    <p:sldId id="363" r:id="rId14"/>
    <p:sldId id="406" r:id="rId15"/>
    <p:sldId id="362" r:id="rId16"/>
    <p:sldId id="356" r:id="rId17"/>
    <p:sldId id="407" r:id="rId18"/>
    <p:sldId id="308"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p:cViewPr varScale="1">
        <p:scale>
          <a:sx n="83" d="100"/>
          <a:sy n="83" d="100"/>
        </p:scale>
        <p:origin x="1608"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5/6/2020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pic>
        <p:nvPicPr>
          <p:cNvPr id="1027"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19645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5/6/2020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211136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5/6/2020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324866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5/6/2020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076334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8CB4FA2-8726-4D26-89D2-19EF43D893F1}" type="datetimeFigureOut">
              <a:rPr lang="en-US" smtClean="0"/>
              <a:t>5/6/2020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2481578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78CB4FA2-8726-4D26-89D2-19EF43D893F1}" type="datetimeFigureOut">
              <a:rPr lang="en-US" smtClean="0"/>
              <a:t>5/6/2020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37848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en-US"/>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78CB4FA2-8726-4D26-89D2-19EF43D893F1}" type="datetimeFigureOut">
              <a:rPr lang="en-US" smtClean="0"/>
              <a:t>5/6/2020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0011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78CB4FA2-8726-4D26-89D2-19EF43D893F1}" type="datetimeFigureOut">
              <a:rPr lang="en-US" smtClean="0"/>
              <a:t>5/6/2020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819071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8CB4FA2-8726-4D26-89D2-19EF43D893F1}" type="datetimeFigureOut">
              <a:rPr lang="en-US" smtClean="0"/>
              <a:t>5/6/2020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468804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CB4FA2-8726-4D26-89D2-19EF43D893F1}" type="datetimeFigureOut">
              <a:rPr lang="en-US" smtClean="0"/>
              <a:t>5/6/2020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608889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CB4FA2-8726-4D26-89D2-19EF43D893F1}" type="datetimeFigureOut">
              <a:rPr lang="en-US" smtClean="0"/>
              <a:t>5/6/2020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057769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CB4FA2-8726-4D26-89D2-19EF43D893F1}" type="datetimeFigureOut">
              <a:rPr lang="en-US" smtClean="0"/>
              <a:t>5/6/2020</a:t>
            </a:fld>
            <a:endParaRPr lang="en-US"/>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A9A7FF-4BD6-41FF-92B7-8C668263C7A0}" type="slidenum">
              <a:rPr lang="en-US" smtClean="0"/>
              <a:t>‹#›</a:t>
            </a:fld>
            <a:endParaRPr lang="en-US"/>
          </a:p>
        </p:txBody>
      </p:sp>
      <p:pic>
        <p:nvPicPr>
          <p:cNvPr id="7" name="Picture 3"/>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47669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hyperlink" Target="https://www.youtube.com/watch?v=0pO0F5wAGBs" TargetMode="Externa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slulibrary.saintleo.edu/c.php?g=368032&amp;p=2488977"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slulibrary.saintleo.edu/c.php?g=368032&amp;p=2488977"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s://writingcenter.fas.harvard.edu/pages/ending-essay-conclusions"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hyperlink" Target="https://libguides.usc.edu/writingguide/paragraph"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34369" y="2431296"/>
            <a:ext cx="5947718" cy="523220"/>
          </a:xfrm>
          <a:prstGeom prst="rect">
            <a:avLst/>
          </a:prstGeom>
        </p:spPr>
        <p:txBody>
          <a:bodyPr wrap="none">
            <a:spAutoFit/>
          </a:bodyPr>
          <a:lstStyle/>
          <a:p>
            <a:r>
              <a:rPr lang="tr-TR" sz="2800" b="1" dirty="0" smtClean="0">
                <a:solidFill>
                  <a:srgbClr val="FF0000"/>
                </a:solidFill>
              </a:rPr>
              <a:t>WRITING: PARAGRAPH DEVELOPMENT</a:t>
            </a:r>
            <a:endParaRPr lang="tr-TR" sz="2800" dirty="0">
              <a:solidFill>
                <a:srgbClr val="FF0000"/>
              </a:solidFill>
            </a:endParaRPr>
          </a:p>
        </p:txBody>
      </p:sp>
    </p:spTree>
    <p:extLst>
      <p:ext uri="{BB962C8B-B14F-4D97-AF65-F5344CB8AC3E}">
        <p14:creationId xmlns:p14="http://schemas.microsoft.com/office/powerpoint/2010/main" val="8658955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2311" y="790545"/>
            <a:ext cx="4895379" cy="461665"/>
          </a:xfrm>
          <a:prstGeom prst="rect">
            <a:avLst/>
          </a:prstGeom>
        </p:spPr>
        <p:txBody>
          <a:bodyPr wrap="none">
            <a:spAutoFit/>
          </a:bodyPr>
          <a:lstStyle/>
          <a:p>
            <a:r>
              <a:rPr lang="tr-TR" sz="2400" b="1" dirty="0" err="1" smtClean="0">
                <a:solidFill>
                  <a:srgbClr val="FF0000"/>
                </a:solidFill>
              </a:rPr>
              <a:t>Some</a:t>
            </a:r>
            <a:r>
              <a:rPr lang="tr-TR" sz="2400" b="1" dirty="0" smtClean="0">
                <a:solidFill>
                  <a:srgbClr val="FF0000"/>
                </a:solidFill>
              </a:rPr>
              <a:t> </a:t>
            </a:r>
            <a:r>
              <a:rPr lang="tr-TR" sz="2400" b="1" dirty="0" err="1" smtClean="0">
                <a:solidFill>
                  <a:srgbClr val="FF0000"/>
                </a:solidFill>
              </a:rPr>
              <a:t>Models</a:t>
            </a:r>
            <a:r>
              <a:rPr lang="tr-TR" sz="2400" b="1" dirty="0" smtClean="0">
                <a:solidFill>
                  <a:srgbClr val="FF0000"/>
                </a:solidFill>
              </a:rPr>
              <a:t> </a:t>
            </a:r>
            <a:r>
              <a:rPr lang="tr-TR" sz="2400" b="1" dirty="0" err="1" smtClean="0">
                <a:solidFill>
                  <a:srgbClr val="FF0000"/>
                </a:solidFill>
              </a:rPr>
              <a:t>for</a:t>
            </a:r>
            <a:r>
              <a:rPr lang="tr-TR" sz="2400" b="1" dirty="0" smtClean="0">
                <a:solidFill>
                  <a:srgbClr val="FF0000"/>
                </a:solidFill>
              </a:rPr>
              <a:t> </a:t>
            </a:r>
            <a:r>
              <a:rPr lang="tr-TR" sz="2400" b="1" dirty="0" err="1" smtClean="0">
                <a:solidFill>
                  <a:srgbClr val="FF0000"/>
                </a:solidFill>
              </a:rPr>
              <a:t>Writing</a:t>
            </a:r>
            <a:r>
              <a:rPr lang="tr-TR" sz="2400" b="1" dirty="0" smtClean="0">
                <a:solidFill>
                  <a:srgbClr val="FF0000"/>
                </a:solidFill>
              </a:rPr>
              <a:t> </a:t>
            </a:r>
            <a:r>
              <a:rPr lang="tr-TR" sz="2400" b="1" dirty="0" err="1" smtClean="0">
                <a:solidFill>
                  <a:srgbClr val="FF0000"/>
                </a:solidFill>
              </a:rPr>
              <a:t>Paragraph</a:t>
            </a:r>
            <a:r>
              <a:rPr lang="tr-TR" sz="2400" b="1" dirty="0" smtClean="0">
                <a:solidFill>
                  <a:srgbClr val="FF0000"/>
                </a:solidFill>
              </a:rPr>
              <a:t>: </a:t>
            </a:r>
            <a:endParaRPr lang="tr-TR" sz="2400" b="1" dirty="0">
              <a:solidFill>
                <a:srgbClr val="FF0000"/>
              </a:solidFill>
            </a:endParaRPr>
          </a:p>
        </p:txBody>
      </p:sp>
      <p:sp>
        <p:nvSpPr>
          <p:cNvPr id="8" name="Rectangle 7"/>
          <p:cNvSpPr/>
          <p:nvPr/>
        </p:nvSpPr>
        <p:spPr>
          <a:xfrm>
            <a:off x="1237312" y="2865857"/>
            <a:ext cx="1989647" cy="369332"/>
          </a:xfrm>
          <a:prstGeom prst="rect">
            <a:avLst/>
          </a:prstGeom>
        </p:spPr>
        <p:txBody>
          <a:bodyPr wrap="none">
            <a:spAutoFit/>
          </a:bodyPr>
          <a:lstStyle/>
          <a:p>
            <a:r>
              <a:rPr lang="tr-TR" b="1" dirty="0"/>
              <a:t>C</a:t>
            </a:r>
            <a:r>
              <a:rPr lang="tr-TR" b="1" dirty="0" smtClean="0"/>
              <a:t>. </a:t>
            </a:r>
            <a:r>
              <a:rPr lang="tr-TR" b="1" dirty="0" err="1" smtClean="0"/>
              <a:t>Listing</a:t>
            </a:r>
            <a:r>
              <a:rPr lang="tr-TR" b="1" dirty="0" smtClean="0"/>
              <a:t> of </a:t>
            </a:r>
            <a:r>
              <a:rPr lang="tr-TR" b="1" dirty="0" err="1" smtClean="0"/>
              <a:t>Details</a:t>
            </a:r>
            <a:endParaRPr lang="tr-TR" dirty="0"/>
          </a:p>
        </p:txBody>
      </p:sp>
      <p:sp>
        <p:nvSpPr>
          <p:cNvPr id="10" name="Rectangle 9"/>
          <p:cNvSpPr/>
          <p:nvPr/>
        </p:nvSpPr>
        <p:spPr>
          <a:xfrm>
            <a:off x="1237312" y="2204864"/>
            <a:ext cx="2900025" cy="369332"/>
          </a:xfrm>
          <a:prstGeom prst="rect">
            <a:avLst/>
          </a:prstGeom>
        </p:spPr>
        <p:txBody>
          <a:bodyPr wrap="none">
            <a:spAutoFit/>
          </a:bodyPr>
          <a:lstStyle/>
          <a:p>
            <a:r>
              <a:rPr lang="tr-TR" b="1" dirty="0"/>
              <a:t>B</a:t>
            </a:r>
            <a:r>
              <a:rPr lang="tr-TR" b="1" dirty="0" smtClean="0"/>
              <a:t>.  </a:t>
            </a:r>
            <a:r>
              <a:rPr lang="tr-TR" b="1" dirty="0" err="1" smtClean="0"/>
              <a:t>Comparison</a:t>
            </a:r>
            <a:r>
              <a:rPr lang="tr-TR" b="1" dirty="0" smtClean="0"/>
              <a:t> </a:t>
            </a:r>
            <a:r>
              <a:rPr lang="tr-TR" b="1" dirty="0" err="1" smtClean="0"/>
              <a:t>and</a:t>
            </a:r>
            <a:r>
              <a:rPr lang="tr-TR" b="1" dirty="0" smtClean="0"/>
              <a:t> </a:t>
            </a:r>
            <a:r>
              <a:rPr lang="tr-TR" b="1" dirty="0" err="1" smtClean="0"/>
              <a:t>Contrast</a:t>
            </a:r>
            <a:endParaRPr lang="tr-TR" dirty="0"/>
          </a:p>
        </p:txBody>
      </p:sp>
      <p:sp>
        <p:nvSpPr>
          <p:cNvPr id="7" name="Rectangle 9"/>
          <p:cNvSpPr/>
          <p:nvPr/>
        </p:nvSpPr>
        <p:spPr>
          <a:xfrm>
            <a:off x="1220265" y="3526850"/>
            <a:ext cx="1391407" cy="369332"/>
          </a:xfrm>
          <a:prstGeom prst="rect">
            <a:avLst/>
          </a:prstGeom>
        </p:spPr>
        <p:txBody>
          <a:bodyPr wrap="none">
            <a:spAutoFit/>
          </a:bodyPr>
          <a:lstStyle/>
          <a:p>
            <a:r>
              <a:rPr lang="tr-TR" b="1" dirty="0" smtClean="0"/>
              <a:t>D. </a:t>
            </a:r>
            <a:r>
              <a:rPr lang="tr-TR" b="1" dirty="0" smtClean="0"/>
              <a:t>Definition</a:t>
            </a:r>
            <a:endParaRPr lang="tr-TR" dirty="0"/>
          </a:p>
        </p:txBody>
      </p:sp>
      <p:sp>
        <p:nvSpPr>
          <p:cNvPr id="9" name="Rectangle 9"/>
          <p:cNvSpPr/>
          <p:nvPr/>
        </p:nvSpPr>
        <p:spPr>
          <a:xfrm>
            <a:off x="1237312" y="1543871"/>
            <a:ext cx="2013115" cy="369332"/>
          </a:xfrm>
          <a:prstGeom prst="rect">
            <a:avLst/>
          </a:prstGeom>
        </p:spPr>
        <p:txBody>
          <a:bodyPr wrap="none">
            <a:spAutoFit/>
          </a:bodyPr>
          <a:lstStyle/>
          <a:p>
            <a:r>
              <a:rPr lang="tr-TR" b="1" dirty="0" smtClean="0"/>
              <a:t>A. </a:t>
            </a:r>
            <a:r>
              <a:rPr lang="tr-TR" b="1" dirty="0" err="1" smtClean="0"/>
              <a:t>Cause</a:t>
            </a:r>
            <a:r>
              <a:rPr lang="tr-TR" b="1" dirty="0" smtClean="0"/>
              <a:t> </a:t>
            </a:r>
            <a:r>
              <a:rPr lang="tr-TR" b="1" dirty="0" err="1" smtClean="0"/>
              <a:t>and</a:t>
            </a:r>
            <a:r>
              <a:rPr lang="tr-TR" b="1" dirty="0" smtClean="0"/>
              <a:t> </a:t>
            </a:r>
            <a:r>
              <a:rPr lang="tr-TR" b="1" dirty="0" err="1" smtClean="0"/>
              <a:t>Effect</a:t>
            </a:r>
            <a:endParaRPr lang="tr-TR" dirty="0"/>
          </a:p>
        </p:txBody>
      </p:sp>
    </p:spTree>
    <p:extLst>
      <p:ext uri="{BB962C8B-B14F-4D97-AF65-F5344CB8AC3E}">
        <p14:creationId xmlns:p14="http://schemas.microsoft.com/office/powerpoint/2010/main" val="39272737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3866" y="804377"/>
            <a:ext cx="4672946" cy="523220"/>
          </a:xfrm>
          <a:prstGeom prst="rect">
            <a:avLst/>
          </a:prstGeom>
        </p:spPr>
        <p:txBody>
          <a:bodyPr wrap="none">
            <a:spAutoFit/>
          </a:bodyPr>
          <a:lstStyle/>
          <a:p>
            <a:r>
              <a:rPr lang="tr-TR" sz="2800" b="1" dirty="0">
                <a:solidFill>
                  <a:srgbClr val="FF0000"/>
                </a:solidFill>
              </a:rPr>
              <a:t>Cause </a:t>
            </a:r>
            <a:r>
              <a:rPr lang="tr-TR" sz="2800" b="1" dirty="0" err="1">
                <a:solidFill>
                  <a:srgbClr val="FF0000"/>
                </a:solidFill>
              </a:rPr>
              <a:t>and</a:t>
            </a:r>
            <a:r>
              <a:rPr lang="tr-TR" sz="2800" b="1" dirty="0">
                <a:solidFill>
                  <a:srgbClr val="FF0000"/>
                </a:solidFill>
              </a:rPr>
              <a:t> </a:t>
            </a:r>
            <a:r>
              <a:rPr lang="tr-TR" sz="2800" b="1" dirty="0" err="1" smtClean="0">
                <a:solidFill>
                  <a:srgbClr val="FF0000"/>
                </a:solidFill>
              </a:rPr>
              <a:t>effect</a:t>
            </a:r>
            <a:r>
              <a:rPr lang="tr-TR" sz="2800" b="1" dirty="0" smtClean="0">
                <a:solidFill>
                  <a:srgbClr val="FF0000"/>
                </a:solidFill>
              </a:rPr>
              <a:t> : An </a:t>
            </a:r>
            <a:r>
              <a:rPr lang="tr-TR" sz="2800" b="1" dirty="0" err="1" smtClean="0">
                <a:solidFill>
                  <a:srgbClr val="FF0000"/>
                </a:solidFill>
              </a:rPr>
              <a:t>Example</a:t>
            </a:r>
            <a:endParaRPr lang="tr-TR" sz="2800" b="1" dirty="0">
              <a:solidFill>
                <a:srgbClr val="FF0000"/>
              </a:solidFill>
            </a:endParaRPr>
          </a:p>
        </p:txBody>
      </p:sp>
      <p:sp>
        <p:nvSpPr>
          <p:cNvPr id="7" name="Dikdörtgen 6"/>
          <p:cNvSpPr/>
          <p:nvPr/>
        </p:nvSpPr>
        <p:spPr>
          <a:xfrm>
            <a:off x="1115616" y="1772816"/>
            <a:ext cx="6534472" cy="2862322"/>
          </a:xfrm>
          <a:prstGeom prst="rect">
            <a:avLst/>
          </a:prstGeom>
        </p:spPr>
        <p:txBody>
          <a:bodyPr wrap="square">
            <a:spAutoFit/>
          </a:bodyPr>
          <a:lstStyle/>
          <a:p>
            <a:pPr algn="just"/>
            <a:r>
              <a:rPr lang="tr-TR" dirty="0" smtClean="0"/>
              <a:t>There </a:t>
            </a:r>
            <a:r>
              <a:rPr lang="en-US" dirty="0" smtClean="0"/>
              <a:t>needs </a:t>
            </a:r>
            <a:r>
              <a:rPr lang="en-US" dirty="0"/>
              <a:t>to be a correct relationship between humans and the earth which is our environment, that is to say ... the land and all its resources. This is because humans depend upon the earth's resources for survival. Therefore, if a lance is not maintained between our use of the earth and our desire for </a:t>
            </a:r>
            <a:r>
              <a:rPr lang="tr-TR" dirty="0" err="1" smtClean="0"/>
              <a:t>pr</a:t>
            </a:r>
            <a:r>
              <a:rPr lang="en-US" dirty="0" smtClean="0"/>
              <a:t>ogress </a:t>
            </a:r>
            <a:r>
              <a:rPr lang="en-US" dirty="0"/>
              <a:t>(which has tended to over-use resources to the point of destruction), the inevitable result could be the destruction of the land and the people upon it. Thus, due to the dependency of humans upon their </a:t>
            </a:r>
            <a:r>
              <a:rPr lang="en-US" dirty="0" smtClean="0"/>
              <a:t>natural</a:t>
            </a:r>
            <a:r>
              <a:rPr lang="tr-TR" dirty="0" smtClean="0"/>
              <a:t> </a:t>
            </a:r>
            <a:r>
              <a:rPr lang="en-US" dirty="0" smtClean="0"/>
              <a:t>environment</a:t>
            </a:r>
            <a:r>
              <a:rPr lang="en-US" dirty="0"/>
              <a:t>, the </a:t>
            </a:r>
            <a:r>
              <a:rPr lang="en-US" dirty="0" smtClean="0"/>
              <a:t>destruction</a:t>
            </a:r>
            <a:r>
              <a:rPr lang="tr-TR" dirty="0" smtClean="0"/>
              <a:t> </a:t>
            </a:r>
            <a:r>
              <a:rPr lang="en-US" dirty="0" smtClean="0"/>
              <a:t>o</a:t>
            </a:r>
            <a:r>
              <a:rPr lang="tr-TR" dirty="0" smtClean="0"/>
              <a:t>f </a:t>
            </a:r>
            <a:r>
              <a:rPr lang="en-US" dirty="0" smtClean="0"/>
              <a:t>ourselves </a:t>
            </a:r>
            <a:r>
              <a:rPr lang="en-US" dirty="0"/>
              <a:t>will follow the destruction of our environment.</a:t>
            </a:r>
          </a:p>
        </p:txBody>
      </p:sp>
      <p:sp>
        <p:nvSpPr>
          <p:cNvPr id="4" name="Dikdörtgen 3"/>
          <p:cNvSpPr/>
          <p:nvPr/>
        </p:nvSpPr>
        <p:spPr>
          <a:xfrm>
            <a:off x="613866" y="5373216"/>
            <a:ext cx="9145016" cy="369332"/>
          </a:xfrm>
          <a:prstGeom prst="rect">
            <a:avLst/>
          </a:prstGeom>
        </p:spPr>
        <p:txBody>
          <a:bodyPr wrap="square">
            <a:spAutoFit/>
          </a:bodyPr>
          <a:lstStyle/>
          <a:p>
            <a:r>
              <a:rPr lang="tr-TR" dirty="0" smtClean="0"/>
              <a:t>Source: </a:t>
            </a:r>
            <a:r>
              <a:rPr lang="tr-TR" dirty="0" err="1" smtClean="0"/>
              <a:t>Cox</a:t>
            </a:r>
            <a:r>
              <a:rPr lang="tr-TR" dirty="0" smtClean="0"/>
              <a:t>, K. (2004). English </a:t>
            </a:r>
            <a:r>
              <a:rPr lang="tr-TR" dirty="0" err="1" smtClean="0"/>
              <a:t>for</a:t>
            </a:r>
            <a:r>
              <a:rPr lang="tr-TR" dirty="0" smtClean="0"/>
              <a:t> </a:t>
            </a:r>
            <a:r>
              <a:rPr lang="tr-TR" dirty="0" err="1" smtClean="0"/>
              <a:t>Academic</a:t>
            </a:r>
            <a:r>
              <a:rPr lang="tr-TR" dirty="0" smtClean="0"/>
              <a:t> </a:t>
            </a:r>
            <a:r>
              <a:rPr lang="tr-TR" dirty="0" err="1" smtClean="0"/>
              <a:t>Purposes</a:t>
            </a:r>
            <a:r>
              <a:rPr lang="tr-TR" dirty="0" smtClean="0"/>
              <a:t>. </a:t>
            </a:r>
            <a:r>
              <a:rPr lang="tr-TR" dirty="0" err="1" smtClean="0"/>
              <a:t>Australia</a:t>
            </a:r>
            <a:r>
              <a:rPr lang="tr-TR" dirty="0" smtClean="0"/>
              <a:t>: </a:t>
            </a:r>
            <a:r>
              <a:rPr lang="tr-TR" dirty="0" err="1" smtClean="0"/>
              <a:t>Pearson</a:t>
            </a:r>
            <a:r>
              <a:rPr lang="tr-TR" dirty="0" smtClean="0"/>
              <a:t>, Cambridge </a:t>
            </a:r>
            <a:r>
              <a:rPr lang="tr-TR" dirty="0" err="1" smtClean="0"/>
              <a:t>Press</a:t>
            </a:r>
            <a:r>
              <a:rPr lang="tr-TR" dirty="0" smtClean="0"/>
              <a:t>.</a:t>
            </a:r>
            <a:endParaRPr lang="en-US" dirty="0"/>
          </a:p>
        </p:txBody>
      </p:sp>
    </p:spTree>
    <p:extLst>
      <p:ext uri="{BB962C8B-B14F-4D97-AF65-F5344CB8AC3E}">
        <p14:creationId xmlns:p14="http://schemas.microsoft.com/office/powerpoint/2010/main" val="1796359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3866" y="804377"/>
            <a:ext cx="5897705" cy="523220"/>
          </a:xfrm>
          <a:prstGeom prst="rect">
            <a:avLst/>
          </a:prstGeom>
        </p:spPr>
        <p:txBody>
          <a:bodyPr wrap="none">
            <a:spAutoFit/>
          </a:bodyPr>
          <a:lstStyle/>
          <a:p>
            <a:r>
              <a:rPr lang="tr-TR" sz="2800" b="1" dirty="0" err="1" smtClean="0">
                <a:solidFill>
                  <a:srgbClr val="FF0000"/>
                </a:solidFill>
              </a:rPr>
              <a:t>Comparison</a:t>
            </a:r>
            <a:r>
              <a:rPr lang="tr-TR" sz="2800" b="1" dirty="0" smtClean="0">
                <a:solidFill>
                  <a:srgbClr val="FF0000"/>
                </a:solidFill>
              </a:rPr>
              <a:t> </a:t>
            </a:r>
            <a:r>
              <a:rPr lang="tr-TR" sz="2800" b="1" dirty="0" err="1" smtClean="0">
                <a:solidFill>
                  <a:srgbClr val="FF0000"/>
                </a:solidFill>
              </a:rPr>
              <a:t>and</a:t>
            </a:r>
            <a:r>
              <a:rPr lang="tr-TR" sz="2800" b="1" dirty="0" smtClean="0">
                <a:solidFill>
                  <a:srgbClr val="FF0000"/>
                </a:solidFill>
              </a:rPr>
              <a:t> </a:t>
            </a:r>
            <a:r>
              <a:rPr lang="tr-TR" sz="2800" b="1" dirty="0" err="1" smtClean="0">
                <a:solidFill>
                  <a:srgbClr val="FF0000"/>
                </a:solidFill>
              </a:rPr>
              <a:t>Contrast</a:t>
            </a:r>
            <a:r>
              <a:rPr lang="tr-TR" sz="2800" b="1" dirty="0" smtClean="0">
                <a:solidFill>
                  <a:srgbClr val="FF0000"/>
                </a:solidFill>
              </a:rPr>
              <a:t>: An </a:t>
            </a:r>
            <a:r>
              <a:rPr lang="tr-TR" sz="2800" b="1" dirty="0" err="1" smtClean="0">
                <a:solidFill>
                  <a:srgbClr val="FF0000"/>
                </a:solidFill>
              </a:rPr>
              <a:t>Example</a:t>
            </a:r>
            <a:endParaRPr lang="tr-TR" sz="2800" b="1" dirty="0">
              <a:solidFill>
                <a:srgbClr val="FF0000"/>
              </a:solidFill>
            </a:endParaRPr>
          </a:p>
        </p:txBody>
      </p:sp>
      <p:sp>
        <p:nvSpPr>
          <p:cNvPr id="7" name="Dikdörtgen 6"/>
          <p:cNvSpPr/>
          <p:nvPr/>
        </p:nvSpPr>
        <p:spPr>
          <a:xfrm>
            <a:off x="1115616" y="2132856"/>
            <a:ext cx="6984776" cy="1754326"/>
          </a:xfrm>
          <a:prstGeom prst="rect">
            <a:avLst/>
          </a:prstGeom>
        </p:spPr>
        <p:txBody>
          <a:bodyPr wrap="square">
            <a:spAutoFit/>
          </a:bodyPr>
          <a:lstStyle/>
          <a:p>
            <a:pPr algn="just"/>
            <a:r>
              <a:rPr lang="en-US" dirty="0"/>
              <a:t>Writing stories or writing a book is like composing songs. The writer has to have an initial </a:t>
            </a:r>
            <a:r>
              <a:rPr lang="tr-TR" dirty="0" err="1"/>
              <a:t>i</a:t>
            </a:r>
            <a:r>
              <a:rPr lang="en-US" dirty="0" err="1" smtClean="0"/>
              <a:t>dea</a:t>
            </a:r>
            <a:r>
              <a:rPr lang="en-US" dirty="0"/>
              <a:t>, as does a songwriter. They both have to find an audience. The writer needs a, publisher and a distributor for their stories or books and a songwriter needs a recording producer and a distributor for their music. They differ in that a writer rarely reads their work aloud but a songwriter expects their song to be performed aloud (sung).</a:t>
            </a:r>
            <a:endParaRPr lang="en-US" dirty="0" smtClean="0"/>
          </a:p>
        </p:txBody>
      </p:sp>
      <p:sp>
        <p:nvSpPr>
          <p:cNvPr id="4" name="Dikdörtgen 3"/>
          <p:cNvSpPr/>
          <p:nvPr/>
        </p:nvSpPr>
        <p:spPr>
          <a:xfrm>
            <a:off x="613866" y="5373216"/>
            <a:ext cx="9145016" cy="369332"/>
          </a:xfrm>
          <a:prstGeom prst="rect">
            <a:avLst/>
          </a:prstGeom>
        </p:spPr>
        <p:txBody>
          <a:bodyPr wrap="square">
            <a:spAutoFit/>
          </a:bodyPr>
          <a:lstStyle/>
          <a:p>
            <a:r>
              <a:rPr lang="tr-TR" dirty="0" smtClean="0"/>
              <a:t>Source: </a:t>
            </a:r>
            <a:r>
              <a:rPr lang="tr-TR" dirty="0" err="1" smtClean="0"/>
              <a:t>Cox</a:t>
            </a:r>
            <a:r>
              <a:rPr lang="tr-TR" dirty="0" smtClean="0"/>
              <a:t>, K. (2004). English </a:t>
            </a:r>
            <a:r>
              <a:rPr lang="tr-TR" dirty="0" err="1" smtClean="0"/>
              <a:t>for</a:t>
            </a:r>
            <a:r>
              <a:rPr lang="tr-TR" dirty="0" smtClean="0"/>
              <a:t> </a:t>
            </a:r>
            <a:r>
              <a:rPr lang="tr-TR" dirty="0" err="1" smtClean="0"/>
              <a:t>Academic</a:t>
            </a:r>
            <a:r>
              <a:rPr lang="tr-TR" dirty="0" smtClean="0"/>
              <a:t> </a:t>
            </a:r>
            <a:r>
              <a:rPr lang="tr-TR" dirty="0" err="1" smtClean="0"/>
              <a:t>Purposes</a:t>
            </a:r>
            <a:r>
              <a:rPr lang="tr-TR" dirty="0" smtClean="0"/>
              <a:t>. </a:t>
            </a:r>
            <a:r>
              <a:rPr lang="tr-TR" dirty="0" err="1" smtClean="0"/>
              <a:t>Australia</a:t>
            </a:r>
            <a:r>
              <a:rPr lang="tr-TR" dirty="0" smtClean="0"/>
              <a:t>: </a:t>
            </a:r>
            <a:r>
              <a:rPr lang="tr-TR" dirty="0" err="1" smtClean="0"/>
              <a:t>Pearson</a:t>
            </a:r>
            <a:r>
              <a:rPr lang="tr-TR" dirty="0" smtClean="0"/>
              <a:t>, Cambridge </a:t>
            </a:r>
            <a:r>
              <a:rPr lang="tr-TR" dirty="0" err="1" smtClean="0"/>
              <a:t>Press</a:t>
            </a:r>
            <a:r>
              <a:rPr lang="tr-TR" dirty="0" smtClean="0"/>
              <a:t>.</a:t>
            </a:r>
            <a:endParaRPr lang="en-US" dirty="0"/>
          </a:p>
        </p:txBody>
      </p:sp>
    </p:spTree>
    <p:extLst>
      <p:ext uri="{BB962C8B-B14F-4D97-AF65-F5344CB8AC3E}">
        <p14:creationId xmlns:p14="http://schemas.microsoft.com/office/powerpoint/2010/main" val="11162278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95536" y="548680"/>
            <a:ext cx="1881092" cy="369332"/>
          </a:xfrm>
          <a:prstGeom prst="rect">
            <a:avLst/>
          </a:prstGeom>
        </p:spPr>
        <p:txBody>
          <a:bodyPr wrap="none">
            <a:spAutoFit/>
          </a:bodyPr>
          <a:lstStyle/>
          <a:p>
            <a:r>
              <a:rPr lang="tr-TR" b="1" dirty="0" err="1"/>
              <a:t>To</a:t>
            </a:r>
            <a:r>
              <a:rPr lang="tr-TR" b="1" dirty="0"/>
              <a:t> </a:t>
            </a:r>
            <a:r>
              <a:rPr lang="tr-TR" b="1" dirty="0" err="1"/>
              <a:t>show</a:t>
            </a:r>
            <a:r>
              <a:rPr lang="tr-TR" b="1" dirty="0"/>
              <a:t> </a:t>
            </a:r>
            <a:r>
              <a:rPr lang="tr-TR" b="1" dirty="0" err="1"/>
              <a:t>addition</a:t>
            </a:r>
            <a:r>
              <a:rPr lang="tr-TR" b="1" dirty="0"/>
              <a:t>:</a:t>
            </a:r>
          </a:p>
        </p:txBody>
      </p:sp>
      <p:sp>
        <p:nvSpPr>
          <p:cNvPr id="5" name="Dikdörtgen 4"/>
          <p:cNvSpPr/>
          <p:nvPr/>
        </p:nvSpPr>
        <p:spPr>
          <a:xfrm>
            <a:off x="594754" y="1196752"/>
            <a:ext cx="2033029" cy="3416320"/>
          </a:xfrm>
          <a:prstGeom prst="rect">
            <a:avLst/>
          </a:prstGeom>
        </p:spPr>
        <p:txBody>
          <a:bodyPr wrap="square">
            <a:spAutoFit/>
          </a:bodyPr>
          <a:lstStyle/>
          <a:p>
            <a:r>
              <a:rPr lang="en-US" dirty="0" smtClean="0"/>
              <a:t>Again</a:t>
            </a:r>
            <a:endParaRPr lang="tr-TR" dirty="0" smtClean="0"/>
          </a:p>
          <a:p>
            <a:r>
              <a:rPr lang="en-US" dirty="0" smtClean="0"/>
              <a:t>And</a:t>
            </a:r>
            <a:endParaRPr lang="tr-TR" dirty="0"/>
          </a:p>
          <a:p>
            <a:r>
              <a:rPr lang="en-US" dirty="0" smtClean="0"/>
              <a:t>Also</a:t>
            </a:r>
            <a:endParaRPr lang="tr-TR" dirty="0" smtClean="0"/>
          </a:p>
          <a:p>
            <a:r>
              <a:rPr lang="en-US" dirty="0" smtClean="0"/>
              <a:t>Besides</a:t>
            </a:r>
            <a:endParaRPr lang="tr-TR" dirty="0" smtClean="0"/>
          </a:p>
          <a:p>
            <a:r>
              <a:rPr lang="tr-TR" dirty="0"/>
              <a:t>E</a:t>
            </a:r>
            <a:r>
              <a:rPr lang="en-US" dirty="0" err="1" smtClean="0"/>
              <a:t>qually</a:t>
            </a:r>
            <a:r>
              <a:rPr lang="en-US" dirty="0" smtClean="0"/>
              <a:t> important</a:t>
            </a:r>
            <a:endParaRPr lang="tr-TR" dirty="0" smtClean="0"/>
          </a:p>
          <a:p>
            <a:r>
              <a:rPr lang="en-US" dirty="0" smtClean="0"/>
              <a:t>Further</a:t>
            </a:r>
            <a:endParaRPr lang="tr-TR" dirty="0"/>
          </a:p>
          <a:p>
            <a:r>
              <a:rPr lang="en-US" dirty="0" smtClean="0"/>
              <a:t>Furthermore</a:t>
            </a:r>
            <a:endParaRPr lang="tr-TR" dirty="0" smtClean="0"/>
          </a:p>
          <a:p>
            <a:r>
              <a:rPr lang="tr-TR" dirty="0"/>
              <a:t>I</a:t>
            </a:r>
            <a:r>
              <a:rPr lang="en-US" dirty="0" smtClean="0"/>
              <a:t>n addition</a:t>
            </a:r>
            <a:endParaRPr lang="tr-TR" dirty="0" smtClean="0"/>
          </a:p>
          <a:p>
            <a:r>
              <a:rPr lang="tr-TR" dirty="0"/>
              <a:t>I</a:t>
            </a:r>
            <a:r>
              <a:rPr lang="en-US" dirty="0" smtClean="0"/>
              <a:t>n </a:t>
            </a:r>
            <a:r>
              <a:rPr lang="en-US" dirty="0"/>
              <a:t>the first </a:t>
            </a:r>
            <a:r>
              <a:rPr lang="en-US" dirty="0" smtClean="0"/>
              <a:t>place</a:t>
            </a:r>
            <a:endParaRPr lang="tr-TR" dirty="0" smtClean="0"/>
          </a:p>
          <a:p>
            <a:r>
              <a:rPr lang="tr-TR" dirty="0"/>
              <a:t>M</a:t>
            </a:r>
            <a:r>
              <a:rPr lang="en-US" dirty="0" err="1" smtClean="0"/>
              <a:t>oreover</a:t>
            </a:r>
            <a:endParaRPr lang="tr-TR" dirty="0" smtClean="0"/>
          </a:p>
          <a:p>
            <a:r>
              <a:rPr lang="en-US" dirty="0" smtClean="0"/>
              <a:t>Next</a:t>
            </a:r>
            <a:endParaRPr lang="tr-TR" dirty="0" smtClean="0"/>
          </a:p>
          <a:p>
            <a:r>
              <a:rPr lang="tr-TR" dirty="0"/>
              <a:t>T</a:t>
            </a:r>
            <a:r>
              <a:rPr lang="en-US" dirty="0" err="1" smtClean="0"/>
              <a:t>oo</a:t>
            </a:r>
            <a:endParaRPr lang="tr-TR" dirty="0"/>
          </a:p>
        </p:txBody>
      </p:sp>
      <p:sp>
        <p:nvSpPr>
          <p:cNvPr id="6" name="Dikdörtgen 5"/>
          <p:cNvSpPr/>
          <p:nvPr/>
        </p:nvSpPr>
        <p:spPr>
          <a:xfrm>
            <a:off x="3203848" y="548680"/>
            <a:ext cx="1861022" cy="369332"/>
          </a:xfrm>
          <a:prstGeom prst="rect">
            <a:avLst/>
          </a:prstGeom>
        </p:spPr>
        <p:txBody>
          <a:bodyPr wrap="none">
            <a:spAutoFit/>
          </a:bodyPr>
          <a:lstStyle/>
          <a:p>
            <a:r>
              <a:rPr lang="tr-TR" b="1" dirty="0" err="1"/>
              <a:t>To</a:t>
            </a:r>
            <a:r>
              <a:rPr lang="tr-TR" b="1" dirty="0"/>
              <a:t> </a:t>
            </a:r>
            <a:r>
              <a:rPr lang="tr-TR" b="1" dirty="0" err="1"/>
              <a:t>give</a:t>
            </a:r>
            <a:r>
              <a:rPr lang="tr-TR" b="1" dirty="0"/>
              <a:t> </a:t>
            </a:r>
            <a:r>
              <a:rPr lang="tr-TR" b="1" dirty="0" err="1"/>
              <a:t>examples</a:t>
            </a:r>
            <a:r>
              <a:rPr lang="tr-TR" b="1" dirty="0"/>
              <a:t>:</a:t>
            </a:r>
          </a:p>
        </p:txBody>
      </p:sp>
      <p:sp>
        <p:nvSpPr>
          <p:cNvPr id="8" name="Dikdörtgen 7"/>
          <p:cNvSpPr/>
          <p:nvPr/>
        </p:nvSpPr>
        <p:spPr>
          <a:xfrm>
            <a:off x="3347864" y="1196752"/>
            <a:ext cx="1656184" cy="1754326"/>
          </a:xfrm>
          <a:prstGeom prst="rect">
            <a:avLst/>
          </a:prstGeom>
        </p:spPr>
        <p:txBody>
          <a:bodyPr wrap="square">
            <a:spAutoFit/>
          </a:bodyPr>
          <a:lstStyle/>
          <a:p>
            <a:r>
              <a:rPr lang="tr-TR" dirty="0" smtClean="0"/>
              <a:t>F</a:t>
            </a:r>
            <a:r>
              <a:rPr lang="en-US" dirty="0" smtClean="0"/>
              <a:t>or example</a:t>
            </a:r>
            <a:endParaRPr lang="tr-TR" dirty="0" smtClean="0"/>
          </a:p>
          <a:p>
            <a:r>
              <a:rPr lang="tr-TR" dirty="0"/>
              <a:t>F</a:t>
            </a:r>
            <a:r>
              <a:rPr lang="en-US" dirty="0" smtClean="0"/>
              <a:t>or instance</a:t>
            </a:r>
            <a:endParaRPr lang="tr-TR" dirty="0" smtClean="0"/>
          </a:p>
          <a:p>
            <a:r>
              <a:rPr lang="tr-TR" dirty="0"/>
              <a:t>I</a:t>
            </a:r>
            <a:r>
              <a:rPr lang="en-US" dirty="0" smtClean="0"/>
              <a:t>n fact</a:t>
            </a:r>
            <a:endParaRPr lang="tr-TR" dirty="0" smtClean="0"/>
          </a:p>
          <a:p>
            <a:r>
              <a:rPr lang="tr-TR" dirty="0"/>
              <a:t>S</a:t>
            </a:r>
            <a:r>
              <a:rPr lang="en-US" dirty="0" err="1" smtClean="0"/>
              <a:t>pecifically</a:t>
            </a:r>
            <a:endParaRPr lang="tr-TR" dirty="0" smtClean="0"/>
          </a:p>
          <a:p>
            <a:r>
              <a:rPr lang="tr-TR" dirty="0"/>
              <a:t>T</a:t>
            </a:r>
            <a:r>
              <a:rPr lang="en-US" dirty="0" smtClean="0"/>
              <a:t>hat is</a:t>
            </a:r>
            <a:endParaRPr lang="tr-TR" dirty="0" smtClean="0"/>
          </a:p>
          <a:p>
            <a:r>
              <a:rPr lang="tr-TR" dirty="0"/>
              <a:t>T</a:t>
            </a:r>
            <a:r>
              <a:rPr lang="en-US" dirty="0" smtClean="0"/>
              <a:t>o </a:t>
            </a:r>
            <a:r>
              <a:rPr lang="en-US" dirty="0"/>
              <a:t>illustrate</a:t>
            </a:r>
            <a:endParaRPr lang="tr-TR" dirty="0"/>
          </a:p>
        </p:txBody>
      </p:sp>
      <p:sp>
        <p:nvSpPr>
          <p:cNvPr id="9" name="Dikdörtgen 8"/>
          <p:cNvSpPr/>
          <p:nvPr/>
        </p:nvSpPr>
        <p:spPr>
          <a:xfrm>
            <a:off x="5724128" y="548680"/>
            <a:ext cx="1457450" cy="369332"/>
          </a:xfrm>
          <a:prstGeom prst="rect">
            <a:avLst/>
          </a:prstGeom>
        </p:spPr>
        <p:txBody>
          <a:bodyPr wrap="none">
            <a:spAutoFit/>
          </a:bodyPr>
          <a:lstStyle/>
          <a:p>
            <a:r>
              <a:rPr lang="tr-TR" b="1" dirty="0" err="1" smtClean="0"/>
              <a:t>Consequence</a:t>
            </a:r>
            <a:endParaRPr lang="tr-TR" b="1" dirty="0"/>
          </a:p>
        </p:txBody>
      </p:sp>
      <p:sp>
        <p:nvSpPr>
          <p:cNvPr id="10" name="Dikdörtgen 9"/>
          <p:cNvSpPr/>
          <p:nvPr/>
        </p:nvSpPr>
        <p:spPr>
          <a:xfrm>
            <a:off x="5940152" y="1189647"/>
            <a:ext cx="2160240" cy="2585323"/>
          </a:xfrm>
          <a:prstGeom prst="rect">
            <a:avLst/>
          </a:prstGeom>
        </p:spPr>
        <p:txBody>
          <a:bodyPr wrap="square">
            <a:spAutoFit/>
          </a:bodyPr>
          <a:lstStyle/>
          <a:p>
            <a:r>
              <a:rPr lang="tr-TR" dirty="0" smtClean="0"/>
              <a:t>A</a:t>
            </a:r>
            <a:r>
              <a:rPr lang="en-US" dirty="0" err="1" smtClean="0"/>
              <a:t>ll</a:t>
            </a:r>
            <a:r>
              <a:rPr lang="en-US" dirty="0" smtClean="0"/>
              <a:t> </a:t>
            </a:r>
            <a:r>
              <a:rPr lang="en-US" dirty="0"/>
              <a:t>in </a:t>
            </a:r>
            <a:r>
              <a:rPr lang="en-US" dirty="0" smtClean="0"/>
              <a:t>all</a:t>
            </a:r>
            <a:endParaRPr lang="tr-TR" dirty="0" smtClean="0"/>
          </a:p>
          <a:p>
            <a:r>
              <a:rPr lang="tr-TR" dirty="0"/>
              <a:t>I</a:t>
            </a:r>
            <a:r>
              <a:rPr lang="en-US" dirty="0" smtClean="0"/>
              <a:t>n conclusion</a:t>
            </a:r>
            <a:endParaRPr lang="tr-TR" dirty="0" smtClean="0"/>
          </a:p>
          <a:p>
            <a:r>
              <a:rPr lang="tr-TR" dirty="0"/>
              <a:t>I</a:t>
            </a:r>
            <a:r>
              <a:rPr lang="en-US" dirty="0" smtClean="0"/>
              <a:t>n </a:t>
            </a:r>
            <a:r>
              <a:rPr lang="en-US" dirty="0"/>
              <a:t>other </a:t>
            </a:r>
            <a:r>
              <a:rPr lang="en-US" dirty="0" smtClean="0"/>
              <a:t>words</a:t>
            </a:r>
            <a:endParaRPr lang="tr-TR" dirty="0" smtClean="0"/>
          </a:p>
          <a:p>
            <a:r>
              <a:rPr lang="tr-TR" dirty="0"/>
              <a:t>I</a:t>
            </a:r>
            <a:r>
              <a:rPr lang="en-US" dirty="0" smtClean="0"/>
              <a:t>n short</a:t>
            </a:r>
            <a:endParaRPr lang="tr-TR" dirty="0" smtClean="0"/>
          </a:p>
          <a:p>
            <a:r>
              <a:rPr lang="tr-TR" dirty="0"/>
              <a:t>I</a:t>
            </a:r>
            <a:r>
              <a:rPr lang="en-US" dirty="0" smtClean="0"/>
              <a:t>n summary</a:t>
            </a:r>
            <a:endParaRPr lang="tr-TR" dirty="0" smtClean="0"/>
          </a:p>
          <a:p>
            <a:r>
              <a:rPr lang="tr-TR" dirty="0"/>
              <a:t>O</a:t>
            </a:r>
            <a:r>
              <a:rPr lang="en-US" dirty="0" smtClean="0"/>
              <a:t>n </a:t>
            </a:r>
            <a:r>
              <a:rPr lang="en-US" dirty="0"/>
              <a:t>the </a:t>
            </a:r>
            <a:r>
              <a:rPr lang="en-US" dirty="0" smtClean="0"/>
              <a:t>whole</a:t>
            </a:r>
            <a:endParaRPr lang="tr-TR" dirty="0" smtClean="0"/>
          </a:p>
          <a:p>
            <a:r>
              <a:rPr lang="tr-TR" dirty="0"/>
              <a:t>T</a:t>
            </a:r>
            <a:r>
              <a:rPr lang="en-US" dirty="0" smtClean="0"/>
              <a:t>hat is</a:t>
            </a:r>
            <a:endParaRPr lang="tr-TR" dirty="0" smtClean="0"/>
          </a:p>
          <a:p>
            <a:r>
              <a:rPr lang="tr-TR" dirty="0"/>
              <a:t>T</a:t>
            </a:r>
            <a:r>
              <a:rPr lang="en-US" dirty="0" err="1" smtClean="0"/>
              <a:t>herefore</a:t>
            </a:r>
            <a:endParaRPr lang="tr-TR" dirty="0"/>
          </a:p>
          <a:p>
            <a:r>
              <a:rPr lang="tr-TR" dirty="0" err="1" smtClean="0"/>
              <a:t>To</a:t>
            </a:r>
            <a:r>
              <a:rPr lang="en-US" dirty="0" smtClean="0"/>
              <a:t> </a:t>
            </a:r>
            <a:r>
              <a:rPr lang="en-US" dirty="0"/>
              <a:t>sum up</a:t>
            </a:r>
            <a:endParaRPr lang="tr-TR" dirty="0"/>
          </a:p>
        </p:txBody>
      </p:sp>
    </p:spTree>
    <p:extLst>
      <p:ext uri="{BB962C8B-B14F-4D97-AF65-F5344CB8AC3E}">
        <p14:creationId xmlns:p14="http://schemas.microsoft.com/office/powerpoint/2010/main" val="38824610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539552" y="940097"/>
            <a:ext cx="1054969" cy="369332"/>
          </a:xfrm>
          <a:prstGeom prst="rect">
            <a:avLst/>
          </a:prstGeom>
        </p:spPr>
        <p:txBody>
          <a:bodyPr wrap="none">
            <a:spAutoFit/>
          </a:bodyPr>
          <a:lstStyle/>
          <a:p>
            <a:r>
              <a:rPr lang="tr-TR" b="1" dirty="0" err="1"/>
              <a:t>C</a:t>
            </a:r>
            <a:r>
              <a:rPr lang="tr-TR" b="1" dirty="0" err="1" smtClean="0"/>
              <a:t>ontrast</a:t>
            </a:r>
            <a:r>
              <a:rPr lang="tr-TR" b="1" dirty="0" smtClean="0"/>
              <a:t>:</a:t>
            </a:r>
            <a:endParaRPr lang="tr-TR" b="1" dirty="0"/>
          </a:p>
        </p:txBody>
      </p:sp>
      <p:sp>
        <p:nvSpPr>
          <p:cNvPr id="5" name="Dikdörtgen 4"/>
          <p:cNvSpPr/>
          <p:nvPr/>
        </p:nvSpPr>
        <p:spPr>
          <a:xfrm>
            <a:off x="539552" y="1700808"/>
            <a:ext cx="2033029" cy="3139321"/>
          </a:xfrm>
          <a:prstGeom prst="rect">
            <a:avLst/>
          </a:prstGeom>
        </p:spPr>
        <p:txBody>
          <a:bodyPr wrap="square">
            <a:spAutoFit/>
          </a:bodyPr>
          <a:lstStyle/>
          <a:p>
            <a:r>
              <a:rPr lang="tr-TR" dirty="0" err="1" smtClean="0"/>
              <a:t>Conversly</a:t>
            </a:r>
            <a:endParaRPr lang="tr-TR" dirty="0" smtClean="0"/>
          </a:p>
          <a:p>
            <a:r>
              <a:rPr lang="tr-TR" dirty="0" err="1" smtClean="0"/>
              <a:t>While</a:t>
            </a:r>
            <a:endParaRPr lang="tr-TR" dirty="0" smtClean="0"/>
          </a:p>
          <a:p>
            <a:r>
              <a:rPr lang="tr-TR" dirty="0" err="1" smtClean="0"/>
              <a:t>However</a:t>
            </a:r>
            <a:endParaRPr lang="tr-TR" dirty="0" smtClean="0"/>
          </a:p>
          <a:p>
            <a:r>
              <a:rPr lang="tr-TR" dirty="0" err="1" smtClean="0"/>
              <a:t>In</a:t>
            </a:r>
            <a:r>
              <a:rPr lang="tr-TR" dirty="0" smtClean="0"/>
              <a:t> </a:t>
            </a:r>
            <a:r>
              <a:rPr lang="tr-TR" dirty="0" err="1" smtClean="0"/>
              <a:t>contrast</a:t>
            </a:r>
            <a:endParaRPr lang="tr-TR" dirty="0" smtClean="0"/>
          </a:p>
          <a:p>
            <a:r>
              <a:rPr lang="tr-TR" dirty="0" err="1" smtClean="0"/>
              <a:t>Wheras</a:t>
            </a:r>
            <a:endParaRPr lang="tr-TR" dirty="0" smtClean="0"/>
          </a:p>
          <a:p>
            <a:r>
              <a:rPr lang="tr-TR" dirty="0" err="1" smtClean="0"/>
              <a:t>Instead</a:t>
            </a:r>
            <a:endParaRPr lang="tr-TR" dirty="0" smtClean="0"/>
          </a:p>
          <a:p>
            <a:r>
              <a:rPr lang="tr-TR" dirty="0" smtClean="0"/>
              <a:t>On </a:t>
            </a:r>
            <a:r>
              <a:rPr lang="tr-TR" dirty="0" err="1" smtClean="0"/>
              <a:t>the</a:t>
            </a:r>
            <a:r>
              <a:rPr lang="tr-TR" dirty="0" smtClean="0"/>
              <a:t> </a:t>
            </a:r>
            <a:r>
              <a:rPr lang="tr-TR" dirty="0" err="1" smtClean="0"/>
              <a:t>contrary</a:t>
            </a:r>
            <a:endParaRPr lang="tr-TR" dirty="0" smtClean="0"/>
          </a:p>
          <a:p>
            <a:r>
              <a:rPr lang="tr-TR" dirty="0" smtClean="0"/>
              <a:t>But</a:t>
            </a:r>
            <a:endParaRPr lang="tr-TR" dirty="0" smtClean="0"/>
          </a:p>
          <a:p>
            <a:endParaRPr lang="tr-TR" dirty="0" smtClean="0"/>
          </a:p>
          <a:p>
            <a:endParaRPr lang="tr-TR" dirty="0" smtClean="0"/>
          </a:p>
          <a:p>
            <a:endParaRPr lang="tr-TR" dirty="0"/>
          </a:p>
        </p:txBody>
      </p:sp>
      <p:sp>
        <p:nvSpPr>
          <p:cNvPr id="6" name="Dikdörtgen 5"/>
          <p:cNvSpPr/>
          <p:nvPr/>
        </p:nvSpPr>
        <p:spPr>
          <a:xfrm>
            <a:off x="3240137" y="918012"/>
            <a:ext cx="1330814" cy="369332"/>
          </a:xfrm>
          <a:prstGeom prst="rect">
            <a:avLst/>
          </a:prstGeom>
        </p:spPr>
        <p:txBody>
          <a:bodyPr wrap="none">
            <a:spAutoFit/>
          </a:bodyPr>
          <a:lstStyle/>
          <a:p>
            <a:r>
              <a:rPr lang="tr-TR" b="1" dirty="0" err="1"/>
              <a:t>C</a:t>
            </a:r>
            <a:r>
              <a:rPr lang="tr-TR" b="1" dirty="0" err="1" smtClean="0"/>
              <a:t>omparison</a:t>
            </a:r>
            <a:endParaRPr lang="tr-TR" b="1" dirty="0"/>
          </a:p>
        </p:txBody>
      </p:sp>
      <p:sp>
        <p:nvSpPr>
          <p:cNvPr id="8" name="Dikdörtgen 7"/>
          <p:cNvSpPr/>
          <p:nvPr/>
        </p:nvSpPr>
        <p:spPr>
          <a:xfrm>
            <a:off x="3240137" y="1839307"/>
            <a:ext cx="2088232" cy="2862322"/>
          </a:xfrm>
          <a:prstGeom prst="rect">
            <a:avLst/>
          </a:prstGeom>
        </p:spPr>
        <p:txBody>
          <a:bodyPr wrap="square">
            <a:spAutoFit/>
          </a:bodyPr>
          <a:lstStyle/>
          <a:p>
            <a:r>
              <a:rPr lang="tr-TR" dirty="0" err="1" smtClean="0"/>
              <a:t>Similarly</a:t>
            </a:r>
            <a:endParaRPr lang="tr-TR" dirty="0" smtClean="0"/>
          </a:p>
          <a:p>
            <a:r>
              <a:rPr lang="tr-TR" dirty="0" err="1" smtClean="0"/>
              <a:t>Likewise</a:t>
            </a:r>
            <a:endParaRPr lang="tr-TR" dirty="0" smtClean="0"/>
          </a:p>
          <a:p>
            <a:r>
              <a:rPr lang="tr-TR" dirty="0" err="1" smtClean="0"/>
              <a:t>Correspondingly</a:t>
            </a:r>
            <a:endParaRPr lang="tr-TR" dirty="0" smtClean="0"/>
          </a:p>
          <a:p>
            <a:r>
              <a:rPr lang="tr-TR" dirty="0" err="1" smtClean="0"/>
              <a:t>Equally</a:t>
            </a:r>
            <a:endParaRPr lang="tr-TR" dirty="0" smtClean="0"/>
          </a:p>
          <a:p>
            <a:r>
              <a:rPr lang="tr-TR" dirty="0" err="1" smtClean="0"/>
              <a:t>In</a:t>
            </a:r>
            <a:r>
              <a:rPr lang="tr-TR" dirty="0" smtClean="0"/>
              <a:t> </a:t>
            </a:r>
            <a:r>
              <a:rPr lang="tr-TR" dirty="0" err="1" smtClean="0"/>
              <a:t>the</a:t>
            </a:r>
            <a:r>
              <a:rPr lang="tr-TR" dirty="0" smtClean="0"/>
              <a:t> </a:t>
            </a:r>
            <a:r>
              <a:rPr lang="tr-TR" dirty="0" err="1" smtClean="0"/>
              <a:t>same</a:t>
            </a:r>
            <a:r>
              <a:rPr lang="tr-TR" dirty="0" smtClean="0"/>
              <a:t> </a:t>
            </a:r>
            <a:r>
              <a:rPr lang="tr-TR" dirty="0" err="1" smtClean="0"/>
              <a:t>manner</a:t>
            </a:r>
            <a:endParaRPr lang="tr-TR" dirty="0" smtClean="0"/>
          </a:p>
          <a:p>
            <a:r>
              <a:rPr lang="tr-TR" dirty="0" smtClean="0"/>
              <a:t>As</a:t>
            </a:r>
          </a:p>
          <a:p>
            <a:endParaRPr lang="tr-TR" dirty="0" smtClean="0"/>
          </a:p>
          <a:p>
            <a:endParaRPr lang="tr-TR" dirty="0" smtClean="0"/>
          </a:p>
          <a:p>
            <a:endParaRPr lang="tr-TR" dirty="0" smtClean="0"/>
          </a:p>
          <a:p>
            <a:endParaRPr lang="tr-TR" dirty="0"/>
          </a:p>
        </p:txBody>
      </p:sp>
      <p:sp>
        <p:nvSpPr>
          <p:cNvPr id="9" name="Dikdörtgen 8"/>
          <p:cNvSpPr/>
          <p:nvPr/>
        </p:nvSpPr>
        <p:spPr>
          <a:xfrm>
            <a:off x="5796136" y="940097"/>
            <a:ext cx="1116011" cy="369332"/>
          </a:xfrm>
          <a:prstGeom prst="rect">
            <a:avLst/>
          </a:prstGeom>
        </p:spPr>
        <p:txBody>
          <a:bodyPr wrap="none">
            <a:spAutoFit/>
          </a:bodyPr>
          <a:lstStyle/>
          <a:p>
            <a:r>
              <a:rPr lang="tr-TR" b="1" dirty="0" err="1" smtClean="0"/>
              <a:t>Condition</a:t>
            </a:r>
            <a:endParaRPr lang="tr-TR" b="1" dirty="0"/>
          </a:p>
        </p:txBody>
      </p:sp>
      <p:sp>
        <p:nvSpPr>
          <p:cNvPr id="10" name="Dikdörtgen 9"/>
          <p:cNvSpPr/>
          <p:nvPr/>
        </p:nvSpPr>
        <p:spPr>
          <a:xfrm>
            <a:off x="5995925" y="1835332"/>
            <a:ext cx="2160240" cy="2585323"/>
          </a:xfrm>
          <a:prstGeom prst="rect">
            <a:avLst/>
          </a:prstGeom>
        </p:spPr>
        <p:txBody>
          <a:bodyPr wrap="square">
            <a:spAutoFit/>
          </a:bodyPr>
          <a:lstStyle/>
          <a:p>
            <a:r>
              <a:rPr lang="tr-TR" dirty="0" err="1" smtClean="0"/>
              <a:t>If</a:t>
            </a:r>
            <a:endParaRPr lang="tr-TR" dirty="0" smtClean="0"/>
          </a:p>
          <a:p>
            <a:r>
              <a:rPr lang="tr-TR" dirty="0" err="1" smtClean="0"/>
              <a:t>Unless</a:t>
            </a:r>
            <a:endParaRPr lang="tr-TR" dirty="0" smtClean="0"/>
          </a:p>
          <a:p>
            <a:r>
              <a:rPr lang="tr-TR" dirty="0" err="1" smtClean="0"/>
              <a:t>Provided</a:t>
            </a:r>
            <a:r>
              <a:rPr lang="tr-TR" dirty="0" smtClean="0"/>
              <a:t> </a:t>
            </a:r>
            <a:r>
              <a:rPr lang="tr-TR" dirty="0" err="1" smtClean="0"/>
              <a:t>that</a:t>
            </a:r>
            <a:endParaRPr lang="tr-TR" dirty="0" smtClean="0"/>
          </a:p>
          <a:p>
            <a:r>
              <a:rPr lang="tr-TR" dirty="0" err="1" smtClean="0"/>
              <a:t>For</a:t>
            </a:r>
            <a:endParaRPr lang="tr-TR" dirty="0" smtClean="0"/>
          </a:p>
          <a:p>
            <a:r>
              <a:rPr lang="tr-TR" dirty="0" err="1" smtClean="0"/>
              <a:t>So</a:t>
            </a:r>
            <a:r>
              <a:rPr lang="tr-TR" dirty="0" smtClean="0"/>
              <a:t> </a:t>
            </a:r>
            <a:r>
              <a:rPr lang="tr-TR" dirty="0" err="1" smtClean="0"/>
              <a:t>that</a:t>
            </a:r>
            <a:endParaRPr lang="tr-TR" dirty="0" smtClean="0"/>
          </a:p>
          <a:p>
            <a:r>
              <a:rPr lang="tr-TR" dirty="0" err="1" smtClean="0"/>
              <a:t>Depending</a:t>
            </a:r>
            <a:r>
              <a:rPr lang="tr-TR" dirty="0" smtClean="0"/>
              <a:t> on</a:t>
            </a:r>
          </a:p>
          <a:p>
            <a:endParaRPr lang="tr-TR" dirty="0" smtClean="0"/>
          </a:p>
          <a:p>
            <a:endParaRPr lang="tr-TR" dirty="0" smtClean="0"/>
          </a:p>
          <a:p>
            <a:endParaRPr lang="tr-TR" dirty="0"/>
          </a:p>
        </p:txBody>
      </p:sp>
    </p:spTree>
    <p:extLst>
      <p:ext uri="{BB962C8B-B14F-4D97-AF65-F5344CB8AC3E}">
        <p14:creationId xmlns:p14="http://schemas.microsoft.com/office/powerpoint/2010/main" val="9791832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3866" y="804377"/>
            <a:ext cx="4570867" cy="523220"/>
          </a:xfrm>
          <a:prstGeom prst="rect">
            <a:avLst/>
          </a:prstGeom>
        </p:spPr>
        <p:txBody>
          <a:bodyPr wrap="none">
            <a:spAutoFit/>
          </a:bodyPr>
          <a:lstStyle/>
          <a:p>
            <a:r>
              <a:rPr lang="tr-TR" sz="2800" b="1" dirty="0" smtClean="0">
                <a:solidFill>
                  <a:srgbClr val="FF0000"/>
                </a:solidFill>
              </a:rPr>
              <a:t>Listing of </a:t>
            </a:r>
            <a:r>
              <a:rPr lang="tr-TR" sz="2800" b="1" dirty="0" err="1" smtClean="0">
                <a:solidFill>
                  <a:srgbClr val="FF0000"/>
                </a:solidFill>
              </a:rPr>
              <a:t>Details</a:t>
            </a:r>
            <a:r>
              <a:rPr lang="tr-TR" sz="2800" b="1" dirty="0" smtClean="0">
                <a:solidFill>
                  <a:srgbClr val="FF0000"/>
                </a:solidFill>
              </a:rPr>
              <a:t>: An </a:t>
            </a:r>
            <a:r>
              <a:rPr lang="tr-TR" sz="2800" b="1" dirty="0" err="1" smtClean="0">
                <a:solidFill>
                  <a:srgbClr val="FF0000"/>
                </a:solidFill>
              </a:rPr>
              <a:t>Example</a:t>
            </a:r>
            <a:endParaRPr lang="tr-TR" sz="2800" b="1" dirty="0">
              <a:solidFill>
                <a:srgbClr val="FF0000"/>
              </a:solidFill>
            </a:endParaRPr>
          </a:p>
        </p:txBody>
      </p:sp>
      <p:sp>
        <p:nvSpPr>
          <p:cNvPr id="3" name="Dikdörtgen 2"/>
          <p:cNvSpPr/>
          <p:nvPr/>
        </p:nvSpPr>
        <p:spPr>
          <a:xfrm>
            <a:off x="755576" y="2276872"/>
            <a:ext cx="7902624" cy="1200329"/>
          </a:xfrm>
          <a:prstGeom prst="rect">
            <a:avLst/>
          </a:prstGeom>
        </p:spPr>
        <p:txBody>
          <a:bodyPr wrap="square">
            <a:spAutoFit/>
          </a:bodyPr>
          <a:lstStyle/>
          <a:p>
            <a:r>
              <a:rPr lang="en-US" dirty="0"/>
              <a:t>Tofu is an </a:t>
            </a:r>
            <a:r>
              <a:rPr lang="en-US" dirty="0" smtClean="0"/>
              <a:t>excellent</a:t>
            </a:r>
            <a:r>
              <a:rPr lang="tr-TR" dirty="0" smtClean="0"/>
              <a:t> </a:t>
            </a:r>
            <a:r>
              <a:rPr lang="en-US" dirty="0" smtClean="0"/>
              <a:t>food </a:t>
            </a:r>
            <a:r>
              <a:rPr lang="en-US" dirty="0"/>
              <a:t>source which is light on the stomach, full of protein, </a:t>
            </a:r>
            <a:r>
              <a:rPr lang="en-US" dirty="0" smtClean="0"/>
              <a:t>versatile</a:t>
            </a:r>
            <a:r>
              <a:rPr lang="tr-TR" dirty="0" smtClean="0"/>
              <a:t> </a:t>
            </a:r>
            <a:r>
              <a:rPr lang="en-US" dirty="0" smtClean="0"/>
              <a:t>to </a:t>
            </a:r>
            <a:r>
              <a:rPr lang="en-US" dirty="0"/>
              <a:t>prepare, and derived from soybeans, a </a:t>
            </a:r>
            <a:r>
              <a:rPr lang="en-US" dirty="0" smtClean="0"/>
              <a:t>sustainable</a:t>
            </a:r>
            <a:r>
              <a:rPr lang="tr-TR" dirty="0" smtClean="0"/>
              <a:t> </a:t>
            </a:r>
            <a:r>
              <a:rPr lang="en-US" dirty="0" smtClean="0"/>
              <a:t>crop</a:t>
            </a:r>
            <a:r>
              <a:rPr lang="en-US" dirty="0"/>
              <a:t>. It costs less than meat-based protein That's why it is used in so many countries as an important and </a:t>
            </a:r>
            <a:r>
              <a:rPr lang="en-US" dirty="0" smtClean="0"/>
              <a:t>healthy</a:t>
            </a:r>
            <a:r>
              <a:rPr lang="tr-TR" dirty="0" smtClean="0"/>
              <a:t> </a:t>
            </a:r>
            <a:r>
              <a:rPr lang="en-US" dirty="0" smtClean="0"/>
              <a:t>food</a:t>
            </a:r>
            <a:r>
              <a:rPr lang="en-US" dirty="0"/>
              <a:t>.</a:t>
            </a:r>
            <a:endParaRPr lang="tr-TR" dirty="0"/>
          </a:p>
        </p:txBody>
      </p:sp>
      <p:sp>
        <p:nvSpPr>
          <p:cNvPr id="4" name="Dikdörtgen 3"/>
          <p:cNvSpPr/>
          <p:nvPr/>
        </p:nvSpPr>
        <p:spPr>
          <a:xfrm>
            <a:off x="613866" y="5373216"/>
            <a:ext cx="9145016" cy="369332"/>
          </a:xfrm>
          <a:prstGeom prst="rect">
            <a:avLst/>
          </a:prstGeom>
        </p:spPr>
        <p:txBody>
          <a:bodyPr wrap="square">
            <a:spAutoFit/>
          </a:bodyPr>
          <a:lstStyle/>
          <a:p>
            <a:r>
              <a:rPr lang="tr-TR" dirty="0" smtClean="0"/>
              <a:t>Source: </a:t>
            </a:r>
            <a:r>
              <a:rPr lang="tr-TR" dirty="0" err="1" smtClean="0"/>
              <a:t>Cox</a:t>
            </a:r>
            <a:r>
              <a:rPr lang="tr-TR" dirty="0" smtClean="0"/>
              <a:t>, K. (2004). English </a:t>
            </a:r>
            <a:r>
              <a:rPr lang="tr-TR" dirty="0" err="1" smtClean="0"/>
              <a:t>for</a:t>
            </a:r>
            <a:r>
              <a:rPr lang="tr-TR" dirty="0" smtClean="0"/>
              <a:t> </a:t>
            </a:r>
            <a:r>
              <a:rPr lang="tr-TR" dirty="0" err="1" smtClean="0"/>
              <a:t>Academic</a:t>
            </a:r>
            <a:r>
              <a:rPr lang="tr-TR" dirty="0" smtClean="0"/>
              <a:t> </a:t>
            </a:r>
            <a:r>
              <a:rPr lang="tr-TR" dirty="0" err="1" smtClean="0"/>
              <a:t>Purposes</a:t>
            </a:r>
            <a:r>
              <a:rPr lang="tr-TR" dirty="0" smtClean="0"/>
              <a:t>. </a:t>
            </a:r>
            <a:r>
              <a:rPr lang="tr-TR" dirty="0" err="1" smtClean="0"/>
              <a:t>Australia</a:t>
            </a:r>
            <a:r>
              <a:rPr lang="tr-TR" dirty="0" smtClean="0"/>
              <a:t>: </a:t>
            </a:r>
            <a:r>
              <a:rPr lang="tr-TR" dirty="0" err="1" smtClean="0"/>
              <a:t>Pearson</a:t>
            </a:r>
            <a:r>
              <a:rPr lang="tr-TR" dirty="0" smtClean="0"/>
              <a:t>, Cambridge </a:t>
            </a:r>
            <a:r>
              <a:rPr lang="tr-TR" dirty="0" err="1" smtClean="0"/>
              <a:t>Press</a:t>
            </a:r>
            <a:r>
              <a:rPr lang="tr-TR" dirty="0" smtClean="0"/>
              <a:t>.</a:t>
            </a:r>
            <a:endParaRPr lang="en-US" dirty="0"/>
          </a:p>
        </p:txBody>
      </p:sp>
    </p:spTree>
    <p:extLst>
      <p:ext uri="{BB962C8B-B14F-4D97-AF65-F5344CB8AC3E}">
        <p14:creationId xmlns:p14="http://schemas.microsoft.com/office/powerpoint/2010/main" val="1683697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941891"/>
            <a:ext cx="4306885" cy="369332"/>
          </a:xfrm>
          <a:prstGeom prst="rect">
            <a:avLst/>
          </a:prstGeom>
        </p:spPr>
        <p:txBody>
          <a:bodyPr wrap="none">
            <a:spAutoFit/>
          </a:bodyPr>
          <a:lstStyle/>
          <a:p>
            <a:r>
              <a:rPr lang="tr-TR" dirty="0"/>
              <a:t>Some common problems in student writing:</a:t>
            </a:r>
          </a:p>
        </p:txBody>
      </p:sp>
      <p:sp>
        <p:nvSpPr>
          <p:cNvPr id="3" name="Rectangle 2"/>
          <p:cNvSpPr/>
          <p:nvPr/>
        </p:nvSpPr>
        <p:spPr>
          <a:xfrm>
            <a:off x="1360312" y="1830398"/>
            <a:ext cx="5904656" cy="369332"/>
          </a:xfrm>
          <a:prstGeom prst="rect">
            <a:avLst/>
          </a:prstGeom>
        </p:spPr>
        <p:txBody>
          <a:bodyPr wrap="square">
            <a:spAutoFit/>
          </a:bodyPr>
          <a:lstStyle/>
          <a:p>
            <a:r>
              <a:rPr lang="tr-TR" dirty="0" smtClean="0"/>
              <a:t>- </a:t>
            </a:r>
            <a:r>
              <a:rPr lang="tr-TR" dirty="0" err="1" smtClean="0"/>
              <a:t>T</a:t>
            </a:r>
            <a:r>
              <a:rPr lang="tr-TR" dirty="0" err="1" smtClean="0"/>
              <a:t>oo</a:t>
            </a:r>
            <a:r>
              <a:rPr lang="tr-TR" dirty="0" smtClean="0"/>
              <a:t> </a:t>
            </a:r>
            <a:r>
              <a:rPr lang="tr-TR" dirty="0"/>
              <a:t>many ideas are introduced in one paragraph;</a:t>
            </a:r>
          </a:p>
        </p:txBody>
      </p:sp>
      <p:sp>
        <p:nvSpPr>
          <p:cNvPr id="4" name="Rectangle 3"/>
          <p:cNvSpPr/>
          <p:nvPr/>
        </p:nvSpPr>
        <p:spPr>
          <a:xfrm>
            <a:off x="1360312" y="2348880"/>
            <a:ext cx="7100119" cy="369332"/>
          </a:xfrm>
          <a:prstGeom prst="rect">
            <a:avLst/>
          </a:prstGeom>
        </p:spPr>
        <p:txBody>
          <a:bodyPr wrap="square">
            <a:spAutoFit/>
          </a:bodyPr>
          <a:lstStyle/>
          <a:p>
            <a:r>
              <a:rPr lang="tr-TR" dirty="0" smtClean="0"/>
              <a:t>- </a:t>
            </a:r>
            <a:r>
              <a:rPr lang="tr-TR" dirty="0" err="1"/>
              <a:t>S</a:t>
            </a:r>
            <a:r>
              <a:rPr lang="tr-TR" dirty="0" err="1" smtClean="0"/>
              <a:t>entences</a:t>
            </a:r>
            <a:r>
              <a:rPr lang="tr-TR" dirty="0" smtClean="0"/>
              <a:t> </a:t>
            </a:r>
            <a:r>
              <a:rPr lang="tr-TR" dirty="0"/>
              <a:t>are not related closely enough to </a:t>
            </a:r>
            <a:r>
              <a:rPr lang="tr-TR" dirty="0" err="1"/>
              <a:t>each</a:t>
            </a:r>
            <a:r>
              <a:rPr lang="tr-TR" dirty="0"/>
              <a:t> </a:t>
            </a:r>
            <a:r>
              <a:rPr lang="tr-TR" dirty="0" err="1" smtClean="0"/>
              <a:t>other</a:t>
            </a:r>
            <a:r>
              <a:rPr lang="tr-TR" dirty="0"/>
              <a:t>.</a:t>
            </a:r>
            <a:endParaRPr lang="tr-TR" dirty="0"/>
          </a:p>
        </p:txBody>
      </p:sp>
    </p:spTree>
    <p:extLst>
      <p:ext uri="{BB962C8B-B14F-4D97-AF65-F5344CB8AC3E}">
        <p14:creationId xmlns:p14="http://schemas.microsoft.com/office/powerpoint/2010/main" val="12490485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764704"/>
            <a:ext cx="3310778" cy="523220"/>
          </a:xfrm>
          <a:prstGeom prst="rect">
            <a:avLst/>
          </a:prstGeom>
        </p:spPr>
        <p:txBody>
          <a:bodyPr wrap="none">
            <a:spAutoFit/>
          </a:bodyPr>
          <a:lstStyle/>
          <a:p>
            <a:r>
              <a:rPr lang="tr-TR" sz="2800" b="1" dirty="0" smtClean="0">
                <a:solidFill>
                  <a:srgbClr val="FF0000"/>
                </a:solidFill>
              </a:rPr>
              <a:t>LISTENING </a:t>
            </a:r>
            <a:r>
              <a:rPr lang="tr-TR" sz="2800" b="1" dirty="0" smtClean="0">
                <a:solidFill>
                  <a:srgbClr val="FF0000"/>
                </a:solidFill>
              </a:rPr>
              <a:t>EXERCISE</a:t>
            </a:r>
            <a:endParaRPr lang="tr-TR" sz="2800" dirty="0">
              <a:solidFill>
                <a:srgbClr val="FF0000"/>
              </a:solidFill>
            </a:endParaRPr>
          </a:p>
        </p:txBody>
      </p:sp>
      <p:sp>
        <p:nvSpPr>
          <p:cNvPr id="3" name="Başlık 1"/>
          <p:cNvSpPr txBox="1">
            <a:spLocks/>
          </p:cNvSpPr>
          <p:nvPr/>
        </p:nvSpPr>
        <p:spPr>
          <a:xfrm>
            <a:off x="849543" y="2579469"/>
            <a:ext cx="6768752" cy="101964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000" b="1" u="sng" dirty="0" smtClean="0">
                <a:latin typeface="+mn-lt"/>
              </a:rPr>
              <a:t>Source:</a:t>
            </a:r>
            <a:endParaRPr lang="en-US" sz="2000" b="1" u="sng" dirty="0">
              <a:latin typeface="+mn-lt"/>
            </a:endParaRPr>
          </a:p>
        </p:txBody>
      </p:sp>
      <p:sp>
        <p:nvSpPr>
          <p:cNvPr id="5" name="Dikdörtgen 4"/>
          <p:cNvSpPr/>
          <p:nvPr/>
        </p:nvSpPr>
        <p:spPr>
          <a:xfrm>
            <a:off x="611560" y="2348880"/>
            <a:ext cx="8208912" cy="369332"/>
          </a:xfrm>
          <a:prstGeom prst="rect">
            <a:avLst/>
          </a:prstGeom>
        </p:spPr>
        <p:txBody>
          <a:bodyPr wrap="square">
            <a:spAutoFit/>
          </a:bodyPr>
          <a:lstStyle/>
          <a:p>
            <a:r>
              <a:rPr lang="tr-TR" dirty="0"/>
              <a:t>«</a:t>
            </a:r>
            <a:r>
              <a:rPr lang="en-US" dirty="0"/>
              <a:t>Life Lessons and College Adventures in College Essay </a:t>
            </a:r>
            <a:r>
              <a:rPr lang="en-US" dirty="0" smtClean="0"/>
              <a:t>Writing</a:t>
            </a:r>
            <a:r>
              <a:rPr lang="tr-TR" dirty="0" smtClean="0"/>
              <a:t>» </a:t>
            </a:r>
            <a:r>
              <a:rPr lang="tr-TR" dirty="0"/>
              <a:t>Mark </a:t>
            </a:r>
            <a:r>
              <a:rPr lang="tr-TR" dirty="0" err="1"/>
              <a:t>Hernandez</a:t>
            </a:r>
            <a:endParaRPr lang="tr-TR" dirty="0"/>
          </a:p>
        </p:txBody>
      </p:sp>
      <p:sp>
        <p:nvSpPr>
          <p:cNvPr id="10" name="Dikdörtgen 9"/>
          <p:cNvSpPr/>
          <p:nvPr/>
        </p:nvSpPr>
        <p:spPr>
          <a:xfrm>
            <a:off x="755576" y="1657256"/>
            <a:ext cx="6408712" cy="369332"/>
          </a:xfrm>
          <a:prstGeom prst="rect">
            <a:avLst/>
          </a:prstGeom>
        </p:spPr>
        <p:txBody>
          <a:bodyPr wrap="square">
            <a:spAutoFit/>
          </a:bodyPr>
          <a:lstStyle/>
          <a:p>
            <a:r>
              <a:rPr lang="tr-TR" dirty="0" smtClean="0"/>
              <a:t>Youtube Video:</a:t>
            </a:r>
            <a:endParaRPr lang="tr-TR" dirty="0"/>
          </a:p>
        </p:txBody>
      </p:sp>
      <p:sp>
        <p:nvSpPr>
          <p:cNvPr id="11" name="Dikdörtgen 10"/>
          <p:cNvSpPr/>
          <p:nvPr/>
        </p:nvSpPr>
        <p:spPr>
          <a:xfrm>
            <a:off x="1043608" y="3414449"/>
            <a:ext cx="7182544" cy="369332"/>
          </a:xfrm>
          <a:prstGeom prst="rect">
            <a:avLst/>
          </a:prstGeom>
        </p:spPr>
        <p:txBody>
          <a:bodyPr wrap="square">
            <a:spAutoFit/>
          </a:bodyPr>
          <a:lstStyle/>
          <a:p>
            <a:r>
              <a:rPr lang="tr-TR" dirty="0">
                <a:hlinkClick r:id="rId2"/>
              </a:rPr>
              <a:t>https://www.youtube.com/watch?v=0pO0F5wAGBs</a:t>
            </a:r>
            <a:endParaRPr lang="tr-TR" dirty="0"/>
          </a:p>
        </p:txBody>
      </p:sp>
    </p:spTree>
    <p:extLst>
      <p:ext uri="{BB962C8B-B14F-4D97-AF65-F5344CB8AC3E}">
        <p14:creationId xmlns:p14="http://schemas.microsoft.com/office/powerpoint/2010/main" val="32155297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83568" y="2348880"/>
            <a:ext cx="7758608" cy="1579920"/>
          </a:xfrm>
          <a:prstGeom prst="rect">
            <a:avLst/>
          </a:prstGeom>
        </p:spPr>
        <p:txBody>
          <a:bodyPr wrap="square">
            <a:spAutoFit/>
          </a:bodyPr>
          <a:lstStyle/>
          <a:p>
            <a:pPr lvl="0" algn="ctr">
              <a:lnSpc>
                <a:spcPct val="150000"/>
              </a:lnSpc>
              <a:spcAft>
                <a:spcPts val="800"/>
              </a:spcAft>
            </a:pPr>
            <a:r>
              <a:rPr lang="tr-TR" sz="2000" dirty="0" err="1">
                <a:ea typeface="Calibri" panose="020F0502020204030204" pitchFamily="34" charset="0"/>
                <a:cs typeface="Times New Roman" panose="02020603050405020304" pitchFamily="18" charset="0"/>
              </a:rPr>
              <a:t>Please</a:t>
            </a:r>
            <a:r>
              <a:rPr lang="tr-TR" sz="2000" dirty="0">
                <a:ea typeface="Calibri" panose="020F0502020204030204" pitchFamily="34" charset="0"/>
                <a:cs typeface="Times New Roman" panose="02020603050405020304" pitchFamily="18" charset="0"/>
              </a:rPr>
              <a:t> </a:t>
            </a:r>
            <a:r>
              <a:rPr lang="tr-TR" sz="2000" dirty="0" err="1">
                <a:ea typeface="Calibri" panose="020F0502020204030204" pitchFamily="34" charset="0"/>
                <a:cs typeface="Times New Roman" panose="02020603050405020304" pitchFamily="18" charset="0"/>
              </a:rPr>
              <a:t>write</a:t>
            </a:r>
            <a:r>
              <a:rPr lang="tr-TR" sz="2000" dirty="0">
                <a:ea typeface="Calibri" panose="020F0502020204030204" pitchFamily="34" charset="0"/>
                <a:cs typeface="Times New Roman" panose="02020603050405020304" pitchFamily="18" charset="0"/>
              </a:rPr>
              <a:t> an “</a:t>
            </a:r>
            <a:r>
              <a:rPr lang="tr-TR" sz="2000" dirty="0" err="1">
                <a:ea typeface="Calibri" panose="020F0502020204030204" pitchFamily="34" charset="0"/>
                <a:cs typeface="Times New Roman" panose="02020603050405020304" pitchFamily="18" charset="0"/>
              </a:rPr>
              <a:t>creative</a:t>
            </a:r>
            <a:r>
              <a:rPr lang="tr-TR" sz="2000" dirty="0">
                <a:ea typeface="Calibri" panose="020F0502020204030204" pitchFamily="34" charset="0"/>
                <a:cs typeface="Times New Roman" panose="02020603050405020304" pitchFamily="18" charset="0"/>
              </a:rPr>
              <a:t> </a:t>
            </a:r>
            <a:r>
              <a:rPr lang="tr-TR" sz="2000" dirty="0" err="1">
                <a:ea typeface="Calibri" panose="020F0502020204030204" pitchFamily="34" charset="0"/>
                <a:cs typeface="Times New Roman" panose="02020603050405020304" pitchFamily="18" charset="0"/>
              </a:rPr>
              <a:t>essay</a:t>
            </a:r>
            <a:r>
              <a:rPr lang="tr-TR" sz="2000" dirty="0">
                <a:ea typeface="Calibri" panose="020F0502020204030204" pitchFamily="34" charset="0"/>
                <a:cs typeface="Times New Roman" panose="02020603050405020304" pitchFamily="18" charset="0"/>
              </a:rPr>
              <a:t>” </a:t>
            </a:r>
            <a:r>
              <a:rPr lang="tr-TR" sz="2000" dirty="0" err="1">
                <a:ea typeface="Calibri" panose="020F0502020204030204" pitchFamily="34" charset="0"/>
                <a:cs typeface="Times New Roman" panose="02020603050405020304" pitchFamily="18" charset="0"/>
              </a:rPr>
              <a:t>by</a:t>
            </a:r>
            <a:r>
              <a:rPr lang="tr-TR" sz="2000" dirty="0">
                <a:ea typeface="Calibri" panose="020F0502020204030204" pitchFamily="34" charset="0"/>
                <a:cs typeface="Times New Roman" panose="02020603050405020304" pitchFamily="18" charset="0"/>
              </a:rPr>
              <a:t> </a:t>
            </a:r>
            <a:r>
              <a:rPr lang="tr-TR" sz="2000" dirty="0" err="1">
                <a:ea typeface="Calibri" panose="020F0502020204030204" pitchFamily="34" charset="0"/>
                <a:cs typeface="Times New Roman" panose="02020603050405020304" pitchFamily="18" charset="0"/>
              </a:rPr>
              <a:t>using</a:t>
            </a:r>
            <a:r>
              <a:rPr lang="tr-TR" sz="2000" dirty="0">
                <a:ea typeface="Calibri" panose="020F0502020204030204" pitchFamily="34" charset="0"/>
                <a:cs typeface="Times New Roman" panose="02020603050405020304" pitchFamily="18" charset="0"/>
              </a:rPr>
              <a:t> </a:t>
            </a:r>
            <a:r>
              <a:rPr lang="tr-TR" sz="2000" dirty="0" err="1">
                <a:ea typeface="Calibri" panose="020F0502020204030204" pitchFamily="34" charset="0"/>
                <a:cs typeface="Times New Roman" panose="02020603050405020304" pitchFamily="18" charset="0"/>
              </a:rPr>
              <a:t>the</a:t>
            </a:r>
            <a:r>
              <a:rPr lang="tr-TR" sz="2000" dirty="0">
                <a:ea typeface="Calibri" panose="020F0502020204030204" pitchFamily="34" charset="0"/>
                <a:cs typeface="Times New Roman" panose="02020603050405020304" pitchFamily="18" charset="0"/>
              </a:rPr>
              <a:t> </a:t>
            </a:r>
            <a:r>
              <a:rPr lang="tr-TR" sz="2000" dirty="0" err="1">
                <a:ea typeface="Calibri" panose="020F0502020204030204" pitchFamily="34" charset="0"/>
                <a:cs typeface="Times New Roman" panose="02020603050405020304" pitchFamily="18" charset="0"/>
              </a:rPr>
              <a:t>information</a:t>
            </a:r>
            <a:r>
              <a:rPr lang="tr-TR" sz="2000" dirty="0">
                <a:ea typeface="Calibri" panose="020F0502020204030204" pitchFamily="34" charset="0"/>
                <a:cs typeface="Times New Roman" panose="02020603050405020304" pitchFamily="18" charset="0"/>
              </a:rPr>
              <a:t> </a:t>
            </a:r>
            <a:r>
              <a:rPr lang="tr-TR" sz="2000" dirty="0" err="1">
                <a:ea typeface="Calibri" panose="020F0502020204030204" pitchFamily="34" charset="0"/>
                <a:cs typeface="Times New Roman" panose="02020603050405020304" pitchFamily="18" charset="0"/>
              </a:rPr>
              <a:t>we</a:t>
            </a:r>
            <a:r>
              <a:rPr lang="tr-TR" sz="2000" dirty="0">
                <a:ea typeface="Calibri" panose="020F0502020204030204" pitchFamily="34" charset="0"/>
                <a:cs typeface="Times New Roman" panose="02020603050405020304" pitchFamily="18" charset="0"/>
              </a:rPr>
              <a:t> </a:t>
            </a:r>
            <a:r>
              <a:rPr lang="tr-TR" sz="2000" dirty="0" err="1">
                <a:ea typeface="Calibri" panose="020F0502020204030204" pitchFamily="34" charset="0"/>
                <a:cs typeface="Times New Roman" panose="02020603050405020304" pitchFamily="18" charset="0"/>
              </a:rPr>
              <a:t>discussed</a:t>
            </a:r>
            <a:r>
              <a:rPr lang="tr-TR" sz="2000" dirty="0">
                <a:ea typeface="Calibri" panose="020F0502020204030204" pitchFamily="34" charset="0"/>
                <a:cs typeface="Times New Roman" panose="02020603050405020304" pitchFamily="18" charset="0"/>
              </a:rPr>
              <a:t> </a:t>
            </a:r>
            <a:r>
              <a:rPr lang="tr-TR" sz="2000" dirty="0" err="1">
                <a:ea typeface="Calibri" panose="020F0502020204030204" pitchFamily="34" charset="0"/>
                <a:cs typeface="Times New Roman" panose="02020603050405020304" pitchFamily="18" charset="0"/>
              </a:rPr>
              <a:t>about</a:t>
            </a:r>
            <a:r>
              <a:rPr lang="tr-TR" sz="2000" dirty="0">
                <a:ea typeface="Calibri" panose="020F0502020204030204" pitchFamily="34" charset="0"/>
                <a:cs typeface="Times New Roman" panose="02020603050405020304" pitchFamily="18" charset="0"/>
              </a:rPr>
              <a:t> </a:t>
            </a:r>
            <a:r>
              <a:rPr lang="tr-TR" sz="2000" dirty="0" err="1">
                <a:ea typeface="Calibri" panose="020F0502020204030204" pitchFamily="34" charset="0"/>
                <a:cs typeface="Times New Roman" panose="02020603050405020304" pitchFamily="18" charset="0"/>
              </a:rPr>
              <a:t>paragraph</a:t>
            </a:r>
            <a:r>
              <a:rPr lang="tr-TR" sz="2000" dirty="0">
                <a:ea typeface="Calibri" panose="020F0502020204030204" pitchFamily="34" charset="0"/>
                <a:cs typeface="Times New Roman" panose="02020603050405020304" pitchFamily="18" charset="0"/>
              </a:rPr>
              <a:t> </a:t>
            </a:r>
            <a:r>
              <a:rPr lang="tr-TR" sz="2000" dirty="0" err="1">
                <a:ea typeface="Calibri" panose="020F0502020204030204" pitchFamily="34" charset="0"/>
                <a:cs typeface="Times New Roman" panose="02020603050405020304" pitchFamily="18" charset="0"/>
              </a:rPr>
              <a:t>development</a:t>
            </a:r>
            <a:r>
              <a:rPr lang="tr-TR" sz="2000" dirty="0" smtClean="0">
                <a:ea typeface="Calibri" panose="020F0502020204030204" pitchFamily="34" charset="0"/>
                <a:cs typeface="Times New Roman" panose="02020603050405020304" pitchFamily="18" charset="0"/>
              </a:rPr>
              <a:t>.</a:t>
            </a:r>
          </a:p>
          <a:p>
            <a:pPr lvl="0" algn="ctr">
              <a:lnSpc>
                <a:spcPct val="150000"/>
              </a:lnSpc>
              <a:spcAft>
                <a:spcPts val="800"/>
              </a:spcAft>
            </a:pPr>
            <a:r>
              <a:rPr lang="tr-TR" sz="2000" dirty="0" smtClean="0">
                <a:ea typeface="Calibri" panose="020F0502020204030204" pitchFamily="34" charset="0"/>
                <a:cs typeface="Times New Roman" panose="02020603050405020304" pitchFamily="18" charset="0"/>
              </a:rPr>
              <a:t> </a:t>
            </a:r>
            <a:r>
              <a:rPr lang="tr-TR" sz="2000" dirty="0">
                <a:ea typeface="Calibri" panose="020F0502020204030204" pitchFamily="34" charset="0"/>
                <a:cs typeface="Times New Roman" panose="02020603050405020304" pitchFamily="18" charset="0"/>
              </a:rPr>
              <a:t>(</a:t>
            </a:r>
            <a:r>
              <a:rPr lang="tr-TR" sz="2000" dirty="0" err="1">
                <a:ea typeface="Calibri" panose="020F0502020204030204" pitchFamily="34" charset="0"/>
                <a:cs typeface="Times New Roman" panose="02020603050405020304" pitchFamily="18" charset="0"/>
              </a:rPr>
              <a:t>You</a:t>
            </a:r>
            <a:r>
              <a:rPr lang="tr-TR" sz="2000" dirty="0">
                <a:ea typeface="Calibri" panose="020F0502020204030204" pitchFamily="34" charset="0"/>
                <a:cs typeface="Times New Roman" panose="02020603050405020304" pitchFamily="18" charset="0"/>
              </a:rPr>
              <a:t> </a:t>
            </a:r>
            <a:r>
              <a:rPr lang="tr-TR" sz="2000" dirty="0" err="1">
                <a:ea typeface="Calibri" panose="020F0502020204030204" pitchFamily="34" charset="0"/>
                <a:cs typeface="Times New Roman" panose="02020603050405020304" pitchFamily="18" charset="0"/>
              </a:rPr>
              <a:t>are</a:t>
            </a:r>
            <a:r>
              <a:rPr lang="tr-TR" sz="2000" dirty="0">
                <a:ea typeface="Calibri" panose="020F0502020204030204" pitchFamily="34" charset="0"/>
                <a:cs typeface="Times New Roman" panose="02020603050405020304" pitchFamily="18" charset="0"/>
              </a:rPr>
              <a:t> </a:t>
            </a:r>
            <a:r>
              <a:rPr lang="tr-TR" sz="2000" dirty="0" err="1">
                <a:ea typeface="Calibri" panose="020F0502020204030204" pitchFamily="34" charset="0"/>
                <a:cs typeface="Times New Roman" panose="02020603050405020304" pitchFamily="18" charset="0"/>
              </a:rPr>
              <a:t>free</a:t>
            </a:r>
            <a:r>
              <a:rPr lang="tr-TR" sz="2000" dirty="0">
                <a:ea typeface="Calibri" panose="020F0502020204030204" pitchFamily="34" charset="0"/>
                <a:cs typeface="Times New Roman" panose="02020603050405020304" pitchFamily="18" charset="0"/>
              </a:rPr>
              <a:t> </a:t>
            </a:r>
            <a:r>
              <a:rPr lang="tr-TR" sz="2000" dirty="0" err="1">
                <a:ea typeface="Calibri" panose="020F0502020204030204" pitchFamily="34" charset="0"/>
                <a:cs typeface="Times New Roman" panose="02020603050405020304" pitchFamily="18" charset="0"/>
              </a:rPr>
              <a:t>to</a:t>
            </a:r>
            <a:r>
              <a:rPr lang="tr-TR" sz="2000" dirty="0">
                <a:ea typeface="Calibri" panose="020F0502020204030204" pitchFamily="34" charset="0"/>
                <a:cs typeface="Times New Roman" panose="02020603050405020304" pitchFamily="18" charset="0"/>
              </a:rPr>
              <a:t> </a:t>
            </a:r>
            <a:r>
              <a:rPr lang="tr-TR" sz="2000" dirty="0" err="1">
                <a:ea typeface="Calibri" panose="020F0502020204030204" pitchFamily="34" charset="0"/>
                <a:cs typeface="Times New Roman" panose="02020603050405020304" pitchFamily="18" charset="0"/>
              </a:rPr>
              <a:t>choose</a:t>
            </a:r>
            <a:r>
              <a:rPr lang="tr-TR" sz="2000" dirty="0">
                <a:ea typeface="Calibri" panose="020F0502020204030204" pitchFamily="34" charset="0"/>
                <a:cs typeface="Times New Roman" panose="02020603050405020304" pitchFamily="18" charset="0"/>
              </a:rPr>
              <a:t> </a:t>
            </a:r>
            <a:r>
              <a:rPr lang="tr-TR" sz="2000" dirty="0" err="1">
                <a:ea typeface="Calibri" panose="020F0502020204030204" pitchFamily="34" charset="0"/>
                <a:cs typeface="Times New Roman" panose="02020603050405020304" pitchFamily="18" charset="0"/>
              </a:rPr>
              <a:t>any</a:t>
            </a:r>
            <a:r>
              <a:rPr lang="tr-TR" sz="2000" dirty="0">
                <a:ea typeface="Calibri" panose="020F0502020204030204" pitchFamily="34" charset="0"/>
                <a:cs typeface="Times New Roman" panose="02020603050405020304" pitchFamily="18" charset="0"/>
              </a:rPr>
              <a:t> </a:t>
            </a:r>
            <a:r>
              <a:rPr lang="tr-TR" sz="2000" dirty="0" err="1">
                <a:ea typeface="Calibri" panose="020F0502020204030204" pitchFamily="34" charset="0"/>
                <a:cs typeface="Times New Roman" panose="02020603050405020304" pitchFamily="18" charset="0"/>
              </a:rPr>
              <a:t>subject</a:t>
            </a:r>
            <a:r>
              <a:rPr lang="tr-TR" sz="2000" dirty="0">
                <a:ea typeface="Calibri" panose="020F0502020204030204" pitchFamily="34" charset="0"/>
                <a:cs typeface="Times New Roman" panose="02020603050405020304" pitchFamily="18" charset="0"/>
              </a:rPr>
              <a:t>- </a:t>
            </a:r>
            <a:r>
              <a:rPr lang="tr-TR" sz="2000" dirty="0" err="1">
                <a:ea typeface="Calibri" panose="020F0502020204030204" pitchFamily="34" charset="0"/>
                <a:cs typeface="Times New Roman" panose="02020603050405020304" pitchFamily="18" charset="0"/>
              </a:rPr>
              <a:t>It</a:t>
            </a:r>
            <a:r>
              <a:rPr lang="tr-TR" sz="2000" dirty="0">
                <a:ea typeface="Calibri" panose="020F0502020204030204" pitchFamily="34" charset="0"/>
                <a:cs typeface="Times New Roman" panose="02020603050405020304" pitchFamily="18" charset="0"/>
              </a:rPr>
              <a:t> </a:t>
            </a:r>
            <a:r>
              <a:rPr lang="tr-TR" sz="2000" dirty="0" err="1">
                <a:ea typeface="Calibri" panose="020F0502020204030204" pitchFamily="34" charset="0"/>
                <a:cs typeface="Times New Roman" panose="02020603050405020304" pitchFamily="18" charset="0"/>
              </a:rPr>
              <a:t>should</a:t>
            </a:r>
            <a:r>
              <a:rPr lang="tr-TR" sz="2000" dirty="0">
                <a:ea typeface="Calibri" panose="020F0502020204030204" pitchFamily="34" charset="0"/>
                <a:cs typeface="Times New Roman" panose="02020603050405020304" pitchFamily="18" charset="0"/>
              </a:rPr>
              <a:t> be at </a:t>
            </a:r>
            <a:r>
              <a:rPr lang="tr-TR" sz="2000" dirty="0" err="1">
                <a:ea typeface="Calibri" panose="020F0502020204030204" pitchFamily="34" charset="0"/>
                <a:cs typeface="Times New Roman" panose="02020603050405020304" pitchFamily="18" charset="0"/>
              </a:rPr>
              <a:t>least</a:t>
            </a:r>
            <a:r>
              <a:rPr lang="tr-TR" sz="2000" dirty="0">
                <a:ea typeface="Calibri" panose="020F0502020204030204" pitchFamily="34" charset="0"/>
                <a:cs typeface="Times New Roman" panose="02020603050405020304" pitchFamily="18" charset="0"/>
              </a:rPr>
              <a:t> 1000 </a:t>
            </a:r>
            <a:r>
              <a:rPr lang="tr-TR" sz="2000" dirty="0" err="1">
                <a:ea typeface="Calibri" panose="020F0502020204030204" pitchFamily="34" charset="0"/>
                <a:cs typeface="Times New Roman" panose="02020603050405020304" pitchFamily="18" charset="0"/>
              </a:rPr>
              <a:t>words</a:t>
            </a:r>
            <a:r>
              <a:rPr lang="tr-TR" sz="2000" dirty="0">
                <a:ea typeface="Calibri" panose="020F0502020204030204" pitchFamily="34" charset="0"/>
                <a:cs typeface="Times New Roman" panose="02020603050405020304" pitchFamily="18" charset="0"/>
              </a:rPr>
              <a:t>).</a:t>
            </a:r>
            <a:endParaRPr lang="tr-TR" sz="2000" dirty="0">
              <a:effectLst/>
              <a:ea typeface="Calibri" panose="020F0502020204030204" pitchFamily="34" charset="0"/>
              <a:cs typeface="Times New Roman" panose="02020603050405020304" pitchFamily="18" charset="0"/>
            </a:endParaRPr>
          </a:p>
        </p:txBody>
      </p:sp>
      <p:sp>
        <p:nvSpPr>
          <p:cNvPr id="4" name="Rectangle 1"/>
          <p:cNvSpPr/>
          <p:nvPr/>
        </p:nvSpPr>
        <p:spPr>
          <a:xfrm>
            <a:off x="611560" y="764704"/>
            <a:ext cx="5610126" cy="523220"/>
          </a:xfrm>
          <a:prstGeom prst="rect">
            <a:avLst/>
          </a:prstGeom>
        </p:spPr>
        <p:txBody>
          <a:bodyPr wrap="none">
            <a:spAutoFit/>
          </a:bodyPr>
          <a:lstStyle/>
          <a:p>
            <a:r>
              <a:rPr lang="tr-TR" sz="2800" b="1" dirty="0" smtClean="0">
                <a:solidFill>
                  <a:srgbClr val="FF0000"/>
                </a:solidFill>
              </a:rPr>
              <a:t>WRITING EXERCISE: Creative </a:t>
            </a:r>
            <a:r>
              <a:rPr lang="tr-TR" sz="2800" b="1" dirty="0" err="1" smtClean="0">
                <a:solidFill>
                  <a:srgbClr val="FF0000"/>
                </a:solidFill>
              </a:rPr>
              <a:t>Writing</a:t>
            </a:r>
            <a:endParaRPr lang="tr-TR" sz="2800" dirty="0">
              <a:solidFill>
                <a:srgbClr val="FF0000"/>
              </a:solidFill>
            </a:endParaRPr>
          </a:p>
        </p:txBody>
      </p:sp>
    </p:spTree>
    <p:extLst>
      <p:ext uri="{BB962C8B-B14F-4D97-AF65-F5344CB8AC3E}">
        <p14:creationId xmlns:p14="http://schemas.microsoft.com/office/powerpoint/2010/main" val="36554996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1"/>
          <p:cNvSpPr txBox="1">
            <a:spLocks/>
          </p:cNvSpPr>
          <p:nvPr/>
        </p:nvSpPr>
        <p:spPr>
          <a:xfrm>
            <a:off x="921600" y="507034"/>
            <a:ext cx="5328592" cy="648072"/>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solidFill>
                  <a:srgbClr val="FF0000"/>
                </a:solidFill>
                <a:latin typeface="+mn-lt"/>
              </a:rPr>
              <a:t>How </a:t>
            </a:r>
            <a:r>
              <a:rPr lang="tr-TR" sz="2800" b="1" dirty="0" err="1" smtClean="0">
                <a:solidFill>
                  <a:srgbClr val="FF0000"/>
                </a:solidFill>
                <a:latin typeface="+mn-lt"/>
              </a:rPr>
              <a:t>to</a:t>
            </a:r>
            <a:r>
              <a:rPr lang="tr-TR" sz="2800" b="1" dirty="0" smtClean="0">
                <a:solidFill>
                  <a:srgbClr val="FF0000"/>
                </a:solidFill>
                <a:latin typeface="+mn-lt"/>
              </a:rPr>
              <a:t> </a:t>
            </a:r>
            <a:r>
              <a:rPr lang="tr-TR" sz="2800" b="1" dirty="0" err="1" smtClean="0">
                <a:solidFill>
                  <a:srgbClr val="FF0000"/>
                </a:solidFill>
                <a:latin typeface="+mn-lt"/>
              </a:rPr>
              <a:t>write</a:t>
            </a:r>
            <a:r>
              <a:rPr lang="tr-TR" sz="2800" b="1" dirty="0" smtClean="0">
                <a:solidFill>
                  <a:srgbClr val="FF0000"/>
                </a:solidFill>
                <a:latin typeface="+mn-lt"/>
              </a:rPr>
              <a:t> a </a:t>
            </a:r>
            <a:r>
              <a:rPr lang="tr-TR" sz="2800" b="1" dirty="0" err="1" smtClean="0">
                <a:solidFill>
                  <a:srgbClr val="FF0000"/>
                </a:solidFill>
                <a:latin typeface="+mn-lt"/>
              </a:rPr>
              <a:t>paragraph</a:t>
            </a:r>
            <a:r>
              <a:rPr lang="tr-TR" sz="2800" b="1" dirty="0" smtClean="0">
                <a:solidFill>
                  <a:srgbClr val="FF0000"/>
                </a:solidFill>
                <a:latin typeface="+mn-lt"/>
              </a:rPr>
              <a:t>?</a:t>
            </a:r>
            <a:endParaRPr lang="en-US" sz="2800" b="1" dirty="0">
              <a:latin typeface="+mn-lt"/>
            </a:endParaRPr>
          </a:p>
        </p:txBody>
      </p:sp>
      <p:sp>
        <p:nvSpPr>
          <p:cNvPr id="2" name="Rectangle 1"/>
          <p:cNvSpPr/>
          <p:nvPr/>
        </p:nvSpPr>
        <p:spPr>
          <a:xfrm>
            <a:off x="1098569" y="1340497"/>
            <a:ext cx="1839671" cy="369332"/>
          </a:xfrm>
          <a:prstGeom prst="rect">
            <a:avLst/>
          </a:prstGeom>
        </p:spPr>
        <p:txBody>
          <a:bodyPr wrap="none">
            <a:spAutoFit/>
          </a:bodyPr>
          <a:lstStyle/>
          <a:p>
            <a:r>
              <a:rPr lang="tr-TR" b="1" u="sng" dirty="0" err="1" smtClean="0"/>
              <a:t>Prewriting</a:t>
            </a:r>
            <a:r>
              <a:rPr lang="tr-TR" b="1" u="sng" dirty="0" smtClean="0"/>
              <a:t> </a:t>
            </a:r>
            <a:r>
              <a:rPr lang="tr-TR" b="1" u="sng" dirty="0" err="1" smtClean="0"/>
              <a:t>Stage</a:t>
            </a:r>
            <a:r>
              <a:rPr lang="tr-TR" b="1" u="sng" dirty="0" smtClean="0"/>
              <a:t>:</a:t>
            </a:r>
            <a:endParaRPr lang="tr-TR" b="1" u="sng" dirty="0"/>
          </a:p>
        </p:txBody>
      </p:sp>
      <p:sp>
        <p:nvSpPr>
          <p:cNvPr id="6" name="Dikdörtgen 5"/>
          <p:cNvSpPr/>
          <p:nvPr/>
        </p:nvSpPr>
        <p:spPr>
          <a:xfrm>
            <a:off x="921600" y="1848037"/>
            <a:ext cx="7732847" cy="369332"/>
          </a:xfrm>
          <a:prstGeom prst="rect">
            <a:avLst/>
          </a:prstGeom>
        </p:spPr>
        <p:txBody>
          <a:bodyPr wrap="square">
            <a:spAutoFit/>
          </a:bodyPr>
          <a:lstStyle/>
          <a:p>
            <a:pPr marL="342900" indent="-342900">
              <a:buAutoNum type="arabicPeriod"/>
            </a:pPr>
            <a:r>
              <a:rPr lang="tr-TR" b="1" dirty="0" err="1" smtClean="0">
                <a:solidFill>
                  <a:srgbClr val="000000"/>
                </a:solidFill>
              </a:rPr>
              <a:t>Think</a:t>
            </a:r>
            <a:r>
              <a:rPr lang="tr-TR" b="1" dirty="0" smtClean="0">
                <a:solidFill>
                  <a:srgbClr val="000000"/>
                </a:solidFill>
              </a:rPr>
              <a:t> </a:t>
            </a:r>
            <a:r>
              <a:rPr lang="tr-TR" b="1" dirty="0" smtClean="0">
                <a:solidFill>
                  <a:srgbClr val="000000"/>
                </a:solidFill>
                <a:sym typeface="Wingdings" panose="05000000000000000000" pitchFamily="2" charset="2"/>
              </a:rPr>
              <a:t> </a:t>
            </a:r>
            <a:r>
              <a:rPr lang="tr-TR" b="1" dirty="0" err="1" smtClean="0">
                <a:solidFill>
                  <a:srgbClr val="000000"/>
                </a:solidFill>
                <a:sym typeface="Wingdings" panose="05000000000000000000" pitchFamily="2" charset="2"/>
              </a:rPr>
              <a:t>What</a:t>
            </a:r>
            <a:r>
              <a:rPr lang="tr-TR" b="1" dirty="0" smtClean="0">
                <a:solidFill>
                  <a:srgbClr val="000000"/>
                </a:solidFill>
                <a:sym typeface="Wingdings" panose="05000000000000000000" pitchFamily="2" charset="2"/>
              </a:rPr>
              <a:t> </a:t>
            </a:r>
            <a:r>
              <a:rPr lang="tr-TR" b="1" dirty="0" err="1" smtClean="0">
                <a:solidFill>
                  <a:srgbClr val="000000"/>
                </a:solidFill>
                <a:sym typeface="Wingdings" panose="05000000000000000000" pitchFamily="2" charset="2"/>
              </a:rPr>
              <a:t>are</a:t>
            </a:r>
            <a:r>
              <a:rPr lang="tr-TR" b="1" dirty="0" smtClean="0">
                <a:solidFill>
                  <a:srgbClr val="000000"/>
                </a:solidFill>
                <a:sym typeface="Wingdings" panose="05000000000000000000" pitchFamily="2" charset="2"/>
              </a:rPr>
              <a:t> </a:t>
            </a:r>
            <a:r>
              <a:rPr lang="tr-TR" b="1" dirty="0" err="1" smtClean="0">
                <a:solidFill>
                  <a:srgbClr val="000000"/>
                </a:solidFill>
                <a:sym typeface="Wingdings" panose="05000000000000000000" pitchFamily="2" charset="2"/>
              </a:rPr>
              <a:t>you</a:t>
            </a:r>
            <a:r>
              <a:rPr lang="tr-TR" b="1" dirty="0" smtClean="0">
                <a:solidFill>
                  <a:srgbClr val="000000"/>
                </a:solidFill>
                <a:sym typeface="Wingdings" panose="05000000000000000000" pitchFamily="2" charset="2"/>
              </a:rPr>
              <a:t> </a:t>
            </a:r>
            <a:r>
              <a:rPr lang="tr-TR" b="1" dirty="0" err="1" smtClean="0">
                <a:solidFill>
                  <a:srgbClr val="000000"/>
                </a:solidFill>
                <a:sym typeface="Wingdings" panose="05000000000000000000" pitchFamily="2" charset="2"/>
              </a:rPr>
              <a:t>going</a:t>
            </a:r>
            <a:r>
              <a:rPr lang="tr-TR" b="1" dirty="0" smtClean="0">
                <a:solidFill>
                  <a:srgbClr val="000000"/>
                </a:solidFill>
                <a:sym typeface="Wingdings" panose="05000000000000000000" pitchFamily="2" charset="2"/>
              </a:rPr>
              <a:t> </a:t>
            </a:r>
            <a:r>
              <a:rPr lang="tr-TR" b="1" dirty="0" err="1" smtClean="0">
                <a:solidFill>
                  <a:srgbClr val="000000"/>
                </a:solidFill>
                <a:sym typeface="Wingdings" panose="05000000000000000000" pitchFamily="2" charset="2"/>
              </a:rPr>
              <a:t>to</a:t>
            </a:r>
            <a:r>
              <a:rPr lang="tr-TR" b="1" dirty="0" smtClean="0">
                <a:solidFill>
                  <a:srgbClr val="000000"/>
                </a:solidFill>
                <a:sym typeface="Wingdings" panose="05000000000000000000" pitchFamily="2" charset="2"/>
              </a:rPr>
              <a:t> </a:t>
            </a:r>
            <a:r>
              <a:rPr lang="tr-TR" b="1" dirty="0" err="1" smtClean="0">
                <a:solidFill>
                  <a:srgbClr val="000000"/>
                </a:solidFill>
                <a:sym typeface="Wingdings" panose="05000000000000000000" pitchFamily="2" charset="2"/>
              </a:rPr>
              <a:t>write</a:t>
            </a:r>
            <a:r>
              <a:rPr lang="tr-TR" b="1" dirty="0" smtClean="0">
                <a:solidFill>
                  <a:srgbClr val="000000"/>
                </a:solidFill>
                <a:sym typeface="Wingdings" panose="05000000000000000000" pitchFamily="2" charset="2"/>
              </a:rPr>
              <a:t> </a:t>
            </a:r>
            <a:r>
              <a:rPr lang="tr-TR" b="1" dirty="0" err="1" smtClean="0">
                <a:solidFill>
                  <a:srgbClr val="000000"/>
                </a:solidFill>
                <a:sym typeface="Wingdings" panose="05000000000000000000" pitchFamily="2" charset="2"/>
              </a:rPr>
              <a:t>about</a:t>
            </a:r>
            <a:r>
              <a:rPr lang="tr-TR" b="1" dirty="0" smtClean="0">
                <a:solidFill>
                  <a:srgbClr val="000000"/>
                </a:solidFill>
                <a:sym typeface="Wingdings" panose="05000000000000000000" pitchFamily="2" charset="2"/>
              </a:rPr>
              <a:t>?</a:t>
            </a:r>
            <a:endParaRPr lang="tr-TR" b="1" dirty="0" smtClean="0">
              <a:solidFill>
                <a:srgbClr val="000000"/>
              </a:solidFill>
            </a:endParaRPr>
          </a:p>
        </p:txBody>
      </p:sp>
      <p:sp>
        <p:nvSpPr>
          <p:cNvPr id="3" name="Dikdörtgen 2"/>
          <p:cNvSpPr/>
          <p:nvPr/>
        </p:nvSpPr>
        <p:spPr>
          <a:xfrm>
            <a:off x="954322" y="2423350"/>
            <a:ext cx="8064896" cy="369332"/>
          </a:xfrm>
          <a:prstGeom prst="rect">
            <a:avLst/>
          </a:prstGeom>
        </p:spPr>
        <p:txBody>
          <a:bodyPr wrap="square">
            <a:spAutoFit/>
          </a:bodyPr>
          <a:lstStyle/>
          <a:p>
            <a:pPr marL="285750" indent="-285750">
              <a:buFontTx/>
              <a:buChar char="-"/>
            </a:pPr>
            <a:r>
              <a:rPr lang="en-US" dirty="0">
                <a:solidFill>
                  <a:srgbClr val="000000"/>
                </a:solidFill>
              </a:rPr>
              <a:t> Ask yourself: What question am I going to answer in this paragraph or essay? </a:t>
            </a:r>
            <a:endParaRPr lang="tr-TR" dirty="0">
              <a:solidFill>
                <a:srgbClr val="000000"/>
              </a:solidFill>
            </a:endParaRPr>
          </a:p>
        </p:txBody>
      </p:sp>
      <p:sp>
        <p:nvSpPr>
          <p:cNvPr id="4" name="Dikdörtgen 3"/>
          <p:cNvSpPr/>
          <p:nvPr/>
        </p:nvSpPr>
        <p:spPr>
          <a:xfrm>
            <a:off x="954322" y="3004567"/>
            <a:ext cx="6948264" cy="369332"/>
          </a:xfrm>
          <a:prstGeom prst="rect">
            <a:avLst/>
          </a:prstGeom>
        </p:spPr>
        <p:txBody>
          <a:bodyPr wrap="square">
            <a:spAutoFit/>
          </a:bodyPr>
          <a:lstStyle/>
          <a:p>
            <a:pPr marL="285750" indent="-285750">
              <a:buFontTx/>
              <a:buChar char="-"/>
            </a:pPr>
            <a:r>
              <a:rPr lang="en-US" dirty="0">
                <a:solidFill>
                  <a:srgbClr val="000000"/>
                </a:solidFill>
              </a:rPr>
              <a:t>What is the most important part of my answer? </a:t>
            </a:r>
            <a:endParaRPr lang="tr-TR" dirty="0">
              <a:solidFill>
                <a:srgbClr val="000000"/>
              </a:solidFill>
            </a:endParaRPr>
          </a:p>
        </p:txBody>
      </p:sp>
      <p:sp>
        <p:nvSpPr>
          <p:cNvPr id="7" name="Dikdörtgen 6"/>
          <p:cNvSpPr/>
          <p:nvPr/>
        </p:nvSpPr>
        <p:spPr>
          <a:xfrm>
            <a:off x="954322" y="3585784"/>
            <a:ext cx="6876764" cy="369332"/>
          </a:xfrm>
          <a:prstGeom prst="rect">
            <a:avLst/>
          </a:prstGeom>
        </p:spPr>
        <p:txBody>
          <a:bodyPr wrap="square">
            <a:spAutoFit/>
          </a:bodyPr>
          <a:lstStyle/>
          <a:p>
            <a:pPr marL="285750" indent="-285750">
              <a:buFontTx/>
              <a:buChar char="-"/>
            </a:pPr>
            <a:r>
              <a:rPr lang="en-US" dirty="0">
                <a:solidFill>
                  <a:srgbClr val="000000"/>
                </a:solidFill>
              </a:rPr>
              <a:t>What facts or ideas can I use to support my introductory sentence</a:t>
            </a:r>
            <a:r>
              <a:rPr lang="en-US" dirty="0" smtClean="0">
                <a:solidFill>
                  <a:srgbClr val="000000"/>
                </a:solidFill>
              </a:rPr>
              <a:t>?</a:t>
            </a:r>
            <a:endParaRPr lang="tr-TR" dirty="0">
              <a:solidFill>
                <a:srgbClr val="000000"/>
              </a:solidFill>
            </a:endParaRPr>
          </a:p>
        </p:txBody>
      </p:sp>
      <p:sp>
        <p:nvSpPr>
          <p:cNvPr id="8" name="Dikdörtgen 7"/>
          <p:cNvSpPr/>
          <p:nvPr/>
        </p:nvSpPr>
        <p:spPr>
          <a:xfrm>
            <a:off x="950378" y="4088145"/>
            <a:ext cx="6778487" cy="369332"/>
          </a:xfrm>
          <a:prstGeom prst="rect">
            <a:avLst/>
          </a:prstGeom>
        </p:spPr>
        <p:txBody>
          <a:bodyPr wrap="square">
            <a:spAutoFit/>
          </a:bodyPr>
          <a:lstStyle/>
          <a:p>
            <a:pPr marL="285750" indent="-285750">
              <a:buFontTx/>
              <a:buChar char="-"/>
            </a:pPr>
            <a:r>
              <a:rPr lang="en-US" dirty="0">
                <a:solidFill>
                  <a:srgbClr val="000000"/>
                </a:solidFill>
              </a:rPr>
              <a:t>How can I make this paragraph or essay interesting? </a:t>
            </a:r>
            <a:endParaRPr lang="tr-TR" dirty="0">
              <a:solidFill>
                <a:srgbClr val="000000"/>
              </a:solidFill>
            </a:endParaRPr>
          </a:p>
        </p:txBody>
      </p:sp>
      <p:sp>
        <p:nvSpPr>
          <p:cNvPr id="9" name="Dikdörtgen 8"/>
          <p:cNvSpPr/>
          <p:nvPr/>
        </p:nvSpPr>
        <p:spPr>
          <a:xfrm>
            <a:off x="954144" y="4563287"/>
            <a:ext cx="4358886" cy="369332"/>
          </a:xfrm>
          <a:prstGeom prst="rect">
            <a:avLst/>
          </a:prstGeom>
        </p:spPr>
        <p:txBody>
          <a:bodyPr wrap="none">
            <a:spAutoFit/>
          </a:bodyPr>
          <a:lstStyle/>
          <a:p>
            <a:pPr marL="285750" indent="-285750">
              <a:buFontTx/>
              <a:buChar char="-"/>
            </a:pPr>
            <a:r>
              <a:rPr lang="en-US" dirty="0">
                <a:solidFill>
                  <a:srgbClr val="000000"/>
                </a:solidFill>
              </a:rPr>
              <a:t>Where can I find more facts on this topic?</a:t>
            </a:r>
            <a:endParaRPr lang="tr-TR" dirty="0"/>
          </a:p>
        </p:txBody>
      </p:sp>
      <p:sp>
        <p:nvSpPr>
          <p:cNvPr id="10" name="Dikdörtgen 9"/>
          <p:cNvSpPr/>
          <p:nvPr/>
        </p:nvSpPr>
        <p:spPr>
          <a:xfrm>
            <a:off x="3761308" y="5329170"/>
            <a:ext cx="5382692" cy="369332"/>
          </a:xfrm>
          <a:prstGeom prst="rect">
            <a:avLst/>
          </a:prstGeom>
        </p:spPr>
        <p:txBody>
          <a:bodyPr wrap="none">
            <a:spAutoFit/>
          </a:bodyPr>
          <a:lstStyle/>
          <a:p>
            <a:r>
              <a:rPr lang="tr-TR" dirty="0" smtClean="0">
                <a:solidFill>
                  <a:srgbClr val="000000"/>
                </a:solidFill>
                <a:latin typeface="Times New Roman" panose="02020603050405020304" pitchFamily="18" charset="0"/>
              </a:rPr>
              <a:t>Source: </a:t>
            </a:r>
            <a:r>
              <a:rPr lang="tr-TR" dirty="0" err="1" smtClean="0">
                <a:solidFill>
                  <a:srgbClr val="000000"/>
                </a:solidFill>
                <a:latin typeface="Times New Roman" panose="02020603050405020304" pitchFamily="18" charset="0"/>
              </a:rPr>
              <a:t>Gupta</a:t>
            </a:r>
            <a:r>
              <a:rPr lang="tr-TR" dirty="0" smtClean="0">
                <a:solidFill>
                  <a:srgbClr val="000000"/>
                </a:solidFill>
                <a:latin typeface="Times New Roman" panose="02020603050405020304" pitchFamily="18" charset="0"/>
              </a:rPr>
              <a:t>, A. </a:t>
            </a:r>
            <a:r>
              <a:rPr lang="tr-TR" dirty="0" err="1">
                <a:solidFill>
                  <a:srgbClr val="000000"/>
                </a:solidFill>
                <a:latin typeface="Times New Roman" panose="02020603050405020304" pitchFamily="18" charset="0"/>
              </a:rPr>
              <a:t>a</a:t>
            </a:r>
            <a:r>
              <a:rPr lang="tr-TR" dirty="0" err="1" smtClean="0">
                <a:solidFill>
                  <a:srgbClr val="000000"/>
                </a:solidFill>
                <a:latin typeface="Times New Roman" panose="02020603050405020304" pitchFamily="18" charset="0"/>
              </a:rPr>
              <a:t>nd</a:t>
            </a:r>
            <a:r>
              <a:rPr lang="tr-TR" dirty="0" smtClean="0">
                <a:solidFill>
                  <a:srgbClr val="000000"/>
                </a:solidFill>
                <a:latin typeface="Times New Roman" panose="02020603050405020304" pitchFamily="18" charset="0"/>
              </a:rPr>
              <a:t> </a:t>
            </a:r>
            <a:r>
              <a:rPr lang="tr-TR" dirty="0" err="1" smtClean="0">
                <a:solidFill>
                  <a:srgbClr val="000000"/>
                </a:solidFill>
                <a:latin typeface="Times New Roman" panose="02020603050405020304" pitchFamily="18" charset="0"/>
              </a:rPr>
              <a:t>Sawhney</a:t>
            </a:r>
            <a:r>
              <a:rPr lang="tr-TR" dirty="0" smtClean="0">
                <a:solidFill>
                  <a:srgbClr val="000000"/>
                </a:solidFill>
                <a:latin typeface="Times New Roman" panose="02020603050405020304" pitchFamily="18" charset="0"/>
              </a:rPr>
              <a:t>. (2005), Modern </a:t>
            </a:r>
            <a:r>
              <a:rPr lang="tr-TR" dirty="0" err="1" smtClean="0">
                <a:solidFill>
                  <a:srgbClr val="000000"/>
                </a:solidFill>
                <a:latin typeface="Times New Roman" panose="02020603050405020304" pitchFamily="18" charset="0"/>
              </a:rPr>
              <a:t>Essays</a:t>
            </a:r>
            <a:endParaRPr lang="tr-TR" dirty="0"/>
          </a:p>
        </p:txBody>
      </p:sp>
    </p:spTree>
    <p:extLst>
      <p:ext uri="{BB962C8B-B14F-4D97-AF65-F5344CB8AC3E}">
        <p14:creationId xmlns:p14="http://schemas.microsoft.com/office/powerpoint/2010/main" val="16046557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871600" y="2060848"/>
            <a:ext cx="7732847" cy="369332"/>
          </a:xfrm>
          <a:prstGeom prst="rect">
            <a:avLst/>
          </a:prstGeom>
        </p:spPr>
        <p:txBody>
          <a:bodyPr wrap="square">
            <a:spAutoFit/>
          </a:bodyPr>
          <a:lstStyle/>
          <a:p>
            <a:r>
              <a:rPr lang="tr-TR" b="1" dirty="0" smtClean="0">
                <a:solidFill>
                  <a:srgbClr val="000000"/>
                </a:solidFill>
              </a:rPr>
              <a:t>2. </a:t>
            </a:r>
            <a:r>
              <a:rPr lang="tr-TR" b="1" dirty="0" err="1" smtClean="0">
                <a:solidFill>
                  <a:srgbClr val="000000"/>
                </a:solidFill>
              </a:rPr>
              <a:t>Take</a:t>
            </a:r>
            <a:r>
              <a:rPr lang="tr-TR" b="1" dirty="0" smtClean="0">
                <a:solidFill>
                  <a:srgbClr val="000000"/>
                </a:solidFill>
              </a:rPr>
              <a:t> </a:t>
            </a:r>
            <a:r>
              <a:rPr lang="tr-TR" b="1" dirty="0" err="1" smtClean="0">
                <a:solidFill>
                  <a:srgbClr val="000000"/>
                </a:solidFill>
              </a:rPr>
              <a:t>some</a:t>
            </a:r>
            <a:r>
              <a:rPr lang="tr-TR" b="1" dirty="0" smtClean="0">
                <a:solidFill>
                  <a:srgbClr val="000000"/>
                </a:solidFill>
              </a:rPr>
              <a:t> </a:t>
            </a:r>
            <a:r>
              <a:rPr lang="tr-TR" b="1" dirty="0" err="1" smtClean="0">
                <a:solidFill>
                  <a:srgbClr val="000000"/>
                </a:solidFill>
              </a:rPr>
              <a:t>notes</a:t>
            </a:r>
            <a:r>
              <a:rPr lang="tr-TR" b="1" dirty="0" smtClean="0">
                <a:solidFill>
                  <a:srgbClr val="000000"/>
                </a:solidFill>
              </a:rPr>
              <a:t>:</a:t>
            </a:r>
            <a:endParaRPr lang="tr-TR" b="1" dirty="0" smtClean="0">
              <a:solidFill>
                <a:srgbClr val="000000"/>
              </a:solidFill>
            </a:endParaRPr>
          </a:p>
        </p:txBody>
      </p:sp>
      <p:sp>
        <p:nvSpPr>
          <p:cNvPr id="7" name="Dikdörtgen 6"/>
          <p:cNvSpPr/>
          <p:nvPr/>
        </p:nvSpPr>
        <p:spPr>
          <a:xfrm>
            <a:off x="871599" y="3425353"/>
            <a:ext cx="7732847" cy="369332"/>
          </a:xfrm>
          <a:prstGeom prst="rect">
            <a:avLst/>
          </a:prstGeom>
        </p:spPr>
        <p:txBody>
          <a:bodyPr wrap="square">
            <a:spAutoFit/>
          </a:bodyPr>
          <a:lstStyle/>
          <a:p>
            <a:r>
              <a:rPr lang="tr-TR" b="1" dirty="0">
                <a:solidFill>
                  <a:srgbClr val="000000"/>
                </a:solidFill>
              </a:rPr>
              <a:t>3</a:t>
            </a:r>
            <a:r>
              <a:rPr lang="tr-TR" b="1" dirty="0" smtClean="0">
                <a:solidFill>
                  <a:srgbClr val="000000"/>
                </a:solidFill>
              </a:rPr>
              <a:t>. </a:t>
            </a:r>
            <a:r>
              <a:rPr lang="tr-TR" b="1" dirty="0" err="1" smtClean="0">
                <a:solidFill>
                  <a:srgbClr val="000000"/>
                </a:solidFill>
              </a:rPr>
              <a:t>Collect</a:t>
            </a:r>
            <a:r>
              <a:rPr lang="tr-TR" b="1" dirty="0" smtClean="0">
                <a:solidFill>
                  <a:srgbClr val="000000"/>
                </a:solidFill>
              </a:rPr>
              <a:t> </a:t>
            </a:r>
            <a:r>
              <a:rPr lang="tr-TR" b="1" dirty="0" err="1" smtClean="0">
                <a:solidFill>
                  <a:srgbClr val="000000"/>
                </a:solidFill>
              </a:rPr>
              <a:t>Facts</a:t>
            </a:r>
            <a:r>
              <a:rPr lang="tr-TR" b="1" dirty="0" smtClean="0">
                <a:solidFill>
                  <a:srgbClr val="000000"/>
                </a:solidFill>
              </a:rPr>
              <a:t> </a:t>
            </a:r>
            <a:r>
              <a:rPr lang="tr-TR" b="1" dirty="0" err="1" smtClean="0">
                <a:solidFill>
                  <a:srgbClr val="000000"/>
                </a:solidFill>
              </a:rPr>
              <a:t>or</a:t>
            </a:r>
            <a:r>
              <a:rPr lang="tr-TR" b="1" dirty="0" smtClean="0">
                <a:solidFill>
                  <a:srgbClr val="000000"/>
                </a:solidFill>
              </a:rPr>
              <a:t> </a:t>
            </a:r>
            <a:r>
              <a:rPr lang="tr-TR" b="1" dirty="0" err="1" smtClean="0">
                <a:solidFill>
                  <a:srgbClr val="000000"/>
                </a:solidFill>
              </a:rPr>
              <a:t>Examples</a:t>
            </a:r>
            <a:r>
              <a:rPr lang="tr-TR" b="1" dirty="0" smtClean="0">
                <a:solidFill>
                  <a:srgbClr val="000000"/>
                </a:solidFill>
              </a:rPr>
              <a:t>:</a:t>
            </a:r>
            <a:endParaRPr lang="tr-TR" b="1" dirty="0" smtClean="0">
              <a:solidFill>
                <a:srgbClr val="000000"/>
              </a:solidFill>
            </a:endParaRPr>
          </a:p>
        </p:txBody>
      </p:sp>
      <p:sp>
        <p:nvSpPr>
          <p:cNvPr id="8" name="Başlık 1"/>
          <p:cNvSpPr txBox="1">
            <a:spLocks/>
          </p:cNvSpPr>
          <p:nvPr/>
        </p:nvSpPr>
        <p:spPr>
          <a:xfrm>
            <a:off x="921600" y="507034"/>
            <a:ext cx="5328592" cy="648072"/>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solidFill>
                  <a:srgbClr val="FF0000"/>
                </a:solidFill>
                <a:latin typeface="+mn-lt"/>
              </a:rPr>
              <a:t>How </a:t>
            </a:r>
            <a:r>
              <a:rPr lang="tr-TR" sz="2800" b="1" dirty="0" err="1" smtClean="0">
                <a:solidFill>
                  <a:srgbClr val="FF0000"/>
                </a:solidFill>
                <a:latin typeface="+mn-lt"/>
              </a:rPr>
              <a:t>to</a:t>
            </a:r>
            <a:r>
              <a:rPr lang="tr-TR" sz="2800" b="1" dirty="0" smtClean="0">
                <a:solidFill>
                  <a:srgbClr val="FF0000"/>
                </a:solidFill>
                <a:latin typeface="+mn-lt"/>
              </a:rPr>
              <a:t> </a:t>
            </a:r>
            <a:r>
              <a:rPr lang="tr-TR" sz="2800" b="1" dirty="0" err="1" smtClean="0">
                <a:solidFill>
                  <a:srgbClr val="FF0000"/>
                </a:solidFill>
                <a:latin typeface="+mn-lt"/>
              </a:rPr>
              <a:t>write</a:t>
            </a:r>
            <a:r>
              <a:rPr lang="tr-TR" sz="2800" b="1" dirty="0" smtClean="0">
                <a:solidFill>
                  <a:srgbClr val="FF0000"/>
                </a:solidFill>
                <a:latin typeface="+mn-lt"/>
              </a:rPr>
              <a:t> a </a:t>
            </a:r>
            <a:r>
              <a:rPr lang="tr-TR" sz="2800" b="1" dirty="0" err="1" smtClean="0">
                <a:solidFill>
                  <a:srgbClr val="FF0000"/>
                </a:solidFill>
                <a:latin typeface="+mn-lt"/>
              </a:rPr>
              <a:t>paragraph</a:t>
            </a:r>
            <a:r>
              <a:rPr lang="tr-TR" sz="2800" b="1" dirty="0" smtClean="0">
                <a:solidFill>
                  <a:srgbClr val="FF0000"/>
                </a:solidFill>
                <a:latin typeface="+mn-lt"/>
              </a:rPr>
              <a:t>?</a:t>
            </a:r>
            <a:endParaRPr lang="en-US" sz="2800" b="1" dirty="0">
              <a:latin typeface="+mn-lt"/>
            </a:endParaRPr>
          </a:p>
        </p:txBody>
      </p:sp>
      <p:sp>
        <p:nvSpPr>
          <p:cNvPr id="9" name="Rectangle 1"/>
          <p:cNvSpPr/>
          <p:nvPr/>
        </p:nvSpPr>
        <p:spPr>
          <a:xfrm>
            <a:off x="1098569" y="1340497"/>
            <a:ext cx="1839671" cy="369332"/>
          </a:xfrm>
          <a:prstGeom prst="rect">
            <a:avLst/>
          </a:prstGeom>
        </p:spPr>
        <p:txBody>
          <a:bodyPr wrap="none">
            <a:spAutoFit/>
          </a:bodyPr>
          <a:lstStyle/>
          <a:p>
            <a:r>
              <a:rPr lang="tr-TR" b="1" u="sng" dirty="0" err="1" smtClean="0"/>
              <a:t>Prewriting</a:t>
            </a:r>
            <a:r>
              <a:rPr lang="tr-TR" b="1" u="sng" dirty="0" smtClean="0"/>
              <a:t> </a:t>
            </a:r>
            <a:r>
              <a:rPr lang="tr-TR" b="1" u="sng" dirty="0" err="1" smtClean="0"/>
              <a:t>Stage</a:t>
            </a:r>
            <a:r>
              <a:rPr lang="tr-TR" b="1" u="sng" dirty="0" smtClean="0"/>
              <a:t>:</a:t>
            </a:r>
            <a:endParaRPr lang="tr-TR" b="1" u="sng" dirty="0"/>
          </a:p>
        </p:txBody>
      </p:sp>
      <p:sp>
        <p:nvSpPr>
          <p:cNvPr id="10" name="Dikdörtgen 9"/>
          <p:cNvSpPr/>
          <p:nvPr/>
        </p:nvSpPr>
        <p:spPr>
          <a:xfrm>
            <a:off x="3761308" y="5329170"/>
            <a:ext cx="5382692" cy="369332"/>
          </a:xfrm>
          <a:prstGeom prst="rect">
            <a:avLst/>
          </a:prstGeom>
        </p:spPr>
        <p:txBody>
          <a:bodyPr wrap="none">
            <a:spAutoFit/>
          </a:bodyPr>
          <a:lstStyle/>
          <a:p>
            <a:r>
              <a:rPr lang="tr-TR" dirty="0" smtClean="0">
                <a:solidFill>
                  <a:srgbClr val="000000"/>
                </a:solidFill>
                <a:latin typeface="Times New Roman" panose="02020603050405020304" pitchFamily="18" charset="0"/>
              </a:rPr>
              <a:t>Source: </a:t>
            </a:r>
            <a:r>
              <a:rPr lang="tr-TR" dirty="0" err="1" smtClean="0">
                <a:solidFill>
                  <a:srgbClr val="000000"/>
                </a:solidFill>
                <a:latin typeface="Times New Roman" panose="02020603050405020304" pitchFamily="18" charset="0"/>
              </a:rPr>
              <a:t>Gupta</a:t>
            </a:r>
            <a:r>
              <a:rPr lang="tr-TR" dirty="0" smtClean="0">
                <a:solidFill>
                  <a:srgbClr val="000000"/>
                </a:solidFill>
                <a:latin typeface="Times New Roman" panose="02020603050405020304" pitchFamily="18" charset="0"/>
              </a:rPr>
              <a:t>, A. </a:t>
            </a:r>
            <a:r>
              <a:rPr lang="tr-TR" dirty="0" err="1">
                <a:solidFill>
                  <a:srgbClr val="000000"/>
                </a:solidFill>
                <a:latin typeface="Times New Roman" panose="02020603050405020304" pitchFamily="18" charset="0"/>
              </a:rPr>
              <a:t>a</a:t>
            </a:r>
            <a:r>
              <a:rPr lang="tr-TR" dirty="0" err="1" smtClean="0">
                <a:solidFill>
                  <a:srgbClr val="000000"/>
                </a:solidFill>
                <a:latin typeface="Times New Roman" panose="02020603050405020304" pitchFamily="18" charset="0"/>
              </a:rPr>
              <a:t>nd</a:t>
            </a:r>
            <a:r>
              <a:rPr lang="tr-TR" dirty="0" smtClean="0">
                <a:solidFill>
                  <a:srgbClr val="000000"/>
                </a:solidFill>
                <a:latin typeface="Times New Roman" panose="02020603050405020304" pitchFamily="18" charset="0"/>
              </a:rPr>
              <a:t> </a:t>
            </a:r>
            <a:r>
              <a:rPr lang="tr-TR" dirty="0" err="1" smtClean="0">
                <a:solidFill>
                  <a:srgbClr val="000000"/>
                </a:solidFill>
                <a:latin typeface="Times New Roman" panose="02020603050405020304" pitchFamily="18" charset="0"/>
              </a:rPr>
              <a:t>Sawhney</a:t>
            </a:r>
            <a:r>
              <a:rPr lang="tr-TR" dirty="0" smtClean="0">
                <a:solidFill>
                  <a:srgbClr val="000000"/>
                </a:solidFill>
                <a:latin typeface="Times New Roman" panose="02020603050405020304" pitchFamily="18" charset="0"/>
              </a:rPr>
              <a:t>. (2005), Modern </a:t>
            </a:r>
            <a:r>
              <a:rPr lang="tr-TR" dirty="0" err="1" smtClean="0">
                <a:solidFill>
                  <a:srgbClr val="000000"/>
                </a:solidFill>
                <a:latin typeface="Times New Roman" panose="02020603050405020304" pitchFamily="18" charset="0"/>
              </a:rPr>
              <a:t>Essays</a:t>
            </a:r>
            <a:endParaRPr lang="tr-TR" dirty="0"/>
          </a:p>
        </p:txBody>
      </p:sp>
      <p:sp>
        <p:nvSpPr>
          <p:cNvPr id="3" name="Dikdörtgen 2"/>
          <p:cNvSpPr/>
          <p:nvPr/>
        </p:nvSpPr>
        <p:spPr>
          <a:xfrm>
            <a:off x="921600" y="2559215"/>
            <a:ext cx="7322808" cy="646331"/>
          </a:xfrm>
          <a:prstGeom prst="rect">
            <a:avLst/>
          </a:prstGeom>
        </p:spPr>
        <p:txBody>
          <a:bodyPr wrap="square">
            <a:spAutoFit/>
          </a:bodyPr>
          <a:lstStyle/>
          <a:p>
            <a:pPr marL="285750" indent="-285750">
              <a:buFontTx/>
              <a:buChar char="-"/>
            </a:pPr>
            <a:r>
              <a:rPr lang="en-US" dirty="0">
                <a:solidFill>
                  <a:srgbClr val="000000"/>
                </a:solidFill>
              </a:rPr>
              <a:t> </a:t>
            </a:r>
            <a:r>
              <a:rPr lang="tr-TR" dirty="0"/>
              <a:t>W</a:t>
            </a:r>
            <a:r>
              <a:rPr lang="en-US" dirty="0"/>
              <a:t>rite enough to help you remember why and how you are going to write your paragraph or essay.</a:t>
            </a:r>
            <a:endParaRPr lang="tr-TR" dirty="0"/>
          </a:p>
        </p:txBody>
      </p:sp>
      <p:sp>
        <p:nvSpPr>
          <p:cNvPr id="4" name="Dikdörtgen 3"/>
          <p:cNvSpPr/>
          <p:nvPr/>
        </p:nvSpPr>
        <p:spPr>
          <a:xfrm>
            <a:off x="948673" y="3964665"/>
            <a:ext cx="8042888" cy="646331"/>
          </a:xfrm>
          <a:prstGeom prst="rect">
            <a:avLst/>
          </a:prstGeom>
        </p:spPr>
        <p:txBody>
          <a:bodyPr wrap="square">
            <a:spAutoFit/>
          </a:bodyPr>
          <a:lstStyle/>
          <a:p>
            <a:pPr marL="285750" indent="-285750">
              <a:buFontTx/>
              <a:buChar char="-"/>
            </a:pPr>
            <a:r>
              <a:rPr lang="en-US" dirty="0">
                <a:solidFill>
                  <a:srgbClr val="000000"/>
                </a:solidFill>
                <a:cs typeface="Times New Roman" panose="02020603050405020304" pitchFamily="18" charset="0"/>
              </a:rPr>
              <a:t> </a:t>
            </a:r>
            <a:r>
              <a:rPr lang="tr-TR" dirty="0" err="1">
                <a:solidFill>
                  <a:srgbClr val="000000"/>
                </a:solidFill>
                <a:cs typeface="Times New Roman" panose="02020603050405020304" pitchFamily="18" charset="0"/>
              </a:rPr>
              <a:t>Examples</a:t>
            </a:r>
            <a:r>
              <a:rPr lang="tr-TR" dirty="0">
                <a:solidFill>
                  <a:srgbClr val="000000"/>
                </a:solidFill>
                <a:cs typeface="Times New Roman" panose="02020603050405020304" pitchFamily="18" charset="0"/>
              </a:rPr>
              <a:t> </a:t>
            </a:r>
            <a:r>
              <a:rPr lang="tr-TR" dirty="0" err="1">
                <a:solidFill>
                  <a:srgbClr val="000000"/>
                </a:solidFill>
                <a:cs typeface="Times New Roman" panose="02020603050405020304" pitchFamily="18" charset="0"/>
              </a:rPr>
              <a:t>and</a:t>
            </a:r>
            <a:r>
              <a:rPr lang="tr-TR" dirty="0">
                <a:solidFill>
                  <a:srgbClr val="000000"/>
                </a:solidFill>
                <a:cs typeface="Times New Roman" panose="02020603050405020304" pitchFamily="18" charset="0"/>
              </a:rPr>
              <a:t> </a:t>
            </a:r>
            <a:r>
              <a:rPr lang="tr-TR" dirty="0" err="1">
                <a:solidFill>
                  <a:srgbClr val="000000"/>
                </a:solidFill>
                <a:cs typeface="Times New Roman" panose="02020603050405020304" pitchFamily="18" charset="0"/>
              </a:rPr>
              <a:t>facts</a:t>
            </a:r>
            <a:r>
              <a:rPr lang="tr-TR" dirty="0">
                <a:solidFill>
                  <a:srgbClr val="000000"/>
                </a:solidFill>
                <a:cs typeface="Times New Roman" panose="02020603050405020304" pitchFamily="18" charset="0"/>
              </a:rPr>
              <a:t> </a:t>
            </a:r>
            <a:r>
              <a:rPr lang="tr-TR" dirty="0" err="1">
                <a:solidFill>
                  <a:srgbClr val="000000"/>
                </a:solidFill>
                <a:cs typeface="Times New Roman" panose="02020603050405020304" pitchFamily="18" charset="0"/>
              </a:rPr>
              <a:t>should</a:t>
            </a:r>
            <a:r>
              <a:rPr lang="tr-TR" dirty="0">
                <a:solidFill>
                  <a:srgbClr val="000000"/>
                </a:solidFill>
                <a:cs typeface="Times New Roman" panose="02020603050405020304" pitchFamily="18" charset="0"/>
              </a:rPr>
              <a:t> be </a:t>
            </a:r>
            <a:r>
              <a:rPr lang="en-US" dirty="0">
                <a:cs typeface="Times New Roman" panose="02020603050405020304" pitchFamily="18" charset="0"/>
              </a:rPr>
              <a:t>related to the exact question you are going to answer in your paragraph or essay</a:t>
            </a:r>
            <a:r>
              <a:rPr lang="tr-TR" dirty="0">
                <a:cs typeface="Times New Roman" panose="02020603050405020304" pitchFamily="18" charset="0"/>
              </a:rPr>
              <a:t>.</a:t>
            </a:r>
            <a:endParaRPr lang="tr-TR" dirty="0">
              <a:cs typeface="Times New Roman" panose="02020603050405020304" pitchFamily="18" charset="0"/>
            </a:endParaRPr>
          </a:p>
        </p:txBody>
      </p:sp>
    </p:spTree>
    <p:extLst>
      <p:ext uri="{BB962C8B-B14F-4D97-AF65-F5344CB8AC3E}">
        <p14:creationId xmlns:p14="http://schemas.microsoft.com/office/powerpoint/2010/main" val="12752060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871600" y="2060848"/>
            <a:ext cx="7732847" cy="369332"/>
          </a:xfrm>
          <a:prstGeom prst="rect">
            <a:avLst/>
          </a:prstGeom>
        </p:spPr>
        <p:txBody>
          <a:bodyPr wrap="square">
            <a:spAutoFit/>
          </a:bodyPr>
          <a:lstStyle/>
          <a:p>
            <a:r>
              <a:rPr lang="tr-TR" b="1" dirty="0" smtClean="0">
                <a:solidFill>
                  <a:srgbClr val="000000"/>
                </a:solidFill>
              </a:rPr>
              <a:t>4. </a:t>
            </a:r>
            <a:r>
              <a:rPr lang="tr-TR" b="1" dirty="0" err="1" smtClean="0">
                <a:solidFill>
                  <a:srgbClr val="000000"/>
                </a:solidFill>
              </a:rPr>
              <a:t>Find</a:t>
            </a:r>
            <a:r>
              <a:rPr lang="tr-TR" b="1" dirty="0" smtClean="0">
                <a:solidFill>
                  <a:srgbClr val="000000"/>
                </a:solidFill>
              </a:rPr>
              <a:t> </a:t>
            </a:r>
            <a:r>
              <a:rPr lang="tr-TR" b="1" dirty="0" err="1" smtClean="0">
                <a:solidFill>
                  <a:srgbClr val="000000"/>
                </a:solidFill>
              </a:rPr>
              <a:t>the</a:t>
            </a:r>
            <a:r>
              <a:rPr lang="tr-TR" b="1" dirty="0" smtClean="0">
                <a:solidFill>
                  <a:srgbClr val="000000"/>
                </a:solidFill>
              </a:rPr>
              <a:t> Main </a:t>
            </a:r>
            <a:r>
              <a:rPr lang="tr-TR" b="1" dirty="0" err="1" smtClean="0">
                <a:solidFill>
                  <a:srgbClr val="000000"/>
                </a:solidFill>
              </a:rPr>
              <a:t>Idea</a:t>
            </a:r>
            <a:r>
              <a:rPr lang="tr-TR" b="1" dirty="0" smtClean="0">
                <a:solidFill>
                  <a:srgbClr val="000000"/>
                </a:solidFill>
              </a:rPr>
              <a:t>:</a:t>
            </a:r>
            <a:endParaRPr lang="tr-TR" b="1" dirty="0" smtClean="0">
              <a:solidFill>
                <a:srgbClr val="000000"/>
              </a:solidFill>
            </a:endParaRPr>
          </a:p>
        </p:txBody>
      </p:sp>
      <p:sp>
        <p:nvSpPr>
          <p:cNvPr id="7" name="Dikdörtgen 6"/>
          <p:cNvSpPr/>
          <p:nvPr/>
        </p:nvSpPr>
        <p:spPr>
          <a:xfrm>
            <a:off x="869081" y="3282441"/>
            <a:ext cx="7732847" cy="369332"/>
          </a:xfrm>
          <a:prstGeom prst="rect">
            <a:avLst/>
          </a:prstGeom>
        </p:spPr>
        <p:txBody>
          <a:bodyPr wrap="square">
            <a:spAutoFit/>
          </a:bodyPr>
          <a:lstStyle/>
          <a:p>
            <a:r>
              <a:rPr lang="tr-TR" b="1" dirty="0" smtClean="0">
                <a:solidFill>
                  <a:srgbClr val="000000"/>
                </a:solidFill>
              </a:rPr>
              <a:t>5. Organize </a:t>
            </a:r>
            <a:r>
              <a:rPr lang="tr-TR" b="1" dirty="0" err="1" smtClean="0">
                <a:solidFill>
                  <a:srgbClr val="000000"/>
                </a:solidFill>
              </a:rPr>
              <a:t>Facts</a:t>
            </a:r>
            <a:r>
              <a:rPr lang="tr-TR" b="1" dirty="0" smtClean="0">
                <a:solidFill>
                  <a:srgbClr val="000000"/>
                </a:solidFill>
              </a:rPr>
              <a:t> </a:t>
            </a:r>
            <a:r>
              <a:rPr lang="tr-TR" b="1" dirty="0" err="1" smtClean="0">
                <a:solidFill>
                  <a:srgbClr val="000000"/>
                </a:solidFill>
              </a:rPr>
              <a:t>and</a:t>
            </a:r>
            <a:r>
              <a:rPr lang="tr-TR" b="1" dirty="0" smtClean="0">
                <a:solidFill>
                  <a:srgbClr val="000000"/>
                </a:solidFill>
              </a:rPr>
              <a:t> </a:t>
            </a:r>
            <a:r>
              <a:rPr lang="tr-TR" b="1" dirty="0" err="1" smtClean="0">
                <a:solidFill>
                  <a:srgbClr val="000000"/>
                </a:solidFill>
              </a:rPr>
              <a:t>Ideas</a:t>
            </a:r>
            <a:r>
              <a:rPr lang="tr-TR" b="1" dirty="0" smtClean="0">
                <a:solidFill>
                  <a:srgbClr val="000000"/>
                </a:solidFill>
              </a:rPr>
              <a:t> </a:t>
            </a:r>
            <a:r>
              <a:rPr lang="tr-TR" b="1" dirty="0" err="1" smtClean="0">
                <a:solidFill>
                  <a:srgbClr val="000000"/>
                </a:solidFill>
              </a:rPr>
              <a:t>Related</a:t>
            </a:r>
            <a:r>
              <a:rPr lang="tr-TR" b="1" dirty="0" smtClean="0">
                <a:solidFill>
                  <a:srgbClr val="000000"/>
                </a:solidFill>
              </a:rPr>
              <a:t> </a:t>
            </a:r>
            <a:r>
              <a:rPr lang="tr-TR" b="1" dirty="0" err="1" smtClean="0">
                <a:solidFill>
                  <a:srgbClr val="000000"/>
                </a:solidFill>
              </a:rPr>
              <a:t>to</a:t>
            </a:r>
            <a:r>
              <a:rPr lang="tr-TR" b="1" dirty="0" smtClean="0">
                <a:solidFill>
                  <a:srgbClr val="000000"/>
                </a:solidFill>
              </a:rPr>
              <a:t> </a:t>
            </a:r>
            <a:r>
              <a:rPr lang="tr-TR" b="1" dirty="0" err="1" smtClean="0">
                <a:solidFill>
                  <a:srgbClr val="000000"/>
                </a:solidFill>
              </a:rPr>
              <a:t>Your</a:t>
            </a:r>
            <a:r>
              <a:rPr lang="tr-TR" b="1" dirty="0" smtClean="0">
                <a:solidFill>
                  <a:srgbClr val="000000"/>
                </a:solidFill>
              </a:rPr>
              <a:t> Main </a:t>
            </a:r>
            <a:r>
              <a:rPr lang="tr-TR" b="1" dirty="0" err="1" smtClean="0">
                <a:solidFill>
                  <a:srgbClr val="000000"/>
                </a:solidFill>
              </a:rPr>
              <a:t>Idea</a:t>
            </a:r>
            <a:r>
              <a:rPr lang="tr-TR" b="1" dirty="0" smtClean="0">
                <a:solidFill>
                  <a:srgbClr val="000000"/>
                </a:solidFill>
              </a:rPr>
              <a:t>:</a:t>
            </a:r>
            <a:endParaRPr lang="tr-TR" b="1" dirty="0" smtClean="0">
              <a:solidFill>
                <a:srgbClr val="000000"/>
              </a:solidFill>
            </a:endParaRPr>
          </a:p>
        </p:txBody>
      </p:sp>
      <p:sp>
        <p:nvSpPr>
          <p:cNvPr id="8" name="Başlık 1"/>
          <p:cNvSpPr txBox="1">
            <a:spLocks/>
          </p:cNvSpPr>
          <p:nvPr/>
        </p:nvSpPr>
        <p:spPr>
          <a:xfrm>
            <a:off x="921600" y="507034"/>
            <a:ext cx="5328592" cy="648072"/>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solidFill>
                  <a:srgbClr val="FF0000"/>
                </a:solidFill>
                <a:latin typeface="+mn-lt"/>
              </a:rPr>
              <a:t>How </a:t>
            </a:r>
            <a:r>
              <a:rPr lang="tr-TR" sz="2800" b="1" dirty="0" err="1" smtClean="0">
                <a:solidFill>
                  <a:srgbClr val="FF0000"/>
                </a:solidFill>
                <a:latin typeface="+mn-lt"/>
              </a:rPr>
              <a:t>to</a:t>
            </a:r>
            <a:r>
              <a:rPr lang="tr-TR" sz="2800" b="1" dirty="0" smtClean="0">
                <a:solidFill>
                  <a:srgbClr val="FF0000"/>
                </a:solidFill>
                <a:latin typeface="+mn-lt"/>
              </a:rPr>
              <a:t> </a:t>
            </a:r>
            <a:r>
              <a:rPr lang="tr-TR" sz="2800" b="1" dirty="0" err="1" smtClean="0">
                <a:solidFill>
                  <a:srgbClr val="FF0000"/>
                </a:solidFill>
                <a:latin typeface="+mn-lt"/>
              </a:rPr>
              <a:t>write</a:t>
            </a:r>
            <a:r>
              <a:rPr lang="tr-TR" sz="2800" b="1" dirty="0" smtClean="0">
                <a:solidFill>
                  <a:srgbClr val="FF0000"/>
                </a:solidFill>
                <a:latin typeface="+mn-lt"/>
              </a:rPr>
              <a:t> a </a:t>
            </a:r>
            <a:r>
              <a:rPr lang="tr-TR" sz="2800" b="1" dirty="0" err="1" smtClean="0">
                <a:solidFill>
                  <a:srgbClr val="FF0000"/>
                </a:solidFill>
                <a:latin typeface="+mn-lt"/>
              </a:rPr>
              <a:t>paragraph</a:t>
            </a:r>
            <a:r>
              <a:rPr lang="tr-TR" sz="2800" b="1" dirty="0" smtClean="0">
                <a:solidFill>
                  <a:srgbClr val="FF0000"/>
                </a:solidFill>
                <a:latin typeface="+mn-lt"/>
              </a:rPr>
              <a:t>?</a:t>
            </a:r>
            <a:endParaRPr lang="en-US" sz="2800" b="1" dirty="0">
              <a:latin typeface="+mn-lt"/>
            </a:endParaRPr>
          </a:p>
        </p:txBody>
      </p:sp>
      <p:sp>
        <p:nvSpPr>
          <p:cNvPr id="9" name="Rectangle 1"/>
          <p:cNvSpPr/>
          <p:nvPr/>
        </p:nvSpPr>
        <p:spPr>
          <a:xfrm>
            <a:off x="1098569" y="1340497"/>
            <a:ext cx="1839671" cy="369332"/>
          </a:xfrm>
          <a:prstGeom prst="rect">
            <a:avLst/>
          </a:prstGeom>
        </p:spPr>
        <p:txBody>
          <a:bodyPr wrap="none">
            <a:spAutoFit/>
          </a:bodyPr>
          <a:lstStyle/>
          <a:p>
            <a:r>
              <a:rPr lang="tr-TR" b="1" u="sng" dirty="0" err="1" smtClean="0"/>
              <a:t>Prewriting</a:t>
            </a:r>
            <a:r>
              <a:rPr lang="tr-TR" b="1" u="sng" dirty="0" smtClean="0"/>
              <a:t> </a:t>
            </a:r>
            <a:r>
              <a:rPr lang="tr-TR" b="1" u="sng" dirty="0" err="1" smtClean="0"/>
              <a:t>Stage</a:t>
            </a:r>
            <a:r>
              <a:rPr lang="tr-TR" b="1" u="sng" dirty="0" smtClean="0"/>
              <a:t>:</a:t>
            </a:r>
            <a:endParaRPr lang="tr-TR" b="1" u="sng" dirty="0"/>
          </a:p>
        </p:txBody>
      </p:sp>
      <p:sp>
        <p:nvSpPr>
          <p:cNvPr id="3" name="Dikdörtgen 2"/>
          <p:cNvSpPr/>
          <p:nvPr/>
        </p:nvSpPr>
        <p:spPr>
          <a:xfrm>
            <a:off x="924196" y="2615571"/>
            <a:ext cx="4515595" cy="369332"/>
          </a:xfrm>
          <a:prstGeom prst="rect">
            <a:avLst/>
          </a:prstGeom>
        </p:spPr>
        <p:txBody>
          <a:bodyPr wrap="none">
            <a:spAutoFit/>
          </a:bodyPr>
          <a:lstStyle/>
          <a:p>
            <a:pPr marL="285750" indent="-285750">
              <a:buFontTx/>
              <a:buChar char="-"/>
            </a:pPr>
            <a:r>
              <a:rPr lang="en-US" dirty="0">
                <a:solidFill>
                  <a:srgbClr val="000000"/>
                </a:solidFill>
              </a:rPr>
              <a:t> </a:t>
            </a:r>
            <a:r>
              <a:rPr lang="tr-TR" dirty="0" err="1"/>
              <a:t>What</a:t>
            </a:r>
            <a:r>
              <a:rPr lang="tr-TR" dirty="0"/>
              <a:t> is </a:t>
            </a:r>
            <a:r>
              <a:rPr lang="tr-TR" dirty="0" err="1"/>
              <a:t>the</a:t>
            </a:r>
            <a:r>
              <a:rPr lang="tr-TR" dirty="0"/>
              <a:t> main </a:t>
            </a:r>
            <a:r>
              <a:rPr lang="tr-TR" dirty="0" err="1"/>
              <a:t>point</a:t>
            </a:r>
            <a:r>
              <a:rPr lang="tr-TR" dirty="0"/>
              <a:t> of </a:t>
            </a:r>
            <a:r>
              <a:rPr lang="tr-TR" dirty="0" err="1"/>
              <a:t>your</a:t>
            </a:r>
            <a:r>
              <a:rPr lang="tr-TR" dirty="0"/>
              <a:t> </a:t>
            </a:r>
            <a:r>
              <a:rPr lang="tr-TR" dirty="0" err="1"/>
              <a:t>paragraph</a:t>
            </a:r>
            <a:r>
              <a:rPr lang="tr-TR" dirty="0"/>
              <a:t>?</a:t>
            </a:r>
            <a:endParaRPr lang="tr-TR" dirty="0"/>
          </a:p>
        </p:txBody>
      </p:sp>
      <p:sp>
        <p:nvSpPr>
          <p:cNvPr id="4" name="Dikdörtgen 3"/>
          <p:cNvSpPr/>
          <p:nvPr/>
        </p:nvSpPr>
        <p:spPr>
          <a:xfrm>
            <a:off x="869081" y="3837164"/>
            <a:ext cx="7289855" cy="369332"/>
          </a:xfrm>
          <a:prstGeom prst="rect">
            <a:avLst/>
          </a:prstGeom>
        </p:spPr>
        <p:txBody>
          <a:bodyPr wrap="square">
            <a:spAutoFit/>
          </a:bodyPr>
          <a:lstStyle/>
          <a:p>
            <a:r>
              <a:rPr lang="en-US" dirty="0">
                <a:solidFill>
                  <a:srgbClr val="000000"/>
                </a:solidFill>
                <a:cs typeface="Times New Roman" panose="02020603050405020304" pitchFamily="18" charset="0"/>
              </a:rPr>
              <a:t> </a:t>
            </a:r>
            <a:r>
              <a:rPr lang="tr-TR" dirty="0" smtClean="0">
                <a:solidFill>
                  <a:srgbClr val="000000"/>
                </a:solidFill>
                <a:cs typeface="Times New Roman" panose="02020603050405020304" pitchFamily="18" charset="0"/>
              </a:rPr>
              <a:t>- </a:t>
            </a:r>
            <a:r>
              <a:rPr lang="tr-TR" dirty="0" err="1" smtClean="0">
                <a:solidFill>
                  <a:srgbClr val="000000"/>
                </a:solidFill>
                <a:cs typeface="Times New Roman" panose="02020603050405020304" pitchFamily="18" charset="0"/>
              </a:rPr>
              <a:t>You</a:t>
            </a:r>
            <a:r>
              <a:rPr lang="tr-TR" dirty="0" smtClean="0">
                <a:solidFill>
                  <a:srgbClr val="000000"/>
                </a:solidFill>
                <a:cs typeface="Times New Roman" panose="02020603050405020304" pitchFamily="18" charset="0"/>
              </a:rPr>
              <a:t> </a:t>
            </a:r>
            <a:r>
              <a:rPr lang="tr-TR" dirty="0" err="1">
                <a:solidFill>
                  <a:srgbClr val="000000"/>
                </a:solidFill>
                <a:cs typeface="Times New Roman" panose="02020603050405020304" pitchFamily="18" charset="0"/>
              </a:rPr>
              <a:t>have</a:t>
            </a:r>
            <a:r>
              <a:rPr lang="tr-TR" dirty="0">
                <a:solidFill>
                  <a:srgbClr val="000000"/>
                </a:solidFill>
                <a:cs typeface="Times New Roman" panose="02020603050405020304" pitchFamily="18" charset="0"/>
              </a:rPr>
              <a:t> </a:t>
            </a:r>
            <a:r>
              <a:rPr lang="tr-TR" dirty="0" err="1">
                <a:solidFill>
                  <a:srgbClr val="000000"/>
                </a:solidFill>
                <a:cs typeface="Times New Roman" panose="02020603050405020304" pitchFamily="18" charset="0"/>
              </a:rPr>
              <a:t>to</a:t>
            </a:r>
            <a:r>
              <a:rPr lang="tr-TR" dirty="0">
                <a:solidFill>
                  <a:srgbClr val="000000"/>
                </a:solidFill>
                <a:cs typeface="Times New Roman" panose="02020603050405020304" pitchFamily="18" charset="0"/>
              </a:rPr>
              <a:t> </a:t>
            </a:r>
            <a:r>
              <a:rPr lang="tr-TR" dirty="0" err="1">
                <a:solidFill>
                  <a:srgbClr val="000000"/>
                </a:solidFill>
                <a:cs typeface="Times New Roman" panose="02020603050405020304" pitchFamily="18" charset="0"/>
              </a:rPr>
              <a:t>support</a:t>
            </a:r>
            <a:r>
              <a:rPr lang="tr-TR" dirty="0">
                <a:solidFill>
                  <a:srgbClr val="000000"/>
                </a:solidFill>
                <a:cs typeface="Times New Roman" panose="02020603050405020304" pitchFamily="18" charset="0"/>
              </a:rPr>
              <a:t> </a:t>
            </a:r>
            <a:r>
              <a:rPr lang="tr-TR" dirty="0" err="1">
                <a:solidFill>
                  <a:srgbClr val="000000"/>
                </a:solidFill>
                <a:cs typeface="Times New Roman" panose="02020603050405020304" pitchFamily="18" charset="0"/>
              </a:rPr>
              <a:t>your</a:t>
            </a:r>
            <a:r>
              <a:rPr lang="tr-TR" dirty="0">
                <a:solidFill>
                  <a:srgbClr val="000000"/>
                </a:solidFill>
                <a:cs typeface="Times New Roman" panose="02020603050405020304" pitchFamily="18" charset="0"/>
              </a:rPr>
              <a:t> main idea </a:t>
            </a:r>
            <a:r>
              <a:rPr lang="tr-TR" dirty="0" err="1">
                <a:solidFill>
                  <a:srgbClr val="000000"/>
                </a:solidFill>
                <a:cs typeface="Times New Roman" panose="02020603050405020304" pitchFamily="18" charset="0"/>
              </a:rPr>
              <a:t>by</a:t>
            </a:r>
            <a:r>
              <a:rPr lang="tr-TR" dirty="0">
                <a:solidFill>
                  <a:srgbClr val="000000"/>
                </a:solidFill>
                <a:cs typeface="Times New Roman" panose="02020603050405020304" pitchFamily="18" charset="0"/>
              </a:rPr>
              <a:t> </a:t>
            </a:r>
            <a:r>
              <a:rPr lang="tr-TR" dirty="0" err="1">
                <a:solidFill>
                  <a:srgbClr val="000000"/>
                </a:solidFill>
                <a:cs typeface="Times New Roman" panose="02020603050405020304" pitchFamily="18" charset="0"/>
              </a:rPr>
              <a:t>using</a:t>
            </a:r>
            <a:r>
              <a:rPr lang="tr-TR" dirty="0">
                <a:solidFill>
                  <a:srgbClr val="000000"/>
                </a:solidFill>
                <a:cs typeface="Times New Roman" panose="02020603050405020304" pitchFamily="18" charset="0"/>
              </a:rPr>
              <a:t> </a:t>
            </a:r>
            <a:r>
              <a:rPr lang="tr-TR" dirty="0" err="1">
                <a:solidFill>
                  <a:srgbClr val="000000"/>
                </a:solidFill>
                <a:cs typeface="Times New Roman" panose="02020603050405020304" pitchFamily="18" charset="0"/>
              </a:rPr>
              <a:t>some</a:t>
            </a:r>
            <a:r>
              <a:rPr lang="tr-TR" dirty="0">
                <a:solidFill>
                  <a:srgbClr val="000000"/>
                </a:solidFill>
                <a:cs typeface="Times New Roman" panose="02020603050405020304" pitchFamily="18" charset="0"/>
              </a:rPr>
              <a:t> </a:t>
            </a:r>
            <a:r>
              <a:rPr lang="tr-TR" dirty="0" err="1">
                <a:solidFill>
                  <a:srgbClr val="000000"/>
                </a:solidFill>
                <a:cs typeface="Times New Roman" panose="02020603050405020304" pitchFamily="18" charset="0"/>
              </a:rPr>
              <a:t>facts</a:t>
            </a:r>
            <a:r>
              <a:rPr lang="tr-TR" dirty="0">
                <a:solidFill>
                  <a:srgbClr val="000000"/>
                </a:solidFill>
                <a:cs typeface="Times New Roman" panose="02020603050405020304" pitchFamily="18" charset="0"/>
              </a:rPr>
              <a:t> </a:t>
            </a:r>
            <a:r>
              <a:rPr lang="tr-TR" dirty="0" err="1">
                <a:solidFill>
                  <a:srgbClr val="000000"/>
                </a:solidFill>
                <a:cs typeface="Times New Roman" panose="02020603050405020304" pitchFamily="18" charset="0"/>
              </a:rPr>
              <a:t>and</a:t>
            </a:r>
            <a:r>
              <a:rPr lang="tr-TR" dirty="0">
                <a:solidFill>
                  <a:srgbClr val="000000"/>
                </a:solidFill>
                <a:cs typeface="Times New Roman" panose="02020603050405020304" pitchFamily="18" charset="0"/>
              </a:rPr>
              <a:t> </a:t>
            </a:r>
            <a:r>
              <a:rPr lang="tr-TR" dirty="0" err="1" smtClean="0">
                <a:solidFill>
                  <a:srgbClr val="000000"/>
                </a:solidFill>
                <a:cs typeface="Times New Roman" panose="02020603050405020304" pitchFamily="18" charset="0"/>
              </a:rPr>
              <a:t>examples</a:t>
            </a:r>
            <a:r>
              <a:rPr lang="tr-TR" dirty="0" smtClean="0">
                <a:solidFill>
                  <a:srgbClr val="000000"/>
                </a:solidFill>
                <a:cs typeface="Times New Roman" panose="02020603050405020304" pitchFamily="18" charset="0"/>
              </a:rPr>
              <a:t>.</a:t>
            </a:r>
          </a:p>
        </p:txBody>
      </p:sp>
      <p:sp>
        <p:nvSpPr>
          <p:cNvPr id="10" name="Dikdörtgen 9"/>
          <p:cNvSpPr/>
          <p:nvPr/>
        </p:nvSpPr>
        <p:spPr>
          <a:xfrm>
            <a:off x="921600" y="4391887"/>
            <a:ext cx="7289855" cy="369332"/>
          </a:xfrm>
          <a:prstGeom prst="rect">
            <a:avLst/>
          </a:prstGeom>
        </p:spPr>
        <p:txBody>
          <a:bodyPr wrap="square">
            <a:spAutoFit/>
          </a:bodyPr>
          <a:lstStyle/>
          <a:p>
            <a:r>
              <a:rPr lang="tr-TR" dirty="0" smtClean="0">
                <a:solidFill>
                  <a:srgbClr val="000000"/>
                </a:solidFill>
                <a:cs typeface="Times New Roman" panose="02020603050405020304" pitchFamily="18" charset="0"/>
              </a:rPr>
              <a:t>- </a:t>
            </a:r>
            <a:r>
              <a:rPr lang="tr-TR" dirty="0" err="1" smtClean="0">
                <a:solidFill>
                  <a:srgbClr val="000000"/>
                </a:solidFill>
                <a:cs typeface="Times New Roman" panose="02020603050405020304" pitchFamily="18" charset="0"/>
              </a:rPr>
              <a:t>Find</a:t>
            </a:r>
            <a:r>
              <a:rPr lang="tr-TR" dirty="0" smtClean="0">
                <a:solidFill>
                  <a:srgbClr val="000000"/>
                </a:solidFill>
                <a:cs typeface="Times New Roman" panose="02020603050405020304" pitchFamily="18" charset="0"/>
              </a:rPr>
              <a:t> </a:t>
            </a:r>
            <a:r>
              <a:rPr lang="tr-TR" dirty="0" err="1" smtClean="0">
                <a:solidFill>
                  <a:srgbClr val="000000"/>
                </a:solidFill>
                <a:cs typeface="Times New Roman" panose="02020603050405020304" pitchFamily="18" charset="0"/>
              </a:rPr>
              <a:t>suitable</a:t>
            </a:r>
            <a:r>
              <a:rPr lang="tr-TR" dirty="0" smtClean="0">
                <a:solidFill>
                  <a:srgbClr val="000000"/>
                </a:solidFill>
                <a:cs typeface="Times New Roman" panose="02020603050405020304" pitchFamily="18" charset="0"/>
              </a:rPr>
              <a:t> </a:t>
            </a:r>
            <a:r>
              <a:rPr lang="tr-TR" dirty="0" err="1" smtClean="0">
                <a:solidFill>
                  <a:srgbClr val="000000"/>
                </a:solidFill>
                <a:cs typeface="Times New Roman" panose="02020603050405020304" pitchFamily="18" charset="0"/>
              </a:rPr>
              <a:t>facts</a:t>
            </a:r>
            <a:r>
              <a:rPr lang="tr-TR" dirty="0" smtClean="0">
                <a:solidFill>
                  <a:srgbClr val="000000"/>
                </a:solidFill>
                <a:cs typeface="Times New Roman" panose="02020603050405020304" pitchFamily="18" charset="0"/>
              </a:rPr>
              <a:t> </a:t>
            </a:r>
            <a:r>
              <a:rPr lang="tr-TR" dirty="0" err="1" smtClean="0">
                <a:solidFill>
                  <a:srgbClr val="000000"/>
                </a:solidFill>
                <a:cs typeface="Times New Roman" panose="02020603050405020304" pitchFamily="18" charset="0"/>
              </a:rPr>
              <a:t>and</a:t>
            </a:r>
            <a:r>
              <a:rPr lang="tr-TR" dirty="0" smtClean="0">
                <a:solidFill>
                  <a:srgbClr val="000000"/>
                </a:solidFill>
                <a:cs typeface="Times New Roman" panose="02020603050405020304" pitchFamily="18" charset="0"/>
              </a:rPr>
              <a:t> </a:t>
            </a:r>
            <a:r>
              <a:rPr lang="tr-TR" dirty="0" err="1" smtClean="0">
                <a:solidFill>
                  <a:srgbClr val="000000"/>
                </a:solidFill>
                <a:cs typeface="Times New Roman" panose="02020603050405020304" pitchFamily="18" charset="0"/>
              </a:rPr>
              <a:t>examples</a:t>
            </a:r>
            <a:r>
              <a:rPr lang="tr-TR" dirty="0" smtClean="0">
                <a:solidFill>
                  <a:srgbClr val="000000"/>
                </a:solidFill>
                <a:cs typeface="Times New Roman" panose="02020603050405020304" pitchFamily="18" charset="0"/>
              </a:rPr>
              <a:t>.</a:t>
            </a:r>
          </a:p>
        </p:txBody>
      </p:sp>
      <p:sp>
        <p:nvSpPr>
          <p:cNvPr id="11" name="Dikdörtgen 10"/>
          <p:cNvSpPr/>
          <p:nvPr/>
        </p:nvSpPr>
        <p:spPr>
          <a:xfrm>
            <a:off x="3761308" y="5329170"/>
            <a:ext cx="5382692" cy="369332"/>
          </a:xfrm>
          <a:prstGeom prst="rect">
            <a:avLst/>
          </a:prstGeom>
        </p:spPr>
        <p:txBody>
          <a:bodyPr wrap="none">
            <a:spAutoFit/>
          </a:bodyPr>
          <a:lstStyle/>
          <a:p>
            <a:r>
              <a:rPr lang="tr-TR" dirty="0" smtClean="0">
                <a:solidFill>
                  <a:srgbClr val="000000"/>
                </a:solidFill>
                <a:latin typeface="Times New Roman" panose="02020603050405020304" pitchFamily="18" charset="0"/>
              </a:rPr>
              <a:t>Source: </a:t>
            </a:r>
            <a:r>
              <a:rPr lang="tr-TR" dirty="0" err="1" smtClean="0">
                <a:solidFill>
                  <a:srgbClr val="000000"/>
                </a:solidFill>
                <a:latin typeface="Times New Roman" panose="02020603050405020304" pitchFamily="18" charset="0"/>
              </a:rPr>
              <a:t>Gupta</a:t>
            </a:r>
            <a:r>
              <a:rPr lang="tr-TR" dirty="0" smtClean="0">
                <a:solidFill>
                  <a:srgbClr val="000000"/>
                </a:solidFill>
                <a:latin typeface="Times New Roman" panose="02020603050405020304" pitchFamily="18" charset="0"/>
              </a:rPr>
              <a:t>, A. </a:t>
            </a:r>
            <a:r>
              <a:rPr lang="tr-TR" dirty="0" err="1">
                <a:solidFill>
                  <a:srgbClr val="000000"/>
                </a:solidFill>
                <a:latin typeface="Times New Roman" panose="02020603050405020304" pitchFamily="18" charset="0"/>
              </a:rPr>
              <a:t>a</a:t>
            </a:r>
            <a:r>
              <a:rPr lang="tr-TR" dirty="0" err="1" smtClean="0">
                <a:solidFill>
                  <a:srgbClr val="000000"/>
                </a:solidFill>
                <a:latin typeface="Times New Roman" panose="02020603050405020304" pitchFamily="18" charset="0"/>
              </a:rPr>
              <a:t>nd</a:t>
            </a:r>
            <a:r>
              <a:rPr lang="tr-TR" dirty="0" smtClean="0">
                <a:solidFill>
                  <a:srgbClr val="000000"/>
                </a:solidFill>
                <a:latin typeface="Times New Roman" panose="02020603050405020304" pitchFamily="18" charset="0"/>
              </a:rPr>
              <a:t> </a:t>
            </a:r>
            <a:r>
              <a:rPr lang="tr-TR" dirty="0" err="1" smtClean="0">
                <a:solidFill>
                  <a:srgbClr val="000000"/>
                </a:solidFill>
                <a:latin typeface="Times New Roman" panose="02020603050405020304" pitchFamily="18" charset="0"/>
              </a:rPr>
              <a:t>Sawhney</a:t>
            </a:r>
            <a:r>
              <a:rPr lang="tr-TR" dirty="0" smtClean="0">
                <a:solidFill>
                  <a:srgbClr val="000000"/>
                </a:solidFill>
                <a:latin typeface="Times New Roman" panose="02020603050405020304" pitchFamily="18" charset="0"/>
              </a:rPr>
              <a:t>. (2005), Modern </a:t>
            </a:r>
            <a:r>
              <a:rPr lang="tr-TR" dirty="0" err="1" smtClean="0">
                <a:solidFill>
                  <a:srgbClr val="000000"/>
                </a:solidFill>
                <a:latin typeface="Times New Roman" panose="02020603050405020304" pitchFamily="18" charset="0"/>
              </a:rPr>
              <a:t>Essays</a:t>
            </a:r>
            <a:endParaRPr lang="tr-TR" dirty="0"/>
          </a:p>
        </p:txBody>
      </p:sp>
    </p:spTree>
    <p:extLst>
      <p:ext uri="{BB962C8B-B14F-4D97-AF65-F5344CB8AC3E}">
        <p14:creationId xmlns:p14="http://schemas.microsoft.com/office/powerpoint/2010/main" val="23237049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1"/>
          <p:cNvSpPr txBox="1">
            <a:spLocks/>
          </p:cNvSpPr>
          <p:nvPr/>
        </p:nvSpPr>
        <p:spPr>
          <a:xfrm>
            <a:off x="827584" y="606285"/>
            <a:ext cx="5328592" cy="648072"/>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err="1" smtClean="0">
                <a:solidFill>
                  <a:srgbClr val="FF0000"/>
                </a:solidFill>
                <a:latin typeface="+mn-lt"/>
              </a:rPr>
              <a:t>Parts</a:t>
            </a:r>
            <a:r>
              <a:rPr lang="tr-TR" sz="2800" b="1" dirty="0" smtClean="0">
                <a:solidFill>
                  <a:srgbClr val="FF0000"/>
                </a:solidFill>
                <a:latin typeface="+mn-lt"/>
              </a:rPr>
              <a:t> of a </a:t>
            </a:r>
            <a:r>
              <a:rPr lang="tr-TR" sz="2800" b="1" dirty="0" err="1" smtClean="0">
                <a:solidFill>
                  <a:srgbClr val="FF0000"/>
                </a:solidFill>
                <a:latin typeface="+mn-lt"/>
              </a:rPr>
              <a:t>Paragraph</a:t>
            </a:r>
            <a:endParaRPr lang="en-US" sz="2800" b="1" dirty="0">
              <a:latin typeface="+mn-lt"/>
            </a:endParaRPr>
          </a:p>
        </p:txBody>
      </p:sp>
      <p:sp>
        <p:nvSpPr>
          <p:cNvPr id="2" name="Rectangle 1"/>
          <p:cNvSpPr/>
          <p:nvPr/>
        </p:nvSpPr>
        <p:spPr>
          <a:xfrm>
            <a:off x="1031497" y="1418887"/>
            <a:ext cx="1759584" cy="369332"/>
          </a:xfrm>
          <a:prstGeom prst="rect">
            <a:avLst/>
          </a:prstGeom>
        </p:spPr>
        <p:txBody>
          <a:bodyPr wrap="none">
            <a:spAutoFit/>
          </a:bodyPr>
          <a:lstStyle/>
          <a:p>
            <a:r>
              <a:rPr lang="tr-TR" b="1" u="sng" dirty="0" err="1" smtClean="0"/>
              <a:t>Topic</a:t>
            </a:r>
            <a:r>
              <a:rPr lang="tr-TR" b="1" u="sng" dirty="0" smtClean="0"/>
              <a:t> </a:t>
            </a:r>
            <a:r>
              <a:rPr lang="tr-TR" b="1" u="sng" dirty="0" err="1" smtClean="0"/>
              <a:t>Sentences</a:t>
            </a:r>
            <a:r>
              <a:rPr lang="tr-TR" b="1" u="sng" dirty="0" smtClean="0"/>
              <a:t>:</a:t>
            </a:r>
            <a:endParaRPr lang="tr-TR" b="1" u="sng" dirty="0"/>
          </a:p>
        </p:txBody>
      </p:sp>
      <p:sp>
        <p:nvSpPr>
          <p:cNvPr id="3" name="Dikdörtgen 2"/>
          <p:cNvSpPr/>
          <p:nvPr/>
        </p:nvSpPr>
        <p:spPr>
          <a:xfrm>
            <a:off x="1031497" y="2083943"/>
            <a:ext cx="4572000" cy="369332"/>
          </a:xfrm>
          <a:prstGeom prst="rect">
            <a:avLst/>
          </a:prstGeom>
        </p:spPr>
        <p:txBody>
          <a:bodyPr>
            <a:spAutoFit/>
          </a:bodyPr>
          <a:lstStyle/>
          <a:p>
            <a:r>
              <a:rPr lang="tr-TR" dirty="0" smtClean="0">
                <a:solidFill>
                  <a:srgbClr val="000000"/>
                </a:solidFill>
              </a:rPr>
              <a:t>- First </a:t>
            </a:r>
            <a:r>
              <a:rPr lang="en-US" dirty="0" smtClean="0">
                <a:solidFill>
                  <a:srgbClr val="000000"/>
                </a:solidFill>
              </a:rPr>
              <a:t>sentence </a:t>
            </a:r>
            <a:r>
              <a:rPr lang="en-US" dirty="0">
                <a:solidFill>
                  <a:srgbClr val="000000"/>
                </a:solidFill>
              </a:rPr>
              <a:t>in a </a:t>
            </a:r>
            <a:r>
              <a:rPr lang="en-US" dirty="0" smtClean="0">
                <a:solidFill>
                  <a:srgbClr val="000000"/>
                </a:solidFill>
              </a:rPr>
              <a:t>paragraph</a:t>
            </a:r>
            <a:endParaRPr lang="tr-TR" dirty="0"/>
          </a:p>
        </p:txBody>
      </p:sp>
      <p:sp>
        <p:nvSpPr>
          <p:cNvPr id="4" name="Dikdörtgen 3"/>
          <p:cNvSpPr/>
          <p:nvPr/>
        </p:nvSpPr>
        <p:spPr>
          <a:xfrm>
            <a:off x="1031497" y="2636912"/>
            <a:ext cx="4572000" cy="369332"/>
          </a:xfrm>
          <a:prstGeom prst="rect">
            <a:avLst/>
          </a:prstGeom>
        </p:spPr>
        <p:txBody>
          <a:bodyPr>
            <a:spAutoFit/>
          </a:bodyPr>
          <a:lstStyle/>
          <a:p>
            <a:r>
              <a:rPr lang="tr-TR" dirty="0" smtClean="0">
                <a:solidFill>
                  <a:srgbClr val="000000"/>
                </a:solidFill>
              </a:rPr>
              <a:t>- </a:t>
            </a:r>
            <a:r>
              <a:rPr lang="tr-TR" dirty="0">
                <a:solidFill>
                  <a:srgbClr val="000000"/>
                </a:solidFill>
              </a:rPr>
              <a:t>M</a:t>
            </a:r>
            <a:r>
              <a:rPr lang="en-US" dirty="0" err="1" smtClean="0">
                <a:solidFill>
                  <a:srgbClr val="000000"/>
                </a:solidFill>
              </a:rPr>
              <a:t>ain</a:t>
            </a:r>
            <a:r>
              <a:rPr lang="en-US" dirty="0" smtClean="0">
                <a:solidFill>
                  <a:srgbClr val="000000"/>
                </a:solidFill>
              </a:rPr>
              <a:t> </a:t>
            </a:r>
            <a:r>
              <a:rPr lang="en-US" dirty="0">
                <a:solidFill>
                  <a:srgbClr val="000000"/>
                </a:solidFill>
              </a:rPr>
              <a:t>idea of the </a:t>
            </a:r>
            <a:r>
              <a:rPr lang="en-US" dirty="0" smtClean="0">
                <a:solidFill>
                  <a:srgbClr val="000000"/>
                </a:solidFill>
              </a:rPr>
              <a:t>paragraph</a:t>
            </a:r>
            <a:endParaRPr lang="en-US" dirty="0">
              <a:solidFill>
                <a:srgbClr val="000000"/>
              </a:solidFill>
            </a:endParaRPr>
          </a:p>
        </p:txBody>
      </p:sp>
      <p:sp>
        <p:nvSpPr>
          <p:cNvPr id="8" name="Dikdörtgen 7"/>
          <p:cNvSpPr/>
          <p:nvPr/>
        </p:nvSpPr>
        <p:spPr>
          <a:xfrm>
            <a:off x="1031496" y="3138667"/>
            <a:ext cx="7140903" cy="369332"/>
          </a:xfrm>
          <a:prstGeom prst="rect">
            <a:avLst/>
          </a:prstGeom>
        </p:spPr>
        <p:txBody>
          <a:bodyPr wrap="square">
            <a:spAutoFit/>
          </a:bodyPr>
          <a:lstStyle/>
          <a:p>
            <a:r>
              <a:rPr lang="tr-TR" dirty="0" smtClean="0">
                <a:solidFill>
                  <a:srgbClr val="000000"/>
                </a:solidFill>
              </a:rPr>
              <a:t>- First </a:t>
            </a:r>
            <a:r>
              <a:rPr lang="tr-TR" dirty="0" err="1" smtClean="0">
                <a:solidFill>
                  <a:srgbClr val="000000"/>
                </a:solidFill>
              </a:rPr>
              <a:t>impression</a:t>
            </a:r>
            <a:r>
              <a:rPr lang="tr-TR" dirty="0" smtClean="0">
                <a:solidFill>
                  <a:srgbClr val="000000"/>
                </a:solidFill>
              </a:rPr>
              <a:t>: </a:t>
            </a:r>
            <a:r>
              <a:rPr lang="tr-TR" dirty="0" err="1" smtClean="0">
                <a:solidFill>
                  <a:srgbClr val="000000"/>
                </a:solidFill>
              </a:rPr>
              <a:t>You</a:t>
            </a:r>
            <a:r>
              <a:rPr lang="tr-TR" dirty="0" smtClean="0">
                <a:solidFill>
                  <a:srgbClr val="000000"/>
                </a:solidFill>
              </a:rPr>
              <a:t> </a:t>
            </a:r>
            <a:r>
              <a:rPr lang="tr-TR" dirty="0" err="1" smtClean="0">
                <a:solidFill>
                  <a:srgbClr val="000000"/>
                </a:solidFill>
              </a:rPr>
              <a:t>have</a:t>
            </a:r>
            <a:r>
              <a:rPr lang="tr-TR" dirty="0" smtClean="0">
                <a:solidFill>
                  <a:srgbClr val="000000"/>
                </a:solidFill>
              </a:rPr>
              <a:t> </a:t>
            </a:r>
            <a:r>
              <a:rPr lang="tr-TR" dirty="0" err="1" smtClean="0">
                <a:solidFill>
                  <a:srgbClr val="000000"/>
                </a:solidFill>
              </a:rPr>
              <a:t>to</a:t>
            </a:r>
            <a:r>
              <a:rPr lang="tr-TR" dirty="0" smtClean="0">
                <a:solidFill>
                  <a:srgbClr val="000000"/>
                </a:solidFill>
              </a:rPr>
              <a:t> </a:t>
            </a:r>
            <a:r>
              <a:rPr lang="tr-TR" dirty="0" err="1" smtClean="0">
                <a:solidFill>
                  <a:srgbClr val="000000"/>
                </a:solidFill>
              </a:rPr>
              <a:t>grab</a:t>
            </a:r>
            <a:r>
              <a:rPr lang="tr-TR" dirty="0" smtClean="0">
                <a:solidFill>
                  <a:srgbClr val="000000"/>
                </a:solidFill>
              </a:rPr>
              <a:t> </a:t>
            </a:r>
            <a:r>
              <a:rPr lang="tr-TR" dirty="0" err="1" smtClean="0">
                <a:solidFill>
                  <a:srgbClr val="000000"/>
                </a:solidFill>
              </a:rPr>
              <a:t>the</a:t>
            </a:r>
            <a:r>
              <a:rPr lang="tr-TR" dirty="0" smtClean="0">
                <a:solidFill>
                  <a:srgbClr val="000000"/>
                </a:solidFill>
              </a:rPr>
              <a:t> </a:t>
            </a:r>
            <a:r>
              <a:rPr lang="tr-TR" dirty="0" err="1" smtClean="0">
                <a:solidFill>
                  <a:srgbClr val="000000"/>
                </a:solidFill>
              </a:rPr>
              <a:t>attention</a:t>
            </a:r>
            <a:r>
              <a:rPr lang="tr-TR" dirty="0" smtClean="0">
                <a:solidFill>
                  <a:srgbClr val="000000"/>
                </a:solidFill>
              </a:rPr>
              <a:t> of </a:t>
            </a:r>
            <a:r>
              <a:rPr lang="tr-TR" dirty="0" err="1" smtClean="0">
                <a:solidFill>
                  <a:srgbClr val="000000"/>
                </a:solidFill>
              </a:rPr>
              <a:t>the</a:t>
            </a:r>
            <a:r>
              <a:rPr lang="tr-TR" dirty="0" smtClean="0">
                <a:solidFill>
                  <a:srgbClr val="000000"/>
                </a:solidFill>
              </a:rPr>
              <a:t> </a:t>
            </a:r>
            <a:r>
              <a:rPr lang="tr-TR" dirty="0" err="1" smtClean="0">
                <a:solidFill>
                  <a:srgbClr val="000000"/>
                </a:solidFill>
              </a:rPr>
              <a:t>reader</a:t>
            </a:r>
            <a:r>
              <a:rPr lang="tr-TR" dirty="0" smtClean="0">
                <a:solidFill>
                  <a:srgbClr val="000000"/>
                </a:solidFill>
              </a:rPr>
              <a:t>.</a:t>
            </a:r>
            <a:endParaRPr lang="en-US" dirty="0">
              <a:solidFill>
                <a:srgbClr val="000000"/>
              </a:solidFill>
            </a:endParaRPr>
          </a:p>
        </p:txBody>
      </p:sp>
      <p:sp>
        <p:nvSpPr>
          <p:cNvPr id="9" name="Dikdörtgen 8"/>
          <p:cNvSpPr/>
          <p:nvPr/>
        </p:nvSpPr>
        <p:spPr>
          <a:xfrm>
            <a:off x="1145563" y="3908919"/>
            <a:ext cx="3456384" cy="369332"/>
          </a:xfrm>
          <a:prstGeom prst="rect">
            <a:avLst/>
          </a:prstGeom>
        </p:spPr>
        <p:txBody>
          <a:bodyPr wrap="square">
            <a:spAutoFit/>
          </a:bodyPr>
          <a:lstStyle/>
          <a:p>
            <a:r>
              <a:rPr lang="tr-TR" dirty="0" smtClean="0">
                <a:solidFill>
                  <a:srgbClr val="000000"/>
                </a:solidFill>
              </a:rPr>
              <a:t>«</a:t>
            </a:r>
            <a:r>
              <a:rPr lang="tr-TR" dirty="0" err="1" smtClean="0">
                <a:solidFill>
                  <a:srgbClr val="000000"/>
                </a:solidFill>
              </a:rPr>
              <a:t>This</a:t>
            </a:r>
            <a:r>
              <a:rPr lang="tr-TR" dirty="0" smtClean="0">
                <a:solidFill>
                  <a:srgbClr val="000000"/>
                </a:solidFill>
              </a:rPr>
              <a:t> </a:t>
            </a:r>
            <a:r>
              <a:rPr lang="tr-TR" dirty="0" err="1" smtClean="0">
                <a:solidFill>
                  <a:srgbClr val="000000"/>
                </a:solidFill>
              </a:rPr>
              <a:t>paragraph</a:t>
            </a:r>
            <a:r>
              <a:rPr lang="tr-TR" dirty="0" smtClean="0">
                <a:solidFill>
                  <a:srgbClr val="000000"/>
                </a:solidFill>
              </a:rPr>
              <a:t> </a:t>
            </a:r>
            <a:r>
              <a:rPr lang="tr-TR" dirty="0" err="1" smtClean="0">
                <a:solidFill>
                  <a:srgbClr val="000000"/>
                </a:solidFill>
              </a:rPr>
              <a:t>will</a:t>
            </a:r>
            <a:r>
              <a:rPr lang="tr-TR" dirty="0" smtClean="0">
                <a:solidFill>
                  <a:srgbClr val="000000"/>
                </a:solidFill>
              </a:rPr>
              <a:t> be </a:t>
            </a:r>
            <a:r>
              <a:rPr lang="tr-TR" dirty="0" err="1" smtClean="0">
                <a:solidFill>
                  <a:srgbClr val="000000"/>
                </a:solidFill>
              </a:rPr>
              <a:t>about</a:t>
            </a:r>
            <a:r>
              <a:rPr lang="tr-TR" dirty="0" smtClean="0">
                <a:solidFill>
                  <a:srgbClr val="000000"/>
                </a:solidFill>
              </a:rPr>
              <a:t>…»</a:t>
            </a:r>
            <a:endParaRPr lang="en-US" dirty="0">
              <a:solidFill>
                <a:srgbClr val="000000"/>
              </a:solidFill>
            </a:endParaRPr>
          </a:p>
        </p:txBody>
      </p:sp>
      <p:sp>
        <p:nvSpPr>
          <p:cNvPr id="10" name="Dikdörtgen 9"/>
          <p:cNvSpPr/>
          <p:nvPr/>
        </p:nvSpPr>
        <p:spPr>
          <a:xfrm>
            <a:off x="4355976" y="3942359"/>
            <a:ext cx="4248472" cy="369332"/>
          </a:xfrm>
          <a:prstGeom prst="rect">
            <a:avLst/>
          </a:prstGeom>
        </p:spPr>
        <p:txBody>
          <a:bodyPr wrap="square">
            <a:spAutoFit/>
          </a:bodyPr>
          <a:lstStyle/>
          <a:p>
            <a:r>
              <a:rPr lang="tr-TR" dirty="0" smtClean="0">
                <a:solidFill>
                  <a:srgbClr val="000000"/>
                </a:solidFill>
                <a:sym typeface="Wingdings" panose="05000000000000000000" pitchFamily="2" charset="2"/>
              </a:rPr>
              <a:t> is </a:t>
            </a:r>
            <a:r>
              <a:rPr lang="tr-TR" dirty="0" err="1" smtClean="0">
                <a:solidFill>
                  <a:srgbClr val="000000"/>
                </a:solidFill>
                <a:sym typeface="Wingdings" panose="05000000000000000000" pitchFamily="2" charset="2"/>
              </a:rPr>
              <a:t>this</a:t>
            </a:r>
            <a:r>
              <a:rPr lang="tr-TR" dirty="0" smtClean="0">
                <a:solidFill>
                  <a:srgbClr val="000000"/>
                </a:solidFill>
                <a:sym typeface="Wingdings" panose="05000000000000000000" pitchFamily="2" charset="2"/>
              </a:rPr>
              <a:t> </a:t>
            </a:r>
            <a:r>
              <a:rPr lang="tr-TR" dirty="0" err="1" smtClean="0">
                <a:solidFill>
                  <a:srgbClr val="000000"/>
                </a:solidFill>
                <a:sym typeface="Wingdings" panose="05000000000000000000" pitchFamily="2" charset="2"/>
              </a:rPr>
              <a:t>sentence</a:t>
            </a:r>
            <a:r>
              <a:rPr lang="tr-TR" dirty="0" smtClean="0">
                <a:solidFill>
                  <a:srgbClr val="000000"/>
                </a:solidFill>
                <a:sym typeface="Wingdings" panose="05000000000000000000" pitchFamily="2" charset="2"/>
              </a:rPr>
              <a:t> </a:t>
            </a:r>
            <a:r>
              <a:rPr lang="tr-TR" dirty="0" err="1" smtClean="0">
                <a:solidFill>
                  <a:srgbClr val="000000"/>
                </a:solidFill>
                <a:sym typeface="Wingdings" panose="05000000000000000000" pitchFamily="2" charset="2"/>
              </a:rPr>
              <a:t>grabbing</a:t>
            </a:r>
            <a:r>
              <a:rPr lang="tr-TR" dirty="0" smtClean="0">
                <a:solidFill>
                  <a:srgbClr val="000000"/>
                </a:solidFill>
                <a:sym typeface="Wingdings" panose="05000000000000000000" pitchFamily="2" charset="2"/>
              </a:rPr>
              <a:t> </a:t>
            </a:r>
            <a:r>
              <a:rPr lang="tr-TR" dirty="0" err="1" smtClean="0">
                <a:solidFill>
                  <a:srgbClr val="000000"/>
                </a:solidFill>
                <a:sym typeface="Wingdings" panose="05000000000000000000" pitchFamily="2" charset="2"/>
              </a:rPr>
              <a:t>your</a:t>
            </a:r>
            <a:r>
              <a:rPr lang="tr-TR" dirty="0" smtClean="0">
                <a:solidFill>
                  <a:srgbClr val="000000"/>
                </a:solidFill>
                <a:sym typeface="Wingdings" panose="05000000000000000000" pitchFamily="2" charset="2"/>
              </a:rPr>
              <a:t> </a:t>
            </a:r>
            <a:r>
              <a:rPr lang="tr-TR" dirty="0" err="1" smtClean="0">
                <a:solidFill>
                  <a:srgbClr val="000000"/>
                </a:solidFill>
                <a:sym typeface="Wingdings" panose="05000000000000000000" pitchFamily="2" charset="2"/>
              </a:rPr>
              <a:t>attention</a:t>
            </a:r>
            <a:r>
              <a:rPr lang="tr-TR" dirty="0" smtClean="0">
                <a:solidFill>
                  <a:srgbClr val="000000"/>
                </a:solidFill>
                <a:sym typeface="Wingdings" panose="05000000000000000000" pitchFamily="2" charset="2"/>
              </a:rPr>
              <a:t>?</a:t>
            </a:r>
            <a:endParaRPr lang="en-US" dirty="0">
              <a:solidFill>
                <a:srgbClr val="000000"/>
              </a:solidFill>
            </a:endParaRPr>
          </a:p>
        </p:txBody>
      </p:sp>
    </p:spTree>
    <p:extLst>
      <p:ext uri="{BB962C8B-B14F-4D97-AF65-F5344CB8AC3E}">
        <p14:creationId xmlns:p14="http://schemas.microsoft.com/office/powerpoint/2010/main" val="42355858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1"/>
          <p:cNvSpPr txBox="1">
            <a:spLocks/>
          </p:cNvSpPr>
          <p:nvPr/>
        </p:nvSpPr>
        <p:spPr>
          <a:xfrm>
            <a:off x="827584" y="548680"/>
            <a:ext cx="5328592" cy="648072"/>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err="1" smtClean="0">
                <a:solidFill>
                  <a:srgbClr val="FF0000"/>
                </a:solidFill>
                <a:latin typeface="+mn-lt"/>
              </a:rPr>
              <a:t>Parts</a:t>
            </a:r>
            <a:r>
              <a:rPr lang="tr-TR" sz="2800" b="1" dirty="0" smtClean="0">
                <a:solidFill>
                  <a:srgbClr val="FF0000"/>
                </a:solidFill>
                <a:latin typeface="+mn-lt"/>
              </a:rPr>
              <a:t> of a </a:t>
            </a:r>
            <a:r>
              <a:rPr lang="tr-TR" sz="2800" b="1" dirty="0" err="1" smtClean="0">
                <a:solidFill>
                  <a:srgbClr val="FF0000"/>
                </a:solidFill>
                <a:latin typeface="+mn-lt"/>
              </a:rPr>
              <a:t>Paragraph</a:t>
            </a:r>
            <a:endParaRPr lang="en-US" sz="2800" b="1" dirty="0">
              <a:latin typeface="+mn-lt"/>
            </a:endParaRPr>
          </a:p>
        </p:txBody>
      </p:sp>
      <p:sp>
        <p:nvSpPr>
          <p:cNvPr id="2" name="Rectangle 1"/>
          <p:cNvSpPr/>
          <p:nvPr/>
        </p:nvSpPr>
        <p:spPr>
          <a:xfrm>
            <a:off x="1043608" y="1301308"/>
            <a:ext cx="2009846" cy="369332"/>
          </a:xfrm>
          <a:prstGeom prst="rect">
            <a:avLst/>
          </a:prstGeom>
        </p:spPr>
        <p:txBody>
          <a:bodyPr wrap="none">
            <a:spAutoFit/>
          </a:bodyPr>
          <a:lstStyle/>
          <a:p>
            <a:r>
              <a:rPr lang="tr-TR" b="1" u="sng" dirty="0" err="1" smtClean="0"/>
              <a:t>Supporting</a:t>
            </a:r>
            <a:r>
              <a:rPr lang="tr-TR" b="1" u="sng" dirty="0" smtClean="0"/>
              <a:t> </a:t>
            </a:r>
            <a:r>
              <a:rPr lang="tr-TR" b="1" u="sng" dirty="0" err="1" smtClean="0"/>
              <a:t>Details</a:t>
            </a:r>
            <a:r>
              <a:rPr lang="tr-TR" b="1" u="sng" dirty="0" smtClean="0"/>
              <a:t>:</a:t>
            </a:r>
            <a:endParaRPr lang="tr-TR" b="1" u="sng" dirty="0"/>
          </a:p>
        </p:txBody>
      </p:sp>
      <p:sp>
        <p:nvSpPr>
          <p:cNvPr id="3" name="Dikdörtgen 2"/>
          <p:cNvSpPr/>
          <p:nvPr/>
        </p:nvSpPr>
        <p:spPr>
          <a:xfrm>
            <a:off x="998476" y="1904953"/>
            <a:ext cx="7776864" cy="369332"/>
          </a:xfrm>
          <a:prstGeom prst="rect">
            <a:avLst/>
          </a:prstGeom>
        </p:spPr>
        <p:txBody>
          <a:bodyPr wrap="square">
            <a:spAutoFit/>
          </a:bodyPr>
          <a:lstStyle/>
          <a:p>
            <a:r>
              <a:rPr lang="tr-TR" dirty="0" smtClean="0"/>
              <a:t>- </a:t>
            </a:r>
            <a:r>
              <a:rPr lang="tr-TR" dirty="0"/>
              <a:t>G</a:t>
            </a:r>
            <a:r>
              <a:rPr lang="en-US" dirty="0" err="1" smtClean="0"/>
              <a:t>ive</a:t>
            </a:r>
            <a:r>
              <a:rPr lang="en-US" dirty="0" smtClean="0"/>
              <a:t> </a:t>
            </a:r>
            <a:r>
              <a:rPr lang="en-US" dirty="0"/>
              <a:t>details to develop and support the main idea of the paragraph</a:t>
            </a:r>
            <a:r>
              <a:rPr lang="en-US" dirty="0" smtClean="0"/>
              <a:t>.</a:t>
            </a:r>
            <a:endParaRPr lang="en-US" dirty="0"/>
          </a:p>
        </p:txBody>
      </p:sp>
      <p:sp>
        <p:nvSpPr>
          <p:cNvPr id="6" name="Dikdörtgen 5"/>
          <p:cNvSpPr/>
          <p:nvPr/>
        </p:nvSpPr>
        <p:spPr>
          <a:xfrm>
            <a:off x="1259632" y="2505688"/>
            <a:ext cx="6966520" cy="2585323"/>
          </a:xfrm>
          <a:prstGeom prst="rect">
            <a:avLst/>
          </a:prstGeom>
        </p:spPr>
        <p:txBody>
          <a:bodyPr wrap="square">
            <a:spAutoFit/>
          </a:bodyPr>
          <a:lstStyle/>
          <a:p>
            <a:pPr algn="just"/>
            <a:r>
              <a:rPr lang="en-US" dirty="0">
                <a:latin typeface="Arial" panose="020B0604020202020204" pitchFamily="34" charset="0"/>
              </a:rPr>
              <a:t>The weather in 1816 Europe was abnormally wet, keeping many inhabitants indoors that summer. From April until September of that year, "it rained in Switzerland on 130 out of the 183 days from April to September" (Phillips, 2006). Unlike today, one could not simply turn on a television or click through the Internet in order to entertain oneself. Instead, it was much more common for the educated people of the day to spend time reading, discussing well-known authors and artists of the day, playing at cards and walking in their gardens and walking paths.</a:t>
            </a:r>
            <a:endParaRPr lang="tr-TR" dirty="0"/>
          </a:p>
        </p:txBody>
      </p:sp>
      <p:sp>
        <p:nvSpPr>
          <p:cNvPr id="4" name="Dikdörtgen 3"/>
          <p:cNvSpPr/>
          <p:nvPr/>
        </p:nvSpPr>
        <p:spPr>
          <a:xfrm>
            <a:off x="2591272" y="5385218"/>
            <a:ext cx="6552728" cy="369332"/>
          </a:xfrm>
          <a:prstGeom prst="rect">
            <a:avLst/>
          </a:prstGeom>
        </p:spPr>
        <p:txBody>
          <a:bodyPr wrap="square">
            <a:spAutoFit/>
          </a:bodyPr>
          <a:lstStyle/>
          <a:p>
            <a:r>
              <a:rPr lang="tr-TR" dirty="0" smtClean="0">
                <a:hlinkClick r:id="rId2"/>
              </a:rPr>
              <a:t>Source: https</a:t>
            </a:r>
            <a:r>
              <a:rPr lang="tr-TR" dirty="0">
                <a:hlinkClick r:id="rId2"/>
              </a:rPr>
              <a:t>://slulibrary.saintleo.edu/c.php?g=368032&amp;p=2488977</a:t>
            </a:r>
            <a:endParaRPr lang="en-US" dirty="0"/>
          </a:p>
        </p:txBody>
      </p:sp>
    </p:spTree>
    <p:extLst>
      <p:ext uri="{BB962C8B-B14F-4D97-AF65-F5344CB8AC3E}">
        <p14:creationId xmlns:p14="http://schemas.microsoft.com/office/powerpoint/2010/main" val="10909025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1"/>
          <p:cNvSpPr txBox="1">
            <a:spLocks/>
          </p:cNvSpPr>
          <p:nvPr/>
        </p:nvSpPr>
        <p:spPr>
          <a:xfrm>
            <a:off x="871601" y="686985"/>
            <a:ext cx="5328592" cy="648072"/>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err="1" smtClean="0">
                <a:solidFill>
                  <a:srgbClr val="FF0000"/>
                </a:solidFill>
                <a:latin typeface="+mn-lt"/>
              </a:rPr>
              <a:t>Parts</a:t>
            </a:r>
            <a:r>
              <a:rPr lang="tr-TR" sz="2800" b="1" dirty="0" smtClean="0">
                <a:solidFill>
                  <a:srgbClr val="FF0000"/>
                </a:solidFill>
                <a:latin typeface="+mn-lt"/>
              </a:rPr>
              <a:t> of a </a:t>
            </a:r>
            <a:r>
              <a:rPr lang="tr-TR" sz="2800" b="1" dirty="0" err="1" smtClean="0">
                <a:solidFill>
                  <a:srgbClr val="FF0000"/>
                </a:solidFill>
                <a:latin typeface="+mn-lt"/>
              </a:rPr>
              <a:t>Paragraph</a:t>
            </a:r>
            <a:endParaRPr lang="en-US" sz="2800" b="1" dirty="0">
              <a:latin typeface="+mn-lt"/>
            </a:endParaRPr>
          </a:p>
        </p:txBody>
      </p:sp>
      <p:sp>
        <p:nvSpPr>
          <p:cNvPr id="2" name="Rectangle 1"/>
          <p:cNvSpPr/>
          <p:nvPr/>
        </p:nvSpPr>
        <p:spPr>
          <a:xfrm>
            <a:off x="1043608" y="1555127"/>
            <a:ext cx="2009846" cy="369332"/>
          </a:xfrm>
          <a:prstGeom prst="rect">
            <a:avLst/>
          </a:prstGeom>
        </p:spPr>
        <p:txBody>
          <a:bodyPr wrap="none">
            <a:spAutoFit/>
          </a:bodyPr>
          <a:lstStyle/>
          <a:p>
            <a:r>
              <a:rPr lang="tr-TR" b="1" u="sng" dirty="0" err="1" smtClean="0"/>
              <a:t>Supporting</a:t>
            </a:r>
            <a:r>
              <a:rPr lang="tr-TR" b="1" u="sng" dirty="0" smtClean="0"/>
              <a:t> </a:t>
            </a:r>
            <a:r>
              <a:rPr lang="tr-TR" b="1" u="sng" dirty="0" err="1" smtClean="0"/>
              <a:t>Details</a:t>
            </a:r>
            <a:r>
              <a:rPr lang="tr-TR" b="1" u="sng" dirty="0" smtClean="0"/>
              <a:t>:</a:t>
            </a:r>
            <a:endParaRPr lang="tr-TR" b="1" u="sng" dirty="0"/>
          </a:p>
        </p:txBody>
      </p:sp>
      <p:sp>
        <p:nvSpPr>
          <p:cNvPr id="4" name="Dikdörtgen 3"/>
          <p:cNvSpPr/>
          <p:nvPr/>
        </p:nvSpPr>
        <p:spPr>
          <a:xfrm>
            <a:off x="971600" y="2144529"/>
            <a:ext cx="7830616" cy="2862322"/>
          </a:xfrm>
          <a:prstGeom prst="rect">
            <a:avLst/>
          </a:prstGeom>
        </p:spPr>
        <p:txBody>
          <a:bodyPr wrap="square">
            <a:spAutoFit/>
          </a:bodyPr>
          <a:lstStyle/>
          <a:p>
            <a:pPr algn="just"/>
            <a:r>
              <a:rPr lang="en-US" dirty="0">
                <a:latin typeface="Arial" panose="020B0604020202020204" pitchFamily="34" charset="0"/>
              </a:rPr>
              <a:t>It rained a lot in 1816.... a lot - like everyday; the weather in Europe was abnormally wet because it rained in Switzerland on 130 out of the 183 days from April to September. If I was Mary Shelley I might decide to write a book too. </a:t>
            </a:r>
            <a:r>
              <a:rPr lang="en-US" dirty="0" err="1">
                <a:latin typeface="Arial" panose="020B0604020202020204" pitchFamily="34" charset="0"/>
              </a:rPr>
              <a:t>Afterall</a:t>
            </a:r>
            <a:r>
              <a:rPr lang="en-US" dirty="0">
                <a:latin typeface="Arial" panose="020B0604020202020204" pitchFamily="34" charset="0"/>
              </a:rPr>
              <a:t>, it was the </a:t>
            </a:r>
            <a:r>
              <a:rPr lang="en-US" dirty="0" err="1">
                <a:latin typeface="Arial" panose="020B0604020202020204" pitchFamily="34" charset="0"/>
              </a:rPr>
              <a:t>onnly</a:t>
            </a:r>
            <a:r>
              <a:rPr lang="en-US" dirty="0">
                <a:latin typeface="Arial" panose="020B0604020202020204" pitchFamily="34" charset="0"/>
              </a:rPr>
              <a:t> thing you could do without TV or anything. She said that she "passed the summer of 1816 in the environs of Geneva...we occasionally amused ourselves with some German stories of ghosts... These tales excited in us a playful desire of imitation"  So, people were stuck inside and bored. Mary Shelley decided to write a book </a:t>
            </a:r>
            <a:r>
              <a:rPr lang="en-US" dirty="0" err="1">
                <a:latin typeface="Arial" panose="020B0604020202020204" pitchFamily="34" charset="0"/>
              </a:rPr>
              <a:t>becuase</a:t>
            </a:r>
            <a:r>
              <a:rPr lang="en-US" dirty="0">
                <a:latin typeface="Arial" panose="020B0604020202020204" pitchFamily="34" charset="0"/>
              </a:rPr>
              <a:t> it was so awful outside. I can totally see her point, you </a:t>
            </a:r>
            <a:r>
              <a:rPr lang="en-US" dirty="0" smtClean="0">
                <a:latin typeface="Arial" panose="020B0604020202020204" pitchFamily="34" charset="0"/>
              </a:rPr>
              <a:t>know?</a:t>
            </a:r>
            <a:r>
              <a:rPr lang="tr-TR" dirty="0" smtClean="0">
                <a:latin typeface="Arial" panose="020B0604020202020204" pitchFamily="34" charset="0"/>
              </a:rPr>
              <a:t> </a:t>
            </a:r>
            <a:r>
              <a:rPr lang="en-US" dirty="0" smtClean="0">
                <a:latin typeface="Arial" panose="020B0604020202020204" pitchFamily="34" charset="0"/>
              </a:rPr>
              <a:t>I </a:t>
            </a:r>
            <a:r>
              <a:rPr lang="en-US" dirty="0">
                <a:latin typeface="Arial" panose="020B0604020202020204" pitchFamily="34" charset="0"/>
              </a:rPr>
              <a:t>guess I would write a novel if there was nothing else to do.</a:t>
            </a:r>
            <a:endParaRPr lang="tr-TR" dirty="0"/>
          </a:p>
        </p:txBody>
      </p:sp>
      <p:sp>
        <p:nvSpPr>
          <p:cNvPr id="6" name="Dikdörtgen 5"/>
          <p:cNvSpPr/>
          <p:nvPr/>
        </p:nvSpPr>
        <p:spPr>
          <a:xfrm>
            <a:off x="2609745" y="5373216"/>
            <a:ext cx="6552728" cy="369332"/>
          </a:xfrm>
          <a:prstGeom prst="rect">
            <a:avLst/>
          </a:prstGeom>
        </p:spPr>
        <p:txBody>
          <a:bodyPr wrap="square">
            <a:spAutoFit/>
          </a:bodyPr>
          <a:lstStyle/>
          <a:p>
            <a:r>
              <a:rPr lang="tr-TR" dirty="0" smtClean="0">
                <a:hlinkClick r:id="rId2"/>
              </a:rPr>
              <a:t>Source: https</a:t>
            </a:r>
            <a:r>
              <a:rPr lang="tr-TR" dirty="0">
                <a:hlinkClick r:id="rId2"/>
              </a:rPr>
              <a:t>://slulibrary.saintleo.edu/c.php?g=368032&amp;p=2488977</a:t>
            </a:r>
            <a:endParaRPr lang="en-US" dirty="0"/>
          </a:p>
        </p:txBody>
      </p:sp>
    </p:spTree>
    <p:extLst>
      <p:ext uri="{BB962C8B-B14F-4D97-AF65-F5344CB8AC3E}">
        <p14:creationId xmlns:p14="http://schemas.microsoft.com/office/powerpoint/2010/main" val="33667043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1"/>
          <p:cNvSpPr txBox="1">
            <a:spLocks/>
          </p:cNvSpPr>
          <p:nvPr/>
        </p:nvSpPr>
        <p:spPr>
          <a:xfrm>
            <a:off x="871601" y="686985"/>
            <a:ext cx="5328592" cy="648072"/>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err="1" smtClean="0">
                <a:solidFill>
                  <a:srgbClr val="FF0000"/>
                </a:solidFill>
                <a:latin typeface="+mn-lt"/>
              </a:rPr>
              <a:t>Parts</a:t>
            </a:r>
            <a:r>
              <a:rPr lang="tr-TR" sz="2800" b="1" dirty="0" smtClean="0">
                <a:solidFill>
                  <a:srgbClr val="FF0000"/>
                </a:solidFill>
                <a:latin typeface="+mn-lt"/>
              </a:rPr>
              <a:t> of a </a:t>
            </a:r>
            <a:r>
              <a:rPr lang="tr-TR" sz="2800" b="1" dirty="0" err="1" smtClean="0">
                <a:solidFill>
                  <a:srgbClr val="FF0000"/>
                </a:solidFill>
                <a:latin typeface="+mn-lt"/>
              </a:rPr>
              <a:t>Paragraph</a:t>
            </a:r>
            <a:endParaRPr lang="en-US" sz="2800" b="1" dirty="0">
              <a:latin typeface="+mn-lt"/>
            </a:endParaRPr>
          </a:p>
        </p:txBody>
      </p:sp>
      <p:sp>
        <p:nvSpPr>
          <p:cNvPr id="2" name="Rectangle 1"/>
          <p:cNvSpPr/>
          <p:nvPr/>
        </p:nvSpPr>
        <p:spPr>
          <a:xfrm>
            <a:off x="1043608" y="1555127"/>
            <a:ext cx="3934539" cy="369332"/>
          </a:xfrm>
          <a:prstGeom prst="rect">
            <a:avLst/>
          </a:prstGeom>
        </p:spPr>
        <p:txBody>
          <a:bodyPr wrap="none">
            <a:spAutoFit/>
          </a:bodyPr>
          <a:lstStyle/>
          <a:p>
            <a:r>
              <a:rPr lang="tr-TR" b="1" u="sng" dirty="0" err="1" smtClean="0"/>
              <a:t>Closing</a:t>
            </a:r>
            <a:r>
              <a:rPr lang="tr-TR" b="1" u="sng" dirty="0" smtClean="0"/>
              <a:t> </a:t>
            </a:r>
            <a:r>
              <a:rPr lang="tr-TR" b="1" u="sng" dirty="0" err="1" smtClean="0"/>
              <a:t>Sentence</a:t>
            </a:r>
            <a:r>
              <a:rPr lang="tr-TR" b="1" u="sng" dirty="0" smtClean="0"/>
              <a:t> / </a:t>
            </a:r>
            <a:r>
              <a:rPr lang="tr-TR" b="1" u="sng" dirty="0" err="1" smtClean="0"/>
              <a:t>Transition</a:t>
            </a:r>
            <a:r>
              <a:rPr lang="tr-TR" b="1" u="sng" dirty="0" smtClean="0"/>
              <a:t> </a:t>
            </a:r>
            <a:r>
              <a:rPr lang="tr-TR" b="1" u="sng" dirty="0" err="1" smtClean="0"/>
              <a:t>Sentence</a:t>
            </a:r>
            <a:r>
              <a:rPr lang="tr-TR" b="1" u="sng" dirty="0" smtClean="0"/>
              <a:t>:</a:t>
            </a:r>
            <a:endParaRPr lang="tr-TR" b="1" u="sng" dirty="0"/>
          </a:p>
        </p:txBody>
      </p:sp>
      <p:sp>
        <p:nvSpPr>
          <p:cNvPr id="6" name="Dikdörtgen 5"/>
          <p:cNvSpPr/>
          <p:nvPr/>
        </p:nvSpPr>
        <p:spPr>
          <a:xfrm>
            <a:off x="1011319" y="2204864"/>
            <a:ext cx="6534472" cy="369332"/>
          </a:xfrm>
          <a:prstGeom prst="rect">
            <a:avLst/>
          </a:prstGeom>
        </p:spPr>
        <p:txBody>
          <a:bodyPr wrap="square">
            <a:spAutoFit/>
          </a:bodyPr>
          <a:lstStyle/>
          <a:p>
            <a:r>
              <a:rPr lang="tr-TR" dirty="0" smtClean="0"/>
              <a:t>- </a:t>
            </a:r>
            <a:r>
              <a:rPr lang="tr-TR" dirty="0" err="1" smtClean="0"/>
              <a:t>The</a:t>
            </a:r>
            <a:r>
              <a:rPr lang="tr-TR" dirty="0" smtClean="0"/>
              <a:t> </a:t>
            </a:r>
            <a:r>
              <a:rPr lang="en-US" dirty="0" smtClean="0"/>
              <a:t>last </a:t>
            </a:r>
            <a:r>
              <a:rPr lang="en-US" dirty="0"/>
              <a:t>sentence in a </a:t>
            </a:r>
            <a:r>
              <a:rPr lang="en-US" dirty="0" smtClean="0"/>
              <a:t>paragraph</a:t>
            </a:r>
            <a:endParaRPr lang="tr-TR" dirty="0"/>
          </a:p>
        </p:txBody>
      </p:sp>
      <p:sp>
        <p:nvSpPr>
          <p:cNvPr id="7" name="Dikdörtgen 6"/>
          <p:cNvSpPr/>
          <p:nvPr/>
        </p:nvSpPr>
        <p:spPr>
          <a:xfrm>
            <a:off x="1017960" y="2669935"/>
            <a:ext cx="4572000" cy="369332"/>
          </a:xfrm>
          <a:prstGeom prst="rect">
            <a:avLst/>
          </a:prstGeom>
        </p:spPr>
        <p:txBody>
          <a:bodyPr>
            <a:spAutoFit/>
          </a:bodyPr>
          <a:lstStyle/>
          <a:p>
            <a:r>
              <a:rPr lang="tr-TR" dirty="0" smtClean="0"/>
              <a:t>- </a:t>
            </a:r>
            <a:r>
              <a:rPr lang="tr-TR" dirty="0"/>
              <a:t>R</a:t>
            </a:r>
            <a:r>
              <a:rPr lang="en-US" dirty="0" smtClean="0"/>
              <a:t>estates </a:t>
            </a:r>
            <a:r>
              <a:rPr lang="en-US" dirty="0"/>
              <a:t>the main idea of your </a:t>
            </a:r>
            <a:r>
              <a:rPr lang="en-US" dirty="0" smtClean="0"/>
              <a:t>paragraph</a:t>
            </a:r>
            <a:endParaRPr lang="en-US" dirty="0"/>
          </a:p>
        </p:txBody>
      </p:sp>
      <p:sp>
        <p:nvSpPr>
          <p:cNvPr id="3" name="Dikdörtgen 2"/>
          <p:cNvSpPr/>
          <p:nvPr/>
        </p:nvSpPr>
        <p:spPr>
          <a:xfrm>
            <a:off x="1043608" y="3170317"/>
            <a:ext cx="7632848" cy="646331"/>
          </a:xfrm>
          <a:prstGeom prst="rect">
            <a:avLst/>
          </a:prstGeom>
        </p:spPr>
        <p:txBody>
          <a:bodyPr wrap="square">
            <a:spAutoFit/>
          </a:bodyPr>
          <a:lstStyle/>
          <a:p>
            <a:r>
              <a:rPr lang="tr-TR" dirty="0" smtClean="0"/>
              <a:t>- </a:t>
            </a:r>
            <a:r>
              <a:rPr lang="en-US" dirty="0" smtClean="0"/>
              <a:t>Conclude </a:t>
            </a:r>
            <a:r>
              <a:rPr lang="en-US" dirty="0"/>
              <a:t>by linking the last paragraph to the first, perhaps by reiterating a word or phrase you used at the beginning.</a:t>
            </a:r>
          </a:p>
        </p:txBody>
      </p:sp>
      <p:sp>
        <p:nvSpPr>
          <p:cNvPr id="4" name="Dikdörtgen 3"/>
          <p:cNvSpPr/>
          <p:nvPr/>
        </p:nvSpPr>
        <p:spPr>
          <a:xfrm>
            <a:off x="1074624" y="3935082"/>
            <a:ext cx="7529823" cy="369332"/>
          </a:xfrm>
          <a:prstGeom prst="rect">
            <a:avLst/>
          </a:prstGeom>
        </p:spPr>
        <p:txBody>
          <a:bodyPr wrap="square">
            <a:spAutoFit/>
          </a:bodyPr>
          <a:lstStyle/>
          <a:p>
            <a:r>
              <a:rPr lang="tr-TR" dirty="0" smtClean="0"/>
              <a:t>- </a:t>
            </a:r>
            <a:r>
              <a:rPr lang="en-US" dirty="0" smtClean="0"/>
              <a:t>Conclude </a:t>
            </a:r>
            <a:r>
              <a:rPr lang="en-US" dirty="0"/>
              <a:t>with a sentence composed mainly of one-syllable words. </a:t>
            </a:r>
          </a:p>
        </p:txBody>
      </p:sp>
      <p:sp>
        <p:nvSpPr>
          <p:cNvPr id="8" name="Dikdörtgen 7"/>
          <p:cNvSpPr/>
          <p:nvPr/>
        </p:nvSpPr>
        <p:spPr>
          <a:xfrm>
            <a:off x="1043609" y="4422848"/>
            <a:ext cx="7776864" cy="923330"/>
          </a:xfrm>
          <a:prstGeom prst="rect">
            <a:avLst/>
          </a:prstGeom>
        </p:spPr>
        <p:txBody>
          <a:bodyPr wrap="square">
            <a:spAutoFit/>
          </a:bodyPr>
          <a:lstStyle/>
          <a:p>
            <a:r>
              <a:rPr lang="tr-TR" dirty="0" smtClean="0"/>
              <a:t>- </a:t>
            </a:r>
            <a:r>
              <a:rPr lang="en-US" dirty="0" smtClean="0"/>
              <a:t>Conclude </a:t>
            </a:r>
            <a:r>
              <a:rPr lang="en-US" dirty="0"/>
              <a:t>with a sentence that's compound or parallel in structure; such sentences can establish a sense of balance or order that may feel just right at the end of a complex discussion</a:t>
            </a:r>
            <a:r>
              <a:rPr lang="en-US" dirty="0" smtClean="0"/>
              <a:t>.</a:t>
            </a:r>
            <a:endParaRPr lang="en-US" dirty="0"/>
          </a:p>
        </p:txBody>
      </p:sp>
      <p:sp>
        <p:nvSpPr>
          <p:cNvPr id="10" name="Dikdörtgen 9"/>
          <p:cNvSpPr/>
          <p:nvPr/>
        </p:nvSpPr>
        <p:spPr>
          <a:xfrm>
            <a:off x="1691680" y="5609934"/>
            <a:ext cx="7885384" cy="369332"/>
          </a:xfrm>
          <a:prstGeom prst="rect">
            <a:avLst/>
          </a:prstGeom>
        </p:spPr>
        <p:txBody>
          <a:bodyPr wrap="square">
            <a:spAutoFit/>
          </a:bodyPr>
          <a:lstStyle/>
          <a:p>
            <a:r>
              <a:rPr lang="tr-TR" dirty="0" smtClean="0">
                <a:hlinkClick r:id="rId2"/>
              </a:rPr>
              <a:t>Source: https</a:t>
            </a:r>
            <a:r>
              <a:rPr lang="tr-TR" dirty="0">
                <a:hlinkClick r:id="rId2"/>
              </a:rPr>
              <a:t>://writingcenter.fas.harvard.edu/pages/ending-essay-conclusions</a:t>
            </a:r>
            <a:endParaRPr lang="en-US" dirty="0"/>
          </a:p>
        </p:txBody>
      </p:sp>
    </p:spTree>
    <p:extLst>
      <p:ext uri="{BB962C8B-B14F-4D97-AF65-F5344CB8AC3E}">
        <p14:creationId xmlns:p14="http://schemas.microsoft.com/office/powerpoint/2010/main" val="4928438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2157" y="643223"/>
            <a:ext cx="3671070" cy="461665"/>
          </a:xfrm>
          <a:prstGeom prst="rect">
            <a:avLst/>
          </a:prstGeom>
        </p:spPr>
        <p:txBody>
          <a:bodyPr wrap="none">
            <a:spAutoFit/>
          </a:bodyPr>
          <a:lstStyle/>
          <a:p>
            <a:r>
              <a:rPr lang="tr-TR" sz="2400" b="1" dirty="0" err="1" smtClean="0">
                <a:solidFill>
                  <a:srgbClr val="FF0000"/>
                </a:solidFill>
              </a:rPr>
              <a:t>Every</a:t>
            </a:r>
            <a:r>
              <a:rPr lang="tr-TR" sz="2400" b="1" dirty="0" smtClean="0">
                <a:solidFill>
                  <a:srgbClr val="FF0000"/>
                </a:solidFill>
              </a:rPr>
              <a:t> </a:t>
            </a:r>
            <a:r>
              <a:rPr lang="tr-TR" sz="2400" b="1" dirty="0" err="1" smtClean="0">
                <a:solidFill>
                  <a:srgbClr val="FF0000"/>
                </a:solidFill>
              </a:rPr>
              <a:t>Paragraph</a:t>
            </a:r>
            <a:r>
              <a:rPr lang="tr-TR" sz="2400" b="1" dirty="0" smtClean="0">
                <a:solidFill>
                  <a:srgbClr val="FF0000"/>
                </a:solidFill>
              </a:rPr>
              <a:t> </a:t>
            </a:r>
            <a:r>
              <a:rPr lang="tr-TR" sz="2400" b="1" dirty="0" err="1" smtClean="0">
                <a:solidFill>
                  <a:srgbClr val="FF0000"/>
                </a:solidFill>
              </a:rPr>
              <a:t>Should</a:t>
            </a:r>
            <a:r>
              <a:rPr lang="tr-TR" sz="2400" b="1" dirty="0" smtClean="0">
                <a:solidFill>
                  <a:srgbClr val="FF0000"/>
                </a:solidFill>
              </a:rPr>
              <a:t> be;</a:t>
            </a:r>
            <a:endParaRPr lang="tr-TR" sz="2400" b="1" dirty="0">
              <a:solidFill>
                <a:srgbClr val="FF0000"/>
              </a:solidFill>
            </a:endParaRPr>
          </a:p>
        </p:txBody>
      </p:sp>
      <p:sp>
        <p:nvSpPr>
          <p:cNvPr id="10" name="Rectangle 9"/>
          <p:cNvSpPr/>
          <p:nvPr/>
        </p:nvSpPr>
        <p:spPr>
          <a:xfrm>
            <a:off x="827584" y="1340768"/>
            <a:ext cx="1071127" cy="369332"/>
          </a:xfrm>
          <a:prstGeom prst="rect">
            <a:avLst/>
          </a:prstGeom>
        </p:spPr>
        <p:txBody>
          <a:bodyPr wrap="none">
            <a:spAutoFit/>
          </a:bodyPr>
          <a:lstStyle/>
          <a:p>
            <a:r>
              <a:rPr lang="tr-TR" dirty="0" smtClean="0"/>
              <a:t>- </a:t>
            </a:r>
            <a:r>
              <a:rPr lang="tr-TR" dirty="0" err="1" smtClean="0"/>
              <a:t>Unified</a:t>
            </a:r>
            <a:r>
              <a:rPr lang="tr-TR" dirty="0" smtClean="0"/>
              <a:t>:</a:t>
            </a:r>
            <a:endParaRPr lang="tr-TR" dirty="0"/>
          </a:p>
        </p:txBody>
      </p:sp>
      <p:sp>
        <p:nvSpPr>
          <p:cNvPr id="3" name="Dikdörtgen 2"/>
          <p:cNvSpPr/>
          <p:nvPr/>
        </p:nvSpPr>
        <p:spPr>
          <a:xfrm>
            <a:off x="957456" y="1914314"/>
            <a:ext cx="8219088" cy="369332"/>
          </a:xfrm>
          <a:prstGeom prst="rect">
            <a:avLst/>
          </a:prstGeom>
        </p:spPr>
        <p:txBody>
          <a:bodyPr wrap="square">
            <a:spAutoFit/>
          </a:bodyPr>
          <a:lstStyle/>
          <a:p>
            <a:r>
              <a:rPr lang="en-US" dirty="0"/>
              <a:t>All of the sentences in a single paragraph </a:t>
            </a:r>
            <a:r>
              <a:rPr lang="tr-TR" dirty="0" smtClean="0">
                <a:sym typeface="Wingdings" panose="05000000000000000000" pitchFamily="2" charset="2"/>
              </a:rPr>
              <a:t> </a:t>
            </a:r>
            <a:r>
              <a:rPr lang="en-US" dirty="0" smtClean="0"/>
              <a:t>single </a:t>
            </a:r>
            <a:r>
              <a:rPr lang="en-US" dirty="0"/>
              <a:t>controlling idea </a:t>
            </a:r>
            <a:endParaRPr lang="tr-TR" dirty="0"/>
          </a:p>
        </p:txBody>
      </p:sp>
      <p:sp>
        <p:nvSpPr>
          <p:cNvPr id="4" name="Dikdörtgen 3"/>
          <p:cNvSpPr/>
          <p:nvPr/>
        </p:nvSpPr>
        <p:spPr>
          <a:xfrm>
            <a:off x="798705" y="2501630"/>
            <a:ext cx="1295226" cy="369332"/>
          </a:xfrm>
          <a:prstGeom prst="rect">
            <a:avLst/>
          </a:prstGeom>
        </p:spPr>
        <p:txBody>
          <a:bodyPr wrap="none">
            <a:spAutoFit/>
          </a:bodyPr>
          <a:lstStyle/>
          <a:p>
            <a:r>
              <a:rPr lang="tr-TR" dirty="0" smtClean="0"/>
              <a:t>- </a:t>
            </a:r>
            <a:r>
              <a:rPr lang="tr-TR" dirty="0" err="1" smtClean="0"/>
              <a:t>Coherent</a:t>
            </a:r>
            <a:r>
              <a:rPr lang="tr-TR" dirty="0"/>
              <a:t>: </a:t>
            </a:r>
          </a:p>
        </p:txBody>
      </p:sp>
      <p:sp>
        <p:nvSpPr>
          <p:cNvPr id="5" name="Dikdörtgen 4"/>
          <p:cNvSpPr/>
          <p:nvPr/>
        </p:nvSpPr>
        <p:spPr>
          <a:xfrm>
            <a:off x="862157" y="3013260"/>
            <a:ext cx="7507564" cy="646331"/>
          </a:xfrm>
          <a:prstGeom prst="rect">
            <a:avLst/>
          </a:prstGeom>
        </p:spPr>
        <p:txBody>
          <a:bodyPr wrap="square">
            <a:spAutoFit/>
          </a:bodyPr>
          <a:lstStyle/>
          <a:p>
            <a:r>
              <a:rPr lang="en-US" dirty="0"/>
              <a:t>The sentences should be arranged in a logical manner and should follow a definite plan for </a:t>
            </a:r>
            <a:r>
              <a:rPr lang="en-US" dirty="0" smtClean="0"/>
              <a:t>development</a:t>
            </a:r>
            <a:r>
              <a:rPr lang="tr-TR" dirty="0" smtClean="0"/>
              <a:t>.</a:t>
            </a:r>
            <a:endParaRPr lang="tr-TR" dirty="0"/>
          </a:p>
        </p:txBody>
      </p:sp>
      <p:sp>
        <p:nvSpPr>
          <p:cNvPr id="6" name="Dikdörtgen 5"/>
          <p:cNvSpPr/>
          <p:nvPr/>
        </p:nvSpPr>
        <p:spPr>
          <a:xfrm>
            <a:off x="862157" y="3938885"/>
            <a:ext cx="1872372" cy="369332"/>
          </a:xfrm>
          <a:prstGeom prst="rect">
            <a:avLst/>
          </a:prstGeom>
        </p:spPr>
        <p:txBody>
          <a:bodyPr wrap="none">
            <a:spAutoFit/>
          </a:bodyPr>
          <a:lstStyle/>
          <a:p>
            <a:r>
              <a:rPr lang="tr-TR" dirty="0" smtClean="0"/>
              <a:t>- </a:t>
            </a:r>
            <a:r>
              <a:rPr lang="tr-TR" dirty="0" err="1" smtClean="0"/>
              <a:t>Well-developed</a:t>
            </a:r>
            <a:r>
              <a:rPr lang="tr-TR" dirty="0"/>
              <a:t>:</a:t>
            </a:r>
          </a:p>
        </p:txBody>
      </p:sp>
      <p:sp>
        <p:nvSpPr>
          <p:cNvPr id="9" name="Dikdörtgen 8"/>
          <p:cNvSpPr/>
          <p:nvPr/>
        </p:nvSpPr>
        <p:spPr>
          <a:xfrm>
            <a:off x="862157" y="4389205"/>
            <a:ext cx="7814299" cy="923330"/>
          </a:xfrm>
          <a:prstGeom prst="rect">
            <a:avLst/>
          </a:prstGeom>
        </p:spPr>
        <p:txBody>
          <a:bodyPr wrap="square">
            <a:spAutoFit/>
          </a:bodyPr>
          <a:lstStyle/>
          <a:p>
            <a:r>
              <a:rPr lang="en-US" dirty="0" smtClean="0"/>
              <a:t>Every </a:t>
            </a:r>
            <a:r>
              <a:rPr lang="en-US" dirty="0"/>
              <a:t>idea discussed in the paragraph should be adequately explained and supported through evidence and details that work together to explain the paragraph’s </a:t>
            </a:r>
            <a:r>
              <a:rPr lang="tr-TR" dirty="0" smtClean="0"/>
              <a:t>main </a:t>
            </a:r>
            <a:r>
              <a:rPr lang="en-US" dirty="0" smtClean="0"/>
              <a:t>idea</a:t>
            </a:r>
            <a:r>
              <a:rPr lang="tr-TR" dirty="0" smtClean="0"/>
              <a:t>.</a:t>
            </a:r>
            <a:endParaRPr lang="tr-TR" dirty="0"/>
          </a:p>
        </p:txBody>
      </p:sp>
      <p:sp>
        <p:nvSpPr>
          <p:cNvPr id="7" name="Dikdörtgen 6"/>
          <p:cNvSpPr/>
          <p:nvPr/>
        </p:nvSpPr>
        <p:spPr>
          <a:xfrm>
            <a:off x="3563888" y="5345052"/>
            <a:ext cx="6264696" cy="369332"/>
          </a:xfrm>
          <a:prstGeom prst="rect">
            <a:avLst/>
          </a:prstGeom>
        </p:spPr>
        <p:txBody>
          <a:bodyPr wrap="square">
            <a:spAutoFit/>
          </a:bodyPr>
          <a:lstStyle/>
          <a:p>
            <a:r>
              <a:rPr lang="tr-TR" dirty="0" smtClean="0">
                <a:hlinkClick r:id="rId2"/>
              </a:rPr>
              <a:t>Source: https</a:t>
            </a:r>
            <a:r>
              <a:rPr lang="tr-TR" dirty="0">
                <a:hlinkClick r:id="rId2"/>
              </a:rPr>
              <a:t>://libguides.usc.edu/writingguide/paragraph</a:t>
            </a:r>
            <a:endParaRPr lang="en-US" dirty="0"/>
          </a:p>
        </p:txBody>
      </p:sp>
    </p:spTree>
    <p:extLst>
      <p:ext uri="{BB962C8B-B14F-4D97-AF65-F5344CB8AC3E}">
        <p14:creationId xmlns:p14="http://schemas.microsoft.com/office/powerpoint/2010/main" val="41288106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3096</TotalTime>
  <Words>1342</Words>
  <Application>Microsoft Office PowerPoint</Application>
  <PresentationFormat>Ekran Gösterisi (4:3)</PresentationFormat>
  <Paragraphs>139</Paragraphs>
  <Slides>18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18</vt:i4>
      </vt:variant>
    </vt:vector>
  </HeadingPairs>
  <TitlesOfParts>
    <vt:vector size="23" baseType="lpstr">
      <vt:lpstr>Arial</vt:lpstr>
      <vt:lpstr>Calibri</vt:lpstr>
      <vt:lpstr>Times New Roman</vt:lpstr>
      <vt:lpstr>Wingdings</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SINIF</dc:creator>
  <cp:lastModifiedBy>ilaum</cp:lastModifiedBy>
  <cp:revision>158</cp:revision>
  <dcterms:created xsi:type="dcterms:W3CDTF">2020-02-06T11:34:11Z</dcterms:created>
  <dcterms:modified xsi:type="dcterms:W3CDTF">2020-05-06T12:55:13Z</dcterms:modified>
</cp:coreProperties>
</file>