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30.04.2020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HUKUKUNUN KAYNAKLARI</a:t>
            </a:r>
            <a:endParaRPr lang="tr-T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A48-49B1-4825-83F5-4CCE9D6EE3C5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BD619B7D-94DA-48D6-B32E-B84BC37A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rgbClr val="FFFFFF"/>
                </a:solidFill>
              </a:rPr>
              <a:t>HUKUKUN KAYNAKLARI</a:t>
            </a:r>
            <a:endParaRPr lang="tr-TR" sz="28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6A1C71-2141-42E5-8DED-70B021A96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b="1" dirty="0"/>
              <a:t>Yazılı Kaynaklar</a:t>
            </a:r>
          </a:p>
          <a:p>
            <a:pPr marL="0" indent="0">
              <a:buNone/>
            </a:pPr>
            <a:endParaRPr lang="tr-TR" b="1" dirty="0"/>
          </a:p>
          <a:p>
            <a:pPr marL="731520" lvl="1" indent="-457200">
              <a:buFont typeface="+mj-lt"/>
              <a:buAutoNum type="arabicPeriod"/>
            </a:pPr>
            <a:r>
              <a:rPr lang="tr-TR"/>
              <a:t>Kanunlar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/>
              <a:t>Kanun Hükmünde Kararnameler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/>
              <a:t>Tüzük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/>
              <a:t>Yönetmelik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7B62CF-E3D8-4888-978C-03EEE2CE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B2D34B-C6DC-47DD-9260-C761D95E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0B7BC9-4803-4BD3-8DC4-FE875A63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0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811CDB-B894-4782-B19D-6D3E35194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730606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1. KANUNLAR</a:t>
            </a:r>
          </a:p>
          <a:p>
            <a:pPr algn="just"/>
            <a:r>
              <a:rPr lang="tr-TR" dirty="0"/>
              <a:t>Genel, sürekli ve soyut hukuk kurallarına </a:t>
            </a:r>
            <a:r>
              <a:rPr lang="tr-TR" b="1" dirty="0">
                <a:solidFill>
                  <a:srgbClr val="7030A0"/>
                </a:solidFill>
              </a:rPr>
              <a:t>kanun</a:t>
            </a:r>
            <a:r>
              <a:rPr lang="tr-TR" dirty="0"/>
              <a:t> denir. </a:t>
            </a:r>
          </a:p>
          <a:p>
            <a:pPr algn="just"/>
            <a:r>
              <a:rPr lang="tr-TR" dirty="0"/>
              <a:t>Kanun anayasanın yetkili kıldığı organ tarafından çıkarılır.</a:t>
            </a:r>
          </a:p>
          <a:p>
            <a:pPr algn="just"/>
            <a:r>
              <a:rPr lang="tr-TR" dirty="0"/>
              <a:t>Kanunu çıkaran organa </a:t>
            </a:r>
            <a:r>
              <a:rPr lang="tr-TR" b="1" dirty="0">
                <a:solidFill>
                  <a:srgbClr val="7030A0"/>
                </a:solidFill>
              </a:rPr>
              <a:t>yasama organı </a:t>
            </a:r>
            <a:r>
              <a:rPr lang="tr-TR" dirty="0"/>
              <a:t>denir.</a:t>
            </a:r>
          </a:p>
          <a:p>
            <a:pPr algn="just"/>
            <a:r>
              <a:rPr lang="tr-TR" b="1" dirty="0"/>
              <a:t>Kanun Tasarısı (Layihası): </a:t>
            </a:r>
            <a:r>
              <a:rPr lang="tr-TR" dirty="0"/>
              <a:t>Bakanlar kurulunun (hükümettin) meclise sunduğu kanun projesine denir.</a:t>
            </a:r>
          </a:p>
          <a:p>
            <a:pPr algn="just"/>
            <a:r>
              <a:rPr lang="tr-TR" b="1" dirty="0"/>
              <a:t>Kanun Teklifi: </a:t>
            </a:r>
            <a:r>
              <a:rPr lang="tr-TR" dirty="0"/>
              <a:t>Milletvekillerinin meclise sunduğu kanun projesine denir.</a:t>
            </a:r>
          </a:p>
          <a:p>
            <a:pPr algn="just"/>
            <a:r>
              <a:rPr lang="tr-TR" dirty="0"/>
              <a:t>Kanunlar Başbakanlık tarafından çıkartılmakta olan resmi gazetede yayınlanır.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ECF8085-5EB8-411D-B959-D9DAD8D6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chemeClr val="bg1">
                    <a:shade val="97000"/>
                    <a:satMod val="150000"/>
                  </a:schemeClr>
                </a:solidFill>
              </a:rPr>
              <a:t>YAZILI KAYNAKLAR</a:t>
            </a:r>
            <a:endParaRPr lang="tr-TR" sz="28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8A6CBF-835E-449A-96F7-0626C908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9B9118-B42B-41D5-8A7C-9F3226617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FE515F-D2D2-4936-B6DC-0706C825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7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7B2C03-2714-4C1B-97A6-361D59011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844900"/>
            <a:ext cx="5356625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2. TÜZÜKLER (NİZAMNAME)</a:t>
            </a:r>
            <a:endParaRPr lang="tr-TR" dirty="0"/>
          </a:p>
          <a:p>
            <a:pPr algn="just"/>
            <a:r>
              <a:rPr lang="tr-TR" dirty="0"/>
              <a:t>Kanunların nasıl uygulanacağını gösterir.</a:t>
            </a:r>
          </a:p>
          <a:p>
            <a:pPr algn="just"/>
            <a:r>
              <a:rPr lang="tr-TR" dirty="0"/>
              <a:t>Danıştay incelemesinden geçirilir.</a:t>
            </a:r>
          </a:p>
          <a:p>
            <a:pPr algn="just"/>
            <a:r>
              <a:rPr lang="tr-TR" dirty="0"/>
              <a:t>Bakanlar Kurulu tarafından çıkarılır ve cumhurbaşkanı tarafından imzalanır.</a:t>
            </a:r>
          </a:p>
          <a:p>
            <a:pPr algn="just"/>
            <a:r>
              <a:rPr lang="tr-TR" dirty="0"/>
              <a:t>Resmi gazetede yayınlanır. </a:t>
            </a:r>
          </a:p>
          <a:p>
            <a:pPr algn="just"/>
            <a:r>
              <a:rPr lang="tr-TR" dirty="0"/>
              <a:t>Tüzüklerin iptaline ilişkin davalara Danıştay bakar.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5CE67C9F-444C-4E37-B8E8-6BD08D37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chemeClr val="bg1">
                    <a:shade val="97000"/>
                    <a:satMod val="150000"/>
                  </a:schemeClr>
                </a:solidFill>
              </a:rPr>
              <a:t>YAZILI KAYNAKLAR</a:t>
            </a:r>
            <a:endParaRPr lang="tr-TR" sz="28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01CE48-01FE-4B41-913D-CF88A3D7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FBD9A2-2923-4E31-8870-3ED408CE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A6325D-9B6B-4197-B52F-35D4C607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6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5E5FDB-0A15-4035-A67E-18785E36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3. YÖNETMELİK (TALİMATNAME)</a:t>
            </a:r>
          </a:p>
          <a:p>
            <a:pPr algn="just"/>
            <a:r>
              <a:rPr lang="tr-TR" dirty="0"/>
              <a:t>Başbakanlık, bakanlıklar ve kamu tüzel kişilerinin kendi görev alanlarını ilgilendiren kanun ve tüzüklerin uygulanmasını göstermek üzere çıkardıkları kurallardır.</a:t>
            </a:r>
          </a:p>
          <a:p>
            <a:pPr algn="just"/>
            <a:r>
              <a:rPr lang="tr-TR" dirty="0"/>
              <a:t>Her yönetmelik resmi gazetede yayımlanmaz.</a:t>
            </a:r>
          </a:p>
          <a:p>
            <a:pPr algn="just"/>
            <a:r>
              <a:rPr lang="tr-TR" dirty="0"/>
              <a:t>Hangi yönetmeliklerin yayımlanacağı kanunlarda belirtilir.</a:t>
            </a:r>
          </a:p>
          <a:p>
            <a:pPr algn="just"/>
            <a:r>
              <a:rPr lang="tr-TR" dirty="0"/>
              <a:t>Yönetmeliğin iptali için Danıştay da dava açılır.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05F74E0F-BA0A-4B3B-B5C2-86528AC6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chemeClr val="bg1">
                    <a:shade val="97000"/>
                    <a:satMod val="150000"/>
                  </a:schemeClr>
                </a:solidFill>
              </a:rPr>
              <a:t>YAZILI KAYNAKLAR</a:t>
            </a:r>
            <a:endParaRPr lang="tr-TR" sz="28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4A5F61-CDA6-4530-95DF-10B1446E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64967B-DAA8-4527-B46F-4D36F8CB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5CE8D7-9B8F-416C-86DC-88BE55A6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6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E3DC8A-5088-4B49-8BB3-23DF5FD8E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TALİ KAYNAK (ÖRF VE ADET HUKUKU)</a:t>
            </a:r>
          </a:p>
          <a:p>
            <a:pPr algn="just"/>
            <a:r>
              <a:rPr lang="tr-TR" dirty="0"/>
              <a:t> Yazısız hukuk kurallarıdır. Üç unsuru vardır.</a:t>
            </a:r>
          </a:p>
          <a:p>
            <a:pPr marL="0" indent="0" algn="just">
              <a:buNone/>
            </a:pPr>
            <a:r>
              <a:rPr lang="tr-TR" b="1" dirty="0"/>
              <a:t>Bunlar;</a:t>
            </a:r>
          </a:p>
          <a:p>
            <a:pPr algn="just"/>
            <a:r>
              <a:rPr lang="tr-TR" b="1" dirty="0"/>
              <a:t>Maddi unsur; </a:t>
            </a:r>
            <a:r>
              <a:rPr lang="tr-TR" dirty="0"/>
              <a:t>devamlılık ve tekrarlanmadır. Bu nedenle Moda örf adet hukuku olamaz.</a:t>
            </a:r>
          </a:p>
          <a:p>
            <a:pPr algn="just"/>
            <a:r>
              <a:rPr lang="tr-TR" b="1" dirty="0"/>
              <a:t>Manevi unsur; </a:t>
            </a:r>
            <a:r>
              <a:rPr lang="tr-TR" dirty="0"/>
              <a:t>kurala duyulan genel inanıştır.</a:t>
            </a:r>
          </a:p>
          <a:p>
            <a:pPr algn="just"/>
            <a:r>
              <a:rPr lang="tr-TR" b="1" dirty="0"/>
              <a:t>Hukuki unsur; </a:t>
            </a:r>
            <a:r>
              <a:rPr lang="tr-TR" dirty="0"/>
              <a:t>hukuki müeyyidedir.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43652A30-B99C-419C-8EBC-8226C2F1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chemeClr val="bg1">
                    <a:shade val="97000"/>
                    <a:satMod val="150000"/>
                  </a:schemeClr>
                </a:solidFill>
              </a:rPr>
              <a:t>YAZISIZ KAYNAKLAR</a:t>
            </a:r>
            <a:endParaRPr lang="tr-TR" sz="28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C28818-F44E-45DC-A1F6-5D32178A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9A473D-B006-4586-86D9-61B65E7B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F9A6E5-3CD0-4490-BF56-A582579B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7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65EB02-ABFF-41D2-8340-8F3EF6EF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tr-TR" dirty="0"/>
              <a:t>Hakim ilk önce kanunu uygular. </a:t>
            </a:r>
          </a:p>
          <a:p>
            <a:pPr algn="just">
              <a:spcBef>
                <a:spcPts val="600"/>
              </a:spcBef>
            </a:pPr>
            <a:r>
              <a:rPr lang="tr-TR" dirty="0"/>
              <a:t>Eğer kanunda hüküm ikinci olarak yoksa örf ve adeti uygular.</a:t>
            </a:r>
          </a:p>
          <a:p>
            <a:pPr algn="just">
              <a:spcBef>
                <a:spcPts val="600"/>
              </a:spcBef>
            </a:pPr>
            <a:r>
              <a:rPr lang="tr-TR" dirty="0"/>
              <a:t>Örf ve adet hukuku, genel örf ve adet hukuku ve özel örf ve adet hukuku olmak üzere ikiye ayrılır.</a:t>
            </a:r>
          </a:p>
          <a:p>
            <a:pPr algn="just">
              <a:spcBef>
                <a:spcPts val="600"/>
              </a:spcBef>
            </a:pPr>
            <a:r>
              <a:rPr lang="tr-TR" b="1" dirty="0"/>
              <a:t>Genel örf ve adet hukuku; </a:t>
            </a:r>
            <a:r>
              <a:rPr lang="tr-TR" dirty="0"/>
              <a:t>ülkenin her yerinde bilinir ve uygulanır.</a:t>
            </a:r>
          </a:p>
          <a:p>
            <a:pPr algn="just">
              <a:spcBef>
                <a:spcPts val="600"/>
              </a:spcBef>
            </a:pPr>
            <a:r>
              <a:rPr lang="tr-TR" b="1" dirty="0"/>
              <a:t>İki örneği vardır;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tr-TR" b="1" dirty="0"/>
              <a:t>1. Ortakçılık; </a:t>
            </a:r>
            <a:r>
              <a:rPr lang="tr-TR" dirty="0"/>
              <a:t>Ürün veren hayvanların bakımını bir başkasına bırakması ve buna karşılık ortakçı denilen bu kişinin de kendisine bırakılan hayvanların sağladığı ürünlerin bir kısmını kendisinde tutmasıdır.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tr-TR" b="1" dirty="0"/>
              <a:t>2. Yarıcılık; </a:t>
            </a:r>
            <a:r>
              <a:rPr lang="tr-TR" dirty="0"/>
              <a:t>Toprak ürününün paylaşımı. Özel örf ve adet hukuku; Ülkenin bir yöresinde uygulanır.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733C417B-7E6D-4B7A-886F-53F959D45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chemeClr val="bg1">
                    <a:shade val="97000"/>
                    <a:satMod val="150000"/>
                  </a:schemeClr>
                </a:solidFill>
              </a:rPr>
              <a:t>YAZISIZ KAYNAKLAR</a:t>
            </a:r>
            <a:endParaRPr lang="tr-TR" sz="28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375B20-CDA8-419D-8381-B4FA2AFE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BE28D0-4933-4297-9649-F26B962D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E3228B-2759-48D2-B415-911FAD3E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49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389</Words>
  <Application>Microsoft Office PowerPoint</Application>
  <PresentationFormat>Geniş ekran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</vt:lpstr>
      <vt:lpstr>Rockwell Extra Bold</vt:lpstr>
      <vt:lpstr>Times New Roman</vt:lpstr>
      <vt:lpstr>Wingdings</vt:lpstr>
      <vt:lpstr>Tahta Yazı</vt:lpstr>
      <vt:lpstr>TEMEL HUKUK</vt:lpstr>
      <vt:lpstr>HUKUKUN KAYNAKLARI</vt:lpstr>
      <vt:lpstr>YAZILI KAYNAKLAR</vt:lpstr>
      <vt:lpstr>YAZILI KAYNAKLAR</vt:lpstr>
      <vt:lpstr>YAZILI KAYNAKLAR</vt:lpstr>
      <vt:lpstr>YAZISIZ KAYNAKLAR</vt:lpstr>
      <vt:lpstr>YAZISIZ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3</cp:revision>
  <dcterms:created xsi:type="dcterms:W3CDTF">2020-04-30T21:00:28Z</dcterms:created>
  <dcterms:modified xsi:type="dcterms:W3CDTF">2020-04-30T21:08:54Z</dcterms:modified>
</cp:coreProperties>
</file>