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52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9874" autoAdjust="0"/>
    <p:restoredTop sz="94660"/>
  </p:normalViewPr>
  <p:slideViewPr>
    <p:cSldViewPr snapToGrid="0">
      <p:cViewPr varScale="1">
        <p:scale>
          <a:sx n="87" d="100"/>
          <a:sy n="87" d="100"/>
        </p:scale>
        <p:origin x="763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B3BAEE-E0CE-4FDA-B66D-C741E8289069}" type="datetimeFigureOut">
              <a:rPr lang="tr-TR" smtClean="0"/>
              <a:t>30.04.2020</a:t>
            </a:fld>
            <a:endParaRPr lang="tr-TR"/>
          </a:p>
        </p:txBody>
      </p:sp>
      <p:sp>
        <p:nvSpPr>
          <p:cNvPr id="4" name="Slayt Resmi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635CEBE-4123-4F6C-8D2D-D342FD211FF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762010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960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8E4F11-EA90-48E4-A693-24693E19C8D3}" type="datetime1">
              <a:rPr lang="tr-TR" smtClean="0"/>
              <a:t>30.04.2020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Öğr. Gör.Av. Emrullah MANAV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/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05994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68143-73A0-4883-8B22-9297F2E29AD8}" type="datetime1">
              <a:rPr lang="tr-TR" smtClean="0"/>
              <a:t>30.04.2020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Öğr. Gör.Av. Emrullah MANAV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0702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7F440-0546-4D91-A2FB-C2DFB431C496}" type="datetime1">
              <a:rPr lang="tr-TR" smtClean="0"/>
              <a:t>30.04.2020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Öğr. Gör.Av. Emrullah MANAV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30776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CD5ED-6047-4065-9C36-9012CAD8985D}" type="datetime1">
              <a:rPr lang="tr-TR" smtClean="0"/>
              <a:t>30.04.2020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Öğr. Gör.Av. Emrullah MANAV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52643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80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fld id="{3EAC7B48-416B-47BA-BE37-207077F44BFA}" type="datetime1">
              <a:rPr lang="tr-TR" smtClean="0"/>
              <a:t>30.04.2020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r>
              <a:rPr lang="sv-SE"/>
              <a:t>Öğr. Gör.Av. Emrullah MANAV</a:t>
            </a:r>
            <a:endParaRPr lang="en-US" dirty="0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81197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2872B-20FD-44C2-BBB8-E51930FC7099}" type="datetime1">
              <a:rPr lang="tr-TR" smtClean="0"/>
              <a:t>30.04.2020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Öğr. Gör.Av. Emrullah MANAV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58546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47ABC-1797-46E8-AB1D-B639827F8F4E}" type="datetime1">
              <a:rPr lang="tr-TR" smtClean="0"/>
              <a:t>30.04.2020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Öğr. Gör.Av. Emrullah MANAV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94081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CE2810-350B-487F-AEA2-61C49AE4F5F9}" type="datetime1">
              <a:rPr lang="tr-TR" smtClean="0"/>
              <a:t>30.04.2020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Öğr. Gör.Av. Emrullah MANAV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41520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0FA61C-9530-4B4B-8AAB-BF69B6D3B17B}" type="datetime1">
              <a:rPr lang="tr-TR" smtClean="0"/>
              <a:t>30.04.2020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Öğr. Gör.Av. Emrullah MANAV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16124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861F70-9420-41D8-B270-0BCEAE7D09A9}" type="datetime1">
              <a:rPr lang="tr-TR" smtClean="0"/>
              <a:t>30.04.2020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Öğr. Gör.Av. Emrullah MANAV</a:t>
            </a:r>
            <a:endParaRPr lang="en-US" dirty="0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98189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5A5AF-2E6A-4628-BFAF-2E7890853203}" type="datetime1">
              <a:rPr lang="tr-TR" smtClean="0"/>
              <a:t>30.04.2020</a:t>
            </a:fld>
            <a:endParaRPr lang="en-US" dirty="0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67779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1098D8D8-CC34-43DF-B4BC-70B679F2ED28}" type="datetime1">
              <a:rPr lang="tr-TR" smtClean="0"/>
              <a:t>30.04.2020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r>
              <a:rPr lang="sv-SE"/>
              <a:t>Öğr. Gör.Av. Emrullah MANAV</a:t>
            </a:r>
            <a:endParaRPr lang="en-US" dirty="0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07685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3" r:id="rId1"/>
    <p:sldLayoutId id="2147483854" r:id="rId2"/>
    <p:sldLayoutId id="2147483855" r:id="rId3"/>
    <p:sldLayoutId id="2147483856" r:id="rId4"/>
    <p:sldLayoutId id="2147483857" r:id="rId5"/>
    <p:sldLayoutId id="2147483858" r:id="rId6"/>
    <p:sldLayoutId id="2147483859" r:id="rId7"/>
    <p:sldLayoutId id="2147483860" r:id="rId8"/>
    <p:sldLayoutId id="2147483861" r:id="rId9"/>
    <p:sldLayoutId id="2147483862" r:id="rId10"/>
    <p:sldLayoutId id="2147483863" r:id="rId1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kern="1200" cap="all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3.wdp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5" Type="http://schemas.microsoft.com/office/2007/relationships/hdphoto" Target="../media/hdphoto2.wdp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3.wdp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5" Type="http://schemas.microsoft.com/office/2007/relationships/hdphoto" Target="../media/hdphoto2.wdp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5" Type="http://schemas.microsoft.com/office/2007/relationships/hdphoto" Target="../media/hdphoto3.wdp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5" Type="http://schemas.microsoft.com/office/2007/relationships/hdphoto" Target="../media/hdphoto3.wdp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5" Type="http://schemas.microsoft.com/office/2007/relationships/hdphoto" Target="../media/hdphoto3.wdp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5" Type="http://schemas.microsoft.com/office/2007/relationships/hdphoto" Target="../media/hdphoto3.wdp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5" Type="http://schemas.microsoft.com/office/2007/relationships/hdphoto" Target="../media/hdphoto3.wdp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E8035907-EB9C-4E11-8A9B-D25B0AD8D7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3048" y="0"/>
            <a:ext cx="12188952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5023E776-45C0-4AD4-BBE6-9B98964E259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937524" y="2064729"/>
            <a:ext cx="3676960" cy="3193069"/>
          </a:xfrm>
        </p:spPr>
        <p:txBody>
          <a:bodyPr anchor="ctr">
            <a:normAutofit/>
          </a:bodyPr>
          <a:lstStyle/>
          <a:p>
            <a:pPr algn="ctr"/>
            <a:r>
              <a:rPr lang="tr-TR" sz="3600" b="1" dirty="0">
                <a:solidFill>
                  <a:schemeClr val="bg1">
                    <a:lumMod val="50000"/>
                  </a:schemeClr>
                </a:solidFill>
              </a:rPr>
              <a:t>HUKUKUNUN KAYNAKLARI</a:t>
            </a:r>
            <a:endParaRPr lang="tr-TR" sz="3600" dirty="0">
              <a:solidFill>
                <a:schemeClr val="bg1">
                  <a:lumMod val="50000"/>
                </a:schemeClr>
              </a:solidFill>
            </a:endParaRP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B4CFDD4A-4FA1-4CD9-90D5-E253C2040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314818" y="720071"/>
            <a:ext cx="5417868" cy="5417858"/>
            <a:chOff x="1311770" y="720071"/>
            <a:chExt cx="5417868" cy="5417858"/>
          </a:xfrm>
        </p:grpSpPr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4AB5B6FA-7B4F-437A-9C78-144C7DCD1E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11770" y="720071"/>
              <a:ext cx="5417868" cy="5417858"/>
            </a:xfrm>
            <a:prstGeom prst="ellipse">
              <a:avLst/>
            </a:prstGeom>
            <a:blipFill dpi="0" rotWithShape="1">
              <a:blip r:embed="rId2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3">
                        <a14:imgEffect>
                          <a14:saturation sat="400000"/>
                        </a14:imgEffect>
                        <a14:imgEffect>
                          <a14:brightnessContrast bright="-40000" contrast="40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A4199C21-6AE0-4F6F-AA96-6FFF97BB95E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598390" y="1006688"/>
              <a:ext cx="4844628" cy="4844620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2" name="Başlık 1">
            <a:extLst>
              <a:ext uri="{FF2B5EF4-FFF2-40B4-BE49-F238E27FC236}">
                <a16:creationId xmlns:a16="http://schemas.microsoft.com/office/drawing/2014/main" id="{8D44FA44-40AD-4670-A004-39E255C3E3B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17507" y="1316890"/>
            <a:ext cx="4606394" cy="4224216"/>
          </a:xfrm>
        </p:spPr>
        <p:txBody>
          <a:bodyPr>
            <a:normAutofit/>
          </a:bodyPr>
          <a:lstStyle/>
          <a:p>
            <a:pPr algn="ctr"/>
            <a:r>
              <a:rPr lang="tr-TR" sz="6000" dirty="0">
                <a:solidFill>
                  <a:srgbClr val="FFFFFF"/>
                </a:solidFill>
              </a:rPr>
              <a:t>TEMEL HUKUK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9C69FA7-0958-4ED9-A0DF-E87A0C137BF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545208" y="3388657"/>
            <a:ext cx="3657600" cy="80683"/>
          </a:xfrm>
          <a:prstGeom prst="rect">
            <a:avLst/>
          </a:prstGeom>
          <a:blipFill dpi="0" rotWithShape="1">
            <a:blip r:embed="rId4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4E8762B4-87F9-4A7C-A6AC-13E708DCF6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4D7A48-49B1-4825-83F5-4CCE9D6EE3C5}" type="datetime1">
              <a:rPr lang="tr-TR" smtClean="0"/>
              <a:t>30.04.2020</a:t>
            </a:fld>
            <a:endParaRPr lang="en-US" dirty="0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FD912884-6990-4461-AE1F-05A2EDB23D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Öğr. Gör.Av. Emrullah MANAV</a:t>
            </a:r>
            <a:endParaRPr lang="en-US" dirty="0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C3DD15E5-88B5-4184-9B07-B9C838494D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65832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5118BA95-03E7-41B7-B442-0AF8C0A7FF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3048" y="0"/>
            <a:ext cx="12188952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E799C3D5-7D55-4046-808C-F290F456D6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061035" y="1679569"/>
            <a:ext cx="3498864" cy="3498858"/>
            <a:chOff x="1061035" y="1679569"/>
            <a:chExt cx="3498864" cy="3498858"/>
          </a:xfrm>
        </p:grpSpPr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059D8741-EAD6-41B1-A882-70D70FC3582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61035" y="1679569"/>
              <a:ext cx="3498864" cy="3498858"/>
            </a:xfrm>
            <a:prstGeom prst="ellipse">
              <a:avLst/>
            </a:prstGeom>
            <a:blipFill dpi="0" rotWithShape="1">
              <a:blip r:embed="rId2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3">
                        <a14:imgEffect>
                          <a14:saturation sat="400000"/>
                        </a14:imgEffect>
                        <a14:imgEffect>
                          <a14:brightnessContrast bright="-40000" contrast="40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45444F36-3103-4D11-A25F-C054D4606D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246134" y="1864667"/>
              <a:ext cx="3128666" cy="312866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2" name="Başlık 1">
            <a:extLst>
              <a:ext uri="{FF2B5EF4-FFF2-40B4-BE49-F238E27FC236}">
                <a16:creationId xmlns:a16="http://schemas.microsoft.com/office/drawing/2014/main" id="{BD619B7D-94DA-48D6-B32E-B84BC37AF0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90145" y="2376862"/>
            <a:ext cx="2640646" cy="2104273"/>
          </a:xfrm>
          <a:noFill/>
        </p:spPr>
        <p:txBody>
          <a:bodyPr>
            <a:normAutofit/>
          </a:bodyPr>
          <a:lstStyle/>
          <a:p>
            <a:pPr algn="ctr"/>
            <a:r>
              <a:rPr lang="tr-TR" sz="2800" b="1">
                <a:solidFill>
                  <a:srgbClr val="FFFFFF"/>
                </a:solidFill>
              </a:rPr>
              <a:t>HUKUKUN KAYNAKLARI</a:t>
            </a:r>
            <a:endParaRPr lang="tr-TR" sz="2800">
              <a:solidFill>
                <a:srgbClr val="FFFFFF"/>
              </a:solidFill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AD9B3EAD-A2B3-42C4-927C-3455E3E69E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3502277" y="3388659"/>
            <a:ext cx="3657600" cy="80683"/>
          </a:xfrm>
          <a:prstGeom prst="rect">
            <a:avLst/>
          </a:prstGeom>
          <a:blipFill dpi="0" rotWithShape="1">
            <a:blip r:embed="rId4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2F6A1C71-2141-42E5-8DED-70B021A966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81089" y="725394"/>
            <a:ext cx="5142658" cy="5407212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tr-TR" b="1" dirty="0"/>
              <a:t>Yazılı Kaynaklar</a:t>
            </a:r>
          </a:p>
          <a:p>
            <a:pPr marL="0" indent="0">
              <a:buNone/>
            </a:pPr>
            <a:endParaRPr lang="tr-TR" b="1" dirty="0"/>
          </a:p>
          <a:p>
            <a:pPr marL="731520" lvl="1" indent="-457200">
              <a:buFont typeface="+mj-lt"/>
              <a:buAutoNum type="arabicPeriod"/>
            </a:pPr>
            <a:r>
              <a:rPr lang="tr-TR"/>
              <a:t>Kanunlar</a:t>
            </a:r>
          </a:p>
          <a:p>
            <a:pPr marL="731520" lvl="1" indent="-457200">
              <a:buFont typeface="+mj-lt"/>
              <a:buAutoNum type="arabicPeriod"/>
            </a:pPr>
            <a:r>
              <a:rPr lang="tr-TR"/>
              <a:t>Kanun Hükmünde Kararnameler</a:t>
            </a:r>
          </a:p>
          <a:p>
            <a:pPr marL="731520" lvl="1" indent="-457200">
              <a:buFont typeface="+mj-lt"/>
              <a:buAutoNum type="arabicPeriod"/>
            </a:pPr>
            <a:r>
              <a:rPr lang="tr-TR"/>
              <a:t>Tüzük</a:t>
            </a:r>
          </a:p>
          <a:p>
            <a:pPr marL="731520" lvl="1" indent="-457200">
              <a:buFont typeface="+mj-lt"/>
              <a:buAutoNum type="arabicPeriod"/>
            </a:pPr>
            <a:r>
              <a:rPr lang="tr-TR"/>
              <a:t>Yönetmelik</a:t>
            </a:r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767B62CF-E3D8-4888-978C-03EEE2CE8C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088136" y="6272784"/>
            <a:ext cx="6327648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sv-SE"/>
              <a:t>Öğr. Gör.Av. Emrullah MANAV</a:t>
            </a:r>
            <a:endParaRPr lang="en-US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FCB2D34B-C6DC-47DD-9260-C761D95E287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964424" y="6272784"/>
            <a:ext cx="3273552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3C2CD5ED-6047-4065-9C36-9012CAD8985D}" type="datetime1">
              <a:rPr lang="tr-TR" smtClean="0"/>
              <a:pPr>
                <a:spcAft>
                  <a:spcPts val="600"/>
                </a:spcAft>
              </a:pPr>
              <a:t>30.04.2020</a:t>
            </a:fld>
            <a:endParaRPr lang="en-US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A20B7BC9-4803-4BD3-8DC4-FE875A6379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11128" y="6272784"/>
            <a:ext cx="640080" cy="365125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fld id="{4FAB73BC-B049-4115-A692-8D63A059BFB8}" type="slidenum">
              <a:rPr lang="en-US" sz="1900">
                <a:solidFill>
                  <a:schemeClr val="accent1"/>
                </a:solidFill>
              </a:rPr>
              <a:pPr>
                <a:lnSpc>
                  <a:spcPct val="90000"/>
                </a:lnSpc>
                <a:spcAft>
                  <a:spcPts val="600"/>
                </a:spcAft>
              </a:pPr>
              <a:t>2</a:t>
            </a:fld>
            <a:endParaRPr lang="en-US" sz="190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060071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5118BA95-03E7-41B7-B442-0AF8C0A7FF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12188952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1811CDB-B894-4782-B19D-6D3E351944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9850" y="730606"/>
            <a:ext cx="5818858" cy="5168196"/>
          </a:xfrm>
        </p:spPr>
        <p:txBody>
          <a:bodyPr anchor="ctr">
            <a:normAutofit/>
          </a:bodyPr>
          <a:lstStyle/>
          <a:p>
            <a:pPr marL="0" indent="0" algn="just">
              <a:buNone/>
            </a:pPr>
            <a:r>
              <a:rPr lang="tr-TR" b="1" dirty="0"/>
              <a:t>1. KANUNLAR</a:t>
            </a:r>
          </a:p>
          <a:p>
            <a:pPr algn="just"/>
            <a:r>
              <a:rPr lang="tr-TR" dirty="0"/>
              <a:t>Genel, sürekli ve soyut hukuk kurallarına </a:t>
            </a:r>
            <a:r>
              <a:rPr lang="tr-TR" b="1" dirty="0">
                <a:solidFill>
                  <a:srgbClr val="7030A0"/>
                </a:solidFill>
              </a:rPr>
              <a:t>kanun</a:t>
            </a:r>
            <a:r>
              <a:rPr lang="tr-TR" dirty="0"/>
              <a:t> denir. </a:t>
            </a:r>
          </a:p>
          <a:p>
            <a:pPr algn="just"/>
            <a:r>
              <a:rPr lang="tr-TR" dirty="0"/>
              <a:t>Kanun anayasanın yetkili kıldığı organ tarafından çıkarılır.</a:t>
            </a:r>
          </a:p>
          <a:p>
            <a:pPr algn="just"/>
            <a:r>
              <a:rPr lang="tr-TR" dirty="0"/>
              <a:t>Kanunu çıkaran organa </a:t>
            </a:r>
            <a:r>
              <a:rPr lang="tr-TR" b="1" dirty="0">
                <a:solidFill>
                  <a:srgbClr val="7030A0"/>
                </a:solidFill>
              </a:rPr>
              <a:t>yasama organı </a:t>
            </a:r>
            <a:r>
              <a:rPr lang="tr-TR" dirty="0"/>
              <a:t>denir.</a:t>
            </a:r>
          </a:p>
          <a:p>
            <a:pPr algn="just"/>
            <a:r>
              <a:rPr lang="tr-TR" b="1" dirty="0"/>
              <a:t>Kanun Tasarısı (Layihası): </a:t>
            </a:r>
            <a:r>
              <a:rPr lang="tr-TR" dirty="0"/>
              <a:t>Bakanlar kurulunun (hükümettin) meclise sunduğu kanun projesine denir.</a:t>
            </a:r>
          </a:p>
          <a:p>
            <a:pPr algn="just"/>
            <a:r>
              <a:rPr lang="tr-TR" b="1" dirty="0"/>
              <a:t>Kanun Teklifi: </a:t>
            </a:r>
            <a:r>
              <a:rPr lang="tr-TR" dirty="0"/>
              <a:t>Milletvekillerinin meclise sunduğu kanun projesine denir.</a:t>
            </a:r>
          </a:p>
          <a:p>
            <a:pPr algn="just"/>
            <a:r>
              <a:rPr lang="tr-TR" dirty="0"/>
              <a:t>Kanunlar Başbakanlık tarafından çıkartılmakta olan resmi gazetede yayınlanır.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D9B3EAD-A2B3-42C4-927C-3455E3E69E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586983" y="3388659"/>
            <a:ext cx="3657600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4BF9B298-BC35-4C0F-8301-5D63A1E6D2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7942859" y="1679571"/>
            <a:ext cx="3498864" cy="3498858"/>
            <a:chOff x="7942859" y="1679571"/>
            <a:chExt cx="3498864" cy="3498858"/>
          </a:xfrm>
        </p:grpSpPr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059D8741-EAD6-41B1-A882-70D70FC3582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942859" y="1679571"/>
              <a:ext cx="3498864" cy="3498858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400000"/>
                        </a14:imgEffect>
                        <a14:imgEffect>
                          <a14:brightnessContrast bright="-40000" contrast="40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45444F36-3103-4D11-A25F-C054D4606D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127958" y="1864667"/>
              <a:ext cx="3128666" cy="312866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2" name="Başlık 1">
            <a:extLst>
              <a:ext uri="{FF2B5EF4-FFF2-40B4-BE49-F238E27FC236}">
                <a16:creationId xmlns:a16="http://schemas.microsoft.com/office/drawing/2014/main" id="{6ECF8085-5EB8-411D-B959-D9DAD8D663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71968" y="2376862"/>
            <a:ext cx="2640646" cy="2104273"/>
          </a:xfrm>
          <a:noFill/>
        </p:spPr>
        <p:txBody>
          <a:bodyPr>
            <a:normAutofit/>
          </a:bodyPr>
          <a:lstStyle/>
          <a:p>
            <a:pPr algn="ctr"/>
            <a:r>
              <a:rPr lang="tr-TR" sz="2800" b="1">
                <a:solidFill>
                  <a:schemeClr val="bg1">
                    <a:shade val="97000"/>
                    <a:satMod val="150000"/>
                  </a:schemeClr>
                </a:solidFill>
              </a:rPr>
              <a:t>YAZILI KAYNAKLAR</a:t>
            </a:r>
            <a:endParaRPr lang="tr-TR" sz="2800">
              <a:solidFill>
                <a:schemeClr val="bg1">
                  <a:shade val="97000"/>
                  <a:satMod val="150000"/>
                </a:schemeClr>
              </a:solidFill>
            </a:endParaRPr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648A6CBF-835E-449A-96F7-0626C90801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088136" y="6272784"/>
            <a:ext cx="6327648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sv-SE"/>
              <a:t>Öğr. Gör.Av. Emrullah MANAV</a:t>
            </a:r>
            <a:endParaRPr lang="en-US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2D9B9118-B42B-41D5-8A7C-9F32266178C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964424" y="6272784"/>
            <a:ext cx="3273552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3C2CD5ED-6047-4065-9C36-9012CAD8985D}" type="datetime1">
              <a:rPr lang="tr-TR" smtClean="0"/>
              <a:pPr>
                <a:spcAft>
                  <a:spcPts val="600"/>
                </a:spcAft>
              </a:pPr>
              <a:t>30.04.2020</a:t>
            </a:fld>
            <a:endParaRPr lang="en-US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90FE515F-D2D2-4936-B6DC-0706C825CA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11128" y="6272784"/>
            <a:ext cx="640080" cy="365125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fld id="{4FAB73BC-B049-4115-A692-8D63A059BFB8}" type="slidenum">
              <a:rPr lang="en-US" sz="1900">
                <a:solidFill>
                  <a:schemeClr val="accent1"/>
                </a:solidFill>
              </a:rPr>
              <a:pPr>
                <a:lnSpc>
                  <a:spcPct val="90000"/>
                </a:lnSpc>
                <a:spcAft>
                  <a:spcPts val="600"/>
                </a:spcAft>
              </a:pPr>
              <a:t>3</a:t>
            </a:fld>
            <a:endParaRPr lang="en-US" sz="190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749746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5118BA95-03E7-41B7-B442-0AF8C0A7FF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12188952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BA7B2C03-2714-4C1B-97A6-361D59011A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88136" y="844900"/>
            <a:ext cx="5356625" cy="5168196"/>
          </a:xfrm>
        </p:spPr>
        <p:txBody>
          <a:bodyPr anchor="ctr">
            <a:normAutofit/>
          </a:bodyPr>
          <a:lstStyle/>
          <a:p>
            <a:pPr marL="0" indent="0" algn="just">
              <a:buNone/>
            </a:pPr>
            <a:r>
              <a:rPr lang="tr-TR" b="1" dirty="0"/>
              <a:t>2. TÜZÜKLER (NİZAMNAME)</a:t>
            </a:r>
            <a:endParaRPr lang="tr-TR" dirty="0"/>
          </a:p>
          <a:p>
            <a:pPr algn="just"/>
            <a:r>
              <a:rPr lang="tr-TR" dirty="0"/>
              <a:t>Kanunların nasıl uygulanacağını gösterir.</a:t>
            </a:r>
          </a:p>
          <a:p>
            <a:pPr algn="just"/>
            <a:r>
              <a:rPr lang="tr-TR" dirty="0"/>
              <a:t>Danıştay incelemesinden geçirilir.</a:t>
            </a:r>
          </a:p>
          <a:p>
            <a:pPr algn="just"/>
            <a:r>
              <a:rPr lang="tr-TR" dirty="0"/>
              <a:t>Bakanlar Kurulu tarafından çıkarılır ve cumhurbaşkanı tarafından imzalanır.</a:t>
            </a:r>
          </a:p>
          <a:p>
            <a:pPr algn="just"/>
            <a:r>
              <a:rPr lang="tr-TR" dirty="0"/>
              <a:t>Resmi gazetede yayınlanır. </a:t>
            </a:r>
          </a:p>
          <a:p>
            <a:pPr algn="just"/>
            <a:r>
              <a:rPr lang="tr-TR" dirty="0"/>
              <a:t>Tüzüklerin iptaline ilişkin davalara Danıştay bakar.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D9B3EAD-A2B3-42C4-927C-3455E3E69E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586983" y="3388659"/>
            <a:ext cx="3657600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4BF9B298-BC35-4C0F-8301-5D63A1E6D2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7942859" y="1679571"/>
            <a:ext cx="3498864" cy="3498858"/>
            <a:chOff x="7942859" y="1679571"/>
            <a:chExt cx="3498864" cy="3498858"/>
          </a:xfrm>
        </p:grpSpPr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059D8741-EAD6-41B1-A882-70D70FC3582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942859" y="1679571"/>
              <a:ext cx="3498864" cy="3498858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400000"/>
                        </a14:imgEffect>
                        <a14:imgEffect>
                          <a14:brightnessContrast bright="-40000" contrast="40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45444F36-3103-4D11-A25F-C054D4606D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127958" y="1864667"/>
              <a:ext cx="3128666" cy="312866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2" name="Başlık 1">
            <a:extLst>
              <a:ext uri="{FF2B5EF4-FFF2-40B4-BE49-F238E27FC236}">
                <a16:creationId xmlns:a16="http://schemas.microsoft.com/office/drawing/2014/main" id="{5CE67C9F-444C-4E37-B8E8-6BD08D3716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71968" y="2376862"/>
            <a:ext cx="2640646" cy="2104273"/>
          </a:xfrm>
          <a:noFill/>
        </p:spPr>
        <p:txBody>
          <a:bodyPr>
            <a:normAutofit/>
          </a:bodyPr>
          <a:lstStyle/>
          <a:p>
            <a:pPr algn="ctr"/>
            <a:r>
              <a:rPr lang="tr-TR" sz="2800" b="1">
                <a:solidFill>
                  <a:schemeClr val="bg1">
                    <a:shade val="97000"/>
                    <a:satMod val="150000"/>
                  </a:schemeClr>
                </a:solidFill>
              </a:rPr>
              <a:t>YAZILI KAYNAKLAR</a:t>
            </a:r>
            <a:endParaRPr lang="tr-TR" sz="2800">
              <a:solidFill>
                <a:schemeClr val="bg1">
                  <a:shade val="97000"/>
                  <a:satMod val="150000"/>
                </a:schemeClr>
              </a:solidFill>
            </a:endParaRPr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4201CE48-01FE-4B41-913D-CF88A3D782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088136" y="6272784"/>
            <a:ext cx="6327648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sv-SE"/>
              <a:t>Öğr. Gör.Av. Emrullah MANAV</a:t>
            </a:r>
            <a:endParaRPr lang="en-US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C9FBD9A2-2923-4E31-8870-3ED408CEE57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964424" y="6272784"/>
            <a:ext cx="3273552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3C2CD5ED-6047-4065-9C36-9012CAD8985D}" type="datetime1">
              <a:rPr lang="tr-TR" smtClean="0"/>
              <a:pPr>
                <a:spcAft>
                  <a:spcPts val="600"/>
                </a:spcAft>
              </a:pPr>
              <a:t>30.04.2020</a:t>
            </a:fld>
            <a:endParaRPr lang="en-US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59A6325D-9B6B-4197-B52F-35D4C607C2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11128" y="6272784"/>
            <a:ext cx="640080" cy="365125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fld id="{4FAB73BC-B049-4115-A692-8D63A059BFB8}" type="slidenum">
              <a:rPr lang="en-US" sz="1900">
                <a:solidFill>
                  <a:schemeClr val="accent1"/>
                </a:solidFill>
              </a:rPr>
              <a:pPr>
                <a:lnSpc>
                  <a:spcPct val="90000"/>
                </a:lnSpc>
                <a:spcAft>
                  <a:spcPts val="600"/>
                </a:spcAft>
              </a:pPr>
              <a:t>4</a:t>
            </a:fld>
            <a:endParaRPr lang="en-US" sz="190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468618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5118BA95-03E7-41B7-B442-0AF8C0A7FF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12188952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05E5FDB-0A15-4035-A67E-18785E3674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9850" y="844902"/>
            <a:ext cx="5818858" cy="5168196"/>
          </a:xfrm>
        </p:spPr>
        <p:txBody>
          <a:bodyPr anchor="ctr">
            <a:normAutofit/>
          </a:bodyPr>
          <a:lstStyle/>
          <a:p>
            <a:pPr marL="0" indent="0" algn="just">
              <a:buNone/>
            </a:pPr>
            <a:r>
              <a:rPr lang="tr-TR" b="1" dirty="0"/>
              <a:t>3. YÖNETMELİK (TALİMATNAME)</a:t>
            </a:r>
          </a:p>
          <a:p>
            <a:pPr algn="just"/>
            <a:r>
              <a:rPr lang="tr-TR" dirty="0"/>
              <a:t>Başbakanlık, bakanlıklar ve kamu tüzel kişilerinin kendi görev alanlarını ilgilendiren kanun ve tüzüklerin uygulanmasını göstermek üzere çıkardıkları kurallardır.</a:t>
            </a:r>
          </a:p>
          <a:p>
            <a:pPr algn="just"/>
            <a:r>
              <a:rPr lang="tr-TR" dirty="0"/>
              <a:t>Her yönetmelik resmi gazetede yayımlanmaz.</a:t>
            </a:r>
          </a:p>
          <a:p>
            <a:pPr algn="just"/>
            <a:r>
              <a:rPr lang="tr-TR" dirty="0"/>
              <a:t>Hangi yönetmeliklerin yayımlanacağı kanunlarda belirtilir.</a:t>
            </a:r>
          </a:p>
          <a:p>
            <a:pPr algn="just"/>
            <a:r>
              <a:rPr lang="tr-TR" dirty="0"/>
              <a:t>Yönetmeliğin iptali için Danıştay da dava açılır.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D9B3EAD-A2B3-42C4-927C-3455E3E69E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586983" y="3388659"/>
            <a:ext cx="3657600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4BF9B298-BC35-4C0F-8301-5D63A1E6D2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7942859" y="1679571"/>
            <a:ext cx="3498864" cy="3498858"/>
            <a:chOff x="7942859" y="1679571"/>
            <a:chExt cx="3498864" cy="3498858"/>
          </a:xfrm>
        </p:grpSpPr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059D8741-EAD6-41B1-A882-70D70FC3582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942859" y="1679571"/>
              <a:ext cx="3498864" cy="3498858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400000"/>
                        </a14:imgEffect>
                        <a14:imgEffect>
                          <a14:brightnessContrast bright="-40000" contrast="40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45444F36-3103-4D11-A25F-C054D4606D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127958" y="1864667"/>
              <a:ext cx="3128666" cy="312866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2" name="Başlık 1">
            <a:extLst>
              <a:ext uri="{FF2B5EF4-FFF2-40B4-BE49-F238E27FC236}">
                <a16:creationId xmlns:a16="http://schemas.microsoft.com/office/drawing/2014/main" id="{05F74E0F-BA0A-4B3B-B5C2-86528AC6C5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71968" y="2376862"/>
            <a:ext cx="2640646" cy="2104273"/>
          </a:xfrm>
          <a:noFill/>
        </p:spPr>
        <p:txBody>
          <a:bodyPr>
            <a:normAutofit/>
          </a:bodyPr>
          <a:lstStyle/>
          <a:p>
            <a:pPr algn="ctr"/>
            <a:r>
              <a:rPr lang="tr-TR" sz="2800" b="1">
                <a:solidFill>
                  <a:schemeClr val="bg1">
                    <a:shade val="97000"/>
                    <a:satMod val="150000"/>
                  </a:schemeClr>
                </a:solidFill>
              </a:rPr>
              <a:t>YAZILI KAYNAKLAR</a:t>
            </a:r>
            <a:endParaRPr lang="tr-TR" sz="2800">
              <a:solidFill>
                <a:schemeClr val="bg1">
                  <a:shade val="97000"/>
                  <a:satMod val="150000"/>
                </a:schemeClr>
              </a:solidFill>
            </a:endParaRPr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CE4A5F61-CDA6-4530-95DF-10B1446E4C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088136" y="6272784"/>
            <a:ext cx="6327648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sv-SE"/>
              <a:t>Öğr. Gör.Av. Emrullah MANAV</a:t>
            </a:r>
            <a:endParaRPr lang="en-US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C964967B-DAA8-4527-B46F-4D36F8CBBCF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964424" y="6272784"/>
            <a:ext cx="3273552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3C2CD5ED-6047-4065-9C36-9012CAD8985D}" type="datetime1">
              <a:rPr lang="tr-TR" smtClean="0"/>
              <a:pPr>
                <a:spcAft>
                  <a:spcPts val="600"/>
                </a:spcAft>
              </a:pPr>
              <a:t>30.04.2020</a:t>
            </a:fld>
            <a:endParaRPr lang="en-US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735CE8D7-9B8F-416C-86DC-88BE55A696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11128" y="6272784"/>
            <a:ext cx="640080" cy="365125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fld id="{4FAB73BC-B049-4115-A692-8D63A059BFB8}" type="slidenum">
              <a:rPr lang="en-US" sz="1900">
                <a:solidFill>
                  <a:schemeClr val="accent1"/>
                </a:solidFill>
              </a:rPr>
              <a:pPr>
                <a:lnSpc>
                  <a:spcPct val="90000"/>
                </a:lnSpc>
                <a:spcAft>
                  <a:spcPts val="600"/>
                </a:spcAft>
              </a:pPr>
              <a:t>5</a:t>
            </a:fld>
            <a:endParaRPr lang="en-US" sz="190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05672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5118BA95-03E7-41B7-B442-0AF8C0A7FF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12188952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9E3DC8A-5088-4B49-8BB3-23DF5FD8EE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9850" y="844902"/>
            <a:ext cx="5818858" cy="5168196"/>
          </a:xfrm>
        </p:spPr>
        <p:txBody>
          <a:bodyPr anchor="ctr">
            <a:normAutofit/>
          </a:bodyPr>
          <a:lstStyle/>
          <a:p>
            <a:pPr marL="0" indent="0" algn="just">
              <a:buNone/>
            </a:pPr>
            <a:r>
              <a:rPr lang="tr-TR" b="1" dirty="0"/>
              <a:t>TALİ KAYNAK (ÖRF VE ADET HUKUKU)</a:t>
            </a:r>
          </a:p>
          <a:p>
            <a:pPr algn="just"/>
            <a:r>
              <a:rPr lang="tr-TR" dirty="0"/>
              <a:t> Yazısız hukuk kurallarıdır. Üç unsuru vardır.</a:t>
            </a:r>
          </a:p>
          <a:p>
            <a:pPr marL="0" indent="0" algn="just">
              <a:buNone/>
            </a:pPr>
            <a:r>
              <a:rPr lang="tr-TR" b="1" dirty="0"/>
              <a:t>Bunlar;</a:t>
            </a:r>
          </a:p>
          <a:p>
            <a:pPr algn="just"/>
            <a:r>
              <a:rPr lang="tr-TR" b="1" dirty="0"/>
              <a:t>Maddi unsur; </a:t>
            </a:r>
            <a:r>
              <a:rPr lang="tr-TR" dirty="0"/>
              <a:t>devamlılık ve tekrarlanmadır. Bu nedenle Moda örf adet hukuku olamaz.</a:t>
            </a:r>
          </a:p>
          <a:p>
            <a:pPr algn="just"/>
            <a:r>
              <a:rPr lang="tr-TR" b="1" dirty="0"/>
              <a:t>Manevi unsur; </a:t>
            </a:r>
            <a:r>
              <a:rPr lang="tr-TR" dirty="0"/>
              <a:t>kurala duyulan genel inanıştır.</a:t>
            </a:r>
          </a:p>
          <a:p>
            <a:pPr algn="just"/>
            <a:r>
              <a:rPr lang="tr-TR" b="1" dirty="0"/>
              <a:t>Hukuki unsur; </a:t>
            </a:r>
            <a:r>
              <a:rPr lang="tr-TR" dirty="0"/>
              <a:t>hukuki müeyyidedir.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D9B3EAD-A2B3-42C4-927C-3455E3E69E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586983" y="3388659"/>
            <a:ext cx="3657600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4BF9B298-BC35-4C0F-8301-5D63A1E6D2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7942859" y="1679571"/>
            <a:ext cx="3498864" cy="3498858"/>
            <a:chOff x="7942859" y="1679571"/>
            <a:chExt cx="3498864" cy="3498858"/>
          </a:xfrm>
        </p:grpSpPr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059D8741-EAD6-41B1-A882-70D70FC3582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942859" y="1679571"/>
              <a:ext cx="3498864" cy="3498858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400000"/>
                        </a14:imgEffect>
                        <a14:imgEffect>
                          <a14:brightnessContrast bright="-40000" contrast="40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45444F36-3103-4D11-A25F-C054D4606D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127958" y="1864667"/>
              <a:ext cx="3128666" cy="312866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2" name="Başlık 1">
            <a:extLst>
              <a:ext uri="{FF2B5EF4-FFF2-40B4-BE49-F238E27FC236}">
                <a16:creationId xmlns:a16="http://schemas.microsoft.com/office/drawing/2014/main" id="{43652A30-B99C-419C-8EBC-8226C2F1D0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71968" y="2376862"/>
            <a:ext cx="2640646" cy="2104273"/>
          </a:xfrm>
          <a:noFill/>
        </p:spPr>
        <p:txBody>
          <a:bodyPr>
            <a:normAutofit/>
          </a:bodyPr>
          <a:lstStyle/>
          <a:p>
            <a:pPr algn="ctr"/>
            <a:r>
              <a:rPr lang="tr-TR" sz="2800" b="1">
                <a:solidFill>
                  <a:schemeClr val="bg1">
                    <a:shade val="97000"/>
                    <a:satMod val="150000"/>
                  </a:schemeClr>
                </a:solidFill>
              </a:rPr>
              <a:t>YAZISIZ KAYNAKLAR</a:t>
            </a:r>
            <a:endParaRPr lang="tr-TR" sz="2800">
              <a:solidFill>
                <a:schemeClr val="bg1">
                  <a:shade val="97000"/>
                  <a:satMod val="150000"/>
                </a:schemeClr>
              </a:solidFill>
            </a:endParaRPr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A3C28818-F44E-45DC-A1F6-5D32178A04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088136" y="6272784"/>
            <a:ext cx="6327648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sv-SE"/>
              <a:t>Öğr. Gör.Av. Emrullah MANAV</a:t>
            </a:r>
            <a:endParaRPr lang="en-US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CB9A473D-B006-4586-86D9-61B65E7BD19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964424" y="6272784"/>
            <a:ext cx="3273552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3C2CD5ED-6047-4065-9C36-9012CAD8985D}" type="datetime1">
              <a:rPr lang="tr-TR" smtClean="0"/>
              <a:pPr>
                <a:spcAft>
                  <a:spcPts val="600"/>
                </a:spcAft>
              </a:pPr>
              <a:t>30.04.2020</a:t>
            </a:fld>
            <a:endParaRPr lang="en-US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6FF9A6E5-3CD0-4490-BF56-A582579B29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11128" y="6272784"/>
            <a:ext cx="640080" cy="365125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fld id="{4FAB73BC-B049-4115-A692-8D63A059BFB8}" type="slidenum">
              <a:rPr lang="en-US" sz="1900">
                <a:solidFill>
                  <a:schemeClr val="accent1"/>
                </a:solidFill>
              </a:rPr>
              <a:pPr>
                <a:lnSpc>
                  <a:spcPct val="90000"/>
                </a:lnSpc>
                <a:spcAft>
                  <a:spcPts val="600"/>
                </a:spcAft>
              </a:pPr>
              <a:t>6</a:t>
            </a:fld>
            <a:endParaRPr lang="en-US" sz="190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98784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5118BA95-03E7-41B7-B442-0AF8C0A7FF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12188952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865EB02-ABFF-41D2-8340-8F3EF6EFA5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9850" y="844902"/>
            <a:ext cx="5818858" cy="5168196"/>
          </a:xfrm>
        </p:spPr>
        <p:txBody>
          <a:bodyPr anchor="ctr">
            <a:normAutofit/>
          </a:bodyPr>
          <a:lstStyle/>
          <a:p>
            <a:pPr algn="just">
              <a:spcBef>
                <a:spcPts val="600"/>
              </a:spcBef>
            </a:pPr>
            <a:r>
              <a:rPr lang="tr-TR" dirty="0"/>
              <a:t>Hakim ilk önce kanunu uygular. </a:t>
            </a:r>
          </a:p>
          <a:p>
            <a:pPr algn="just">
              <a:spcBef>
                <a:spcPts val="600"/>
              </a:spcBef>
            </a:pPr>
            <a:r>
              <a:rPr lang="tr-TR" dirty="0"/>
              <a:t>Eğer kanunda hüküm ikinci olarak yoksa örf ve adeti uygular.</a:t>
            </a:r>
          </a:p>
          <a:p>
            <a:pPr algn="just">
              <a:spcBef>
                <a:spcPts val="600"/>
              </a:spcBef>
            </a:pPr>
            <a:r>
              <a:rPr lang="tr-TR" dirty="0"/>
              <a:t>Örf ve adet hukuku, genel örf ve adet hukuku ve özel örf ve adet hukuku olmak üzere ikiye ayrılır.</a:t>
            </a:r>
          </a:p>
          <a:p>
            <a:pPr algn="just">
              <a:spcBef>
                <a:spcPts val="600"/>
              </a:spcBef>
            </a:pPr>
            <a:r>
              <a:rPr lang="tr-TR" b="1" dirty="0"/>
              <a:t>Genel örf ve adet hukuku; </a:t>
            </a:r>
            <a:r>
              <a:rPr lang="tr-TR" dirty="0"/>
              <a:t>ülkenin her yerinde bilinir ve uygulanır.</a:t>
            </a:r>
          </a:p>
          <a:p>
            <a:pPr algn="just">
              <a:spcBef>
                <a:spcPts val="600"/>
              </a:spcBef>
            </a:pPr>
            <a:r>
              <a:rPr lang="tr-TR" b="1" dirty="0"/>
              <a:t>İki örneği vardır; </a:t>
            </a:r>
          </a:p>
          <a:p>
            <a:pPr marL="0" indent="0" algn="just">
              <a:spcBef>
                <a:spcPts val="600"/>
              </a:spcBef>
              <a:buNone/>
            </a:pPr>
            <a:r>
              <a:rPr lang="tr-TR" b="1" dirty="0"/>
              <a:t>1. Ortakçılık; </a:t>
            </a:r>
            <a:r>
              <a:rPr lang="tr-TR" dirty="0"/>
              <a:t>Ürün veren hayvanların bakımını bir başkasına bırakması ve buna karşılık ortakçı denilen bu kişinin de kendisine bırakılan hayvanların sağladığı ürünlerin bir kısmını kendisinde tutmasıdır. </a:t>
            </a:r>
          </a:p>
          <a:p>
            <a:pPr marL="0" indent="0" algn="just">
              <a:spcBef>
                <a:spcPts val="600"/>
              </a:spcBef>
              <a:buNone/>
            </a:pPr>
            <a:r>
              <a:rPr lang="tr-TR" b="1" dirty="0"/>
              <a:t>2. Yarıcılık; </a:t>
            </a:r>
            <a:r>
              <a:rPr lang="tr-TR" dirty="0"/>
              <a:t>Toprak ürününün paylaşımı. Özel örf ve adet hukuku; Ülkenin bir yöresinde uygulanır.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D9B3EAD-A2B3-42C4-927C-3455E3E69E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586983" y="3388659"/>
            <a:ext cx="3657600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4BF9B298-BC35-4C0F-8301-5D63A1E6D2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7942859" y="1679571"/>
            <a:ext cx="3498864" cy="3498858"/>
            <a:chOff x="7942859" y="1679571"/>
            <a:chExt cx="3498864" cy="3498858"/>
          </a:xfrm>
        </p:grpSpPr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059D8741-EAD6-41B1-A882-70D70FC3582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942859" y="1679571"/>
              <a:ext cx="3498864" cy="3498858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400000"/>
                        </a14:imgEffect>
                        <a14:imgEffect>
                          <a14:brightnessContrast bright="-40000" contrast="40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45444F36-3103-4D11-A25F-C054D4606D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127958" y="1864667"/>
              <a:ext cx="3128666" cy="312866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2" name="Başlık 1">
            <a:extLst>
              <a:ext uri="{FF2B5EF4-FFF2-40B4-BE49-F238E27FC236}">
                <a16:creationId xmlns:a16="http://schemas.microsoft.com/office/drawing/2014/main" id="{733C417B-7E6D-4B7A-886F-53F959D452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71968" y="2376862"/>
            <a:ext cx="2640646" cy="2104273"/>
          </a:xfrm>
          <a:noFill/>
        </p:spPr>
        <p:txBody>
          <a:bodyPr>
            <a:normAutofit/>
          </a:bodyPr>
          <a:lstStyle/>
          <a:p>
            <a:pPr algn="ctr"/>
            <a:r>
              <a:rPr lang="tr-TR" sz="2800" b="1">
                <a:solidFill>
                  <a:schemeClr val="bg1">
                    <a:shade val="97000"/>
                    <a:satMod val="150000"/>
                  </a:schemeClr>
                </a:solidFill>
              </a:rPr>
              <a:t>YAZISIZ KAYNAKLAR</a:t>
            </a:r>
            <a:endParaRPr lang="tr-TR" sz="2800">
              <a:solidFill>
                <a:schemeClr val="bg1">
                  <a:shade val="97000"/>
                  <a:satMod val="150000"/>
                </a:schemeClr>
              </a:solidFill>
            </a:endParaRPr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70375B20-CDA8-419D-8381-B4FA2AFE00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088136" y="6272784"/>
            <a:ext cx="6327648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sv-SE"/>
              <a:t>Öğr. Gör.Av. Emrullah MANAV</a:t>
            </a:r>
            <a:endParaRPr lang="en-US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B7BE28D0-4933-4297-9649-F26B962D8AA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964424" y="6272784"/>
            <a:ext cx="3273552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3C2CD5ED-6047-4065-9C36-9012CAD8985D}" type="datetime1">
              <a:rPr lang="tr-TR" smtClean="0"/>
              <a:pPr>
                <a:spcAft>
                  <a:spcPts val="600"/>
                </a:spcAft>
              </a:pPr>
              <a:t>30.04.2020</a:t>
            </a:fld>
            <a:endParaRPr lang="en-US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81E3228B-2759-48D2-B415-911FAD3E87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11128" y="6272784"/>
            <a:ext cx="640080" cy="365125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fld id="{4FAB73BC-B049-4115-A692-8D63A059BFB8}" type="slidenum">
              <a:rPr lang="en-US" sz="1900">
                <a:solidFill>
                  <a:schemeClr val="accent1"/>
                </a:solidFill>
              </a:rPr>
              <a:pPr>
                <a:lnSpc>
                  <a:spcPct val="90000"/>
                </a:lnSpc>
                <a:spcAft>
                  <a:spcPts val="600"/>
                </a:spcAft>
              </a:pPr>
              <a:t>7</a:t>
            </a:fld>
            <a:endParaRPr lang="en-US" sz="190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844983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ahta Yazı">
  <a:themeElements>
    <a:clrScheme name="Mor II">
      <a:dk1>
        <a:sysClr val="windowText" lastClr="000000"/>
      </a:dk1>
      <a:lt1>
        <a:sysClr val="window" lastClr="FFFFFF"/>
      </a:lt1>
      <a:dk2>
        <a:srgbClr val="632E62"/>
      </a:dk2>
      <a:lt2>
        <a:srgbClr val="EAE5EB"/>
      </a:lt2>
      <a:accent1>
        <a:srgbClr val="92278F"/>
      </a:accent1>
      <a:accent2>
        <a:srgbClr val="9B57D3"/>
      </a:accent2>
      <a:accent3>
        <a:srgbClr val="755DD9"/>
      </a:accent3>
      <a:accent4>
        <a:srgbClr val="665EB8"/>
      </a:accent4>
      <a:accent5>
        <a:srgbClr val="45A5ED"/>
      </a:accent5>
      <a:accent6>
        <a:srgbClr val="5982DB"/>
      </a:accent6>
      <a:hlink>
        <a:srgbClr val="0066FF"/>
      </a:hlink>
      <a:folHlink>
        <a:srgbClr val="666699"/>
      </a:folHlink>
    </a:clrScheme>
    <a:fontScheme name="Özel 2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Tahta Yazı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389</Words>
  <Application>Microsoft Office PowerPoint</Application>
  <PresentationFormat>Geniş ekran</PresentationFormat>
  <Paragraphs>66</Paragraphs>
  <Slides>7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12" baseType="lpstr">
      <vt:lpstr>Calibri</vt:lpstr>
      <vt:lpstr>Rockwell Extra Bold</vt:lpstr>
      <vt:lpstr>Times New Roman</vt:lpstr>
      <vt:lpstr>Wingdings</vt:lpstr>
      <vt:lpstr>Tahta Yazı</vt:lpstr>
      <vt:lpstr>TEMEL HUKUK</vt:lpstr>
      <vt:lpstr>HUKUKUN KAYNAKLARI</vt:lpstr>
      <vt:lpstr>YAZILI KAYNAKLAR</vt:lpstr>
      <vt:lpstr>YAZILI KAYNAKLAR</vt:lpstr>
      <vt:lpstr>YAZILI KAYNAKLAR</vt:lpstr>
      <vt:lpstr>YAZISIZ KAYNAKLAR</vt:lpstr>
      <vt:lpstr>YAZISIZ KAYNAKLAR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TEMEL HUKUK</dc:title>
  <dc:creator>hüseyin k.erdem</dc:creator>
  <cp:lastModifiedBy>hüseyin k.erdem</cp:lastModifiedBy>
  <cp:revision>3</cp:revision>
  <dcterms:created xsi:type="dcterms:W3CDTF">2020-04-30T21:00:28Z</dcterms:created>
  <dcterms:modified xsi:type="dcterms:W3CDTF">2020-04-30T21:08:54Z</dcterms:modified>
</cp:coreProperties>
</file>