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drawings/drawing17.xml" ContentType="application/vnd.openxmlformats-officedocument.drawingml.chartshapes+xml"/>
  <Override PartName="/ppt/tableStyles.xml" ContentType="application/vnd.openxmlformats-officedocument.presentationml.tableStyles+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drawings/drawing18.xml" ContentType="application/vnd.openxmlformats-officedocument.drawingml.chartshapes+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10.xml" ContentType="application/vnd.openxmlformats-officedocument.drawingml.chart+xml"/>
  <Default Extension="gif" ContentType="image/gif"/>
  <Override PartName="/ppt/drawings/drawing14.xml" ContentType="application/vnd.openxmlformats-officedocument.drawingml.chartshapes+xml"/>
  <Override PartName="/ppt/charts/chart4.xml" ContentType="application/vnd.openxmlformats-officedocument.drawingml.chart+xml"/>
  <Override PartName="/ppt/drawings/drawing8.xml" ContentType="application/vnd.openxmlformats-officedocument.drawingml.chartshapes+xml"/>
  <Override PartName="/ppt/drawings/drawing21.xml" ContentType="application/vnd.openxmlformats-officedocument.drawingml.chartshapes+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charts/chart19.xml" ContentType="application/vnd.openxmlformats-officedocument.drawingml.char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xls" ContentType="application/vnd.ms-excel"/>
  <Override PartName="/ppt/charts/chart26.xml" ContentType="application/vnd.openxmlformats-officedocument.drawingml.chart+xml"/>
  <Override PartName="/ppt/drawings/drawing19.xml" ContentType="application/vnd.openxmlformats-officedocument.drawingml.chartshape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rawings/drawing15.xml" ContentType="application/vnd.openxmlformats-officedocument.drawingml.chartshapes+xml"/>
  <Override PartName="/ppt/notesSlides/notesSlide9.xml" ContentType="application/vnd.openxmlformats-officedocument.presentationml.notesSlide+xml"/>
  <Override PartName="/ppt/drawings/drawing9.xml" ContentType="application/vnd.openxmlformats-officedocument.drawingml.chartshapes+xml"/>
  <Override PartName="/ppt/charts/chart5.xml" ContentType="application/vnd.openxmlformats-officedocument.drawingml.chart+xml"/>
  <Override PartName="/ppt/drawings/drawing11.xml" ContentType="application/vnd.openxmlformats-officedocument.drawingml.chartshape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drawings/drawing16.xml" ContentType="application/vnd.openxmlformats-officedocument.drawingml.chartshapes+xml"/>
  <Override PartName="/ppt/charts/chart30.xml" ContentType="application/vnd.openxmlformats-officedocument.drawingml.chart+xml"/>
  <Override PartName="/ppt/charts/colors1.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rawings/drawing12.xml" ContentType="application/vnd.openxmlformats-officedocument.drawingml.chartshapes+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drawings/drawing13.xml" ContentType="application/vnd.openxmlformats-officedocument.drawingml.chartshapes+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55" r:id="rId2"/>
    <p:sldMasterId id="2147483671" r:id="rId3"/>
    <p:sldMasterId id="2147483687" r:id="rId4"/>
    <p:sldMasterId id="2147483703" r:id="rId5"/>
  </p:sldMasterIdLst>
  <p:notesMasterIdLst>
    <p:notesMasterId r:id="rId74"/>
  </p:notesMasterIdLst>
  <p:handoutMasterIdLst>
    <p:handoutMasterId r:id="rId75"/>
  </p:handoutMasterIdLst>
  <p:sldIdLst>
    <p:sldId id="360" r:id="rId6"/>
    <p:sldId id="359" r:id="rId7"/>
    <p:sldId id="308" r:id="rId8"/>
    <p:sldId id="354" r:id="rId9"/>
    <p:sldId id="355" r:id="rId10"/>
    <p:sldId id="309" r:id="rId11"/>
    <p:sldId id="310" r:id="rId12"/>
    <p:sldId id="311" r:id="rId13"/>
    <p:sldId id="312" r:id="rId14"/>
    <p:sldId id="313" r:id="rId15"/>
    <p:sldId id="314" r:id="rId16"/>
    <p:sldId id="315" r:id="rId17"/>
    <p:sldId id="316" r:id="rId18"/>
    <p:sldId id="317" r:id="rId19"/>
    <p:sldId id="318" r:id="rId20"/>
    <p:sldId id="320" r:id="rId21"/>
    <p:sldId id="319" r:id="rId22"/>
    <p:sldId id="321" r:id="rId23"/>
    <p:sldId id="306" r:id="rId24"/>
    <p:sldId id="274" r:id="rId25"/>
    <p:sldId id="280" r:id="rId26"/>
    <p:sldId id="276" r:id="rId27"/>
    <p:sldId id="277" r:id="rId28"/>
    <p:sldId id="281" r:id="rId29"/>
    <p:sldId id="282" r:id="rId30"/>
    <p:sldId id="283" r:id="rId31"/>
    <p:sldId id="286" r:id="rId32"/>
    <p:sldId id="287" r:id="rId33"/>
    <p:sldId id="288" r:id="rId34"/>
    <p:sldId id="337" r:id="rId35"/>
    <p:sldId id="344" r:id="rId36"/>
    <p:sldId id="289" r:id="rId37"/>
    <p:sldId id="347" r:id="rId38"/>
    <p:sldId id="304" r:id="rId39"/>
    <p:sldId id="330" r:id="rId40"/>
    <p:sldId id="302" r:id="rId41"/>
    <p:sldId id="323" r:id="rId42"/>
    <p:sldId id="338" r:id="rId43"/>
    <p:sldId id="358" r:id="rId44"/>
    <p:sldId id="290" r:id="rId45"/>
    <p:sldId id="326" r:id="rId46"/>
    <p:sldId id="350" r:id="rId47"/>
    <p:sldId id="303" r:id="rId48"/>
    <p:sldId id="291" r:id="rId49"/>
    <p:sldId id="292" r:id="rId50"/>
    <p:sldId id="293" r:id="rId51"/>
    <p:sldId id="294" r:id="rId52"/>
    <p:sldId id="284" r:id="rId53"/>
    <p:sldId id="285" r:id="rId54"/>
    <p:sldId id="297" r:id="rId55"/>
    <p:sldId id="298" r:id="rId56"/>
    <p:sldId id="299" r:id="rId57"/>
    <p:sldId id="300" r:id="rId58"/>
    <p:sldId id="301" r:id="rId59"/>
    <p:sldId id="322" r:id="rId60"/>
    <p:sldId id="341" r:id="rId61"/>
    <p:sldId id="351" r:id="rId62"/>
    <p:sldId id="352" r:id="rId63"/>
    <p:sldId id="342" r:id="rId64"/>
    <p:sldId id="343" r:id="rId65"/>
    <p:sldId id="324" r:id="rId66"/>
    <p:sldId id="327" r:id="rId67"/>
    <p:sldId id="328" r:id="rId68"/>
    <p:sldId id="329" r:id="rId69"/>
    <p:sldId id="331" r:id="rId70"/>
    <p:sldId id="332" r:id="rId71"/>
    <p:sldId id="357" r:id="rId72"/>
    <p:sldId id="334" r:id="rId73"/>
  </p:sldIdLst>
  <p:sldSz cx="9144000" cy="6858000" type="screen4x3"/>
  <p:notesSz cx="6797675"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FF"/>
    <a:srgbClr val="7585B3"/>
    <a:srgbClr val="33CCFF"/>
    <a:srgbClr val="64BCBC"/>
    <a:srgbClr val="E4EA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52" d="100"/>
          <a:sy n="52" d="100"/>
        </p:scale>
        <p:origin x="-111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hzengin\Desktop\yavuz\Kopyas&#305;%20Verilerin%20Grafikleri.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hzengin\Desktop\yavuz\Kopyas&#305;%20Verilerin%20Grafikleri.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hzengin\Desktop\yavuz\Kopyas&#305;%20Verilerin%20Grafikleri.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hzengin\Desktop\yavuz\Kopyas&#305;%20Verilerin%20Grafikleri.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hzengin\Desktop\yavuz\Kopyas&#305;%20Verilerin%20Grafikleri.xlsx"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_al__ma_Sayfas_3.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hzengin\Desktop\yavuz\Kopyas&#305;%20Verilerin%20Grafikleri.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Microsoft%20PowerPoint%20uygulamas&#305;nda%20grafik" TargetMode="External"/><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_al__ma_Sayfas_4.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_al__ma_Sayfas_5.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_al__ma_Sayfas_6.xlsx"/><Relationship Id="rId1" Type="http://schemas.openxmlformats.org/officeDocument/2006/relationships/themeOverride" Target="../theme/themeOverride10.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hzengin\Desktop\yavuz\Kopyas&#305;%20Verilerin%20Grafikleri.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sule.veske\Downloads\pivot%20(2).xls" TargetMode="Externa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_al__ma_Sayfas_7.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hzengin\Desktop\yavuz\Kopyas&#305;%20Verilerin%20Grafikleri.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hzengin\Desktop\yavuz\Kopyas&#305;%20Verilerin%20Grafikleri.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hzengin\Desktop\yavuz\Kopyas&#305;%20Verilerin%20Grafikleri.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Users\hzengin\Desktop\yavuz\Kopyas&#305;%20Verilerin%20Grafikleri.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C:\Users\hzengin\Desktop\yavuz\Kopyas&#305;%20Verilerin%20Grafikleri.xlsx" TargetMode="External"/></Relationships>
</file>

<file path=ppt/charts/_rels/chart29.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8.xml"/><Relationship Id="rId1" Type="http://schemas.openxmlformats.org/officeDocument/2006/relationships/package" Target="../embeddings/Microsoft_Office_Excel__al__ma_Sayfas_8.xlsx"/><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themeOverride" Target="../theme/themeOverride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oleObject" Target="file:///C:\Users\Hayri\Desktop\World%20sea%20bream%20production%202013.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C:\Users\hzengin\Desktop\yavuz\Kopyas&#305;%20Verilerin%20Grafikleri.xlsx"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C:\Users\hzengin\Desktop\yavuz\Kopyas&#305;%20Verilerin%20Grafikleri.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C:\Users\hzengin\Desktop\yavuz\Kopyas&#305;%20Verilerin%20Grafikleri.xlsx" TargetMode="External"/></Relationships>
</file>

<file path=ppt/charts/_rels/chart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image" Target="../media/image23.jpeg"/><Relationship Id="rId12" Type="http://schemas.openxmlformats.org/officeDocument/2006/relationships/oleObject" Target="file:///C:\Users\Hayri\Desktop\World%20sea%20bream%20production%202013.xlsx" TargetMode="External"/><Relationship Id="rId2" Type="http://schemas.openxmlformats.org/officeDocument/2006/relationships/image" Target="../media/image11.jpeg"/><Relationship Id="rId1" Type="http://schemas.openxmlformats.org/officeDocument/2006/relationships/themeOverride" Target="../theme/themeOverride5.xml"/><Relationship Id="rId6" Type="http://schemas.openxmlformats.org/officeDocument/2006/relationships/image" Target="../media/image19.jpeg"/><Relationship Id="rId11" Type="http://schemas.openxmlformats.org/officeDocument/2006/relationships/image" Target="../media/image30.jpeg"/><Relationship Id="rId5" Type="http://schemas.openxmlformats.org/officeDocument/2006/relationships/image" Target="../media/image22.jpeg"/><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image" Target="../media/image28.jpeg"/></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zengin\Desktop\yavuz\Kopyas&#305;%20Verilerin%20Grafikleri.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zengin\Desktop\yavuz\Kopyas&#305;%20Verilerin%20Grafikleri.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hzengin\Desktop\yavuz\Kopyas&#305;%20Verilerin%20Grafikleri.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hzengin\Desktop\yavuz\Kopyas&#305;%20Verilerin%20Grafikleri.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hzengin\Desktop\yavuz\Kopyas&#305;%20Verilerin%20Grafikler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r-TR"/>
  <c:chart>
    <c:autoTitleDeleted val="1"/>
    <c:view3D>
      <c:rotX val="75"/>
      <c:perspective val="30"/>
    </c:view3D>
    <c:plotArea>
      <c:layout>
        <c:manualLayout>
          <c:layoutTarget val="inner"/>
          <c:xMode val="edge"/>
          <c:yMode val="edge"/>
          <c:x val="6.6267204862335324E-2"/>
          <c:y val="0.13406711017080816"/>
          <c:w val="0.82473699327026107"/>
          <c:h val="0.86593288982919181"/>
        </c:manualLayout>
      </c:layout>
      <c:pie3DChart>
        <c:varyColors val="1"/>
        <c:ser>
          <c:idx val="0"/>
          <c:order val="0"/>
          <c:tx>
            <c:strRef>
              <c:f>Sayfa1!$B$1</c:f>
              <c:strCache>
                <c:ptCount val="1"/>
                <c:pt idx="0">
                  <c:v>Sütun1</c:v>
                </c:pt>
              </c:strCache>
            </c:strRef>
          </c:tx>
          <c:spPr>
            <a:scene3d>
              <a:camera prst="orthographicFront"/>
              <a:lightRig rig="threePt" dir="t"/>
            </a:scene3d>
            <a:sp3d/>
          </c:spPr>
          <c:explosion val="25"/>
          <c:dPt>
            <c:idx val="0"/>
            <c:spPr>
              <a:solidFill>
                <a:srgbClr val="00B050"/>
              </a:solidFill>
              <a:scene3d>
                <a:camera prst="orthographicFront"/>
                <a:lightRig rig="threePt" dir="t"/>
              </a:scene3d>
              <a:sp3d/>
            </c:spPr>
          </c:dPt>
          <c:dPt>
            <c:idx val="1"/>
            <c:spPr>
              <a:solidFill>
                <a:srgbClr val="FFC000"/>
              </a:solidFill>
              <a:scene3d>
                <a:camera prst="orthographicFront"/>
                <a:lightRig rig="threePt" dir="t"/>
              </a:scene3d>
              <a:sp3d/>
            </c:spPr>
          </c:dPt>
          <c:dLbls>
            <c:dLbl>
              <c:idx val="0"/>
              <c:spPr>
                <a:solidFill>
                  <a:srgbClr val="FF0000"/>
                </a:solidFill>
              </c:spPr>
              <c:txPr>
                <a:bodyPr/>
                <a:lstStyle/>
                <a:p>
                  <a:pPr>
                    <a:defRPr/>
                  </a:pPr>
                  <a:endParaRPr lang="tr-TR"/>
                </a:p>
              </c:txPr>
            </c:dLbl>
            <c:dLbl>
              <c:idx val="1"/>
              <c:spPr>
                <a:solidFill>
                  <a:srgbClr val="FF0000"/>
                </a:solidFill>
              </c:spPr>
              <c:txPr>
                <a:bodyPr/>
                <a:lstStyle/>
                <a:p>
                  <a:pPr>
                    <a:defRPr/>
                  </a:pPr>
                  <a:endParaRPr lang="tr-TR"/>
                </a:p>
              </c:txPr>
            </c:dLbl>
            <c:showVal val="1"/>
            <c:showLeaderLines val="1"/>
          </c:dLbls>
          <c:cat>
            <c:strRef>
              <c:f>Sayfa1!$A$2:$A$3</c:f>
              <c:strCache>
                <c:ptCount val="2"/>
                <c:pt idx="0">
                  <c:v>Avcılık</c:v>
                </c:pt>
                <c:pt idx="1">
                  <c:v>Yetiştiricilik</c:v>
                </c:pt>
              </c:strCache>
            </c:strRef>
          </c:cat>
          <c:val>
            <c:numRef>
              <c:f>Sayfa1!$B$2:$B$3</c:f>
              <c:numCache>
                <c:formatCode>General</c:formatCode>
                <c:ptCount val="2"/>
                <c:pt idx="0">
                  <c:v>33</c:v>
                </c:pt>
                <c:pt idx="1">
                  <c:v>67</c:v>
                </c:pt>
              </c:numCache>
            </c:numRef>
          </c:val>
        </c:ser>
        <c:dLbls/>
      </c:pie3DChart>
    </c:plotArea>
    <c:legend>
      <c:legendPos val="r"/>
      <c:layout>
        <c:manualLayout>
          <c:xMode val="edge"/>
          <c:yMode val="edge"/>
          <c:x val="0.25483977671873775"/>
          <c:y val="0"/>
          <c:w val="0.45406389898340188"/>
          <c:h val="0.12443061023622048"/>
        </c:manualLayout>
      </c:layout>
      <c:spPr>
        <a:solidFill>
          <a:schemeClr val="accent5">
            <a:lumMod val="10000"/>
          </a:schemeClr>
        </a:solidFill>
      </c:spPr>
    </c:legend>
    <c:plotVisOnly val="1"/>
    <c:dispBlanksAs val="zero"/>
  </c:chart>
  <c:txPr>
    <a:bodyPr/>
    <a:lstStyle/>
    <a:p>
      <a:pPr>
        <a:defRPr sz="1800"/>
      </a:pPr>
      <a:endParaRPr lang="tr-T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stacked"/>
        <c:ser>
          <c:idx val="2"/>
          <c:order val="0"/>
          <c:tx>
            <c:strRef>
              <c:f>Sayfa2!$E$63</c:f>
              <c:strCache>
                <c:ptCount val="1"/>
                <c:pt idx="0">
                  <c:v>İç tüketim</c:v>
                </c:pt>
              </c:strCache>
            </c:strRef>
          </c:tx>
          <c:spPr>
            <a:ln w="28575" cap="rnd">
              <a:solidFill>
                <a:schemeClr val="accent3"/>
              </a:solidFill>
              <a:round/>
            </a:ln>
            <a:effectLst/>
          </c:spPr>
          <c:cat>
            <c:numRef>
              <c:f>Sayfa2!$A$64:$A$78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Sayfa2!$E$64:$E$78</c:f>
              <c:numCache>
                <c:formatCode>General</c:formatCode>
                <c:ptCount val="15"/>
                <c:pt idx="0">
                  <c:v>538764</c:v>
                </c:pt>
                <c:pt idx="1">
                  <c:v>517832</c:v>
                </c:pt>
                <c:pt idx="2">
                  <c:v>466289</c:v>
                </c:pt>
                <c:pt idx="3">
                  <c:v>470131</c:v>
                </c:pt>
                <c:pt idx="4">
                  <c:v>555859</c:v>
                </c:pt>
                <c:pt idx="5">
                  <c:v>520985</c:v>
                </c:pt>
                <c:pt idx="6">
                  <c:v>597738</c:v>
                </c:pt>
                <c:pt idx="7">
                  <c:v>604695</c:v>
                </c:pt>
                <c:pt idx="8">
                  <c:v>555275</c:v>
                </c:pt>
                <c:pt idx="9">
                  <c:v>545368</c:v>
                </c:pt>
                <c:pt idx="10">
                  <c:v>505059</c:v>
                </c:pt>
                <c:pt idx="11">
                  <c:v>468040</c:v>
                </c:pt>
                <c:pt idx="12">
                  <c:v>532347</c:v>
                </c:pt>
                <c:pt idx="13">
                  <c:v>479708</c:v>
                </c:pt>
                <c:pt idx="14">
                  <c:v>420361</c:v>
                </c:pt>
              </c:numCache>
            </c:numRef>
          </c:val>
        </c:ser>
        <c:ser>
          <c:idx val="0"/>
          <c:order val="1"/>
          <c:tx>
            <c:strRef>
              <c:f>Sayfa2!$F$63</c:f>
              <c:strCache>
                <c:ptCount val="1"/>
                <c:pt idx="0">
                  <c:v>İşlenen*</c:v>
                </c:pt>
              </c:strCache>
            </c:strRef>
          </c:tx>
          <c:spPr>
            <a:ln w="28575" cap="rnd">
              <a:solidFill>
                <a:schemeClr val="accent1"/>
              </a:solidFill>
              <a:round/>
            </a:ln>
            <a:effectLst/>
          </c:spPr>
          <c:cat>
            <c:numRef>
              <c:f>Sayfa2!$A$64:$A$78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Sayfa2!$F$64:$F$78</c:f>
              <c:numCache>
                <c:formatCode>General</c:formatCode>
                <c:ptCount val="15"/>
                <c:pt idx="0">
                  <c:v>71000</c:v>
                </c:pt>
                <c:pt idx="1">
                  <c:v>62755</c:v>
                </c:pt>
                <c:pt idx="2">
                  <c:v>156000</c:v>
                </c:pt>
                <c:pt idx="3">
                  <c:v>120000</c:v>
                </c:pt>
                <c:pt idx="4">
                  <c:v>105000</c:v>
                </c:pt>
                <c:pt idx="5">
                  <c:v>30000</c:v>
                </c:pt>
                <c:pt idx="6">
                  <c:v>60000</c:v>
                </c:pt>
                <c:pt idx="7">
                  <c:v>170000</c:v>
                </c:pt>
                <c:pt idx="8">
                  <c:v>95742</c:v>
                </c:pt>
                <c:pt idx="9">
                  <c:v>90211</c:v>
                </c:pt>
                <c:pt idx="10">
                  <c:v>168073</c:v>
                </c:pt>
                <c:pt idx="11">
                  <c:v>228709</c:v>
                </c:pt>
                <c:pt idx="12">
                  <c:v>94201</c:v>
                </c:pt>
                <c:pt idx="13">
                  <c:v>87896</c:v>
                </c:pt>
                <c:pt idx="14">
                  <c:v>73667</c:v>
                </c:pt>
              </c:numCache>
            </c:numRef>
          </c:val>
        </c:ser>
        <c:dLbls/>
        <c:overlap val="100"/>
        <c:axId val="101310848"/>
        <c:axId val="101312384"/>
      </c:barChart>
      <c:catAx>
        <c:axId val="1013108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01312384"/>
        <c:crosses val="autoZero"/>
        <c:auto val="1"/>
        <c:lblAlgn val="ctr"/>
        <c:lblOffset val="100"/>
        <c:noMultiLvlLbl val="1"/>
      </c:catAx>
      <c:valAx>
        <c:axId val="101312384"/>
        <c:scaling>
          <c:orientation val="minMax"/>
        </c:scaling>
        <c:axPos val="l"/>
        <c:majorGridlines>
          <c:spPr>
            <a:ln w="9525" cap="flat" cmpd="sng" algn="ctr">
              <a:solidFill>
                <a:schemeClr val="bg2">
                  <a:lumMod val="10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01310848"/>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3.8545254231011371E-2"/>
          <c:y val="6.4668740510313683E-2"/>
          <c:w val="0.93617885049809313"/>
          <c:h val="0.79593054475428648"/>
        </c:manualLayout>
      </c:layout>
      <c:barChart>
        <c:barDir val="col"/>
        <c:grouping val="clustered"/>
        <c:ser>
          <c:idx val="2"/>
          <c:order val="0"/>
          <c:tx>
            <c:strRef>
              <c:f>Sayfa2!$H$63</c:f>
              <c:strCache>
                <c:ptCount val="1"/>
                <c:pt idx="0">
                  <c:v>Kişi Başına Tüketim (kg)</c:v>
                </c:pt>
              </c:strCache>
            </c:strRef>
          </c:tx>
          <c:spPr>
            <a:ln w="28575" cap="rnd">
              <a:solidFill>
                <a:schemeClr val="accent3"/>
              </a:solidFill>
              <a:round/>
            </a:ln>
            <a:effectLst/>
          </c:spPr>
          <c:cat>
            <c:numRef>
              <c:f>Sayfa2!$A$64:$A$78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Sayfa2!$H$64:$H$78</c:f>
              <c:numCache>
                <c:formatCode>General</c:formatCode>
                <c:ptCount val="15"/>
                <c:pt idx="0">
                  <c:v>8</c:v>
                </c:pt>
                <c:pt idx="1">
                  <c:v>7.5</c:v>
                </c:pt>
                <c:pt idx="2">
                  <c:v>6.7</c:v>
                </c:pt>
                <c:pt idx="3">
                  <c:v>6.7</c:v>
                </c:pt>
                <c:pt idx="4">
                  <c:v>7.8</c:v>
                </c:pt>
                <c:pt idx="5">
                  <c:v>7.2</c:v>
                </c:pt>
                <c:pt idx="6">
                  <c:v>8.1</c:v>
                </c:pt>
                <c:pt idx="7">
                  <c:v>8.6</c:v>
                </c:pt>
                <c:pt idx="8">
                  <c:v>7.8</c:v>
                </c:pt>
                <c:pt idx="9">
                  <c:v>7.6</c:v>
                </c:pt>
                <c:pt idx="10">
                  <c:v>6.9</c:v>
                </c:pt>
                <c:pt idx="11">
                  <c:v>6.3</c:v>
                </c:pt>
                <c:pt idx="12">
                  <c:v>7.1</c:v>
                </c:pt>
                <c:pt idx="13">
                  <c:v>6.3</c:v>
                </c:pt>
                <c:pt idx="14">
                  <c:v>5.4</c:v>
                </c:pt>
              </c:numCache>
            </c:numRef>
          </c:val>
        </c:ser>
        <c:dLbls/>
        <c:axId val="101633024"/>
        <c:axId val="101835520"/>
      </c:barChart>
      <c:catAx>
        <c:axId val="1016330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01835520"/>
        <c:crosses val="autoZero"/>
        <c:auto val="1"/>
        <c:lblAlgn val="ctr"/>
        <c:lblOffset val="100"/>
        <c:noMultiLvlLbl val="1"/>
      </c:catAx>
      <c:valAx>
        <c:axId val="1018355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01633024"/>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layout>
        <c:manualLayout>
          <c:xMode val="edge"/>
          <c:yMode val="edge"/>
          <c:x val="0.7895363478132057"/>
          <c:y val="6.1830167018479425E-2"/>
          <c:w val="0.19429646705921566"/>
          <c:h val="0.10031431692774874"/>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Sayfa2!$B$130</c:f>
              <c:strCache>
                <c:ptCount val="1"/>
                <c:pt idx="0">
                  <c:v>&lt;12 m</c:v>
                </c:pt>
              </c:strCache>
            </c:strRef>
          </c:tx>
          <c:spPr>
            <a:ln w="28575" cap="rnd">
              <a:solidFill>
                <a:schemeClr val="accent3"/>
              </a:solidFill>
              <a:round/>
            </a:ln>
            <a:effectLst/>
          </c:spPr>
          <c:cat>
            <c:numRef>
              <c:f>Sayfa2!$A$131:$A$145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Sayfa2!$B$131:$B$145</c:f>
              <c:numCache>
                <c:formatCode>General</c:formatCode>
                <c:ptCount val="15"/>
                <c:pt idx="0">
                  <c:v>13701</c:v>
                </c:pt>
                <c:pt idx="1">
                  <c:v>14805</c:v>
                </c:pt>
                <c:pt idx="2">
                  <c:v>17033</c:v>
                </c:pt>
                <c:pt idx="3">
                  <c:v>16884</c:v>
                </c:pt>
                <c:pt idx="4">
                  <c:v>17035</c:v>
                </c:pt>
                <c:pt idx="5">
                  <c:v>16898</c:v>
                </c:pt>
                <c:pt idx="6">
                  <c:v>16829</c:v>
                </c:pt>
                <c:pt idx="7">
                  <c:v>16610</c:v>
                </c:pt>
                <c:pt idx="8">
                  <c:v>15863</c:v>
                </c:pt>
                <c:pt idx="9">
                  <c:v>15573</c:v>
                </c:pt>
                <c:pt idx="10">
                  <c:v>15540</c:v>
                </c:pt>
                <c:pt idx="11">
                  <c:v>15326</c:v>
                </c:pt>
                <c:pt idx="12">
                  <c:v>15179</c:v>
                </c:pt>
                <c:pt idx="13">
                  <c:v>14917</c:v>
                </c:pt>
                <c:pt idx="14">
                  <c:v>14457</c:v>
                </c:pt>
              </c:numCache>
            </c:numRef>
          </c:val>
        </c:ser>
        <c:ser>
          <c:idx val="0"/>
          <c:order val="1"/>
          <c:tx>
            <c:strRef>
              <c:f>Sayfa2!$C$130</c:f>
              <c:strCache>
                <c:ptCount val="1"/>
                <c:pt idx="0">
                  <c:v>12+ m</c:v>
                </c:pt>
              </c:strCache>
            </c:strRef>
          </c:tx>
          <c:spPr>
            <a:ln w="28575" cap="rnd">
              <a:solidFill>
                <a:schemeClr val="accent1"/>
              </a:solidFill>
              <a:round/>
            </a:ln>
            <a:effectLst/>
          </c:spPr>
          <c:cat>
            <c:numRef>
              <c:f>Sayfa2!$A$131:$A$145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Sayfa2!$C$131:$C$145</c:f>
              <c:numCache>
                <c:formatCode>General</c:formatCode>
                <c:ptCount val="15"/>
                <c:pt idx="0">
                  <c:v>1274</c:v>
                </c:pt>
                <c:pt idx="1">
                  <c:v>1327</c:v>
                </c:pt>
                <c:pt idx="2">
                  <c:v>1663</c:v>
                </c:pt>
                <c:pt idx="3">
                  <c:v>1895</c:v>
                </c:pt>
                <c:pt idx="4">
                  <c:v>1964</c:v>
                </c:pt>
                <c:pt idx="5">
                  <c:v>1938</c:v>
                </c:pt>
                <c:pt idx="6">
                  <c:v>1961</c:v>
                </c:pt>
                <c:pt idx="7">
                  <c:v>1953</c:v>
                </c:pt>
                <c:pt idx="8">
                  <c:v>1869</c:v>
                </c:pt>
                <c:pt idx="9">
                  <c:v>1896</c:v>
                </c:pt>
                <c:pt idx="10">
                  <c:v>1900</c:v>
                </c:pt>
                <c:pt idx="11">
                  <c:v>1839</c:v>
                </c:pt>
                <c:pt idx="12">
                  <c:v>1819</c:v>
                </c:pt>
                <c:pt idx="13">
                  <c:v>1520</c:v>
                </c:pt>
                <c:pt idx="14">
                  <c:v>1420</c:v>
                </c:pt>
              </c:numCache>
            </c:numRef>
          </c:val>
        </c:ser>
        <c:ser>
          <c:idx val="1"/>
          <c:order val="2"/>
          <c:tx>
            <c:strRef>
              <c:f>Sayfa2!$D$130</c:f>
              <c:strCache>
                <c:ptCount val="1"/>
                <c:pt idx="0">
                  <c:v>Toplam</c:v>
                </c:pt>
              </c:strCache>
            </c:strRef>
          </c:tx>
          <c:spPr>
            <a:ln w="28575" cap="rnd">
              <a:solidFill>
                <a:schemeClr val="accent2"/>
              </a:solidFill>
              <a:round/>
            </a:ln>
            <a:effectLst/>
          </c:spPr>
          <c:cat>
            <c:numRef>
              <c:f>Sayfa2!$A$131:$A$145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Sayfa2!$D$131:$D$145</c:f>
              <c:numCache>
                <c:formatCode>General</c:formatCode>
                <c:ptCount val="15"/>
                <c:pt idx="0">
                  <c:v>14975</c:v>
                </c:pt>
                <c:pt idx="1">
                  <c:v>16132</c:v>
                </c:pt>
                <c:pt idx="2">
                  <c:v>18696</c:v>
                </c:pt>
                <c:pt idx="3">
                  <c:v>18779</c:v>
                </c:pt>
                <c:pt idx="4">
                  <c:v>18999</c:v>
                </c:pt>
                <c:pt idx="5">
                  <c:v>18836</c:v>
                </c:pt>
                <c:pt idx="6">
                  <c:v>18790</c:v>
                </c:pt>
                <c:pt idx="7">
                  <c:v>18563</c:v>
                </c:pt>
                <c:pt idx="8">
                  <c:v>17732</c:v>
                </c:pt>
                <c:pt idx="9">
                  <c:v>17469</c:v>
                </c:pt>
                <c:pt idx="10">
                  <c:v>17440</c:v>
                </c:pt>
                <c:pt idx="11">
                  <c:v>17165</c:v>
                </c:pt>
                <c:pt idx="12">
                  <c:v>16998</c:v>
                </c:pt>
                <c:pt idx="13">
                  <c:v>16437</c:v>
                </c:pt>
                <c:pt idx="14">
                  <c:v>15877</c:v>
                </c:pt>
              </c:numCache>
            </c:numRef>
          </c:val>
        </c:ser>
        <c:dLbls/>
        <c:axId val="102023552"/>
        <c:axId val="102025088"/>
      </c:barChart>
      <c:catAx>
        <c:axId val="1020235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02025088"/>
        <c:crosses val="autoZero"/>
        <c:auto val="1"/>
        <c:lblAlgn val="ctr"/>
        <c:lblOffset val="100"/>
        <c:noMultiLvlLbl val="1"/>
      </c:catAx>
      <c:valAx>
        <c:axId val="10202508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02023552"/>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Sayfa2!$E$130</c:f>
              <c:strCache>
                <c:ptCount val="1"/>
                <c:pt idx="0">
                  <c:v>İçsu</c:v>
                </c:pt>
              </c:strCache>
            </c:strRef>
          </c:tx>
          <c:spPr>
            <a:ln w="28575" cap="rnd">
              <a:solidFill>
                <a:schemeClr val="accent3"/>
              </a:solidFill>
              <a:round/>
            </a:ln>
            <a:effectLst/>
          </c:spPr>
          <c:cat>
            <c:numRef>
              <c:f>Sayfa2!$A$131:$A$145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Sayfa2!$E$131:$E$145</c:f>
              <c:numCache>
                <c:formatCode>General</c:formatCode>
                <c:ptCount val="15"/>
                <c:pt idx="0">
                  <c:v>2500</c:v>
                </c:pt>
                <c:pt idx="1">
                  <c:v>3000</c:v>
                </c:pt>
                <c:pt idx="2">
                  <c:v>3282</c:v>
                </c:pt>
                <c:pt idx="3">
                  <c:v>3221</c:v>
                </c:pt>
                <c:pt idx="4">
                  <c:v>3027</c:v>
                </c:pt>
                <c:pt idx="5">
                  <c:v>3422</c:v>
                </c:pt>
                <c:pt idx="6">
                  <c:v>3414</c:v>
                </c:pt>
                <c:pt idx="7">
                  <c:v>3199</c:v>
                </c:pt>
                <c:pt idx="8">
                  <c:v>3171</c:v>
                </c:pt>
                <c:pt idx="9">
                  <c:v>3149</c:v>
                </c:pt>
                <c:pt idx="10">
                  <c:v>3234</c:v>
                </c:pt>
                <c:pt idx="11">
                  <c:v>3124</c:v>
                </c:pt>
                <c:pt idx="12">
                  <c:v>3102</c:v>
                </c:pt>
                <c:pt idx="13">
                  <c:v>3232</c:v>
                </c:pt>
                <c:pt idx="14">
                  <c:v>3065</c:v>
                </c:pt>
              </c:numCache>
            </c:numRef>
          </c:val>
        </c:ser>
        <c:dLbls/>
        <c:axId val="102065280"/>
        <c:axId val="115213056"/>
      </c:barChart>
      <c:catAx>
        <c:axId val="1020652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5213056"/>
        <c:crosses val="autoZero"/>
        <c:auto val="1"/>
        <c:lblAlgn val="ctr"/>
        <c:lblOffset val="100"/>
        <c:noMultiLvlLbl val="1"/>
      </c:catAx>
      <c:valAx>
        <c:axId val="115213056"/>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02065280"/>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Sayfa2!$F$130</c:f>
              <c:strCache>
                <c:ptCount val="1"/>
                <c:pt idx="0">
                  <c:v>TOPLAM</c:v>
                </c:pt>
              </c:strCache>
            </c:strRef>
          </c:tx>
          <c:spPr>
            <a:ln w="28575" cap="rnd">
              <a:solidFill>
                <a:schemeClr val="accent3"/>
              </a:solidFill>
              <a:round/>
            </a:ln>
            <a:effectLst/>
          </c:spPr>
          <c:cat>
            <c:numRef>
              <c:f>Sayfa2!$A$131:$A$145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Sayfa2!$F$131:$F$145</c:f>
              <c:numCache>
                <c:formatCode>General</c:formatCode>
                <c:ptCount val="15"/>
                <c:pt idx="0">
                  <c:v>17475</c:v>
                </c:pt>
                <c:pt idx="1">
                  <c:v>19132</c:v>
                </c:pt>
                <c:pt idx="2">
                  <c:v>21978</c:v>
                </c:pt>
                <c:pt idx="3">
                  <c:v>22000</c:v>
                </c:pt>
                <c:pt idx="4">
                  <c:v>22026</c:v>
                </c:pt>
                <c:pt idx="5">
                  <c:v>22258</c:v>
                </c:pt>
                <c:pt idx="6">
                  <c:v>22204</c:v>
                </c:pt>
                <c:pt idx="7">
                  <c:v>21762</c:v>
                </c:pt>
                <c:pt idx="8">
                  <c:v>20903</c:v>
                </c:pt>
                <c:pt idx="9">
                  <c:v>20618</c:v>
                </c:pt>
                <c:pt idx="10">
                  <c:v>20674</c:v>
                </c:pt>
                <c:pt idx="11">
                  <c:v>20289</c:v>
                </c:pt>
                <c:pt idx="12">
                  <c:v>20100</c:v>
                </c:pt>
                <c:pt idx="13">
                  <c:v>19669</c:v>
                </c:pt>
                <c:pt idx="14">
                  <c:v>18942</c:v>
                </c:pt>
              </c:numCache>
            </c:numRef>
          </c:val>
        </c:ser>
        <c:dLbls/>
        <c:axId val="115255168"/>
        <c:axId val="115256704"/>
      </c:barChart>
      <c:catAx>
        <c:axId val="1152551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5256704"/>
        <c:crosses val="autoZero"/>
        <c:auto val="1"/>
        <c:lblAlgn val="ctr"/>
        <c:lblOffset val="100"/>
        <c:noMultiLvlLbl val="1"/>
      </c:catAx>
      <c:valAx>
        <c:axId val="11525670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5255168"/>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5960790144299"/>
          <c:y val="0.1327056226336869"/>
          <c:w val="0.80463356866281055"/>
          <c:h val="0.72320487200160444"/>
        </c:manualLayout>
      </c:layout>
      <c:barChart>
        <c:barDir val="col"/>
        <c:grouping val="clustered"/>
        <c:ser>
          <c:idx val="0"/>
          <c:order val="0"/>
          <c:tx>
            <c:strRef>
              <c:f>Sayfa1!$A$4</c:f>
              <c:strCache>
                <c:ptCount val="1"/>
                <c:pt idx="0">
                  <c:v>Gemi Sayısı (adet)</c:v>
                </c:pt>
              </c:strCache>
            </c:strRef>
          </c:tx>
          <c:spPr>
            <a:scene3d>
              <a:camera prst="orthographicFront"/>
              <a:lightRig rig="threePt" dir="t"/>
            </a:scene3d>
            <a:sp3d prstMaterial="matte"/>
          </c:spPr>
          <c:dLbls>
            <c:txPr>
              <a:bodyPr/>
              <a:lstStyle/>
              <a:p>
                <a:pPr>
                  <a:defRPr sz="1050"/>
                </a:pPr>
                <a:endParaRPr lang="tr-TR"/>
              </a:p>
            </c:txPr>
            <c:showVal val="1"/>
          </c:dLbls>
          <c:cat>
            <c:strRef>
              <c:f>Sayfa1!$B$3:$J$3</c:f>
              <c:strCache>
                <c:ptCount val="9"/>
                <c:pt idx="0">
                  <c:v>0-4.9</c:v>
                </c:pt>
                <c:pt idx="1">
                  <c:v>5-7,9</c:v>
                </c:pt>
                <c:pt idx="2">
                  <c:v>8-9,9</c:v>
                </c:pt>
                <c:pt idx="3">
                  <c:v>10-11,9</c:v>
                </c:pt>
                <c:pt idx="4">
                  <c:v>12-14,9</c:v>
                </c:pt>
                <c:pt idx="5">
                  <c:v>15-19,9</c:v>
                </c:pt>
                <c:pt idx="6">
                  <c:v>20-29,9</c:v>
                </c:pt>
                <c:pt idx="7">
                  <c:v>30-49,9</c:v>
                </c:pt>
                <c:pt idx="8">
                  <c:v>50+</c:v>
                </c:pt>
              </c:strCache>
            </c:strRef>
          </c:cat>
          <c:val>
            <c:numRef>
              <c:f>Sayfa1!$B$4:$J$4</c:f>
              <c:numCache>
                <c:formatCode>#,##0</c:formatCode>
                <c:ptCount val="9"/>
                <c:pt idx="0">
                  <c:v>1100</c:v>
                </c:pt>
                <c:pt idx="1">
                  <c:v>12314</c:v>
                </c:pt>
                <c:pt idx="2">
                  <c:v>3201</c:v>
                </c:pt>
                <c:pt idx="3" formatCode="General">
                  <c:v>832</c:v>
                </c:pt>
                <c:pt idx="4" formatCode="General">
                  <c:v>495</c:v>
                </c:pt>
                <c:pt idx="5" formatCode="General">
                  <c:v>299</c:v>
                </c:pt>
                <c:pt idx="6" formatCode="General">
                  <c:v>462</c:v>
                </c:pt>
                <c:pt idx="7" formatCode="General">
                  <c:v>233</c:v>
                </c:pt>
                <c:pt idx="8" formatCode="General">
                  <c:v>6</c:v>
                </c:pt>
              </c:numCache>
            </c:numRef>
          </c:val>
        </c:ser>
        <c:dLbls/>
        <c:axId val="152148992"/>
        <c:axId val="152179456"/>
      </c:barChart>
      <c:catAx>
        <c:axId val="152148992"/>
        <c:scaling>
          <c:orientation val="minMax"/>
        </c:scaling>
        <c:axPos val="b"/>
        <c:tickLblPos val="nextTo"/>
        <c:txPr>
          <a:bodyPr/>
          <a:lstStyle/>
          <a:p>
            <a:pPr>
              <a:defRPr sz="1100"/>
            </a:pPr>
            <a:endParaRPr lang="tr-TR"/>
          </a:p>
        </c:txPr>
        <c:crossAx val="152179456"/>
        <c:crosses val="autoZero"/>
        <c:auto val="1"/>
        <c:lblAlgn val="ctr"/>
        <c:lblOffset val="100"/>
      </c:catAx>
      <c:valAx>
        <c:axId val="152179456"/>
        <c:scaling>
          <c:orientation val="minMax"/>
        </c:scaling>
        <c:axPos val="l"/>
        <c:majorGridlines/>
        <c:numFmt formatCode="#,##0" sourceLinked="1"/>
        <c:tickLblPos val="nextTo"/>
        <c:txPr>
          <a:bodyPr/>
          <a:lstStyle/>
          <a:p>
            <a:pPr>
              <a:defRPr sz="1200"/>
            </a:pPr>
            <a:endParaRPr lang="tr-TR"/>
          </a:p>
        </c:txPr>
        <c:crossAx val="152148992"/>
        <c:crosses val="autoZero"/>
        <c:crossBetween val="between"/>
      </c:valAx>
    </c:plotArea>
    <c:legend>
      <c:legendPos val="r"/>
      <c:layout>
        <c:manualLayout>
          <c:xMode val="edge"/>
          <c:yMode val="edge"/>
          <c:x val="0.61831733355402008"/>
          <c:y val="5.0842925681752756E-2"/>
          <c:w val="0.34011293330819958"/>
          <c:h val="5.542032138781388E-2"/>
        </c:manualLayout>
      </c:layout>
      <c:txPr>
        <a:bodyPr/>
        <a:lstStyle/>
        <a:p>
          <a:pPr>
            <a:defRPr sz="1100"/>
          </a:pPr>
          <a:endParaRPr lang="tr-TR"/>
        </a:p>
      </c:txPr>
    </c:legend>
    <c:plotVisOnly val="1"/>
    <c:dispBlanksAs val="gap"/>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perspective val="0"/>
    </c:view3D>
    <c:sideWall>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sideWall>
    <c:backWall>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backWall>
    <c:plotArea>
      <c:layout/>
      <c:bar3DChart>
        <c:barDir val="col"/>
        <c:grouping val="clustered"/>
        <c:ser>
          <c:idx val="2"/>
          <c:order val="0"/>
          <c:tx>
            <c:strRef>
              <c:f>Sayfa2!$B$153</c:f>
              <c:strCache>
                <c:ptCount val="1"/>
                <c:pt idx="0">
                  <c:v>Balıklar</c:v>
                </c:pt>
              </c:strCache>
            </c:strRef>
          </c:tx>
          <c:spPr>
            <a:ln w="28575" cap="rnd">
              <a:solidFill>
                <a:schemeClr val="accent3"/>
              </a:solidFill>
              <a:round/>
            </a:ln>
            <a:effectLst/>
          </c:spPr>
          <c:cat>
            <c:numRef>
              <c:f>Sayfa2!$A$154:$A$168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Sayfa2!$B$154:$B$168</c:f>
              <c:numCache>
                <c:formatCode>General</c:formatCode>
                <c:ptCount val="15"/>
                <c:pt idx="0">
                  <c:v>441634</c:v>
                </c:pt>
                <c:pt idx="1">
                  <c:v>464987</c:v>
                </c:pt>
                <c:pt idx="2">
                  <c:v>493446</c:v>
                </c:pt>
                <c:pt idx="3">
                  <c:v>416126</c:v>
                </c:pt>
                <c:pt idx="4">
                  <c:v>456752</c:v>
                </c:pt>
                <c:pt idx="5">
                  <c:v>334248</c:v>
                </c:pt>
                <c:pt idx="6">
                  <c:v>409945</c:v>
                </c:pt>
                <c:pt idx="7">
                  <c:v>518201</c:v>
                </c:pt>
                <c:pt idx="8">
                  <c:v>395660</c:v>
                </c:pt>
                <c:pt idx="9">
                  <c:v>380636</c:v>
                </c:pt>
                <c:pt idx="10">
                  <c:v>399656</c:v>
                </c:pt>
                <c:pt idx="11">
                  <c:v>432246</c:v>
                </c:pt>
                <c:pt idx="12">
                  <c:v>315637</c:v>
                </c:pt>
                <c:pt idx="13">
                  <c:v>295168</c:v>
                </c:pt>
                <c:pt idx="14">
                  <c:v>231058</c:v>
                </c:pt>
              </c:numCache>
            </c:numRef>
          </c:val>
        </c:ser>
        <c:ser>
          <c:idx val="0"/>
          <c:order val="1"/>
          <c:tx>
            <c:strRef>
              <c:f>Sayfa2!$C$153</c:f>
              <c:strCache>
                <c:ptCount val="1"/>
                <c:pt idx="0">
                  <c:v>Diğer</c:v>
                </c:pt>
              </c:strCache>
            </c:strRef>
          </c:tx>
          <c:spPr>
            <a:ln w="28575" cap="rnd">
              <a:solidFill>
                <a:schemeClr val="accent1"/>
              </a:solidFill>
              <a:round/>
            </a:ln>
            <a:effectLst/>
          </c:spPr>
          <c:cat>
            <c:numRef>
              <c:f>Sayfa2!$A$154:$A$168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Sayfa2!$C$154:$C$168</c:f>
              <c:numCache>
                <c:formatCode>General</c:formatCode>
                <c:ptCount val="15"/>
                <c:pt idx="0">
                  <c:v>18831</c:v>
                </c:pt>
                <c:pt idx="1">
                  <c:v>19230</c:v>
                </c:pt>
                <c:pt idx="2">
                  <c:v>29298</c:v>
                </c:pt>
                <c:pt idx="3">
                  <c:v>46948</c:v>
                </c:pt>
                <c:pt idx="4">
                  <c:v>48145</c:v>
                </c:pt>
                <c:pt idx="5">
                  <c:v>46133</c:v>
                </c:pt>
                <c:pt idx="6">
                  <c:v>79021</c:v>
                </c:pt>
                <c:pt idx="7">
                  <c:v>70928</c:v>
                </c:pt>
                <c:pt idx="8">
                  <c:v>57453</c:v>
                </c:pt>
                <c:pt idx="9">
                  <c:v>44410</c:v>
                </c:pt>
                <c:pt idx="10">
                  <c:v>46024</c:v>
                </c:pt>
                <c:pt idx="11">
                  <c:v>45412</c:v>
                </c:pt>
                <c:pt idx="12">
                  <c:v>80686</c:v>
                </c:pt>
                <c:pt idx="13">
                  <c:v>43879</c:v>
                </c:pt>
                <c:pt idx="14">
                  <c:v>35019</c:v>
                </c:pt>
              </c:numCache>
            </c:numRef>
          </c:val>
        </c:ser>
        <c:ser>
          <c:idx val="1"/>
          <c:order val="2"/>
          <c:tx>
            <c:strRef>
              <c:f>Sayfa2!$D$153</c:f>
              <c:strCache>
                <c:ptCount val="1"/>
                <c:pt idx="0">
                  <c:v>Toplam</c:v>
                </c:pt>
              </c:strCache>
            </c:strRef>
          </c:tx>
          <c:spPr>
            <a:ln w="28575" cap="rnd">
              <a:solidFill>
                <a:schemeClr val="accent2"/>
              </a:solidFill>
              <a:round/>
            </a:ln>
            <a:effectLst/>
          </c:spPr>
          <c:cat>
            <c:numRef>
              <c:f>Sayfa2!$A$154:$A$168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Sayfa2!$D$154:$D$168</c:f>
              <c:numCache>
                <c:formatCode>General</c:formatCode>
                <c:ptCount val="15"/>
                <c:pt idx="0">
                  <c:v>460465</c:v>
                </c:pt>
                <c:pt idx="1">
                  <c:v>484217</c:v>
                </c:pt>
                <c:pt idx="2">
                  <c:v>522744</c:v>
                </c:pt>
                <c:pt idx="3">
                  <c:v>463074</c:v>
                </c:pt>
                <c:pt idx="4">
                  <c:v>504897</c:v>
                </c:pt>
                <c:pt idx="5">
                  <c:v>380381</c:v>
                </c:pt>
                <c:pt idx="6">
                  <c:v>488966</c:v>
                </c:pt>
                <c:pt idx="7">
                  <c:v>589129</c:v>
                </c:pt>
                <c:pt idx="8">
                  <c:v>453113</c:v>
                </c:pt>
                <c:pt idx="9">
                  <c:v>425046</c:v>
                </c:pt>
                <c:pt idx="10">
                  <c:v>445680</c:v>
                </c:pt>
                <c:pt idx="11">
                  <c:v>477658</c:v>
                </c:pt>
                <c:pt idx="12">
                  <c:v>396323</c:v>
                </c:pt>
                <c:pt idx="13">
                  <c:v>339047</c:v>
                </c:pt>
                <c:pt idx="14">
                  <c:v>266077</c:v>
                </c:pt>
              </c:numCache>
            </c:numRef>
          </c:val>
        </c:ser>
        <c:dLbls/>
        <c:shape val="box"/>
        <c:axId val="115690880"/>
        <c:axId val="115700864"/>
        <c:axId val="0"/>
      </c:bar3DChart>
      <c:catAx>
        <c:axId val="1156908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5700864"/>
        <c:crosses val="autoZero"/>
        <c:auto val="1"/>
        <c:lblAlgn val="ctr"/>
        <c:lblOffset val="100"/>
        <c:noMultiLvlLbl val="1"/>
      </c:catAx>
      <c:valAx>
        <c:axId val="11570086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5690880"/>
        <c:crosses val="autoZero"/>
        <c:crossBetween val="between"/>
      </c:valAx>
    </c:plotArea>
    <c:legend>
      <c:legendPos val="r"/>
      <c:layout>
        <c:manualLayout>
          <c:xMode val="edge"/>
          <c:yMode val="edge"/>
          <c:x val="0.90700183909776777"/>
          <c:y val="5.0537552884514343E-2"/>
          <c:w val="8.3783181341432866E-2"/>
          <c:h val="0.91635730950529282"/>
        </c:manualLayout>
      </c:layout>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autoTitleDeleted val="1"/>
    <c:view3D>
      <c:rotX val="40"/>
      <c:rotY val="211"/>
      <c:depthPercent val="100"/>
      <c:perspective val="5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7775267960880779E-2"/>
          <c:y val="0"/>
          <c:w val="0.93420344260814225"/>
          <c:h val="0.93323242136778328"/>
        </c:manualLayout>
      </c:layout>
      <c:pie3DChart>
        <c:varyColors val="1"/>
        <c:ser>
          <c:idx val="0"/>
          <c:order val="0"/>
          <c:dPt>
            <c:idx val="0"/>
            <c:explosion val="32"/>
            <c:spPr>
              <a:solidFill>
                <a:schemeClr val="accent1"/>
              </a:solidFill>
              <a:ln w="25400">
                <a:solidFill>
                  <a:schemeClr val="lt1"/>
                </a:solidFill>
              </a:ln>
              <a:effectLst/>
              <a:sp3d contourW="25400">
                <a:contourClr>
                  <a:schemeClr val="lt1"/>
                </a:contourClr>
              </a:sp3d>
            </c:spPr>
          </c:dPt>
          <c:dPt>
            <c:idx val="1"/>
            <c:explosion val="18"/>
            <c:spPr>
              <a:solidFill>
                <a:schemeClr val="accent2"/>
              </a:solidFill>
              <a:ln w="25400">
                <a:solidFill>
                  <a:schemeClr val="lt1"/>
                </a:solidFill>
              </a:ln>
              <a:effectLst/>
              <a:sp3d contourW="25400">
                <a:contourClr>
                  <a:schemeClr val="lt1"/>
                </a:contourClr>
              </a:sp3d>
            </c:spPr>
          </c:dPt>
          <c:dPt>
            <c:idx val="2"/>
            <c:explosion val="14"/>
            <c:spPr>
              <a:solidFill>
                <a:schemeClr val="accent3"/>
              </a:solidFill>
              <a:ln w="25400">
                <a:solidFill>
                  <a:schemeClr val="lt1"/>
                </a:solidFill>
              </a:ln>
              <a:effectLst/>
              <a:sp3d contourW="25400">
                <a:contourClr>
                  <a:schemeClr val="lt1"/>
                </a:contourClr>
              </a:sp3d>
            </c:spPr>
          </c:dPt>
          <c:dPt>
            <c:idx val="3"/>
            <c:explosion val="17"/>
            <c:spPr>
              <a:solidFill>
                <a:schemeClr val="accent4"/>
              </a:solidFill>
              <a:ln w="25400">
                <a:solidFill>
                  <a:schemeClr val="lt1"/>
                </a:solidFill>
              </a:ln>
              <a:effectLst/>
              <a:sp3d contourW="25400">
                <a:contourClr>
                  <a:schemeClr val="lt1"/>
                </a:contourClr>
              </a:sp3d>
            </c:spPr>
          </c:dPt>
          <c:dLbls>
            <c:dLbl>
              <c:idx val="0"/>
              <c:layout>
                <c:manualLayout>
                  <c:x val="-0.21341398203937886"/>
                  <c:y val="3.9766999632218344E-2"/>
                </c:manualLayout>
              </c:layout>
              <c:tx>
                <c:rich>
                  <a:bodyPr/>
                  <a:lstStyle/>
                  <a:p>
                    <a:r>
                      <a:rPr lang="en-US" dirty="0" err="1" smtClean="0"/>
                      <a:t>Karadeniz</a:t>
                    </a:r>
                    <a:endParaRPr lang="en-US" baseline="0" dirty="0" smtClean="0"/>
                  </a:p>
                  <a:p>
                    <a:r>
                      <a:rPr lang="en-US" baseline="0" dirty="0" smtClean="0"/>
                      <a:t>246.501 t; </a:t>
                    </a:r>
                  </a:p>
                  <a:p>
                    <a:r>
                      <a:rPr lang="en-US" baseline="0" dirty="0" smtClean="0"/>
                      <a:t>%73</a:t>
                    </a:r>
                    <a:endParaRPr lang="en-US" dirty="0"/>
                  </a:p>
                </c:rich>
              </c:tx>
              <c:dLblPos val="bestFit"/>
              <c:showVal val="1"/>
              <c:showCatName val="1"/>
              <c:showPercent val="1"/>
              <c:extLst>
                <c:ext xmlns:c15="http://schemas.microsoft.com/office/drawing/2012/chart" uri="{CE6537A1-D6FC-4f65-9D91-7224C49458BB}"/>
              </c:extLst>
            </c:dLbl>
            <c:dLbl>
              <c:idx val="1"/>
              <c:layout>
                <c:manualLayout>
                  <c:x val="-3.2966222859972987E-3"/>
                  <c:y val="5.5431045060623955E-2"/>
                </c:manualLayout>
              </c:layout>
              <c:tx>
                <c:rich>
                  <a:bodyPr/>
                  <a:lstStyle/>
                  <a:p>
                    <a:r>
                      <a:rPr lang="it-IT" baseline="0" dirty="0" smtClean="0"/>
                      <a:t>Marmara Denizi; 40.704 t;</a:t>
                    </a:r>
                  </a:p>
                  <a:p>
                    <a:r>
                      <a:rPr lang="it-IT" baseline="0" dirty="0" smtClean="0"/>
                      <a:t> %12</a:t>
                    </a:r>
                  </a:p>
                </c:rich>
              </c:tx>
              <c:dLblPos val="bestFit"/>
              <c:showVal val="1"/>
              <c:showCatName val="1"/>
              <c:showPercent val="1"/>
              <c:extLst>
                <c:ext xmlns:c15="http://schemas.microsoft.com/office/drawing/2012/chart" uri="{CE6537A1-D6FC-4f65-9D91-7224C49458BB}">
                  <c15:layout>
                    <c:manualLayout>
                      <c:w val="0.22935233877663991"/>
                      <c:h val="0.14562270858793466"/>
                    </c:manualLayout>
                  </c15:layout>
                </c:ext>
              </c:extLst>
            </c:dLbl>
            <c:dLbl>
              <c:idx val="2"/>
              <c:layout>
                <c:manualLayout>
                  <c:x val="-8.5218983975819933E-3"/>
                  <c:y val="-2.4160172431340879E-3"/>
                </c:manualLayout>
              </c:layout>
              <c:tx>
                <c:rich>
                  <a:bodyPr/>
                  <a:lstStyle/>
                  <a:p>
                    <a:r>
                      <a:rPr lang="de-DE" dirty="0" err="1" smtClean="0"/>
                      <a:t>Ege</a:t>
                    </a:r>
                    <a:r>
                      <a:rPr lang="de-DE" dirty="0" smtClean="0"/>
                      <a:t> </a:t>
                    </a:r>
                    <a:r>
                      <a:rPr lang="de-DE" dirty="0" err="1" smtClean="0"/>
                      <a:t>Denizi</a:t>
                    </a:r>
                    <a:r>
                      <a:rPr lang="de-DE" baseline="0" dirty="0" smtClean="0"/>
                      <a:t>; 31.936 t;</a:t>
                    </a:r>
                  </a:p>
                  <a:p>
                    <a:r>
                      <a:rPr lang="de-DE" baseline="0" dirty="0" smtClean="0"/>
                      <a:t> %9</a:t>
                    </a:r>
                  </a:p>
                </c:rich>
              </c:tx>
              <c:dLblPos val="bestFit"/>
              <c:showVal val="1"/>
              <c:showCatName val="1"/>
              <c:showPercent val="1"/>
              <c:extLst>
                <c:ext xmlns:c15="http://schemas.microsoft.com/office/drawing/2012/chart" uri="{CE6537A1-D6FC-4f65-9D91-7224C49458BB}"/>
              </c:extLst>
            </c:dLbl>
            <c:dLbl>
              <c:idx val="3"/>
              <c:layout>
                <c:manualLayout>
                  <c:x val="2.6838788421224235E-2"/>
                  <c:y val="4.3242903900536202E-3"/>
                </c:manualLayout>
              </c:layout>
              <c:tx>
                <c:rich>
                  <a:bodyPr/>
                  <a:lstStyle/>
                  <a:p>
                    <a:r>
                      <a:rPr lang="en-US" sz="1600" dirty="0" err="1" smtClean="0"/>
                      <a:t>Akdeniz</a:t>
                    </a:r>
                    <a:r>
                      <a:rPr lang="en-US" sz="1600" baseline="0" dirty="0" smtClean="0"/>
                      <a:t>; </a:t>
                    </a:r>
                  </a:p>
                  <a:p>
                    <a:r>
                      <a:rPr lang="en-US" sz="1600" baseline="0" dirty="0" smtClean="0"/>
                      <a:t>19.906 t;</a:t>
                    </a:r>
                  </a:p>
                  <a:p>
                    <a:r>
                      <a:rPr lang="en-US" sz="1600" baseline="0" dirty="0" smtClean="0"/>
                      <a:t> %6</a:t>
                    </a:r>
                  </a:p>
                </c:rich>
              </c:tx>
              <c:dLblPos val="bestFit"/>
              <c:showVal val="1"/>
              <c:showCatName val="1"/>
              <c:showPercent val="1"/>
              <c:extLst>
                <c:ext xmlns:c15="http://schemas.microsoft.com/office/drawing/2012/chart" uri="{CE6537A1-D6FC-4f65-9D91-7224C49458BB}">
                  <c15:layout>
                    <c:manualLayout>
                      <c:w val="0.29318213270261428"/>
                      <c:h val="0.11911288530665051"/>
                    </c:manualLayout>
                  </c15:layout>
                </c:ext>
              </c:extLst>
            </c:dLbl>
            <c:spPr>
              <a:solidFill>
                <a:sysClr val="window" lastClr="FFFFFF"/>
              </a:solidFill>
              <a:ln>
                <a:solidFill>
                  <a:sysClr val="windowText" lastClr="000000">
                    <a:lumMod val="25000"/>
                    <a:lumOff val="75000"/>
                  </a:sysClr>
                </a:solidFill>
              </a:ln>
              <a:effectLst/>
            </c:spPr>
            <c:txPr>
              <a:bodyPr rot="0" spcFirstLastPara="1" vertOverflow="overflow" horzOverflow="overflow" vert="horz" wrap="square" lIns="38100" tIns="19050" rIns="38100" bIns="19050" anchor="ctr" anchorCtr="1">
                <a:spAutoFit/>
              </a:bodyPr>
              <a:lstStyle/>
              <a:p>
                <a:pPr>
                  <a:defRPr lang="tr-TR" sz="1600" b="1" i="0" u="none" strike="noStrike" kern="1200" baseline="0">
                    <a:solidFill>
                      <a:schemeClr val="tx2"/>
                    </a:solidFill>
                    <a:latin typeface="+mn-lt"/>
                    <a:ea typeface="+mj-ea"/>
                    <a:cs typeface="+mj-cs"/>
                  </a:defRPr>
                </a:pPr>
                <a:endParaRPr lang="tr-TR"/>
              </a:p>
            </c:txPr>
            <c:dLblPos val="outEnd"/>
            <c:showVal val="1"/>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'[Microsoft PowerPoint uygulamasında grafik]Sayfa1'!$D$14:$D$17</c:f>
              <c:strCache>
                <c:ptCount val="4"/>
                <c:pt idx="0">
                  <c:v>Black Sea</c:v>
                </c:pt>
                <c:pt idx="1">
                  <c:v>Sea of Marmara</c:v>
                </c:pt>
                <c:pt idx="2">
                  <c:v>Agean Sea</c:v>
                </c:pt>
                <c:pt idx="3">
                  <c:v>Mediterranean Sea </c:v>
                </c:pt>
              </c:strCache>
            </c:strRef>
          </c:cat>
          <c:val>
            <c:numRef>
              <c:f>'[Microsoft PowerPoint uygulamasında grafik]Sayfa1'!$E$14:$E$17</c:f>
              <c:numCache>
                <c:formatCode>#,##0</c:formatCode>
                <c:ptCount val="4"/>
                <c:pt idx="0">
                  <c:v>246501</c:v>
                </c:pt>
                <c:pt idx="1">
                  <c:v>40704</c:v>
                </c:pt>
                <c:pt idx="2">
                  <c:v>31906</c:v>
                </c:pt>
                <c:pt idx="3">
                  <c:v>19906</c:v>
                </c:pt>
              </c:numCache>
            </c:numRef>
          </c:val>
        </c:ser>
        <c:dLbls/>
      </c:pie3DChart>
      <c:spPr>
        <a:noFill/>
        <a:ln>
          <a:noFill/>
        </a:ln>
        <a:effectLst/>
      </c:spPr>
    </c:plotArea>
    <c:plotVisOnly val="1"/>
    <c:dispBlanksAs val="zero"/>
  </c:chart>
  <c:spPr>
    <a:noFill/>
    <a:ln>
      <a:noFill/>
    </a:ln>
    <a:effectLst/>
  </c:spPr>
  <c:txPr>
    <a:bodyPr/>
    <a:lstStyle/>
    <a:p>
      <a:pPr>
        <a:defRPr/>
      </a:pPr>
      <a:endParaRPr lang="tr-TR"/>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plotArea>
      <c:layout>
        <c:manualLayout>
          <c:layoutTarget val="inner"/>
          <c:xMode val="edge"/>
          <c:yMode val="edge"/>
          <c:x val="7.3324616936915943E-2"/>
          <c:y val="7.0251293917534083E-2"/>
          <c:w val="0.83637337199327577"/>
          <c:h val="0.85357038873075397"/>
        </c:manualLayout>
      </c:layout>
      <c:barChart>
        <c:barDir val="col"/>
        <c:grouping val="clustered"/>
        <c:ser>
          <c:idx val="1"/>
          <c:order val="0"/>
          <c:tx>
            <c:strRef>
              <c:f>'47_t1'!$A$5</c:f>
              <c:strCache>
                <c:ptCount val="1"/>
                <c:pt idx="0">
                  <c:v>Toplam</c:v>
                </c:pt>
              </c:strCache>
            </c:strRef>
          </c:tx>
          <c:dLbls>
            <c:dLbl>
              <c:idx val="3"/>
              <c:layout>
                <c:manualLayout>
                  <c:x val="1.4456499368922582E-3"/>
                  <c:y val="-1.2163399469024515E-2"/>
                </c:manualLayout>
              </c:layout>
              <c:showVal val="1"/>
            </c:dLbl>
            <c:dLbl>
              <c:idx val="4"/>
              <c:layout>
                <c:manualLayout>
                  <c:x val="0"/>
                  <c:y val="-1.5204249336280643E-2"/>
                </c:manualLayout>
              </c:layout>
              <c:showVal val="1"/>
            </c:dLbl>
            <c:numFmt formatCode="#,##0" sourceLinked="0"/>
            <c:txPr>
              <a:bodyPr/>
              <a:lstStyle/>
              <a:p>
                <a:pPr>
                  <a:defRPr b="1"/>
                </a:pPr>
                <a:endParaRPr lang="tr-TR"/>
              </a:p>
            </c:txPr>
            <c:showVal val="1"/>
          </c:dLbls>
          <c:cat>
            <c:numRef>
              <c:f>'47_t1'!$C$4:$L$4</c:f>
              <c:numCache>
                <c:formatCode>General</c:formatCode>
                <c:ptCount val="10"/>
                <c:pt idx="0">
                  <c:v>2005</c:v>
                </c:pt>
                <c:pt idx="1">
                  <c:v>2006</c:v>
                </c:pt>
                <c:pt idx="2" formatCode="#########">
                  <c:v>2007</c:v>
                </c:pt>
                <c:pt idx="3" formatCode="#########">
                  <c:v>2008</c:v>
                </c:pt>
                <c:pt idx="4" formatCode="#########">
                  <c:v>2009</c:v>
                </c:pt>
                <c:pt idx="5" formatCode="#########">
                  <c:v>2010</c:v>
                </c:pt>
                <c:pt idx="6" formatCode="#########">
                  <c:v>2011</c:v>
                </c:pt>
                <c:pt idx="7" formatCode="#########">
                  <c:v>2012</c:v>
                </c:pt>
                <c:pt idx="8" formatCode="#########">
                  <c:v>2013</c:v>
                </c:pt>
                <c:pt idx="9" formatCode="#########">
                  <c:v>2014</c:v>
                </c:pt>
              </c:numCache>
            </c:numRef>
          </c:cat>
          <c:val>
            <c:numRef>
              <c:f>'47_t1'!$B$5:$L$5</c:f>
              <c:numCache>
                <c:formatCode>#,##\ #,##\ #,##0</c:formatCode>
                <c:ptCount val="10"/>
                <c:pt idx="0">
                  <c:v>334248</c:v>
                </c:pt>
                <c:pt idx="1">
                  <c:v>409945</c:v>
                </c:pt>
                <c:pt idx="2">
                  <c:v>518201</c:v>
                </c:pt>
                <c:pt idx="3">
                  <c:v>395660</c:v>
                </c:pt>
                <c:pt idx="4">
                  <c:v>380636</c:v>
                </c:pt>
                <c:pt idx="5">
                  <c:v>399656</c:v>
                </c:pt>
                <c:pt idx="6">
                  <c:v>432246</c:v>
                </c:pt>
                <c:pt idx="7">
                  <c:v>315636.50000000006</c:v>
                </c:pt>
                <c:pt idx="8">
                  <c:v>295167.90000000002</c:v>
                </c:pt>
                <c:pt idx="9">
                  <c:v>231058.29999999993</c:v>
                </c:pt>
              </c:numCache>
            </c:numRef>
          </c:val>
        </c:ser>
        <c:ser>
          <c:idx val="2"/>
          <c:order val="1"/>
          <c:tx>
            <c:strRef>
              <c:f>'47_t1'!$A$6</c:f>
              <c:strCache>
                <c:ptCount val="1"/>
                <c:pt idx="0">
                  <c:v>Hamsi</c:v>
                </c:pt>
              </c:strCache>
            </c:strRef>
          </c:tx>
          <c:dLbls>
            <c:dLbl>
              <c:idx val="0"/>
              <c:layout>
                <c:manualLayout>
                  <c:x val="1.0119549558245818E-2"/>
                  <c:y val="-1.5204249336280643E-2"/>
                </c:manualLayout>
              </c:layout>
              <c:showVal val="1"/>
            </c:dLbl>
            <c:dLbl>
              <c:idx val="1"/>
              <c:layout>
                <c:manualLayout>
                  <c:x val="1.4456499368922581E-2"/>
                  <c:y val="1.5204249336280643E-2"/>
                </c:manualLayout>
              </c:layout>
              <c:showVal val="1"/>
            </c:dLbl>
            <c:dLbl>
              <c:idx val="2"/>
              <c:layout>
                <c:manualLayout>
                  <c:x val="1.1565199495138066E-2"/>
                  <c:y val="9.1225496017683892E-3"/>
                </c:manualLayout>
              </c:layout>
              <c:showVal val="1"/>
            </c:dLbl>
            <c:dLbl>
              <c:idx val="3"/>
              <c:layout>
                <c:manualLayout>
                  <c:x val="1.0119549558245806E-2"/>
                  <c:y val="6.0816997345122595E-3"/>
                </c:manualLayout>
              </c:layout>
              <c:showVal val="1"/>
            </c:dLbl>
            <c:dLbl>
              <c:idx val="4"/>
              <c:layout>
                <c:manualLayout>
                  <c:x val="1.0119549558245806E-2"/>
                  <c:y val="-6.0816997345122595E-3"/>
                </c:manualLayout>
              </c:layout>
              <c:showVal val="1"/>
            </c:dLbl>
            <c:dLbl>
              <c:idx val="5"/>
              <c:layout>
                <c:manualLayout>
                  <c:x val="1.4456499368922581E-2"/>
                  <c:y val="6.0816997345122595E-3"/>
                </c:manualLayout>
              </c:layout>
              <c:showVal val="1"/>
            </c:dLbl>
            <c:dLbl>
              <c:idx val="6"/>
              <c:layout>
                <c:manualLayout>
                  <c:x val="1.3010849432030321E-2"/>
                  <c:y val="-6.0816997345122595E-3"/>
                </c:manualLayout>
              </c:layout>
              <c:showVal val="1"/>
            </c:dLbl>
            <c:dLbl>
              <c:idx val="7"/>
              <c:layout>
                <c:manualLayout>
                  <c:x val="1.1565199495138066E-2"/>
                  <c:y val="0"/>
                </c:manualLayout>
              </c:layout>
              <c:showVal val="1"/>
            </c:dLbl>
            <c:dLbl>
              <c:idx val="8"/>
              <c:layout>
                <c:manualLayout>
                  <c:x val="1.0119549558245912E-2"/>
                  <c:y val="-9.1225496017683892E-3"/>
                </c:manualLayout>
              </c:layout>
              <c:showVal val="1"/>
            </c:dLbl>
            <c:dLbl>
              <c:idx val="9"/>
              <c:layout>
                <c:manualLayout>
                  <c:x val="5.7825997475690321E-3"/>
                  <c:y val="-6.0816997345122595E-3"/>
                </c:manualLayout>
              </c:layout>
              <c:showVal val="1"/>
            </c:dLbl>
            <c:numFmt formatCode="#,##0" sourceLinked="0"/>
            <c:txPr>
              <a:bodyPr/>
              <a:lstStyle/>
              <a:p>
                <a:pPr>
                  <a:defRPr b="1"/>
                </a:pPr>
                <a:endParaRPr lang="tr-TR"/>
              </a:p>
            </c:txPr>
            <c:showVal val="1"/>
          </c:dLbls>
          <c:cat>
            <c:numRef>
              <c:f>'47_t1'!$C$4:$L$4</c:f>
              <c:numCache>
                <c:formatCode>General</c:formatCode>
                <c:ptCount val="10"/>
                <c:pt idx="0">
                  <c:v>2005</c:v>
                </c:pt>
                <c:pt idx="1">
                  <c:v>2006</c:v>
                </c:pt>
                <c:pt idx="2" formatCode="#########">
                  <c:v>2007</c:v>
                </c:pt>
                <c:pt idx="3" formatCode="#########">
                  <c:v>2008</c:v>
                </c:pt>
                <c:pt idx="4" formatCode="#########">
                  <c:v>2009</c:v>
                </c:pt>
                <c:pt idx="5" formatCode="#########">
                  <c:v>2010</c:v>
                </c:pt>
                <c:pt idx="6" formatCode="#########">
                  <c:v>2011</c:v>
                </c:pt>
                <c:pt idx="7" formatCode="#########">
                  <c:v>2012</c:v>
                </c:pt>
                <c:pt idx="8" formatCode="#########">
                  <c:v>2013</c:v>
                </c:pt>
                <c:pt idx="9" formatCode="#########">
                  <c:v>2014</c:v>
                </c:pt>
              </c:numCache>
            </c:numRef>
          </c:cat>
          <c:val>
            <c:numRef>
              <c:f>'47_t1'!$B$6:$L$6</c:f>
              <c:numCache>
                <c:formatCode>#,##\ #,##\ #,##0</c:formatCode>
                <c:ptCount val="10"/>
                <c:pt idx="0">
                  <c:v>138569</c:v>
                </c:pt>
                <c:pt idx="1">
                  <c:v>270000</c:v>
                </c:pt>
                <c:pt idx="2">
                  <c:v>385000</c:v>
                </c:pt>
                <c:pt idx="3">
                  <c:v>251675</c:v>
                </c:pt>
                <c:pt idx="4">
                  <c:v>204699</c:v>
                </c:pt>
                <c:pt idx="5">
                  <c:v>229023</c:v>
                </c:pt>
                <c:pt idx="6" formatCode="#,##\ #,##\ #,###">
                  <c:v>228491.4</c:v>
                </c:pt>
                <c:pt idx="7" formatCode="#,##\ #,##\ #,###">
                  <c:v>163981.9</c:v>
                </c:pt>
                <c:pt idx="8" formatCode="#,##\ #,##\ #,###">
                  <c:v>179615.2</c:v>
                </c:pt>
                <c:pt idx="9">
                  <c:v>96440</c:v>
                </c:pt>
              </c:numCache>
            </c:numRef>
          </c:val>
        </c:ser>
        <c:dLbls/>
        <c:axId val="151914752"/>
        <c:axId val="151924736"/>
      </c:barChart>
      <c:catAx>
        <c:axId val="151914752"/>
        <c:scaling>
          <c:orientation val="minMax"/>
        </c:scaling>
        <c:axPos val="b"/>
        <c:numFmt formatCode="General" sourceLinked="1"/>
        <c:tickLblPos val="nextTo"/>
        <c:crossAx val="151924736"/>
        <c:crosses val="autoZero"/>
        <c:auto val="1"/>
        <c:lblAlgn val="ctr"/>
        <c:lblOffset val="100"/>
      </c:catAx>
      <c:valAx>
        <c:axId val="151924736"/>
        <c:scaling>
          <c:orientation val="minMax"/>
        </c:scaling>
        <c:axPos val="l"/>
        <c:majorGridlines/>
        <c:numFmt formatCode="#,##0" sourceLinked="0"/>
        <c:tickLblPos val="nextTo"/>
        <c:crossAx val="151914752"/>
        <c:crosses val="autoZero"/>
        <c:crossBetween val="between"/>
      </c:valAx>
    </c:plotArea>
    <c:legend>
      <c:legendPos val="r"/>
      <c:txPr>
        <a:bodyPr/>
        <a:lstStyle/>
        <a:p>
          <a:pPr>
            <a:defRPr sz="1400"/>
          </a:pPr>
          <a:endParaRPr lang="tr-TR"/>
        </a:p>
      </c:txPr>
    </c:legend>
    <c:plotVisOnly val="1"/>
    <c:dispBlanksAs val="gap"/>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dLbls>
            <c:dLbl>
              <c:idx val="13"/>
              <c:showVal val="1"/>
              <c:showSerName val="1"/>
            </c:dLbl>
            <c:delete val="1"/>
          </c:dLbls>
          <c:cat>
            <c:strRef>
              <c:f>'47_t1'!$H$10:$H$23</c:f>
              <c:strCache>
                <c:ptCount val="14"/>
                <c:pt idx="0">
                  <c:v>Barbunya - Red mullet </c:v>
                </c:pt>
                <c:pt idx="1">
                  <c:v>Çaça - Sprat </c:v>
                </c:pt>
                <c:pt idx="2">
                  <c:v>Hamsi - Anchovy</c:v>
                </c:pt>
                <c:pt idx="3">
                  <c:v>İstavrit(Kraça)-Horse mackerel</c:v>
                </c:pt>
                <c:pt idx="4">
                  <c:v>İstavrit (Karagöz) - Scad</c:v>
                </c:pt>
                <c:pt idx="5">
                  <c:v>Kefal - Grey mullet</c:v>
                </c:pt>
                <c:pt idx="6">
                  <c:v>Kolyoz - Chup mackerel</c:v>
                </c:pt>
                <c:pt idx="7">
                  <c:v>Kupez - Bogue</c:v>
                </c:pt>
                <c:pt idx="8">
                  <c:v>Lüfer - Blue fish</c:v>
                </c:pt>
                <c:pt idx="9">
                  <c:v>Mezgit - Whiting</c:v>
                </c:pt>
                <c:pt idx="10">
                  <c:v>Palamut-Torik - Atlantic bonito</c:v>
                </c:pt>
                <c:pt idx="11">
                  <c:v>Sardalya - Pilchard</c:v>
                </c:pt>
                <c:pt idx="12">
                  <c:v>Tekir - Striped red</c:v>
                </c:pt>
                <c:pt idx="13">
                  <c:v>Tirsi - Twaite shad</c:v>
                </c:pt>
              </c:strCache>
            </c:strRef>
          </c:cat>
          <c:val>
            <c:numRef>
              <c:f>'47_t1'!$I$10:$I$23</c:f>
              <c:numCache>
                <c:formatCode>General</c:formatCode>
                <c:ptCount val="14"/>
              </c:numCache>
            </c:numRef>
          </c:val>
        </c:ser>
        <c:ser>
          <c:idx val="1"/>
          <c:order val="1"/>
          <c:cat>
            <c:strRef>
              <c:f>'47_t1'!$H$10:$H$23</c:f>
              <c:strCache>
                <c:ptCount val="14"/>
                <c:pt idx="0">
                  <c:v>Barbunya - Red mullet </c:v>
                </c:pt>
                <c:pt idx="1">
                  <c:v>Çaça - Sprat </c:v>
                </c:pt>
                <c:pt idx="2">
                  <c:v>Hamsi - Anchovy</c:v>
                </c:pt>
                <c:pt idx="3">
                  <c:v>İstavrit(Kraça)-Horse mackerel</c:v>
                </c:pt>
                <c:pt idx="4">
                  <c:v>İstavrit (Karagöz) - Scad</c:v>
                </c:pt>
                <c:pt idx="5">
                  <c:v>Kefal - Grey mullet</c:v>
                </c:pt>
                <c:pt idx="6">
                  <c:v>Kolyoz - Chup mackerel</c:v>
                </c:pt>
                <c:pt idx="7">
                  <c:v>Kupez - Bogue</c:v>
                </c:pt>
                <c:pt idx="8">
                  <c:v>Lüfer - Blue fish</c:v>
                </c:pt>
                <c:pt idx="9">
                  <c:v>Mezgit - Whiting</c:v>
                </c:pt>
                <c:pt idx="10">
                  <c:v>Palamut-Torik - Atlantic bonito</c:v>
                </c:pt>
                <c:pt idx="11">
                  <c:v>Sardalya - Pilchard</c:v>
                </c:pt>
                <c:pt idx="12">
                  <c:v>Tekir - Striped red</c:v>
                </c:pt>
                <c:pt idx="13">
                  <c:v>Tirsi - Twaite shad</c:v>
                </c:pt>
              </c:strCache>
            </c:strRef>
          </c:cat>
          <c:val>
            <c:numRef>
              <c:f>'47_t1'!$J$10:$J$23</c:f>
              <c:numCache>
                <c:formatCode>#,##\ #,##\ #,##0</c:formatCode>
                <c:ptCount val="14"/>
                <c:pt idx="0" formatCode="#,##\ #,##\ #,###">
                  <c:v>1426.1</c:v>
                </c:pt>
                <c:pt idx="1">
                  <c:v>41647.9</c:v>
                </c:pt>
                <c:pt idx="2">
                  <c:v>96440</c:v>
                </c:pt>
                <c:pt idx="3" formatCode="#,##\ #,##\ #,###">
                  <c:v>12213.2</c:v>
                </c:pt>
                <c:pt idx="4" formatCode="#,##\ #,##\ #,###">
                  <c:v>4110.4000000000005</c:v>
                </c:pt>
                <c:pt idx="5">
                  <c:v>1721</c:v>
                </c:pt>
                <c:pt idx="6">
                  <c:v>1695</c:v>
                </c:pt>
                <c:pt idx="7" formatCode="#,##\ #,##\ #,###">
                  <c:v>2208.4</c:v>
                </c:pt>
                <c:pt idx="8" formatCode="#,##\ #,##\ #,###">
                  <c:v>8386.2999999999956</c:v>
                </c:pt>
                <c:pt idx="9" formatCode="#,##\ #,##\ #,###">
                  <c:v>9555.1</c:v>
                </c:pt>
                <c:pt idx="10" formatCode="#,##\ #,##\ #,###">
                  <c:v>19031.5</c:v>
                </c:pt>
                <c:pt idx="11">
                  <c:v>18077.2</c:v>
                </c:pt>
                <c:pt idx="12" formatCode="#,##\ #,##\ #,###">
                  <c:v>3616.5</c:v>
                </c:pt>
                <c:pt idx="13">
                  <c:v>2094.4</c:v>
                </c:pt>
              </c:numCache>
            </c:numRef>
          </c:val>
        </c:ser>
        <c:dLbls/>
        <c:axId val="153320064"/>
        <c:axId val="153330048"/>
      </c:barChart>
      <c:catAx>
        <c:axId val="153320064"/>
        <c:scaling>
          <c:orientation val="minMax"/>
        </c:scaling>
        <c:axPos val="b"/>
        <c:majorTickMark val="none"/>
        <c:tickLblPos val="nextTo"/>
        <c:crossAx val="153330048"/>
        <c:crosses val="autoZero"/>
        <c:auto val="1"/>
        <c:lblAlgn val="ctr"/>
        <c:lblOffset val="100"/>
      </c:catAx>
      <c:valAx>
        <c:axId val="153330048"/>
        <c:scaling>
          <c:orientation val="minMax"/>
        </c:scaling>
        <c:axPos val="l"/>
        <c:majorGridlines/>
        <c:numFmt formatCode="General" sourceLinked="1"/>
        <c:majorTickMark val="none"/>
        <c:tickLblPos val="nextTo"/>
        <c:crossAx val="15332006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tr-TR"/>
  <c:chart>
    <c:autoTitleDeleted val="1"/>
    <c:view3D>
      <c:rotX val="75"/>
      <c:perspective val="30"/>
    </c:view3D>
    <c:plotArea>
      <c:layout>
        <c:manualLayout>
          <c:layoutTarget val="inner"/>
          <c:xMode val="edge"/>
          <c:yMode val="edge"/>
          <c:x val="8.0828527810120343E-2"/>
          <c:y val="0.12806081585813039"/>
          <c:w val="0.82473699327026107"/>
          <c:h val="0.86593288982919181"/>
        </c:manualLayout>
      </c:layout>
      <c:pie3DChart>
        <c:varyColors val="1"/>
        <c:ser>
          <c:idx val="0"/>
          <c:order val="0"/>
          <c:tx>
            <c:strRef>
              <c:f>Sayfa1!$B$1</c:f>
              <c:strCache>
                <c:ptCount val="1"/>
                <c:pt idx="0">
                  <c:v>Sütun1</c:v>
                </c:pt>
              </c:strCache>
            </c:strRef>
          </c:tx>
          <c:spPr>
            <a:scene3d>
              <a:camera prst="orthographicFront"/>
              <a:lightRig rig="threePt" dir="t"/>
            </a:scene3d>
            <a:sp3d/>
          </c:spPr>
          <c:explosion val="25"/>
          <c:dPt>
            <c:idx val="0"/>
            <c:spPr>
              <a:solidFill>
                <a:srgbClr val="00B050"/>
              </a:solidFill>
              <a:scene3d>
                <a:camera prst="orthographicFront"/>
                <a:lightRig rig="threePt" dir="t"/>
              </a:scene3d>
              <a:sp3d/>
            </c:spPr>
          </c:dPt>
          <c:dPt>
            <c:idx val="1"/>
            <c:spPr>
              <a:solidFill>
                <a:srgbClr val="FFC000"/>
              </a:solidFill>
              <a:scene3d>
                <a:camera prst="orthographicFront"/>
                <a:lightRig rig="threePt" dir="t"/>
              </a:scene3d>
              <a:sp3d/>
            </c:spPr>
          </c:dPt>
          <c:dLbls>
            <c:dLbl>
              <c:idx val="0"/>
              <c:spPr>
                <a:solidFill>
                  <a:srgbClr val="FF0000"/>
                </a:solidFill>
              </c:spPr>
              <c:txPr>
                <a:bodyPr/>
                <a:lstStyle/>
                <a:p>
                  <a:pPr>
                    <a:defRPr/>
                  </a:pPr>
                  <a:endParaRPr lang="tr-TR"/>
                </a:p>
              </c:txPr>
            </c:dLbl>
            <c:dLbl>
              <c:idx val="1"/>
              <c:spPr>
                <a:solidFill>
                  <a:srgbClr val="FF0000"/>
                </a:solidFill>
              </c:spPr>
              <c:txPr>
                <a:bodyPr/>
                <a:lstStyle/>
                <a:p>
                  <a:pPr>
                    <a:defRPr/>
                  </a:pPr>
                  <a:endParaRPr lang="tr-TR"/>
                </a:p>
              </c:txPr>
            </c:dLbl>
            <c:showVal val="1"/>
            <c:showLeaderLines val="1"/>
          </c:dLbls>
          <c:cat>
            <c:strRef>
              <c:f>Sayfa1!$A$2:$A$3</c:f>
              <c:strCache>
                <c:ptCount val="2"/>
                <c:pt idx="0">
                  <c:v>Avcılık</c:v>
                </c:pt>
                <c:pt idx="1">
                  <c:v>Yetiştiricilik</c:v>
                </c:pt>
              </c:strCache>
            </c:strRef>
          </c:cat>
          <c:val>
            <c:numRef>
              <c:f>Sayfa1!$B$2:$B$3</c:f>
              <c:numCache>
                <c:formatCode>General</c:formatCode>
                <c:ptCount val="2"/>
                <c:pt idx="0">
                  <c:v>56.2</c:v>
                </c:pt>
                <c:pt idx="1">
                  <c:v>43.8</c:v>
                </c:pt>
              </c:numCache>
            </c:numRef>
          </c:val>
        </c:ser>
        <c:dLbls/>
      </c:pie3DChart>
    </c:plotArea>
    <c:legend>
      <c:legendPos val="r"/>
      <c:layout>
        <c:manualLayout>
          <c:xMode val="edge"/>
          <c:yMode val="edge"/>
          <c:x val="0.22546853768384709"/>
          <c:y val="1.0663064151243219E-2"/>
          <c:w val="0.45406389898340188"/>
          <c:h val="0.12443061023622048"/>
        </c:manualLayout>
      </c:layout>
      <c:spPr>
        <a:solidFill>
          <a:schemeClr val="accent5">
            <a:lumMod val="10000"/>
          </a:schemeClr>
        </a:solidFill>
      </c:spPr>
    </c:legend>
    <c:plotVisOnly val="1"/>
    <c:dispBlanksAs val="zero"/>
  </c:chart>
  <c:txPr>
    <a:bodyPr/>
    <a:lstStyle/>
    <a:p>
      <a:pPr>
        <a:defRPr sz="1800"/>
      </a:pPr>
      <a:endParaRPr lang="tr-T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Sayfa1!$A$3</c:f>
              <c:strCache>
                <c:ptCount val="1"/>
                <c:pt idx="0">
                  <c:v>2014</c:v>
                </c:pt>
              </c:strCache>
            </c:strRef>
          </c:tx>
          <c:explosion val="27"/>
          <c:dPt>
            <c:idx val="0"/>
            <c:explosion val="16"/>
          </c:dPt>
          <c:dPt>
            <c:idx val="1"/>
            <c:explosion val="14"/>
          </c:dPt>
          <c:dPt>
            <c:idx val="2"/>
            <c:explosion val="15"/>
          </c:dPt>
          <c:dPt>
            <c:idx val="3"/>
            <c:explosion val="16"/>
          </c:dPt>
          <c:dPt>
            <c:idx val="4"/>
            <c:explosion val="13"/>
          </c:dPt>
          <c:dPt>
            <c:idx val="5"/>
            <c:explosion val="15"/>
          </c:dPt>
          <c:dPt>
            <c:idx val="6"/>
            <c:explosion val="16"/>
          </c:dPt>
          <c:dPt>
            <c:idx val="7"/>
            <c:explosion val="18"/>
          </c:dPt>
          <c:dPt>
            <c:idx val="8"/>
            <c:explosion val="21"/>
          </c:dPt>
          <c:dPt>
            <c:idx val="9"/>
            <c:explosion val="19"/>
          </c:dPt>
          <c:dPt>
            <c:idx val="10"/>
            <c:explosion val="15"/>
          </c:dPt>
          <c:dLbls>
            <c:dLbl>
              <c:idx val="0"/>
              <c:layout>
                <c:manualLayout>
                  <c:x val="2.1328952175907946E-2"/>
                  <c:y val="-2.3949878355975635E-2"/>
                </c:manualLayout>
              </c:layout>
              <c:showVal val="1"/>
              <c:showCatName val="1"/>
              <c:separator>
</c:separator>
            </c:dLbl>
            <c:dLbl>
              <c:idx val="1"/>
              <c:layout>
                <c:manualLayout>
                  <c:x val="4.1543890702787703E-2"/>
                  <c:y val="-1.7372293347060287E-2"/>
                </c:manualLayout>
              </c:layout>
              <c:showVal val="1"/>
              <c:showCatName val="1"/>
              <c:separator>
</c:separator>
            </c:dLbl>
            <c:dLbl>
              <c:idx val="2"/>
              <c:layout>
                <c:manualLayout>
                  <c:x val="1.0220765543115079E-2"/>
                  <c:y val="-7.3272175323976308E-3"/>
                </c:manualLayout>
              </c:layout>
              <c:tx>
                <c:rich>
                  <a:bodyPr/>
                  <a:lstStyle/>
                  <a:p>
                    <a:r>
                      <a:rPr lang="en-US" dirty="0" err="1" smtClean="0"/>
                      <a:t>İstavrit</a:t>
                    </a:r>
                    <a:r>
                      <a:rPr lang="en-US" dirty="0"/>
                      <a:t>
16.324</a:t>
                    </a:r>
                  </a:p>
                </c:rich>
              </c:tx>
              <c:showVal val="1"/>
              <c:showCatName val="1"/>
              <c:separator>
</c:separator>
            </c:dLbl>
            <c:dLbl>
              <c:idx val="3"/>
              <c:layout>
                <c:manualLayout>
                  <c:x val="-6.948327452556303E-3"/>
                  <c:y val="-5.3607533121818231E-3"/>
                </c:manualLayout>
              </c:layout>
              <c:showVal val="1"/>
              <c:showCatName val="1"/>
              <c:separator>
</c:separator>
            </c:dLbl>
            <c:dLbl>
              <c:idx val="4"/>
              <c:layout>
                <c:manualLayout>
                  <c:x val="-3.8966254695433224E-2"/>
                  <c:y val="2.8550625639781023E-3"/>
                </c:manualLayout>
              </c:layout>
              <c:showVal val="1"/>
              <c:showCatName val="1"/>
              <c:separator>
</c:separator>
            </c:dLbl>
            <c:dLbl>
              <c:idx val="5"/>
              <c:layout>
                <c:manualLayout>
                  <c:x val="-2.8270288680760345E-2"/>
                  <c:y val="-3.5080844833896702E-2"/>
                </c:manualLayout>
              </c:layout>
              <c:showVal val="1"/>
              <c:showCatName val="1"/>
              <c:separator>
</c:separator>
            </c:dLbl>
            <c:dLbl>
              <c:idx val="6"/>
              <c:layout>
                <c:manualLayout>
                  <c:x val="-3.9913589433415581E-2"/>
                  <c:y val="-1.5447714599435917E-2"/>
                </c:manualLayout>
              </c:layout>
              <c:showVal val="1"/>
              <c:showCatName val="1"/>
              <c:separator>
</c:separator>
            </c:dLbl>
            <c:dLbl>
              <c:idx val="7"/>
              <c:layout>
                <c:manualLayout>
                  <c:x val="-3.1027972253541806E-2"/>
                  <c:y val="-1.2541763143524291E-2"/>
                </c:manualLayout>
              </c:layout>
              <c:showVal val="1"/>
              <c:showCatName val="1"/>
              <c:separator>
</c:separator>
            </c:dLbl>
            <c:dLbl>
              <c:idx val="8"/>
              <c:layout>
                <c:manualLayout>
                  <c:x val="-3.353974617463313E-2"/>
                  <c:y val="-6.4663732073898514E-2"/>
                </c:manualLayout>
              </c:layout>
              <c:showVal val="1"/>
              <c:showCatName val="1"/>
              <c:separator>
</c:separator>
            </c:dLbl>
            <c:dLbl>
              <c:idx val="9"/>
              <c:layout>
                <c:manualLayout>
                  <c:x val="2.331898063151806E-2"/>
                  <c:y val="-3.6663489373029282E-2"/>
                </c:manualLayout>
              </c:layout>
              <c:showVal val="1"/>
              <c:showCatName val="1"/>
              <c:separator>
</c:separator>
            </c:dLbl>
            <c:dLbl>
              <c:idx val="10"/>
              <c:layout>
                <c:manualLayout>
                  <c:x val="1.6765703048335297E-2"/>
                  <c:y val="-1.0229058731653088E-2"/>
                </c:manualLayout>
              </c:layout>
              <c:tx>
                <c:rich>
                  <a:bodyPr/>
                  <a:lstStyle/>
                  <a:p>
                    <a:r>
                      <a:rPr lang="en-US" dirty="0" err="1" smtClean="0"/>
                      <a:t>Deniz</a:t>
                    </a:r>
                    <a:r>
                      <a:rPr lang="tr-TR" dirty="0" smtClean="0"/>
                      <a:t> </a:t>
                    </a:r>
                    <a:r>
                      <a:rPr lang="en-US" dirty="0" err="1" smtClean="0"/>
                      <a:t>Salyangozu</a:t>
                    </a:r>
                    <a:r>
                      <a:rPr lang="en-US" dirty="0"/>
                      <a:t>
7.004</a:t>
                    </a:r>
                  </a:p>
                </c:rich>
              </c:tx>
              <c:showVal val="1"/>
              <c:showCatName val="1"/>
              <c:separator>
</c:separator>
            </c:dLbl>
            <c:txPr>
              <a:bodyPr/>
              <a:lstStyle/>
              <a:p>
                <a:pPr>
                  <a:defRPr sz="1050" b="1"/>
                </a:pPr>
                <a:endParaRPr lang="tr-TR"/>
              </a:p>
            </c:txPr>
            <c:showVal val="1"/>
            <c:showCatName val="1"/>
            <c:separator>
</c:separator>
            <c:showLeaderLines val="1"/>
          </c:dLbls>
          <c:cat>
            <c:strRef>
              <c:f>Sayfa1!$B$1:$L$1</c:f>
              <c:strCache>
                <c:ptCount val="11"/>
                <c:pt idx="0">
                  <c:v>Hamsi</c:v>
                </c:pt>
                <c:pt idx="1">
                  <c:v>Sardalya</c:v>
                </c:pt>
                <c:pt idx="2">
                  <c:v>İstavrit*</c:v>
                </c:pt>
                <c:pt idx="3">
                  <c:v>Palamut-Torik</c:v>
                </c:pt>
                <c:pt idx="4">
                  <c:v>Lüfer</c:v>
                </c:pt>
                <c:pt idx="5">
                  <c:v>Çaça</c:v>
                </c:pt>
                <c:pt idx="6">
                  <c:v>Mezgit</c:v>
                </c:pt>
                <c:pt idx="7">
                  <c:v>Diğer</c:v>
                </c:pt>
                <c:pt idx="8">
                  <c:v>Barbunya&amp; Paşa Barbunu</c:v>
                </c:pt>
                <c:pt idx="9">
                  <c:v>Kum Midyesi</c:v>
                </c:pt>
                <c:pt idx="10">
                  <c:v>DenizSalyangozu</c:v>
                </c:pt>
              </c:strCache>
            </c:strRef>
          </c:cat>
          <c:val>
            <c:numRef>
              <c:f>Sayfa1!$B$3:$L$3</c:f>
              <c:numCache>
                <c:formatCode>#,##0</c:formatCode>
                <c:ptCount val="11"/>
                <c:pt idx="0">
                  <c:v>96440</c:v>
                </c:pt>
                <c:pt idx="1">
                  <c:v>18077</c:v>
                </c:pt>
                <c:pt idx="2">
                  <c:v>16324</c:v>
                </c:pt>
                <c:pt idx="3">
                  <c:v>19032</c:v>
                </c:pt>
                <c:pt idx="4">
                  <c:v>8386</c:v>
                </c:pt>
                <c:pt idx="5">
                  <c:v>41648</c:v>
                </c:pt>
                <c:pt idx="6">
                  <c:v>9555</c:v>
                </c:pt>
                <c:pt idx="7" formatCode="General">
                  <c:v>9774</c:v>
                </c:pt>
                <c:pt idx="8">
                  <c:v>1461</c:v>
                </c:pt>
                <c:pt idx="9">
                  <c:v>21836</c:v>
                </c:pt>
                <c:pt idx="10">
                  <c:v>7004</c:v>
                </c:pt>
              </c:numCache>
            </c:numRef>
          </c:val>
        </c:ser>
        <c:dLbls/>
        <c:firstSliceAng val="0"/>
      </c:pieChart>
    </c:plotArea>
    <c:plotVisOnly val="1"/>
    <c:dispBlanksAs val="zero"/>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perspective val="0"/>
    </c:view3D>
    <c:sideWall>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sideWall>
    <c:backWall>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backWall>
    <c:plotArea>
      <c:layout/>
      <c:bar3DChart>
        <c:barDir val="col"/>
        <c:grouping val="clustered"/>
        <c:ser>
          <c:idx val="2"/>
          <c:order val="0"/>
          <c:tx>
            <c:strRef>
              <c:f>Sayfa2!$E$153</c:f>
              <c:strCache>
                <c:ptCount val="1"/>
                <c:pt idx="0">
                  <c:v>Balıklar</c:v>
                </c:pt>
              </c:strCache>
            </c:strRef>
          </c:tx>
          <c:spPr>
            <a:ln w="28575" cap="rnd">
              <a:solidFill>
                <a:schemeClr val="accent3"/>
              </a:solidFill>
              <a:round/>
            </a:ln>
            <a:effectLst/>
          </c:spPr>
          <c:cat>
            <c:numRef>
              <c:f>Sayfa2!$A$154:$A$168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Sayfa2!$E$154:$E$168</c:f>
              <c:numCache>
                <c:formatCode>General</c:formatCode>
                <c:ptCount val="15"/>
                <c:pt idx="0">
                  <c:v>39474</c:v>
                </c:pt>
                <c:pt idx="1">
                  <c:v>39215</c:v>
                </c:pt>
                <c:pt idx="2">
                  <c:v>39209</c:v>
                </c:pt>
                <c:pt idx="3">
                  <c:v>39873</c:v>
                </c:pt>
                <c:pt idx="4">
                  <c:v>40586</c:v>
                </c:pt>
                <c:pt idx="5">
                  <c:v>42630</c:v>
                </c:pt>
                <c:pt idx="6">
                  <c:v>40990</c:v>
                </c:pt>
                <c:pt idx="7">
                  <c:v>40213</c:v>
                </c:pt>
                <c:pt idx="8">
                  <c:v>38553</c:v>
                </c:pt>
                <c:pt idx="9">
                  <c:v>35604</c:v>
                </c:pt>
                <c:pt idx="10">
                  <c:v>36458</c:v>
                </c:pt>
                <c:pt idx="11">
                  <c:v>34328</c:v>
                </c:pt>
                <c:pt idx="12">
                  <c:v>33787</c:v>
                </c:pt>
                <c:pt idx="13">
                  <c:v>32281</c:v>
                </c:pt>
                <c:pt idx="14">
                  <c:v>33263</c:v>
                </c:pt>
              </c:numCache>
            </c:numRef>
          </c:val>
        </c:ser>
        <c:ser>
          <c:idx val="0"/>
          <c:order val="1"/>
          <c:tx>
            <c:strRef>
              <c:f>Sayfa2!$F$153</c:f>
              <c:strCache>
                <c:ptCount val="1"/>
                <c:pt idx="0">
                  <c:v>Diğer</c:v>
                </c:pt>
              </c:strCache>
            </c:strRef>
          </c:tx>
          <c:spPr>
            <a:ln w="28575" cap="rnd">
              <a:solidFill>
                <a:schemeClr val="accent1"/>
              </a:solidFill>
              <a:round/>
            </a:ln>
            <a:effectLst/>
          </c:spPr>
          <c:cat>
            <c:numRef>
              <c:f>Sayfa2!$A$154:$A$168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Sayfa2!$F$154:$F$168</c:f>
              <c:numCache>
                <c:formatCode>General</c:formatCode>
                <c:ptCount val="15"/>
                <c:pt idx="0">
                  <c:v>3350</c:v>
                </c:pt>
                <c:pt idx="1">
                  <c:v>4108</c:v>
                </c:pt>
                <c:pt idx="2">
                  <c:v>4729</c:v>
                </c:pt>
                <c:pt idx="3">
                  <c:v>4825</c:v>
                </c:pt>
                <c:pt idx="4">
                  <c:v>4999</c:v>
                </c:pt>
                <c:pt idx="5">
                  <c:v>3485</c:v>
                </c:pt>
                <c:pt idx="6">
                  <c:v>3092</c:v>
                </c:pt>
                <c:pt idx="7">
                  <c:v>3108</c:v>
                </c:pt>
                <c:pt idx="8">
                  <c:v>2458</c:v>
                </c:pt>
                <c:pt idx="9">
                  <c:v>3583</c:v>
                </c:pt>
                <c:pt idx="10">
                  <c:v>3801</c:v>
                </c:pt>
                <c:pt idx="11">
                  <c:v>2769</c:v>
                </c:pt>
                <c:pt idx="12">
                  <c:v>2333</c:v>
                </c:pt>
                <c:pt idx="13">
                  <c:v>2793</c:v>
                </c:pt>
                <c:pt idx="14">
                  <c:v>2871</c:v>
                </c:pt>
              </c:numCache>
            </c:numRef>
          </c:val>
        </c:ser>
        <c:ser>
          <c:idx val="1"/>
          <c:order val="2"/>
          <c:tx>
            <c:strRef>
              <c:f>Sayfa2!$G$153</c:f>
              <c:strCache>
                <c:ptCount val="1"/>
                <c:pt idx="0">
                  <c:v>Toplam</c:v>
                </c:pt>
              </c:strCache>
            </c:strRef>
          </c:tx>
          <c:spPr>
            <a:ln w="28575" cap="rnd">
              <a:solidFill>
                <a:schemeClr val="accent2"/>
              </a:solidFill>
              <a:round/>
            </a:ln>
            <a:effectLst/>
          </c:spPr>
          <c:cat>
            <c:numRef>
              <c:f>Sayfa2!$A$154:$A$168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Sayfa2!$G$154:$G$168</c:f>
              <c:numCache>
                <c:formatCode>General</c:formatCode>
                <c:ptCount val="15"/>
                <c:pt idx="0">
                  <c:v>42824</c:v>
                </c:pt>
                <c:pt idx="1">
                  <c:v>43323</c:v>
                </c:pt>
                <c:pt idx="2">
                  <c:v>43938</c:v>
                </c:pt>
                <c:pt idx="3">
                  <c:v>44698</c:v>
                </c:pt>
                <c:pt idx="4">
                  <c:v>45585</c:v>
                </c:pt>
                <c:pt idx="5">
                  <c:v>46115</c:v>
                </c:pt>
                <c:pt idx="6">
                  <c:v>44082</c:v>
                </c:pt>
                <c:pt idx="7">
                  <c:v>43321</c:v>
                </c:pt>
                <c:pt idx="8">
                  <c:v>41011</c:v>
                </c:pt>
                <c:pt idx="9">
                  <c:v>39187</c:v>
                </c:pt>
                <c:pt idx="10">
                  <c:v>40259</c:v>
                </c:pt>
                <c:pt idx="11">
                  <c:v>37099</c:v>
                </c:pt>
                <c:pt idx="12">
                  <c:v>36120</c:v>
                </c:pt>
                <c:pt idx="13">
                  <c:v>35074</c:v>
                </c:pt>
                <c:pt idx="14">
                  <c:v>36134</c:v>
                </c:pt>
              </c:numCache>
            </c:numRef>
          </c:val>
        </c:ser>
        <c:dLbls/>
        <c:shape val="box"/>
        <c:axId val="115392896"/>
        <c:axId val="115394432"/>
        <c:axId val="0"/>
      </c:bar3DChart>
      <c:catAx>
        <c:axId val="1153928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5394432"/>
        <c:crosses val="autoZero"/>
        <c:auto val="1"/>
        <c:lblAlgn val="ctr"/>
        <c:lblOffset val="100"/>
        <c:noMultiLvlLbl val="1"/>
      </c:catAx>
      <c:valAx>
        <c:axId val="11539443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5392896"/>
        <c:crosses val="autoZero"/>
        <c:crossBetween val="between"/>
      </c:valAx>
    </c:plotArea>
    <c:legend>
      <c:legendPos val="r"/>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tr-TR"/>
  <c:chart>
    <c:view3D>
      <c:rotX val="30"/>
      <c:perspective val="30"/>
    </c:view3D>
    <c:plotArea>
      <c:layout>
        <c:manualLayout>
          <c:layoutTarget val="inner"/>
          <c:xMode val="edge"/>
          <c:yMode val="edge"/>
          <c:x val="8.1993963771114509E-2"/>
          <c:y val="8.9175910313867152E-2"/>
          <c:w val="0.83926107041691422"/>
          <c:h val="0.82164817937226586"/>
        </c:manualLayout>
      </c:layout>
      <c:pie3DChart>
        <c:varyColors val="1"/>
        <c:ser>
          <c:idx val="0"/>
          <c:order val="0"/>
          <c:explosion val="25"/>
          <c:dLbls>
            <c:dLbl>
              <c:idx val="0"/>
              <c:layout>
                <c:manualLayout>
                  <c:x val="-0.17690141529676848"/>
                  <c:y val="6.4979022806357672E-2"/>
                </c:manualLayout>
              </c:layout>
              <c:tx>
                <c:rich>
                  <a:bodyPr/>
                  <a:lstStyle/>
                  <a:p>
                    <a:r>
                      <a:rPr lang="en-US" dirty="0" err="1"/>
                      <a:t>İnci</a:t>
                    </a:r>
                    <a:r>
                      <a:rPr lang="en-US" dirty="0"/>
                      <a:t> </a:t>
                    </a:r>
                    <a:r>
                      <a:rPr lang="en-US" dirty="0" err="1"/>
                      <a:t>Kefali</a:t>
                    </a:r>
                    <a:r>
                      <a:rPr lang="en-US" dirty="0"/>
                      <a:t>; </a:t>
                    </a:r>
                    <a:endParaRPr lang="en-US" dirty="0" smtClean="0"/>
                  </a:p>
                  <a:p>
                    <a:r>
                      <a:rPr lang="en-US" dirty="0" smtClean="0"/>
                      <a:t>8.</a:t>
                    </a:r>
                    <a:r>
                      <a:rPr lang="tr-TR" dirty="0" smtClean="0"/>
                      <a:t>310</a:t>
                    </a:r>
                    <a:r>
                      <a:rPr lang="en-US" dirty="0" smtClean="0"/>
                      <a:t> t; 2</a:t>
                    </a:r>
                    <a:r>
                      <a:rPr lang="tr-TR" dirty="0" smtClean="0"/>
                      <a:t>3</a:t>
                    </a:r>
                    <a:r>
                      <a:rPr lang="en-US" dirty="0" smtClean="0"/>
                      <a:t>%</a:t>
                    </a:r>
                    <a:endParaRPr lang="en-US" dirty="0"/>
                  </a:p>
                </c:rich>
              </c:tx>
              <c:showVal val="1"/>
              <c:showCatName val="1"/>
              <c:showPercent val="1"/>
              <c:separator>
</c:separator>
              <c:extLst>
                <c:ext xmlns:c15="http://schemas.microsoft.com/office/drawing/2012/chart" uri="{CE6537A1-D6FC-4f65-9D91-7224C49458BB}"/>
              </c:extLst>
            </c:dLbl>
            <c:dLbl>
              <c:idx val="1"/>
              <c:layout>
                <c:manualLayout>
                  <c:x val="-0.19738481246950068"/>
                  <c:y val="-0.23956363156391525"/>
                </c:manualLayout>
              </c:layout>
              <c:tx>
                <c:rich>
                  <a:bodyPr/>
                  <a:lstStyle/>
                  <a:p>
                    <a:r>
                      <a:rPr lang="en-US" dirty="0" err="1" smtClean="0"/>
                      <a:t>Sazan</a:t>
                    </a:r>
                    <a:endParaRPr lang="en-US" dirty="0" smtClean="0"/>
                  </a:p>
                  <a:p>
                    <a:r>
                      <a:rPr lang="en-US" dirty="0" smtClean="0"/>
                      <a:t>8.</a:t>
                    </a:r>
                    <a:r>
                      <a:rPr lang="tr-TR" dirty="0" smtClean="0"/>
                      <a:t>036</a:t>
                    </a:r>
                    <a:r>
                      <a:rPr lang="en-US" dirty="0" smtClean="0"/>
                      <a:t> t; 2</a:t>
                    </a:r>
                    <a:r>
                      <a:rPr lang="tr-TR" dirty="0" smtClean="0"/>
                      <a:t>2</a:t>
                    </a:r>
                    <a:r>
                      <a:rPr lang="en-US" dirty="0" smtClean="0"/>
                      <a:t>%</a:t>
                    </a:r>
                    <a:endParaRPr lang="en-US" dirty="0"/>
                  </a:p>
                </c:rich>
              </c:tx>
              <c:showVal val="1"/>
              <c:showCatName val="1"/>
              <c:showPercent val="1"/>
              <c:separator>
</c:separator>
              <c:extLst>
                <c:ext xmlns:c15="http://schemas.microsoft.com/office/drawing/2012/chart" uri="{CE6537A1-D6FC-4f65-9D91-7224C49458BB}"/>
              </c:extLst>
            </c:dLbl>
            <c:dLbl>
              <c:idx val="2"/>
              <c:layout>
                <c:manualLayout>
                  <c:x val="0.13008629671154079"/>
                  <c:y val="-0.25748348746307481"/>
                </c:manualLayout>
              </c:layout>
              <c:tx>
                <c:rich>
                  <a:bodyPr/>
                  <a:lstStyle/>
                  <a:p>
                    <a:r>
                      <a:rPr lang="de-DE" dirty="0" err="1" smtClean="0"/>
                      <a:t>Gümüş</a:t>
                    </a:r>
                    <a:r>
                      <a:rPr lang="de-DE" dirty="0" smtClean="0"/>
                      <a:t> </a:t>
                    </a:r>
                    <a:r>
                      <a:rPr lang="de-DE" dirty="0" err="1" smtClean="0"/>
                      <a:t>Balığı</a:t>
                    </a:r>
                    <a:endParaRPr lang="de-DE" dirty="0" smtClean="0"/>
                  </a:p>
                  <a:p>
                    <a:r>
                      <a:rPr lang="de-DE" dirty="0" smtClean="0"/>
                      <a:t> </a:t>
                    </a:r>
                    <a:r>
                      <a:rPr lang="tr-TR" dirty="0" smtClean="0"/>
                      <a:t>6.471</a:t>
                    </a:r>
                    <a:r>
                      <a:rPr lang="de-DE" dirty="0" smtClean="0"/>
                      <a:t> t; 1</a:t>
                    </a:r>
                    <a:r>
                      <a:rPr lang="tr-TR" dirty="0" smtClean="0"/>
                      <a:t>8</a:t>
                    </a:r>
                    <a:r>
                      <a:rPr lang="de-DE" dirty="0" smtClean="0"/>
                      <a:t>%</a:t>
                    </a:r>
                    <a:endParaRPr lang="de-DE" dirty="0"/>
                  </a:p>
                </c:rich>
              </c:tx>
              <c:showVal val="1"/>
              <c:showCatName val="1"/>
              <c:showPercent val="1"/>
              <c:separator>
</c:separator>
              <c:extLst>
                <c:ext xmlns:c15="http://schemas.microsoft.com/office/drawing/2012/chart" uri="{CE6537A1-D6FC-4f65-9D91-7224C49458BB}"/>
              </c:extLst>
            </c:dLbl>
            <c:dLbl>
              <c:idx val="3"/>
              <c:layout>
                <c:manualLayout>
                  <c:x val="0.20351863920709101"/>
                  <c:y val="4.0841593816337556E-2"/>
                </c:manualLayout>
              </c:layout>
              <c:tx>
                <c:rich>
                  <a:bodyPr/>
                  <a:lstStyle/>
                  <a:p>
                    <a:r>
                      <a:rPr lang="en-US" dirty="0" err="1" smtClean="0"/>
                      <a:t>Diğer</a:t>
                    </a:r>
                    <a:endParaRPr lang="en-US" dirty="0" smtClean="0"/>
                  </a:p>
                  <a:p>
                    <a:r>
                      <a:rPr lang="en-US" dirty="0" smtClean="0"/>
                      <a:t>13.</a:t>
                    </a:r>
                    <a:r>
                      <a:rPr lang="tr-TR" dirty="0" smtClean="0"/>
                      <a:t>317</a:t>
                    </a:r>
                    <a:r>
                      <a:rPr lang="en-US" dirty="0" smtClean="0"/>
                      <a:t> t; 3</a:t>
                    </a:r>
                    <a:r>
                      <a:rPr lang="tr-TR" dirty="0" smtClean="0"/>
                      <a:t>7</a:t>
                    </a:r>
                    <a:r>
                      <a:rPr lang="en-US" dirty="0" smtClean="0"/>
                      <a:t>%</a:t>
                    </a:r>
                    <a:endParaRPr lang="en-US" dirty="0"/>
                  </a:p>
                </c:rich>
              </c:tx>
              <c:showVal val="1"/>
              <c:showCatName val="1"/>
              <c:showPercent val="1"/>
              <c:separator>
</c:separator>
              <c:extLst>
                <c:ext xmlns:c15="http://schemas.microsoft.com/office/drawing/2012/chart" uri="{CE6537A1-D6FC-4f65-9D91-7224C49458BB}"/>
              </c:extLst>
            </c:dLbl>
            <c:spPr>
              <a:noFill/>
              <a:ln>
                <a:noFill/>
              </a:ln>
              <a:effectLst/>
            </c:spPr>
            <c:txPr>
              <a:bodyPr/>
              <a:lstStyle/>
              <a:p>
                <a:pPr>
                  <a:defRPr sz="1600" b="1">
                    <a:solidFill>
                      <a:schemeClr val="bg1"/>
                    </a:solidFill>
                  </a:defRPr>
                </a:pPr>
                <a:endParaRPr lang="tr-TR"/>
              </a:p>
            </c:txPr>
            <c:showVal val="1"/>
            <c:showCatName val="1"/>
            <c:showPercent val="1"/>
            <c:separator>
</c:separator>
            <c:showLeaderLines val="1"/>
            <c:extLst>
              <c:ext xmlns:c15="http://schemas.microsoft.com/office/drawing/2012/chart" uri="{CE6537A1-D6FC-4f65-9D91-7224C49458BB}"/>
            </c:extLst>
          </c:dLbls>
          <c:cat>
            <c:strRef>
              <c:f>'[pivot (2).xls]Sheet0'!$G$5:$G$8</c:f>
              <c:strCache>
                <c:ptCount val="4"/>
                <c:pt idx="0">
                  <c:v>İnci Kefali</c:v>
                </c:pt>
                <c:pt idx="1">
                  <c:v>Sazan</c:v>
                </c:pt>
                <c:pt idx="2">
                  <c:v>Gümüş</c:v>
                </c:pt>
                <c:pt idx="3">
                  <c:v>Diğer</c:v>
                </c:pt>
              </c:strCache>
            </c:strRef>
          </c:cat>
          <c:val>
            <c:numRef>
              <c:f>'[pivot (2).xls]Sheet0'!$H$5:$H$8</c:f>
              <c:numCache>
                <c:formatCode>#,##0</c:formatCode>
                <c:ptCount val="4"/>
                <c:pt idx="0">
                  <c:v>8600</c:v>
                </c:pt>
                <c:pt idx="1">
                  <c:v>8277</c:v>
                </c:pt>
                <c:pt idx="2">
                  <c:v>5012</c:v>
                </c:pt>
                <c:pt idx="3">
                  <c:v>13186</c:v>
                </c:pt>
              </c:numCache>
            </c:numRef>
          </c:val>
        </c:ser>
        <c:dLbls/>
      </c:pie3DChart>
    </c:plotArea>
    <c:plotVisOnly val="1"/>
    <c:dispBlanksAs val="zero"/>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plotArea>
      <c:layout/>
      <c:barChart>
        <c:barDir val="col"/>
        <c:grouping val="clustered"/>
        <c:ser>
          <c:idx val="0"/>
          <c:order val="0"/>
          <c:cat>
            <c:strRef>
              <c:f>'47_t3'!$J$9:$J$20</c:f>
              <c:strCache>
                <c:ptCount val="12"/>
                <c:pt idx="0">
                  <c:v>Alabalık - Trout</c:v>
                </c:pt>
                <c:pt idx="1">
                  <c:v>Gümüş - Sand smellt</c:v>
                </c:pt>
                <c:pt idx="2">
                  <c:v>İnci kefali - Tarek</c:v>
                </c:pt>
                <c:pt idx="3">
                  <c:v>Kefal - Mullet</c:v>
                </c:pt>
                <c:pt idx="4">
                  <c:v>Levrek(Sudak) - Pike perch</c:v>
                </c:pt>
                <c:pt idx="5">
                  <c:v>Salyangoz - Snail</c:v>
                </c:pt>
                <c:pt idx="6">
                  <c:v>Sazan - Common Carp</c:v>
                </c:pt>
                <c:pt idx="7">
                  <c:v>Siraz - Transcaucasian barb</c:v>
                </c:pt>
                <c:pt idx="8">
                  <c:v>Yayın - Wels</c:v>
                </c:pt>
                <c:pt idx="9">
                  <c:v>Kerevit - Cray fish</c:v>
                </c:pt>
                <c:pt idx="10">
                  <c:v>Gümüşi Havuz Balığı - Gibel Carp</c:v>
                </c:pt>
                <c:pt idx="11">
                  <c:v>Diğer - Other </c:v>
                </c:pt>
              </c:strCache>
            </c:strRef>
          </c:cat>
          <c:val>
            <c:numRef>
              <c:f>'47_t3'!$K$9:$K$20</c:f>
              <c:numCache>
                <c:formatCode>General</c:formatCode>
                <c:ptCount val="12"/>
              </c:numCache>
            </c:numRef>
          </c:val>
        </c:ser>
        <c:ser>
          <c:idx val="1"/>
          <c:order val="1"/>
          <c:cat>
            <c:strRef>
              <c:f>'47_t3'!$J$9:$J$20</c:f>
              <c:strCache>
                <c:ptCount val="12"/>
                <c:pt idx="0">
                  <c:v>Alabalık - Trout</c:v>
                </c:pt>
                <c:pt idx="1">
                  <c:v>Gümüş - Sand smellt</c:v>
                </c:pt>
                <c:pt idx="2">
                  <c:v>İnci kefali - Tarek</c:v>
                </c:pt>
                <c:pt idx="3">
                  <c:v>Kefal - Mullet</c:v>
                </c:pt>
                <c:pt idx="4">
                  <c:v>Levrek(Sudak) - Pike perch</c:v>
                </c:pt>
                <c:pt idx="5">
                  <c:v>Salyangoz - Snail</c:v>
                </c:pt>
                <c:pt idx="6">
                  <c:v>Sazan - Common Carp</c:v>
                </c:pt>
                <c:pt idx="7">
                  <c:v>Siraz - Transcaucasian barb</c:v>
                </c:pt>
                <c:pt idx="8">
                  <c:v>Yayın - Wels</c:v>
                </c:pt>
                <c:pt idx="9">
                  <c:v>Kerevit - Cray fish</c:v>
                </c:pt>
                <c:pt idx="10">
                  <c:v>Gümüşi Havuz Balığı - Gibel Carp</c:v>
                </c:pt>
                <c:pt idx="11">
                  <c:v>Diğer - Other </c:v>
                </c:pt>
              </c:strCache>
            </c:strRef>
          </c:cat>
          <c:val>
            <c:numRef>
              <c:f>'47_t3'!$L$9:$L$20</c:f>
              <c:numCache>
                <c:formatCode>###\ ###\ ###.0</c:formatCode>
                <c:ptCount val="12"/>
                <c:pt idx="0">
                  <c:v>431</c:v>
                </c:pt>
                <c:pt idx="1">
                  <c:v>6471</c:v>
                </c:pt>
                <c:pt idx="2">
                  <c:v>8310</c:v>
                </c:pt>
                <c:pt idx="3">
                  <c:v>1192</c:v>
                </c:pt>
                <c:pt idx="4">
                  <c:v>521</c:v>
                </c:pt>
                <c:pt idx="5">
                  <c:v>1547</c:v>
                </c:pt>
                <c:pt idx="6">
                  <c:v>8036</c:v>
                </c:pt>
                <c:pt idx="7">
                  <c:v>706</c:v>
                </c:pt>
                <c:pt idx="8">
                  <c:v>629</c:v>
                </c:pt>
                <c:pt idx="9">
                  <c:v>582</c:v>
                </c:pt>
                <c:pt idx="10">
                  <c:v>5408</c:v>
                </c:pt>
                <c:pt idx="11">
                  <c:v>429</c:v>
                </c:pt>
              </c:numCache>
            </c:numRef>
          </c:val>
        </c:ser>
        <c:dLbls/>
        <c:gapWidth val="0"/>
        <c:axId val="154397696"/>
        <c:axId val="154493696"/>
      </c:barChart>
      <c:catAx>
        <c:axId val="154397696"/>
        <c:scaling>
          <c:orientation val="minMax"/>
        </c:scaling>
        <c:axPos val="b"/>
        <c:numFmt formatCode="General" sourceLinked="1"/>
        <c:majorTickMark val="none"/>
        <c:tickLblPos val="nextTo"/>
        <c:crossAx val="154493696"/>
        <c:crosses val="autoZero"/>
        <c:auto val="1"/>
        <c:lblAlgn val="ctr"/>
        <c:lblOffset val="100"/>
      </c:catAx>
      <c:valAx>
        <c:axId val="154493696"/>
        <c:scaling>
          <c:orientation val="minMax"/>
        </c:scaling>
        <c:axPos val="l"/>
        <c:numFmt formatCode="General" sourceLinked="1"/>
        <c:tickLblPos val="nextTo"/>
        <c:crossAx val="154397696"/>
        <c:crosses val="autoZero"/>
        <c:crossBetween val="between"/>
      </c:valAx>
    </c:plotArea>
    <c:plotVisOnly val="1"/>
    <c:dispBlanksAs val="gap"/>
  </c:chart>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Sayfa2!$H$153</c:f>
              <c:strCache>
                <c:ptCount val="1"/>
                <c:pt idx="0">
                  <c:v>TOPLAM</c:v>
                </c:pt>
              </c:strCache>
            </c:strRef>
          </c:tx>
          <c:spPr>
            <a:ln w="28575" cap="rnd">
              <a:solidFill>
                <a:schemeClr val="accent3"/>
              </a:solidFill>
              <a:round/>
            </a:ln>
            <a:effectLst/>
          </c:spPr>
          <c:cat>
            <c:numRef>
              <c:f>Sayfa2!$A$154:$A$168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Sayfa2!$H$154:$H$168</c:f>
              <c:numCache>
                <c:formatCode>General</c:formatCode>
                <c:ptCount val="15"/>
                <c:pt idx="0">
                  <c:v>503289</c:v>
                </c:pt>
                <c:pt idx="1">
                  <c:v>527540</c:v>
                </c:pt>
                <c:pt idx="2">
                  <c:v>566682</c:v>
                </c:pt>
                <c:pt idx="3">
                  <c:v>507772</c:v>
                </c:pt>
                <c:pt idx="4">
                  <c:v>550482</c:v>
                </c:pt>
                <c:pt idx="5">
                  <c:v>426496</c:v>
                </c:pt>
                <c:pt idx="6">
                  <c:v>533048</c:v>
                </c:pt>
                <c:pt idx="7">
                  <c:v>632450</c:v>
                </c:pt>
                <c:pt idx="8">
                  <c:v>494124</c:v>
                </c:pt>
                <c:pt idx="9">
                  <c:v>464233</c:v>
                </c:pt>
                <c:pt idx="10">
                  <c:v>485939</c:v>
                </c:pt>
                <c:pt idx="11">
                  <c:v>514757</c:v>
                </c:pt>
                <c:pt idx="12">
                  <c:v>432443</c:v>
                </c:pt>
                <c:pt idx="13">
                  <c:v>374121</c:v>
                </c:pt>
                <c:pt idx="14">
                  <c:v>302211</c:v>
                </c:pt>
              </c:numCache>
            </c:numRef>
          </c:val>
        </c:ser>
        <c:dLbls/>
        <c:axId val="116513408"/>
        <c:axId val="116527488"/>
      </c:barChart>
      <c:catAx>
        <c:axId val="116513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6527488"/>
        <c:crosses val="autoZero"/>
        <c:auto val="1"/>
        <c:lblAlgn val="ctr"/>
        <c:lblOffset val="100"/>
        <c:noMultiLvlLbl val="1"/>
      </c:catAx>
      <c:valAx>
        <c:axId val="11652748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6513408"/>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0.11154527886576082"/>
          <c:y val="5.8346294856127141E-2"/>
          <c:w val="0.78115735074431569"/>
          <c:h val="0.81533279456404462"/>
        </c:manualLayout>
      </c:layout>
      <c:barChart>
        <c:barDir val="col"/>
        <c:grouping val="clustered"/>
        <c:ser>
          <c:idx val="2"/>
          <c:order val="0"/>
          <c:tx>
            <c:strRef>
              <c:f>Sayfa2!$B$176</c:f>
              <c:strCache>
                <c:ptCount val="1"/>
                <c:pt idx="0">
                  <c:v>Balıklar</c:v>
                </c:pt>
              </c:strCache>
            </c:strRef>
          </c:tx>
          <c:spPr>
            <a:ln w="28575" cap="rnd">
              <a:solidFill>
                <a:schemeClr val="accent3"/>
              </a:solidFill>
              <a:round/>
            </a:ln>
            <a:effectLst/>
          </c:spPr>
          <c:cat>
            <c:numRef>
              <c:f>Sayfa2!$A$177:$A$191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Sayfa2!$B$177:$B$191</c:f>
              <c:numCache>
                <c:formatCode>General</c:formatCode>
                <c:ptCount val="15"/>
                <c:pt idx="0">
                  <c:v>318</c:v>
                </c:pt>
                <c:pt idx="1">
                  <c:v>422.1</c:v>
                </c:pt>
                <c:pt idx="2">
                  <c:v>514.20000000000005</c:v>
                </c:pt>
                <c:pt idx="3">
                  <c:v>688.8</c:v>
                </c:pt>
                <c:pt idx="4">
                  <c:v>900.4</c:v>
                </c:pt>
                <c:pt idx="5">
                  <c:v>1286.0999999999999</c:v>
                </c:pt>
                <c:pt idx="6">
                  <c:v>1380.7</c:v>
                </c:pt>
                <c:pt idx="7">
                  <c:v>1073.5</c:v>
                </c:pt>
                <c:pt idx="8">
                  <c:v>868.9</c:v>
                </c:pt>
                <c:pt idx="9">
                  <c:v>646.6</c:v>
                </c:pt>
                <c:pt idx="10">
                  <c:v>835</c:v>
                </c:pt>
                <c:pt idx="11">
                  <c:v>923.1</c:v>
                </c:pt>
                <c:pt idx="12">
                  <c:v>979.8</c:v>
                </c:pt>
                <c:pt idx="13">
                  <c:v>974.7</c:v>
                </c:pt>
                <c:pt idx="14">
                  <c:v>888.8</c:v>
                </c:pt>
              </c:numCache>
            </c:numRef>
          </c:val>
        </c:ser>
        <c:ser>
          <c:idx val="0"/>
          <c:order val="1"/>
          <c:tx>
            <c:strRef>
              <c:f>Sayfa2!$C$176</c:f>
              <c:strCache>
                <c:ptCount val="1"/>
                <c:pt idx="0">
                  <c:v>Diğer</c:v>
                </c:pt>
              </c:strCache>
            </c:strRef>
          </c:tx>
          <c:spPr>
            <a:ln w="28575" cap="rnd">
              <a:solidFill>
                <a:schemeClr val="accent1"/>
              </a:solidFill>
              <a:round/>
            </a:ln>
            <a:effectLst/>
          </c:spPr>
          <c:cat>
            <c:numRef>
              <c:f>Sayfa2!$A$177:$A$191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Sayfa2!$C$177:$C$191</c:f>
              <c:numCache>
                <c:formatCode>General</c:formatCode>
                <c:ptCount val="15"/>
                <c:pt idx="0">
                  <c:v>15.3</c:v>
                </c:pt>
                <c:pt idx="1">
                  <c:v>25.4</c:v>
                </c:pt>
                <c:pt idx="2">
                  <c:v>51.4</c:v>
                </c:pt>
                <c:pt idx="3">
                  <c:v>106.6</c:v>
                </c:pt>
                <c:pt idx="4">
                  <c:v>121</c:v>
                </c:pt>
                <c:pt idx="5">
                  <c:v>173.5</c:v>
                </c:pt>
                <c:pt idx="6">
                  <c:v>193</c:v>
                </c:pt>
                <c:pt idx="7">
                  <c:v>116.8</c:v>
                </c:pt>
                <c:pt idx="8">
                  <c:v>112.5</c:v>
                </c:pt>
                <c:pt idx="9">
                  <c:v>64.400000000000006</c:v>
                </c:pt>
                <c:pt idx="10">
                  <c:v>97.4</c:v>
                </c:pt>
                <c:pt idx="11">
                  <c:v>99.8</c:v>
                </c:pt>
                <c:pt idx="12">
                  <c:v>120.2</c:v>
                </c:pt>
                <c:pt idx="13">
                  <c:v>113.4</c:v>
                </c:pt>
                <c:pt idx="14">
                  <c:v>102.6</c:v>
                </c:pt>
              </c:numCache>
            </c:numRef>
          </c:val>
        </c:ser>
        <c:ser>
          <c:idx val="1"/>
          <c:order val="2"/>
          <c:tx>
            <c:strRef>
              <c:f>Sayfa2!$D$176</c:f>
              <c:strCache>
                <c:ptCount val="1"/>
                <c:pt idx="0">
                  <c:v>Toplam</c:v>
                </c:pt>
              </c:strCache>
            </c:strRef>
          </c:tx>
          <c:spPr>
            <a:ln w="28575" cap="rnd">
              <a:solidFill>
                <a:schemeClr val="accent2"/>
              </a:solidFill>
              <a:round/>
            </a:ln>
            <a:effectLst/>
          </c:spPr>
          <c:cat>
            <c:numRef>
              <c:f>Sayfa2!$A$177:$A$191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Sayfa2!$D$177:$D$191</c:f>
              <c:numCache>
                <c:formatCode>General</c:formatCode>
                <c:ptCount val="15"/>
                <c:pt idx="0">
                  <c:v>333.3</c:v>
                </c:pt>
                <c:pt idx="1">
                  <c:v>447.5</c:v>
                </c:pt>
                <c:pt idx="2">
                  <c:v>565.6</c:v>
                </c:pt>
                <c:pt idx="3">
                  <c:v>795.3</c:v>
                </c:pt>
                <c:pt idx="4">
                  <c:v>1021.4</c:v>
                </c:pt>
                <c:pt idx="5">
                  <c:v>1459.6</c:v>
                </c:pt>
                <c:pt idx="6">
                  <c:v>1573.6</c:v>
                </c:pt>
                <c:pt idx="7">
                  <c:v>1190.4000000000001</c:v>
                </c:pt>
                <c:pt idx="8">
                  <c:v>981.4</c:v>
                </c:pt>
                <c:pt idx="9">
                  <c:v>711.1</c:v>
                </c:pt>
                <c:pt idx="10">
                  <c:v>932.4</c:v>
                </c:pt>
                <c:pt idx="11">
                  <c:v>1022.9</c:v>
                </c:pt>
                <c:pt idx="12">
                  <c:v>1100</c:v>
                </c:pt>
                <c:pt idx="13">
                  <c:v>1088.0999999999999</c:v>
                </c:pt>
                <c:pt idx="14">
                  <c:v>991.4</c:v>
                </c:pt>
              </c:numCache>
            </c:numRef>
          </c:val>
        </c:ser>
        <c:dLbls/>
        <c:axId val="116626560"/>
        <c:axId val="116628096"/>
      </c:barChart>
      <c:catAx>
        <c:axId val="116626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6628096"/>
        <c:crosses val="autoZero"/>
        <c:auto val="1"/>
        <c:lblAlgn val="ctr"/>
        <c:lblOffset val="100"/>
        <c:noMultiLvlLbl val="1"/>
      </c:catAx>
      <c:valAx>
        <c:axId val="116628096"/>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6626560"/>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Sayfa2!$E$176</c:f>
              <c:strCache>
                <c:ptCount val="1"/>
                <c:pt idx="0">
                  <c:v>Balıklar</c:v>
                </c:pt>
              </c:strCache>
            </c:strRef>
          </c:tx>
          <c:spPr>
            <a:ln w="28575" cap="rnd">
              <a:solidFill>
                <a:schemeClr val="accent3"/>
              </a:solidFill>
              <a:round/>
            </a:ln>
            <a:effectLst/>
          </c:spPr>
          <c:cat>
            <c:numRef>
              <c:f>Sayfa2!$A$177:$A$191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Sayfa2!$E$177:$E$191</c:f>
              <c:numCache>
                <c:formatCode>General</c:formatCode>
                <c:ptCount val="15"/>
                <c:pt idx="0">
                  <c:v>31</c:v>
                </c:pt>
                <c:pt idx="1">
                  <c:v>37.800000000000004</c:v>
                </c:pt>
                <c:pt idx="2">
                  <c:v>53.2</c:v>
                </c:pt>
                <c:pt idx="3">
                  <c:v>67.099999999999994</c:v>
                </c:pt>
                <c:pt idx="4">
                  <c:v>82.6</c:v>
                </c:pt>
                <c:pt idx="5">
                  <c:v>102.4</c:v>
                </c:pt>
                <c:pt idx="6">
                  <c:v>117.3</c:v>
                </c:pt>
                <c:pt idx="7">
                  <c:v>117.4</c:v>
                </c:pt>
                <c:pt idx="8">
                  <c:v>105.5</c:v>
                </c:pt>
                <c:pt idx="9">
                  <c:v>113.9</c:v>
                </c:pt>
                <c:pt idx="10">
                  <c:v>129.6</c:v>
                </c:pt>
                <c:pt idx="11">
                  <c:v>104.9</c:v>
                </c:pt>
                <c:pt idx="12">
                  <c:v>97.8</c:v>
                </c:pt>
                <c:pt idx="13">
                  <c:v>85.6</c:v>
                </c:pt>
                <c:pt idx="14">
                  <c:v>92.1</c:v>
                </c:pt>
              </c:numCache>
            </c:numRef>
          </c:val>
        </c:ser>
        <c:ser>
          <c:idx val="0"/>
          <c:order val="1"/>
          <c:tx>
            <c:strRef>
              <c:f>Sayfa2!$F$176</c:f>
              <c:strCache>
                <c:ptCount val="1"/>
                <c:pt idx="0">
                  <c:v>Diğer</c:v>
                </c:pt>
              </c:strCache>
            </c:strRef>
          </c:tx>
          <c:spPr>
            <a:ln w="28575" cap="rnd">
              <a:solidFill>
                <a:schemeClr val="accent1"/>
              </a:solidFill>
              <a:round/>
            </a:ln>
            <a:effectLst/>
          </c:spPr>
          <c:cat>
            <c:numRef>
              <c:f>Sayfa2!$A$177:$A$191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Sayfa2!$F$177:$F$191</c:f>
              <c:numCache>
                <c:formatCode>General</c:formatCode>
                <c:ptCount val="15"/>
                <c:pt idx="0">
                  <c:v>3.4</c:v>
                </c:pt>
                <c:pt idx="1">
                  <c:v>5.5</c:v>
                </c:pt>
                <c:pt idx="2">
                  <c:v>11.5</c:v>
                </c:pt>
                <c:pt idx="3">
                  <c:v>14.6</c:v>
                </c:pt>
                <c:pt idx="4">
                  <c:v>15.9</c:v>
                </c:pt>
                <c:pt idx="5">
                  <c:v>10.5</c:v>
                </c:pt>
                <c:pt idx="6">
                  <c:v>11</c:v>
                </c:pt>
                <c:pt idx="7">
                  <c:v>11.3</c:v>
                </c:pt>
                <c:pt idx="8">
                  <c:v>8.7000000000000011</c:v>
                </c:pt>
                <c:pt idx="9">
                  <c:v>11</c:v>
                </c:pt>
                <c:pt idx="10">
                  <c:v>13.1</c:v>
                </c:pt>
                <c:pt idx="11">
                  <c:v>10.7</c:v>
                </c:pt>
                <c:pt idx="12">
                  <c:v>9.5</c:v>
                </c:pt>
                <c:pt idx="13">
                  <c:v>13.4</c:v>
                </c:pt>
                <c:pt idx="14">
                  <c:v>16.2</c:v>
                </c:pt>
              </c:numCache>
            </c:numRef>
          </c:val>
        </c:ser>
        <c:ser>
          <c:idx val="1"/>
          <c:order val="2"/>
          <c:tx>
            <c:strRef>
              <c:f>Sayfa2!$G$176</c:f>
              <c:strCache>
                <c:ptCount val="1"/>
                <c:pt idx="0">
                  <c:v>Toplam</c:v>
                </c:pt>
              </c:strCache>
            </c:strRef>
          </c:tx>
          <c:spPr>
            <a:ln w="28575" cap="rnd">
              <a:solidFill>
                <a:schemeClr val="accent2"/>
              </a:solidFill>
              <a:round/>
            </a:ln>
            <a:effectLst/>
          </c:spPr>
          <c:cat>
            <c:numRef>
              <c:f>Sayfa2!$A$177:$A$191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Sayfa2!$G$177:$G$191</c:f>
              <c:numCache>
                <c:formatCode>General</c:formatCode>
                <c:ptCount val="15"/>
                <c:pt idx="0">
                  <c:v>34.5</c:v>
                </c:pt>
                <c:pt idx="1">
                  <c:v>43.3</c:v>
                </c:pt>
                <c:pt idx="2">
                  <c:v>64.7</c:v>
                </c:pt>
                <c:pt idx="3">
                  <c:v>81.7</c:v>
                </c:pt>
                <c:pt idx="4">
                  <c:v>98.4</c:v>
                </c:pt>
                <c:pt idx="5">
                  <c:v>113</c:v>
                </c:pt>
                <c:pt idx="6">
                  <c:v>128.4</c:v>
                </c:pt>
                <c:pt idx="7">
                  <c:v>128.6</c:v>
                </c:pt>
                <c:pt idx="8">
                  <c:v>114.2</c:v>
                </c:pt>
                <c:pt idx="9">
                  <c:v>124.9</c:v>
                </c:pt>
                <c:pt idx="10">
                  <c:v>142.69999999999999</c:v>
                </c:pt>
                <c:pt idx="11">
                  <c:v>115.6</c:v>
                </c:pt>
                <c:pt idx="12">
                  <c:v>107.4</c:v>
                </c:pt>
                <c:pt idx="13">
                  <c:v>99</c:v>
                </c:pt>
                <c:pt idx="14">
                  <c:v>108.4</c:v>
                </c:pt>
              </c:numCache>
            </c:numRef>
          </c:val>
        </c:ser>
        <c:dLbls/>
        <c:axId val="117227520"/>
        <c:axId val="117229056"/>
      </c:barChart>
      <c:catAx>
        <c:axId val="1172275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7229056"/>
        <c:crosses val="autoZero"/>
        <c:auto val="1"/>
        <c:lblAlgn val="ctr"/>
        <c:lblOffset val="100"/>
        <c:noMultiLvlLbl val="1"/>
      </c:catAx>
      <c:valAx>
        <c:axId val="1172290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7227520"/>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Sayfa2!$H$176</c:f>
              <c:strCache>
                <c:ptCount val="1"/>
                <c:pt idx="0">
                  <c:v>TOPLAM (milyon ₺)</c:v>
                </c:pt>
              </c:strCache>
            </c:strRef>
          </c:tx>
          <c:spPr>
            <a:ln w="28575" cap="rnd">
              <a:solidFill>
                <a:schemeClr val="accent3"/>
              </a:solidFill>
              <a:round/>
            </a:ln>
            <a:effectLst/>
          </c:spPr>
          <c:cat>
            <c:numRef>
              <c:f>Sayfa2!$A$177:$A$191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Sayfa2!$H$177:$H$191</c:f>
              <c:numCache>
                <c:formatCode>General</c:formatCode>
                <c:ptCount val="15"/>
                <c:pt idx="0">
                  <c:v>367.8</c:v>
                </c:pt>
                <c:pt idx="1">
                  <c:v>490.8</c:v>
                </c:pt>
                <c:pt idx="2">
                  <c:v>630.29999999999995</c:v>
                </c:pt>
                <c:pt idx="3">
                  <c:v>877.1</c:v>
                </c:pt>
                <c:pt idx="4">
                  <c:v>1119.8</c:v>
                </c:pt>
                <c:pt idx="5">
                  <c:v>1572.6</c:v>
                </c:pt>
                <c:pt idx="6">
                  <c:v>1702</c:v>
                </c:pt>
                <c:pt idx="7">
                  <c:v>1319</c:v>
                </c:pt>
                <c:pt idx="8">
                  <c:v>1095.5999999999999</c:v>
                </c:pt>
                <c:pt idx="9">
                  <c:v>835.9</c:v>
                </c:pt>
                <c:pt idx="10">
                  <c:v>1075.0999999999999</c:v>
                </c:pt>
                <c:pt idx="11">
                  <c:v>1138.5</c:v>
                </c:pt>
                <c:pt idx="12">
                  <c:v>1207.3</c:v>
                </c:pt>
                <c:pt idx="13">
                  <c:v>1187.0999999999999</c:v>
                </c:pt>
                <c:pt idx="14">
                  <c:v>1099.7</c:v>
                </c:pt>
              </c:numCache>
            </c:numRef>
          </c:val>
        </c:ser>
        <c:dLbls/>
        <c:axId val="117495296"/>
        <c:axId val="117496832"/>
      </c:barChart>
      <c:catAx>
        <c:axId val="1174952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7496832"/>
        <c:crosses val="autoZero"/>
        <c:auto val="1"/>
        <c:lblAlgn val="ctr"/>
        <c:lblOffset val="100"/>
        <c:noMultiLvlLbl val="1"/>
      </c:catAx>
      <c:valAx>
        <c:axId val="11749683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7495296"/>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0"/>
          <c:order val="0"/>
          <c:tx>
            <c:strRef>
              <c:f>Sayfa2!$B$215</c:f>
              <c:strCache>
                <c:ptCount val="1"/>
                <c:pt idx="0">
                  <c:v>AVCILIK</c:v>
                </c:pt>
              </c:strCache>
            </c:strRef>
          </c:tx>
          <c:spPr>
            <a:ln w="28575" cap="rnd">
              <a:solidFill>
                <a:schemeClr val="accent1"/>
              </a:solidFill>
              <a:round/>
            </a:ln>
            <a:effectLst/>
          </c:spPr>
          <c:cat>
            <c:numRef>
              <c:f>Sayfa2!$A$217:$A$229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Sayfa2!$B$217:$B$229</c:f>
              <c:numCache>
                <c:formatCode>General</c:formatCode>
                <c:ptCount val="13"/>
                <c:pt idx="0">
                  <c:v>566682</c:v>
                </c:pt>
                <c:pt idx="1">
                  <c:v>507772</c:v>
                </c:pt>
                <c:pt idx="2">
                  <c:v>550482</c:v>
                </c:pt>
                <c:pt idx="3">
                  <c:v>426496</c:v>
                </c:pt>
                <c:pt idx="4">
                  <c:v>533048</c:v>
                </c:pt>
                <c:pt idx="5">
                  <c:v>632450</c:v>
                </c:pt>
                <c:pt idx="6">
                  <c:v>494124</c:v>
                </c:pt>
                <c:pt idx="7">
                  <c:v>464233</c:v>
                </c:pt>
                <c:pt idx="8">
                  <c:v>485939</c:v>
                </c:pt>
                <c:pt idx="9">
                  <c:v>514755</c:v>
                </c:pt>
                <c:pt idx="10">
                  <c:v>432442</c:v>
                </c:pt>
                <c:pt idx="11">
                  <c:v>374121</c:v>
                </c:pt>
                <c:pt idx="12">
                  <c:v>302212</c:v>
                </c:pt>
              </c:numCache>
            </c:numRef>
          </c:val>
        </c:ser>
        <c:ser>
          <c:idx val="1"/>
          <c:order val="1"/>
          <c:tx>
            <c:strRef>
              <c:f>Sayfa2!$D$215</c:f>
              <c:strCache>
                <c:ptCount val="1"/>
                <c:pt idx="0">
                  <c:v>YETİŞTİRİCİLİK</c:v>
                </c:pt>
              </c:strCache>
            </c:strRef>
          </c:tx>
          <c:spPr>
            <a:ln w="28575" cap="rnd">
              <a:solidFill>
                <a:schemeClr val="accent2"/>
              </a:solidFill>
              <a:round/>
            </a:ln>
            <a:effectLst/>
          </c:spPr>
          <c:cat>
            <c:numRef>
              <c:f>Sayfa2!$A$217:$A$229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Sayfa2!$D$217:$D$229</c:f>
              <c:numCache>
                <c:formatCode>General</c:formatCode>
                <c:ptCount val="13"/>
                <c:pt idx="0">
                  <c:v>61165</c:v>
                </c:pt>
                <c:pt idx="1">
                  <c:v>79943</c:v>
                </c:pt>
                <c:pt idx="2">
                  <c:v>94010</c:v>
                </c:pt>
                <c:pt idx="3">
                  <c:v>118277</c:v>
                </c:pt>
                <c:pt idx="4">
                  <c:v>128943</c:v>
                </c:pt>
                <c:pt idx="5">
                  <c:v>139873</c:v>
                </c:pt>
                <c:pt idx="6">
                  <c:v>152186</c:v>
                </c:pt>
                <c:pt idx="7">
                  <c:v>158729</c:v>
                </c:pt>
                <c:pt idx="8">
                  <c:v>167141</c:v>
                </c:pt>
                <c:pt idx="9">
                  <c:v>188790</c:v>
                </c:pt>
                <c:pt idx="10">
                  <c:v>212410</c:v>
                </c:pt>
                <c:pt idx="11">
                  <c:v>233394</c:v>
                </c:pt>
                <c:pt idx="12">
                  <c:v>235133</c:v>
                </c:pt>
              </c:numCache>
            </c:numRef>
          </c:val>
        </c:ser>
        <c:ser>
          <c:idx val="3"/>
          <c:order val="2"/>
          <c:tx>
            <c:strRef>
              <c:f>Sayfa2!$F$215</c:f>
              <c:strCache>
                <c:ptCount val="1"/>
                <c:pt idx="0">
                  <c:v>TOPLAM</c:v>
                </c:pt>
              </c:strCache>
            </c:strRef>
          </c:tx>
          <c:spPr>
            <a:ln w="28575" cap="rnd">
              <a:solidFill>
                <a:schemeClr val="accent4"/>
              </a:solidFill>
              <a:round/>
            </a:ln>
            <a:effectLst/>
          </c:spPr>
          <c:cat>
            <c:numRef>
              <c:f>Sayfa2!$A$217:$A$229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Sayfa2!$F$217:$F$229</c:f>
              <c:numCache>
                <c:formatCode>General</c:formatCode>
                <c:ptCount val="13"/>
                <c:pt idx="0">
                  <c:v>627847</c:v>
                </c:pt>
                <c:pt idx="1">
                  <c:v>587715</c:v>
                </c:pt>
                <c:pt idx="2">
                  <c:v>644492</c:v>
                </c:pt>
                <c:pt idx="3">
                  <c:v>544773</c:v>
                </c:pt>
                <c:pt idx="4">
                  <c:v>661991</c:v>
                </c:pt>
                <c:pt idx="5">
                  <c:v>772323</c:v>
                </c:pt>
                <c:pt idx="6">
                  <c:v>646310</c:v>
                </c:pt>
                <c:pt idx="7">
                  <c:v>622962</c:v>
                </c:pt>
                <c:pt idx="8">
                  <c:v>653080</c:v>
                </c:pt>
                <c:pt idx="9">
                  <c:v>703545</c:v>
                </c:pt>
                <c:pt idx="10">
                  <c:v>644852</c:v>
                </c:pt>
                <c:pt idx="11">
                  <c:v>607515</c:v>
                </c:pt>
                <c:pt idx="12">
                  <c:v>537335</c:v>
                </c:pt>
              </c:numCache>
            </c:numRef>
          </c:val>
        </c:ser>
        <c:dLbls/>
        <c:axId val="116036352"/>
        <c:axId val="116037888"/>
      </c:barChart>
      <c:catAx>
        <c:axId val="1160363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6037888"/>
        <c:crosses val="autoZero"/>
        <c:auto val="1"/>
        <c:lblAlgn val="ctr"/>
        <c:lblOffset val="100"/>
        <c:noMultiLvlLbl val="1"/>
      </c:catAx>
      <c:valAx>
        <c:axId val="11603788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6036352"/>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layout>
        <c:manualLayout>
          <c:xMode val="edge"/>
          <c:yMode val="edge"/>
          <c:x val="0.86556536978587073"/>
          <c:y val="0.3095814841326654"/>
          <c:w val="0.13443463021412921"/>
          <c:h val="0.32023049391553332"/>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6.8535346355113089E-2"/>
          <c:y val="6.8134670860325874E-2"/>
          <c:w val="0.80288501277635815"/>
          <c:h val="0.75833001314030268"/>
        </c:manualLayout>
      </c:layout>
      <c:barChart>
        <c:barDir val="col"/>
        <c:grouping val="clustered"/>
        <c:ser>
          <c:idx val="0"/>
          <c:order val="0"/>
          <c:tx>
            <c:strRef>
              <c:f>Sayfa2!$B$215</c:f>
              <c:strCache>
                <c:ptCount val="1"/>
                <c:pt idx="0">
                  <c:v>AVCILIK</c:v>
                </c:pt>
              </c:strCache>
            </c:strRef>
          </c:tx>
          <c:spPr>
            <a:solidFill>
              <a:schemeClr val="accent1"/>
            </a:solidFill>
            <a:ln>
              <a:noFill/>
            </a:ln>
            <a:effectLst/>
          </c:spPr>
          <c:cat>
            <c:numRef>
              <c:f>Sayfa2!$A$217:$A$229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Sayfa2!$C$217:$C$229</c:f>
              <c:numCache>
                <c:formatCode>General</c:formatCode>
                <c:ptCount val="13"/>
                <c:pt idx="0">
                  <c:v>630.75900000000001</c:v>
                </c:pt>
                <c:pt idx="1">
                  <c:v>878.15499999999997</c:v>
                </c:pt>
                <c:pt idx="2">
                  <c:v>1120.9649999999999</c:v>
                </c:pt>
                <c:pt idx="3">
                  <c:v>1574.9880000000001</c:v>
                </c:pt>
                <c:pt idx="4">
                  <c:v>1706.9829999999999</c:v>
                </c:pt>
                <c:pt idx="5">
                  <c:v>1323.1519999999998</c:v>
                </c:pt>
                <c:pt idx="6">
                  <c:v>1097.1779999999999</c:v>
                </c:pt>
                <c:pt idx="7">
                  <c:v>837.38800000000003</c:v>
                </c:pt>
                <c:pt idx="8">
                  <c:v>1078.5150000000001</c:v>
                </c:pt>
                <c:pt idx="9">
                  <c:v>1143.2719999999999</c:v>
                </c:pt>
                <c:pt idx="10">
                  <c:v>1209.028</c:v>
                </c:pt>
                <c:pt idx="11">
                  <c:v>1188.433</c:v>
                </c:pt>
                <c:pt idx="12">
                  <c:v>1099.749</c:v>
                </c:pt>
              </c:numCache>
            </c:numRef>
          </c:val>
        </c:ser>
        <c:ser>
          <c:idx val="1"/>
          <c:order val="1"/>
          <c:tx>
            <c:strRef>
              <c:f>Sayfa2!$D$215</c:f>
              <c:strCache>
                <c:ptCount val="1"/>
                <c:pt idx="0">
                  <c:v>YETİŞTİRİCİLİK</c:v>
                </c:pt>
              </c:strCache>
            </c:strRef>
          </c:tx>
          <c:spPr>
            <a:solidFill>
              <a:schemeClr val="accent2"/>
            </a:solidFill>
            <a:ln>
              <a:noFill/>
            </a:ln>
            <a:effectLst/>
          </c:spPr>
          <c:cat>
            <c:numRef>
              <c:f>Sayfa2!$A$217:$A$229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Sayfa2!$E$217:$E$229</c:f>
              <c:numCache>
                <c:formatCode>General</c:formatCode>
                <c:ptCount val="13"/>
                <c:pt idx="0">
                  <c:v>212.24799999999999</c:v>
                </c:pt>
                <c:pt idx="1">
                  <c:v>415.57599999999991</c:v>
                </c:pt>
                <c:pt idx="2">
                  <c:v>520.60299999999972</c:v>
                </c:pt>
                <c:pt idx="3">
                  <c:v>704.28300000000024</c:v>
                </c:pt>
                <c:pt idx="4">
                  <c:v>766.23</c:v>
                </c:pt>
                <c:pt idx="5">
                  <c:v>839.76300000000003</c:v>
                </c:pt>
                <c:pt idx="6">
                  <c:v>850.64599999999996</c:v>
                </c:pt>
                <c:pt idx="7">
                  <c:v>952.93599999999981</c:v>
                </c:pt>
                <c:pt idx="8">
                  <c:v>1066.779</c:v>
                </c:pt>
                <c:pt idx="9">
                  <c:v>1270.028</c:v>
                </c:pt>
                <c:pt idx="10">
                  <c:v>1605.2939999999999</c:v>
                </c:pt>
                <c:pt idx="11">
                  <c:v>1704.471</c:v>
                </c:pt>
                <c:pt idx="12">
                  <c:v>2160.0709999999999</c:v>
                </c:pt>
              </c:numCache>
            </c:numRef>
          </c:val>
        </c:ser>
        <c:ser>
          <c:idx val="3"/>
          <c:order val="2"/>
          <c:tx>
            <c:strRef>
              <c:f>Sayfa2!$F$215</c:f>
              <c:strCache>
                <c:ptCount val="1"/>
                <c:pt idx="0">
                  <c:v>TOPLAM</c:v>
                </c:pt>
              </c:strCache>
            </c:strRef>
          </c:tx>
          <c:spPr>
            <a:solidFill>
              <a:schemeClr val="accent4"/>
            </a:solidFill>
            <a:ln>
              <a:noFill/>
            </a:ln>
            <a:effectLst/>
          </c:spPr>
          <c:cat>
            <c:numRef>
              <c:f>Sayfa2!$A$217:$A$229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Sayfa2!$G$217:$G$229</c:f>
              <c:numCache>
                <c:formatCode>General</c:formatCode>
                <c:ptCount val="13"/>
                <c:pt idx="0">
                  <c:v>843.00699999999972</c:v>
                </c:pt>
                <c:pt idx="1">
                  <c:v>1293.731</c:v>
                </c:pt>
                <c:pt idx="2">
                  <c:v>1641.569</c:v>
                </c:pt>
                <c:pt idx="3">
                  <c:v>2279.2710000000002</c:v>
                </c:pt>
                <c:pt idx="4">
                  <c:v>2473.2130000000002</c:v>
                </c:pt>
                <c:pt idx="5">
                  <c:v>2162.9140000000002</c:v>
                </c:pt>
                <c:pt idx="6">
                  <c:v>1947.8239999999998</c:v>
                </c:pt>
                <c:pt idx="7">
                  <c:v>1790.3229999999999</c:v>
                </c:pt>
                <c:pt idx="8">
                  <c:v>2145.2939999999999</c:v>
                </c:pt>
                <c:pt idx="9">
                  <c:v>2413.3000000000002</c:v>
                </c:pt>
                <c:pt idx="10">
                  <c:v>2814.3220000000001</c:v>
                </c:pt>
                <c:pt idx="11">
                  <c:v>2892.904</c:v>
                </c:pt>
                <c:pt idx="12">
                  <c:v>3259.82</c:v>
                </c:pt>
              </c:numCache>
            </c:numRef>
          </c:val>
        </c:ser>
        <c:dLbls/>
        <c:axId val="155724032"/>
        <c:axId val="155746304"/>
      </c:barChart>
      <c:catAx>
        <c:axId val="1557240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55746304"/>
        <c:crosses val="autoZero"/>
        <c:auto val="1"/>
        <c:lblAlgn val="ctr"/>
        <c:lblOffset val="100"/>
        <c:noMultiLvlLbl val="1"/>
      </c:catAx>
      <c:valAx>
        <c:axId val="15574630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55724032"/>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layout>
        <c:manualLayout>
          <c:xMode val="edge"/>
          <c:yMode val="edge"/>
          <c:x val="0.87105510498833461"/>
          <c:y val="0.10716290144006989"/>
          <c:w val="0.11624630596600379"/>
          <c:h val="0.68830857874029328"/>
        </c:manualLayout>
      </c:layout>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tr-TR"/>
  <c:clrMapOvr bg1="dk2" tx1="lt1" bg2="dk1" tx2="lt2" accent1="accent1" accent2="accent2" accent3="accent3" accent4="accent4" accent5="accent5" accent6="accent6" hlink="hlink" folHlink="folHlink"/>
  <c:chart>
    <c:view3D>
      <c:rAngAx val="1"/>
    </c:view3D>
    <c:sideWall>
      <c:spPr>
        <a:solidFill>
          <a:srgbClr val="00254A">
            <a:lumMod val="50000"/>
            <a:lumOff val="50000"/>
          </a:srgbClr>
        </a:solidFill>
      </c:spPr>
    </c:sideWall>
    <c:backWall>
      <c:spPr>
        <a:solidFill>
          <a:srgbClr val="00254A">
            <a:lumMod val="50000"/>
            <a:lumOff val="50000"/>
          </a:srgbClr>
        </a:solidFill>
      </c:spPr>
    </c:backWall>
    <c:plotArea>
      <c:layout/>
      <c:bar3DChart>
        <c:barDir val="col"/>
        <c:grouping val="clustered"/>
        <c:ser>
          <c:idx val="0"/>
          <c:order val="0"/>
          <c:dPt>
            <c:idx val="0"/>
            <c:spPr>
              <a:blipFill>
                <a:blip xmlns:r="http://schemas.openxmlformats.org/officeDocument/2006/relationships" r:embed="rId2"/>
                <a:tile tx="0" ty="0" sx="100000" sy="100000" flip="none" algn="tl"/>
              </a:blipFill>
            </c:spPr>
          </c:dPt>
          <c:dPt>
            <c:idx val="1"/>
            <c:spPr>
              <a:blipFill>
                <a:blip xmlns:r="http://schemas.openxmlformats.org/officeDocument/2006/relationships" r:embed="rId3"/>
                <a:tile tx="0" ty="0" sx="100000" sy="100000" flip="none" algn="tl"/>
              </a:blipFill>
            </c:spPr>
          </c:dPt>
          <c:dPt>
            <c:idx val="2"/>
            <c:spPr>
              <a:blipFill>
                <a:blip xmlns:r="http://schemas.openxmlformats.org/officeDocument/2006/relationships" r:embed="rId4"/>
                <a:tile tx="0" ty="0" sx="100000" sy="100000" flip="none" algn="tl"/>
              </a:blipFill>
              <a:ln>
                <a:solidFill>
                  <a:srgbClr val="00B050"/>
                </a:solidFill>
              </a:ln>
            </c:spPr>
          </c:dPt>
          <c:dPt>
            <c:idx val="3"/>
            <c:spPr>
              <a:blipFill>
                <a:blip xmlns:r="http://schemas.openxmlformats.org/officeDocument/2006/relationships" r:embed="rId5"/>
                <a:tile tx="0" ty="0" sx="100000" sy="100000" flip="none" algn="tl"/>
              </a:blipFill>
            </c:spPr>
          </c:dPt>
          <c:dPt>
            <c:idx val="4"/>
            <c:spPr>
              <a:blipFill>
                <a:blip xmlns:r="http://schemas.openxmlformats.org/officeDocument/2006/relationships" r:embed="rId6"/>
                <a:tile tx="0" ty="0" sx="100000" sy="100000" flip="none" algn="tl"/>
              </a:blipFill>
            </c:spPr>
          </c:dPt>
          <c:dPt>
            <c:idx val="5"/>
            <c:spPr>
              <a:blipFill>
                <a:blip xmlns:r="http://schemas.openxmlformats.org/officeDocument/2006/relationships" r:embed="rId7"/>
                <a:tile tx="0" ty="0" sx="100000" sy="100000" flip="none" algn="tl"/>
              </a:blipFill>
            </c:spPr>
          </c:dPt>
          <c:dPt>
            <c:idx val="6"/>
            <c:spPr>
              <a:blipFill>
                <a:blip xmlns:r="http://schemas.openxmlformats.org/officeDocument/2006/relationships" r:embed="rId8"/>
                <a:tile tx="0" ty="0" sx="100000" sy="100000" flip="none" algn="tl"/>
              </a:blipFill>
            </c:spPr>
          </c:dPt>
          <c:dLbls>
            <c:dLbl>
              <c:idx val="0"/>
              <c:layout>
                <c:manualLayout>
                  <c:x val="1.3118262341833459E-2"/>
                  <c:y val="-3.0403500777986883E-2"/>
                </c:manualLayout>
              </c:layout>
              <c:tx>
                <c:rich>
                  <a:bodyPr/>
                  <a:lstStyle/>
                  <a:p>
                    <a:r>
                      <a:rPr lang="en-US" sz="1200" b="1" dirty="0" smtClean="0">
                        <a:solidFill>
                          <a:schemeClr val="bg1"/>
                        </a:solidFill>
                      </a:rPr>
                      <a:t>64</a:t>
                    </a:r>
                    <a:r>
                      <a:rPr lang="tr-TR" sz="1200" b="1" dirty="0" smtClean="0">
                        <a:solidFill>
                          <a:schemeClr val="bg1"/>
                        </a:solidFill>
                      </a:rPr>
                      <a:t>.</a:t>
                    </a:r>
                    <a:r>
                      <a:rPr lang="en-US" sz="1200" b="1" dirty="0" smtClean="0">
                        <a:solidFill>
                          <a:schemeClr val="bg1"/>
                        </a:solidFill>
                      </a:rPr>
                      <a:t>000</a:t>
                    </a:r>
                    <a:endParaRPr lang="en-US" dirty="0"/>
                  </a:p>
                </c:rich>
              </c:tx>
              <c:showVal val="1"/>
              <c:extLst>
                <c:ext xmlns:c15="http://schemas.microsoft.com/office/drawing/2012/chart" uri="{CE6537A1-D6FC-4f65-9D91-7224C49458BB}">
                  <c15:layout/>
                </c:ext>
              </c:extLst>
            </c:dLbl>
            <c:dLbl>
              <c:idx val="1"/>
              <c:layout>
                <c:manualLayout>
                  <c:x val="7.2879872851593173E-3"/>
                  <c:y val="-1.3758396401995219E-2"/>
                </c:manualLayout>
              </c:layout>
              <c:tx>
                <c:rich>
                  <a:bodyPr/>
                  <a:lstStyle/>
                  <a:p>
                    <a:r>
                      <a:rPr lang="en-US" sz="1200" b="1" dirty="0" smtClean="0">
                        <a:solidFill>
                          <a:schemeClr val="bg1"/>
                        </a:solidFill>
                      </a:rPr>
                      <a:t>45</a:t>
                    </a:r>
                    <a:r>
                      <a:rPr lang="tr-TR" sz="1200" b="1" dirty="0" smtClean="0">
                        <a:solidFill>
                          <a:schemeClr val="bg1"/>
                        </a:solidFill>
                      </a:rPr>
                      <a:t>.</a:t>
                    </a:r>
                    <a:r>
                      <a:rPr lang="en-US" sz="1200" b="1" dirty="0" smtClean="0">
                        <a:solidFill>
                          <a:schemeClr val="bg1"/>
                        </a:solidFill>
                      </a:rPr>
                      <a:t>000</a:t>
                    </a:r>
                    <a:endParaRPr lang="en-US" dirty="0"/>
                  </a:p>
                </c:rich>
              </c:tx>
              <c:showVal val="1"/>
              <c:extLst>
                <c:ext xmlns:c15="http://schemas.microsoft.com/office/drawing/2012/chart" uri="{CE6537A1-D6FC-4f65-9D91-7224C49458BB}">
                  <c15:layout/>
                </c:ext>
              </c:extLst>
            </c:dLbl>
            <c:dLbl>
              <c:idx val="2"/>
              <c:layout>
                <c:manualLayout>
                  <c:x val="8.745584742191179E-3"/>
                  <c:y val="-4.0141515591654353E-2"/>
                </c:manualLayout>
              </c:layout>
              <c:tx>
                <c:rich>
                  <a:bodyPr/>
                  <a:lstStyle/>
                  <a:p>
                    <a:r>
                      <a:rPr lang="en-US" sz="1200" b="1" dirty="0" smtClean="0">
                        <a:solidFill>
                          <a:schemeClr val="bg1"/>
                        </a:solidFill>
                      </a:rPr>
                      <a:t>15</a:t>
                    </a:r>
                    <a:r>
                      <a:rPr lang="tr-TR" sz="1200" b="1" dirty="0" smtClean="0">
                        <a:solidFill>
                          <a:schemeClr val="bg1"/>
                        </a:solidFill>
                      </a:rPr>
                      <a:t>.</a:t>
                    </a:r>
                    <a:r>
                      <a:rPr lang="en-US" sz="1200" b="1" dirty="0" smtClean="0">
                        <a:solidFill>
                          <a:schemeClr val="bg1"/>
                        </a:solidFill>
                      </a:rPr>
                      <a:t>000</a:t>
                    </a:r>
                    <a:endParaRPr lang="en-US" dirty="0"/>
                  </a:p>
                </c:rich>
              </c:tx>
              <c:showVal val="1"/>
              <c:extLst>
                <c:ext xmlns:c15="http://schemas.microsoft.com/office/drawing/2012/chart" uri="{CE6537A1-D6FC-4f65-9D91-7224C49458BB}">
                  <c15:layout/>
                </c:ext>
              </c:extLst>
            </c:dLbl>
            <c:dLbl>
              <c:idx val="3"/>
              <c:layout>
                <c:manualLayout>
                  <c:x val="8.745584742191179E-3"/>
                  <c:y val="-3.0304395391005261E-2"/>
                </c:manualLayout>
              </c:layout>
              <c:showVal val="1"/>
              <c:extLst>
                <c:ext xmlns:c15="http://schemas.microsoft.com/office/drawing/2012/chart" uri="{CE6537A1-D6FC-4f65-9D91-7224C49458BB}">
                  <c15:layout/>
                </c:ext>
              </c:extLst>
            </c:dLbl>
            <c:dLbl>
              <c:idx val="4"/>
              <c:layout>
                <c:manualLayout>
                  <c:x val="8.745584742191179E-3"/>
                  <c:y val="-1.5796478557485633E-2"/>
                </c:manualLayout>
              </c:layout>
              <c:showVal val="1"/>
              <c:extLst>
                <c:ext xmlns:c15="http://schemas.microsoft.com/office/drawing/2012/chart" uri="{CE6537A1-D6FC-4f65-9D91-7224C49458BB}">
                  <c15:layout/>
                </c:ext>
              </c:extLst>
            </c:dLbl>
            <c:dLbl>
              <c:idx val="5"/>
              <c:layout>
                <c:manualLayout>
                  <c:x val="1.1660779656254805E-2"/>
                  <c:y val="-2.533628259718981E-2"/>
                </c:manualLayout>
              </c:layout>
              <c:tx>
                <c:rich>
                  <a:bodyPr/>
                  <a:lstStyle/>
                  <a:p>
                    <a:r>
                      <a:rPr lang="en-US" sz="1200" b="1" dirty="0" smtClean="0">
                        <a:solidFill>
                          <a:schemeClr val="bg1"/>
                        </a:solidFill>
                      </a:rPr>
                      <a:t>7</a:t>
                    </a:r>
                    <a:r>
                      <a:rPr lang="tr-TR" sz="1200" b="1" dirty="0" smtClean="0">
                        <a:solidFill>
                          <a:schemeClr val="bg1"/>
                        </a:solidFill>
                      </a:rPr>
                      <a:t>.</a:t>
                    </a:r>
                    <a:r>
                      <a:rPr lang="en-US" sz="1200" b="1" dirty="0" smtClean="0">
                        <a:solidFill>
                          <a:schemeClr val="bg1"/>
                        </a:solidFill>
                      </a:rPr>
                      <a:t>000</a:t>
                    </a:r>
                    <a:endParaRPr lang="en-US" dirty="0"/>
                  </a:p>
                </c:rich>
              </c:tx>
              <c:showVal val="1"/>
              <c:extLst>
                <c:ext xmlns:c15="http://schemas.microsoft.com/office/drawing/2012/chart" uri="{CE6537A1-D6FC-4f65-9D91-7224C49458BB}">
                  <c15:layout/>
                </c:ext>
              </c:extLst>
            </c:dLbl>
            <c:dLbl>
              <c:idx val="6"/>
              <c:layout>
                <c:manualLayout>
                  <c:x val="1.1660779656254911E-2"/>
                  <c:y val="-2.280267350679141E-2"/>
                </c:manualLayout>
              </c:layout>
              <c:tx>
                <c:rich>
                  <a:bodyPr/>
                  <a:lstStyle/>
                  <a:p>
                    <a:r>
                      <a:rPr lang="en-US" sz="1200" b="1" dirty="0" smtClean="0">
                        <a:solidFill>
                          <a:schemeClr val="bg1"/>
                        </a:solidFill>
                      </a:rPr>
                      <a:t>10</a:t>
                    </a:r>
                    <a:r>
                      <a:rPr lang="tr-TR" sz="1200" b="1" dirty="0" smtClean="0">
                        <a:solidFill>
                          <a:schemeClr val="bg1"/>
                        </a:solidFill>
                      </a:rPr>
                      <a:t>.</a:t>
                    </a:r>
                    <a:r>
                      <a:rPr lang="en-US" sz="1200" b="1" dirty="0" smtClean="0">
                        <a:solidFill>
                          <a:schemeClr val="bg1"/>
                        </a:solidFill>
                      </a:rPr>
                      <a:t>000</a:t>
                    </a:r>
                    <a:endParaRPr lang="en-US" dirty="0"/>
                  </a:p>
                </c:rich>
              </c:tx>
              <c:showVal val="1"/>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baseline="0">
                    <a:solidFill>
                      <a:schemeClr val="bg1"/>
                    </a:solidFill>
                  </a:defRPr>
                </a:pPr>
                <a:endParaRPr lang="tr-TR"/>
              </a:p>
            </c:txPr>
            <c:showVal val="1"/>
            <c:extLst>
              <c:ext xmlns:c15="http://schemas.microsoft.com/office/drawing/2012/chart" uri="{CE6537A1-D6FC-4f65-9D91-7224C49458BB}">
                <c15:showLeaderLines val="0"/>
              </c:ext>
            </c:extLst>
          </c:dLbls>
          <c:cat>
            <c:strRef>
              <c:f>Sayfa1!$A$2:$A$8</c:f>
              <c:strCache>
                <c:ptCount val="7"/>
                <c:pt idx="0">
                  <c:v>Turkey</c:v>
                </c:pt>
                <c:pt idx="1">
                  <c:v>Greece</c:v>
                </c:pt>
                <c:pt idx="2">
                  <c:v>Egypt</c:v>
                </c:pt>
                <c:pt idx="3">
                  <c:v>Spain</c:v>
                </c:pt>
                <c:pt idx="4">
                  <c:v>Italy</c:v>
                </c:pt>
                <c:pt idx="5">
                  <c:v>France</c:v>
                </c:pt>
                <c:pt idx="6">
                  <c:v>Others</c:v>
                </c:pt>
              </c:strCache>
            </c:strRef>
          </c:cat>
          <c:val>
            <c:numRef>
              <c:f>Sayfa1!$B$2:$B$8</c:f>
              <c:numCache>
                <c:formatCode>General</c:formatCode>
                <c:ptCount val="7"/>
                <c:pt idx="0">
                  <c:v>64000</c:v>
                </c:pt>
                <c:pt idx="1">
                  <c:v>47000</c:v>
                </c:pt>
                <c:pt idx="2">
                  <c:v>14000</c:v>
                </c:pt>
                <c:pt idx="3">
                  <c:v>15000</c:v>
                </c:pt>
                <c:pt idx="4">
                  <c:v>8000</c:v>
                </c:pt>
                <c:pt idx="5">
                  <c:v>6000</c:v>
                </c:pt>
                <c:pt idx="6">
                  <c:v>11000</c:v>
                </c:pt>
              </c:numCache>
            </c:numRef>
          </c:val>
        </c:ser>
        <c:dLbls/>
        <c:shape val="cylinder"/>
        <c:axId val="98137216"/>
        <c:axId val="98138752"/>
        <c:axId val="0"/>
      </c:bar3DChart>
      <c:catAx>
        <c:axId val="98137216"/>
        <c:scaling>
          <c:orientation val="minMax"/>
        </c:scaling>
        <c:axPos val="b"/>
        <c:numFmt formatCode="General" sourceLinked="0"/>
        <c:tickLblPos val="nextTo"/>
        <c:txPr>
          <a:bodyPr/>
          <a:lstStyle/>
          <a:p>
            <a:pPr>
              <a:defRPr sz="1600" baseline="0"/>
            </a:pPr>
            <a:endParaRPr lang="tr-TR"/>
          </a:p>
        </c:txPr>
        <c:crossAx val="98138752"/>
        <c:crosses val="autoZero"/>
        <c:auto val="1"/>
        <c:lblAlgn val="ctr"/>
        <c:lblOffset val="100"/>
      </c:catAx>
      <c:valAx>
        <c:axId val="98138752"/>
        <c:scaling>
          <c:orientation val="minMax"/>
        </c:scaling>
        <c:axPos val="l"/>
        <c:majorGridlines>
          <c:spPr>
            <a:effectLst>
              <a:innerShdw blurRad="63500" dist="50800" dir="8100000">
                <a:prstClr val="black">
                  <a:alpha val="50000"/>
                </a:prstClr>
              </a:innerShdw>
            </a:effectLst>
          </c:spPr>
        </c:majorGridlines>
        <c:numFmt formatCode="#,##0" sourceLinked="0"/>
        <c:tickLblPos val="nextTo"/>
        <c:txPr>
          <a:bodyPr/>
          <a:lstStyle/>
          <a:p>
            <a:pPr>
              <a:defRPr sz="1100" baseline="0"/>
            </a:pPr>
            <a:endParaRPr lang="tr-TR"/>
          </a:p>
        </c:txPr>
        <c:crossAx val="98137216"/>
        <c:crosses val="autoZero"/>
        <c:crossBetween val="between"/>
      </c:valAx>
      <c:spPr>
        <a:blipFill>
          <a:blip xmlns:r="http://schemas.openxmlformats.org/officeDocument/2006/relationships" r:embed="rId7"/>
          <a:tile tx="0" ty="0" sx="100000" sy="100000" flip="none" algn="tl"/>
        </a:blipFill>
      </c:spPr>
    </c:plotArea>
    <c:plotVisOnly val="1"/>
    <c:dispBlanksAs val="gap"/>
  </c:chart>
  <c:externalData r:id="rId9"/>
</c:chartSpace>
</file>

<file path=ppt/charts/chart30.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0"/>
          <c:order val="0"/>
          <c:tx>
            <c:strRef>
              <c:f>Sayfa2!$B$236</c:f>
              <c:strCache>
                <c:ptCount val="1"/>
                <c:pt idx="0">
                  <c:v>İHRACAT</c:v>
                </c:pt>
              </c:strCache>
            </c:strRef>
          </c:tx>
          <c:spPr>
            <a:ln w="28575" cap="rnd">
              <a:solidFill>
                <a:schemeClr val="accent1"/>
              </a:solidFill>
              <a:round/>
            </a:ln>
            <a:effectLst/>
          </c:spPr>
          <c:cat>
            <c:numRef>
              <c:f>Sayfa2!$A$238:$A$249</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Sayfa2!$B$238:$B$249</c:f>
              <c:numCache>
                <c:formatCode>General</c:formatCode>
                <c:ptCount val="12"/>
                <c:pt idx="0">
                  <c:v>26860</c:v>
                </c:pt>
                <c:pt idx="1">
                  <c:v>29937</c:v>
                </c:pt>
                <c:pt idx="2">
                  <c:v>32804</c:v>
                </c:pt>
                <c:pt idx="3">
                  <c:v>37655</c:v>
                </c:pt>
                <c:pt idx="4">
                  <c:v>41973</c:v>
                </c:pt>
                <c:pt idx="5">
                  <c:v>47214</c:v>
                </c:pt>
                <c:pt idx="6">
                  <c:v>54526</c:v>
                </c:pt>
                <c:pt idx="7">
                  <c:v>54354</c:v>
                </c:pt>
                <c:pt idx="8">
                  <c:v>55109</c:v>
                </c:pt>
                <c:pt idx="9">
                  <c:v>66738</c:v>
                </c:pt>
                <c:pt idx="10">
                  <c:v>74006</c:v>
                </c:pt>
                <c:pt idx="11">
                  <c:v>101063</c:v>
                </c:pt>
              </c:numCache>
            </c:numRef>
          </c:val>
        </c:ser>
        <c:ser>
          <c:idx val="1"/>
          <c:order val="1"/>
          <c:tx>
            <c:strRef>
              <c:f>Sayfa2!$E$236</c:f>
              <c:strCache>
                <c:ptCount val="1"/>
                <c:pt idx="0">
                  <c:v>İTHALAT</c:v>
                </c:pt>
              </c:strCache>
            </c:strRef>
          </c:tx>
          <c:spPr>
            <a:ln w="28575" cap="rnd">
              <a:solidFill>
                <a:schemeClr val="accent2"/>
              </a:solidFill>
              <a:round/>
            </a:ln>
            <a:effectLst/>
          </c:spPr>
          <c:cat>
            <c:numRef>
              <c:f>Sayfa2!$A$238:$A$249</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Sayfa2!$E$238:$E$249</c:f>
              <c:numCache>
                <c:formatCode>General</c:formatCode>
                <c:ptCount val="12"/>
                <c:pt idx="0">
                  <c:v>22532</c:v>
                </c:pt>
                <c:pt idx="1">
                  <c:v>45606</c:v>
                </c:pt>
                <c:pt idx="2">
                  <c:v>57694</c:v>
                </c:pt>
                <c:pt idx="3">
                  <c:v>47676</c:v>
                </c:pt>
                <c:pt idx="4">
                  <c:v>53563</c:v>
                </c:pt>
                <c:pt idx="5">
                  <c:v>58022</c:v>
                </c:pt>
                <c:pt idx="6">
                  <c:v>63222</c:v>
                </c:pt>
                <c:pt idx="7">
                  <c:v>72686</c:v>
                </c:pt>
                <c:pt idx="8">
                  <c:v>80726</c:v>
                </c:pt>
                <c:pt idx="9">
                  <c:v>65698</c:v>
                </c:pt>
                <c:pt idx="10">
                  <c:v>65384</c:v>
                </c:pt>
                <c:pt idx="11">
                  <c:v>67530</c:v>
                </c:pt>
              </c:numCache>
            </c:numRef>
          </c:val>
        </c:ser>
        <c:dLbls/>
        <c:axId val="117861760"/>
        <c:axId val="118088832"/>
      </c:barChart>
      <c:catAx>
        <c:axId val="117861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8088832"/>
        <c:crosses val="autoZero"/>
        <c:auto val="1"/>
        <c:lblAlgn val="ctr"/>
        <c:lblOffset val="100"/>
        <c:noMultiLvlLbl val="1"/>
      </c:catAx>
      <c:valAx>
        <c:axId val="11808883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7861760"/>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0"/>
          <c:order val="0"/>
          <c:tx>
            <c:strRef>
              <c:f>Sayfa2!$B$236</c:f>
              <c:strCache>
                <c:ptCount val="1"/>
                <c:pt idx="0">
                  <c:v>İHRACAT</c:v>
                </c:pt>
              </c:strCache>
            </c:strRef>
          </c:tx>
          <c:spPr>
            <a:ln w="28575" cap="rnd">
              <a:solidFill>
                <a:schemeClr val="accent1"/>
              </a:solidFill>
              <a:round/>
            </a:ln>
            <a:effectLst/>
          </c:spPr>
          <c:cat>
            <c:numRef>
              <c:f>Sayfa2!$A$238:$A$249</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Sayfa2!$C$238:$C$249</c:f>
              <c:numCache>
                <c:formatCode>General</c:formatCode>
                <c:ptCount val="12"/>
                <c:pt idx="0">
                  <c:v>96728389</c:v>
                </c:pt>
                <c:pt idx="1">
                  <c:v>124842223</c:v>
                </c:pt>
                <c:pt idx="2">
                  <c:v>180513989</c:v>
                </c:pt>
                <c:pt idx="3">
                  <c:v>206039936</c:v>
                </c:pt>
                <c:pt idx="4">
                  <c:v>233385315</c:v>
                </c:pt>
                <c:pt idx="5">
                  <c:v>273077508</c:v>
                </c:pt>
                <c:pt idx="6">
                  <c:v>383297348</c:v>
                </c:pt>
                <c:pt idx="7">
                  <c:v>318063028</c:v>
                </c:pt>
                <c:pt idx="8">
                  <c:v>312935016</c:v>
                </c:pt>
                <c:pt idx="9">
                  <c:v>395306914</c:v>
                </c:pt>
                <c:pt idx="10">
                  <c:v>413917190</c:v>
                </c:pt>
                <c:pt idx="11">
                  <c:v>568207316</c:v>
                </c:pt>
              </c:numCache>
            </c:numRef>
          </c:val>
        </c:ser>
        <c:ser>
          <c:idx val="1"/>
          <c:order val="1"/>
          <c:tx>
            <c:strRef>
              <c:f>Sayfa2!$E$236</c:f>
              <c:strCache>
                <c:ptCount val="1"/>
                <c:pt idx="0">
                  <c:v>İTHALAT</c:v>
                </c:pt>
              </c:strCache>
            </c:strRef>
          </c:tx>
          <c:spPr>
            <a:ln w="28575" cap="rnd">
              <a:solidFill>
                <a:schemeClr val="accent2"/>
              </a:solidFill>
              <a:round/>
            </a:ln>
            <a:effectLst/>
          </c:spPr>
          <c:cat>
            <c:numRef>
              <c:f>Sayfa2!$A$238:$A$249</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Sayfa2!$F$238:$F$249</c:f>
              <c:numCache>
                <c:formatCode>General</c:formatCode>
                <c:ptCount val="12"/>
                <c:pt idx="0">
                  <c:v>18754783</c:v>
                </c:pt>
                <c:pt idx="1">
                  <c:v>32636120</c:v>
                </c:pt>
                <c:pt idx="2">
                  <c:v>54240304</c:v>
                </c:pt>
                <c:pt idx="3">
                  <c:v>68558341</c:v>
                </c:pt>
                <c:pt idx="4">
                  <c:v>83409842</c:v>
                </c:pt>
                <c:pt idx="5">
                  <c:v>96632063</c:v>
                </c:pt>
                <c:pt idx="6">
                  <c:v>119768842</c:v>
                </c:pt>
                <c:pt idx="7">
                  <c:v>105822852</c:v>
                </c:pt>
                <c:pt idx="8">
                  <c:v>133829563</c:v>
                </c:pt>
                <c:pt idx="9">
                  <c:v>173886517</c:v>
                </c:pt>
                <c:pt idx="10">
                  <c:v>176402894</c:v>
                </c:pt>
                <c:pt idx="11">
                  <c:v>188068388</c:v>
                </c:pt>
              </c:numCache>
            </c:numRef>
          </c:val>
        </c:ser>
        <c:dLbls/>
        <c:axId val="118221056"/>
        <c:axId val="118276096"/>
      </c:barChart>
      <c:catAx>
        <c:axId val="118221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8276096"/>
        <c:crosses val="autoZero"/>
        <c:auto val="1"/>
        <c:lblAlgn val="ctr"/>
        <c:lblOffset val="100"/>
        <c:noMultiLvlLbl val="1"/>
      </c:catAx>
      <c:valAx>
        <c:axId val="118276096"/>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8221056"/>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32.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9.712451304693745E-2"/>
          <c:y val="7.4704763778938102E-2"/>
          <c:w val="0.80110028097236485"/>
          <c:h val="0.77602153550642072"/>
        </c:manualLayout>
      </c:layout>
      <c:barChart>
        <c:barDir val="col"/>
        <c:grouping val="clustered"/>
        <c:ser>
          <c:idx val="0"/>
          <c:order val="0"/>
          <c:tx>
            <c:strRef>
              <c:f>Sayfa2!$B$236</c:f>
              <c:strCache>
                <c:ptCount val="1"/>
                <c:pt idx="0">
                  <c:v>İHRACAT</c:v>
                </c:pt>
              </c:strCache>
            </c:strRef>
          </c:tx>
          <c:spPr>
            <a:ln w="28575" cap="rnd">
              <a:solidFill>
                <a:schemeClr val="accent1"/>
              </a:solidFill>
              <a:round/>
            </a:ln>
            <a:effectLst/>
          </c:spPr>
          <c:cat>
            <c:numRef>
              <c:f>Sayfa2!$A$238:$A$249</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Sayfa2!$D$238:$D$249</c:f>
              <c:numCache>
                <c:formatCode>General</c:formatCode>
                <c:ptCount val="12"/>
                <c:pt idx="0">
                  <c:v>148444397</c:v>
                </c:pt>
                <c:pt idx="1">
                  <c:v>186152895</c:v>
                </c:pt>
                <c:pt idx="2">
                  <c:v>258987885</c:v>
                </c:pt>
                <c:pt idx="3">
                  <c:v>277963150</c:v>
                </c:pt>
                <c:pt idx="4">
                  <c:v>336723477</c:v>
                </c:pt>
                <c:pt idx="5">
                  <c:v>356293408</c:v>
                </c:pt>
                <c:pt idx="6">
                  <c:v>505545565</c:v>
                </c:pt>
                <c:pt idx="7">
                  <c:v>494899926</c:v>
                </c:pt>
                <c:pt idx="8">
                  <c:v>471459989</c:v>
                </c:pt>
                <c:pt idx="9">
                  <c:v>664333252</c:v>
                </c:pt>
                <c:pt idx="10">
                  <c:v>744907572</c:v>
                </c:pt>
                <c:pt idx="11">
                  <c:v>1083243678</c:v>
                </c:pt>
              </c:numCache>
            </c:numRef>
          </c:val>
        </c:ser>
        <c:ser>
          <c:idx val="1"/>
          <c:order val="1"/>
          <c:tx>
            <c:strRef>
              <c:f>Sayfa2!$E$236</c:f>
              <c:strCache>
                <c:ptCount val="1"/>
                <c:pt idx="0">
                  <c:v>İTHALAT</c:v>
                </c:pt>
              </c:strCache>
            </c:strRef>
          </c:tx>
          <c:spPr>
            <a:ln w="28575" cap="rnd">
              <a:solidFill>
                <a:schemeClr val="accent2"/>
              </a:solidFill>
              <a:round/>
            </a:ln>
            <a:effectLst/>
          </c:spPr>
          <c:cat>
            <c:numRef>
              <c:f>Sayfa2!$A$238:$A$249</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Sayfa2!$G$238:$G$249</c:f>
              <c:numCache>
                <c:formatCode>General</c:formatCode>
                <c:ptCount val="12"/>
                <c:pt idx="0">
                  <c:v>29392818</c:v>
                </c:pt>
                <c:pt idx="1">
                  <c:v>48123816</c:v>
                </c:pt>
                <c:pt idx="2">
                  <c:v>77423079</c:v>
                </c:pt>
                <c:pt idx="3">
                  <c:v>92425248</c:v>
                </c:pt>
                <c:pt idx="4">
                  <c:v>120592605</c:v>
                </c:pt>
                <c:pt idx="5">
                  <c:v>126432371</c:v>
                </c:pt>
                <c:pt idx="6">
                  <c:v>154343337</c:v>
                </c:pt>
                <c:pt idx="7">
                  <c:v>163633104</c:v>
                </c:pt>
                <c:pt idx="8">
                  <c:v>200395897</c:v>
                </c:pt>
                <c:pt idx="9">
                  <c:v>290826203</c:v>
                </c:pt>
                <c:pt idx="10">
                  <c:v>317626975</c:v>
                </c:pt>
                <c:pt idx="11">
                  <c:v>359490196</c:v>
                </c:pt>
              </c:numCache>
            </c:numRef>
          </c:val>
        </c:ser>
        <c:dLbls/>
        <c:axId val="118387840"/>
        <c:axId val="118389376"/>
      </c:barChart>
      <c:catAx>
        <c:axId val="1183878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8389376"/>
        <c:crosses val="autoZero"/>
        <c:auto val="1"/>
        <c:lblAlgn val="ctr"/>
        <c:lblOffset val="100"/>
        <c:noMultiLvlLbl val="1"/>
      </c:catAx>
      <c:valAx>
        <c:axId val="118389376"/>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118387840"/>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tr-TR"/>
  <c:style val="19"/>
  <c:clrMapOvr bg1="dk2" tx1="lt1" bg2="dk1" tx2="lt2" accent1="accent1" accent2="accent2" accent3="accent3" accent4="accent4" accent5="accent5" accent6="accent6" hlink="hlink" folHlink="folHlink"/>
  <c:chart>
    <c:autoTitleDeleted val="1"/>
    <c:view3D>
      <c:rAngAx val="1"/>
    </c:view3D>
    <c:sideWall>
      <c:spPr>
        <a:solidFill>
          <a:srgbClr val="005C8A">
            <a:lumMod val="50000"/>
          </a:srgbClr>
        </a:solidFill>
      </c:spPr>
    </c:sideWall>
    <c:backWall>
      <c:spPr>
        <a:solidFill>
          <a:srgbClr val="005C8A">
            <a:lumMod val="50000"/>
          </a:srgbClr>
        </a:solidFill>
      </c:spPr>
    </c:backWall>
    <c:plotArea>
      <c:layout/>
      <c:bar3DChart>
        <c:barDir val="col"/>
        <c:grouping val="clustered"/>
        <c:ser>
          <c:idx val="0"/>
          <c:order val="0"/>
          <c:tx>
            <c:strRef>
              <c:f>Sayfa1!$B$1</c:f>
              <c:strCache>
                <c:ptCount val="1"/>
                <c:pt idx="0">
                  <c:v>Sütun1</c:v>
                </c:pt>
              </c:strCache>
            </c:strRef>
          </c:tx>
          <c:dPt>
            <c:idx val="0"/>
            <c:spPr>
              <a:blipFill>
                <a:blip xmlns:r="http://schemas.openxmlformats.org/officeDocument/2006/relationships" r:embed="rId2"/>
                <a:tile tx="0" ty="0" sx="100000" sy="100000" flip="none" algn="tl"/>
              </a:blipFill>
            </c:spPr>
          </c:dPt>
          <c:dPt>
            <c:idx val="1"/>
            <c:spPr>
              <a:blipFill>
                <a:blip xmlns:r="http://schemas.openxmlformats.org/officeDocument/2006/relationships" r:embed="rId3"/>
                <a:tile tx="0" ty="0" sx="100000" sy="100000" flip="none" algn="tl"/>
              </a:blipFill>
            </c:spPr>
          </c:dPt>
          <c:dPt>
            <c:idx val="2"/>
            <c:spPr>
              <a:blipFill>
                <a:blip xmlns:r="http://schemas.openxmlformats.org/officeDocument/2006/relationships" r:embed="rId4"/>
                <a:tile tx="0" ty="0" sx="100000" sy="100000" flip="none" algn="tl"/>
              </a:blipFill>
            </c:spPr>
          </c:dPt>
          <c:dPt>
            <c:idx val="3"/>
            <c:spPr>
              <a:blipFill>
                <a:blip xmlns:r="http://schemas.openxmlformats.org/officeDocument/2006/relationships" r:embed="rId5"/>
                <a:tile tx="0" ty="0" sx="100000" sy="100000" flip="none" algn="tl"/>
              </a:blipFill>
            </c:spPr>
          </c:dPt>
          <c:dPt>
            <c:idx val="4"/>
            <c:spPr>
              <a:blipFill>
                <a:blip xmlns:r="http://schemas.openxmlformats.org/officeDocument/2006/relationships" r:embed="rId6"/>
                <a:tile tx="0" ty="0" sx="100000" sy="100000" flip="none" algn="tl"/>
              </a:blipFill>
            </c:spPr>
          </c:dPt>
          <c:dPt>
            <c:idx val="5"/>
            <c:spPr>
              <a:blipFill>
                <a:blip xmlns:r="http://schemas.openxmlformats.org/officeDocument/2006/relationships" r:embed="rId7"/>
                <a:tile tx="0" ty="0" sx="100000" sy="100000" flip="none" algn="tl"/>
              </a:blipFill>
            </c:spPr>
          </c:dPt>
          <c:dPt>
            <c:idx val="6"/>
            <c:spPr>
              <a:blipFill>
                <a:blip xmlns:r="http://schemas.openxmlformats.org/officeDocument/2006/relationships" r:embed="rId8"/>
                <a:tile tx="0" ty="0" sx="100000" sy="100000" flip="none" algn="tl"/>
              </a:blipFill>
            </c:spPr>
          </c:dPt>
          <c:dPt>
            <c:idx val="7"/>
            <c:spPr>
              <a:blipFill>
                <a:blip xmlns:r="http://schemas.openxmlformats.org/officeDocument/2006/relationships" r:embed="rId9"/>
                <a:tile tx="0" ty="0" sx="100000" sy="100000" flip="none" algn="tl"/>
              </a:blipFill>
            </c:spPr>
          </c:dPt>
          <c:dPt>
            <c:idx val="8"/>
            <c:spPr>
              <a:blipFill>
                <a:blip xmlns:r="http://schemas.openxmlformats.org/officeDocument/2006/relationships" r:embed="rId10"/>
                <a:tile tx="0" ty="0" sx="100000" sy="100000" flip="none" algn="tl"/>
              </a:blipFill>
            </c:spPr>
          </c:dPt>
          <c:dPt>
            <c:idx val="9"/>
            <c:spPr>
              <a:blipFill>
                <a:blip xmlns:r="http://schemas.openxmlformats.org/officeDocument/2006/relationships" r:embed="rId3"/>
                <a:tile tx="0" ty="0" sx="100000" sy="100000" flip="none" algn="tl"/>
              </a:blipFill>
            </c:spPr>
          </c:dPt>
          <c:dPt>
            <c:idx val="10"/>
            <c:spPr>
              <a:blipFill>
                <a:blip xmlns:r="http://schemas.openxmlformats.org/officeDocument/2006/relationships" r:embed="rId11"/>
                <a:tile tx="0" ty="0" sx="100000" sy="100000" flip="none" algn="tl"/>
              </a:blipFill>
            </c:spPr>
          </c:dPt>
          <c:dLbls>
            <c:dLbl>
              <c:idx val="0"/>
              <c:layout>
                <c:manualLayout>
                  <c:x val="1.5220698328036267E-3"/>
                  <c:y val="-1.6288542833187741E-2"/>
                </c:manualLayout>
              </c:layout>
              <c:tx>
                <c:rich>
                  <a:bodyPr/>
                  <a:lstStyle/>
                  <a:p>
                    <a:r>
                      <a:rPr lang="en-US" sz="1200" b="1" dirty="0" smtClean="0"/>
                      <a:t>73</a:t>
                    </a:r>
                    <a:r>
                      <a:rPr lang="tr-TR" sz="1200" b="1" dirty="0" smtClean="0"/>
                      <a:t>.</a:t>
                    </a:r>
                    <a:r>
                      <a:rPr lang="en-US" sz="1200" b="1" dirty="0" smtClean="0"/>
                      <a:t>000</a:t>
                    </a:r>
                    <a:endParaRPr lang="en-US" dirty="0"/>
                  </a:p>
                </c:rich>
              </c:tx>
              <c:showVal val="1"/>
            </c:dLbl>
            <c:dLbl>
              <c:idx val="1"/>
              <c:layout>
                <c:manualLayout>
                  <c:x val="7.2064767954851845E-3"/>
                  <c:y val="-7.2453704821847514E-3"/>
                </c:manualLayout>
              </c:layout>
              <c:tx>
                <c:rich>
                  <a:bodyPr/>
                  <a:lstStyle/>
                  <a:p>
                    <a:r>
                      <a:rPr lang="en-US" sz="1200" b="1" dirty="0" smtClean="0"/>
                      <a:t>45</a:t>
                    </a:r>
                    <a:r>
                      <a:rPr lang="tr-TR" sz="1200" b="1" dirty="0" smtClean="0"/>
                      <a:t>.</a:t>
                    </a:r>
                    <a:r>
                      <a:rPr lang="en-US" sz="1200" b="1" dirty="0" smtClean="0"/>
                      <a:t>000</a:t>
                    </a:r>
                    <a:endParaRPr lang="en-US" dirty="0"/>
                  </a:p>
                </c:rich>
              </c:tx>
              <c:showVal val="1"/>
            </c:dLbl>
            <c:dLbl>
              <c:idx val="2"/>
              <c:layout>
                <c:manualLayout>
                  <c:x val="5.7651814363881464E-3"/>
                  <c:y val="-3.8376573295398737E-2"/>
                </c:manualLayout>
              </c:layout>
              <c:tx>
                <c:rich>
                  <a:bodyPr/>
                  <a:lstStyle/>
                  <a:p>
                    <a:r>
                      <a:rPr lang="en-US" sz="1200" b="1" dirty="0" smtClean="0"/>
                      <a:t>18</a:t>
                    </a:r>
                    <a:r>
                      <a:rPr lang="tr-TR" sz="1200" b="1" dirty="0" smtClean="0"/>
                      <a:t>.</a:t>
                    </a:r>
                    <a:r>
                      <a:rPr lang="en-US" sz="1200" b="1" dirty="0" smtClean="0"/>
                      <a:t>000</a:t>
                    </a:r>
                    <a:endParaRPr lang="en-US" dirty="0"/>
                  </a:p>
                </c:rich>
              </c:tx>
              <c:showVal val="1"/>
            </c:dLbl>
            <c:dLbl>
              <c:idx val="3"/>
              <c:layout>
                <c:manualLayout>
                  <c:x val="1.0089067513679256E-2"/>
                  <c:y val="-1.7469677282234343E-2"/>
                </c:manualLayout>
              </c:layout>
              <c:showVal val="1"/>
              <c:extLst>
                <c:ext xmlns:c15="http://schemas.microsoft.com/office/drawing/2012/chart" uri="{CE6537A1-D6FC-4f65-9D91-7224C49458BB}">
                  <c15:layout/>
                </c:ext>
              </c:extLst>
            </c:dLbl>
            <c:dLbl>
              <c:idx val="4"/>
              <c:layout>
                <c:manualLayout>
                  <c:x val="1.0089067513679256E-2"/>
                  <c:y val="-1.7927959695299561E-2"/>
                </c:manualLayout>
              </c:layout>
              <c:tx>
                <c:rich>
                  <a:bodyPr/>
                  <a:lstStyle/>
                  <a:p>
                    <a:r>
                      <a:rPr lang="en-US" sz="1200" b="1" dirty="0" smtClean="0"/>
                      <a:t>8</a:t>
                    </a:r>
                    <a:r>
                      <a:rPr lang="tr-TR" sz="1200" b="1" dirty="0" smtClean="0"/>
                      <a:t>.</a:t>
                    </a:r>
                    <a:r>
                      <a:rPr lang="en-US" sz="1200" b="1" dirty="0" smtClean="0"/>
                      <a:t>000</a:t>
                    </a:r>
                    <a:endParaRPr lang="en-US" dirty="0"/>
                  </a:p>
                </c:rich>
              </c:tx>
              <c:showVal val="1"/>
            </c:dLbl>
            <c:dLbl>
              <c:idx val="5"/>
              <c:layout>
                <c:manualLayout>
                  <c:x val="7.2064767954851845E-3"/>
                  <c:y val="-1.7927959695299561E-2"/>
                </c:manualLayout>
              </c:layout>
              <c:tx>
                <c:rich>
                  <a:bodyPr/>
                  <a:lstStyle/>
                  <a:p>
                    <a:r>
                      <a:rPr lang="en-US" sz="1200" b="1" dirty="0" smtClean="0"/>
                      <a:t>6</a:t>
                    </a:r>
                    <a:r>
                      <a:rPr lang="tr-TR" sz="1200" b="1" dirty="0" smtClean="0"/>
                      <a:t>.</a:t>
                    </a:r>
                    <a:r>
                      <a:rPr lang="en-US" sz="1200" b="1" dirty="0" smtClean="0"/>
                      <a:t>000</a:t>
                    </a:r>
                    <a:endParaRPr lang="en-US" dirty="0"/>
                  </a:p>
                </c:rich>
              </c:tx>
              <c:showVal val="1"/>
            </c:dLbl>
            <c:dLbl>
              <c:idx val="6"/>
              <c:layout>
                <c:manualLayout>
                  <c:x val="1.3133151404786329E-2"/>
                  <c:y val="-3.2577096908717074E-2"/>
                </c:manualLayout>
              </c:layout>
              <c:showVal val="1"/>
              <c:extLst>
                <c:ext xmlns:c15="http://schemas.microsoft.com/office/drawing/2012/chart" uri="{CE6537A1-D6FC-4f65-9D91-7224C49458BB}">
                  <c15:layout/>
                </c:ext>
              </c:extLst>
            </c:dLbl>
            <c:dLbl>
              <c:idx val="7"/>
              <c:layout>
                <c:manualLayout>
                  <c:x val="9.9275743407662587E-3"/>
                  <c:y val="-3.0479302621769899E-2"/>
                </c:manualLayout>
              </c:layout>
              <c:showVal val="1"/>
              <c:extLst>
                <c:ext xmlns:c15="http://schemas.microsoft.com/office/drawing/2012/chart" uri="{CE6537A1-D6FC-4f65-9D91-7224C49458BB}">
                  <c15:layout/>
                </c:ext>
              </c:extLst>
            </c:dLbl>
            <c:dLbl>
              <c:idx val="8"/>
              <c:layout>
                <c:manualLayout>
                  <c:x val="5.7651814363881464E-3"/>
                  <c:y val="-2.6054472208401968E-2"/>
                </c:manualLayout>
              </c:layout>
              <c:showVal val="1"/>
              <c:extLst>
                <c:ext xmlns:c15="http://schemas.microsoft.com/office/drawing/2012/chart" uri="{CE6537A1-D6FC-4f65-9D91-7224C49458BB}">
                  <c15:layout/>
                </c:ext>
              </c:extLst>
            </c:dLbl>
            <c:dLbl>
              <c:idx val="9"/>
              <c:layout>
                <c:manualLayout>
                  <c:x val="2.6402942149128003E-3"/>
                  <c:y val="-2.7923225921757486E-2"/>
                </c:manualLayout>
              </c:layout>
              <c:showVal val="1"/>
              <c:extLst>
                <c:ext xmlns:c15="http://schemas.microsoft.com/office/drawing/2012/chart" uri="{CE6537A1-D6FC-4f65-9D91-7224C49458BB}">
                  <c15:layout/>
                </c:ext>
              </c:extLst>
            </c:dLbl>
            <c:dLbl>
              <c:idx val="10"/>
              <c:layout>
                <c:manualLayout>
                  <c:x val="6.0882793312145135E-3"/>
                  <c:y val="-2.094241221409843E-2"/>
                </c:manualLayout>
              </c:layout>
              <c:tx>
                <c:rich>
                  <a:bodyPr/>
                  <a:lstStyle/>
                  <a:p>
                    <a:r>
                      <a:rPr lang="en-US" sz="1200" b="1" dirty="0" smtClean="0"/>
                      <a:t>10</a:t>
                    </a:r>
                    <a:r>
                      <a:rPr lang="tr-TR" sz="1200" b="1" dirty="0" smtClean="0"/>
                      <a:t>.</a:t>
                    </a:r>
                    <a:r>
                      <a:rPr lang="en-US" sz="1200" b="1" dirty="0" smtClean="0"/>
                      <a:t>000</a:t>
                    </a:r>
                    <a:endParaRPr lang="en-US" dirty="0"/>
                  </a:p>
                </c:rich>
              </c:tx>
              <c:showVal val="1"/>
            </c:dLbl>
            <c:numFmt formatCode="#,##0" sourceLinked="0"/>
            <c:spPr>
              <a:noFill/>
              <a:ln>
                <a:noFill/>
              </a:ln>
              <a:effectLst/>
            </c:spPr>
            <c:txPr>
              <a:bodyPr rot="0" vert="horz" anchor="ctr" anchorCtr="0"/>
              <a:lstStyle/>
              <a:p>
                <a:pPr>
                  <a:defRPr sz="1200" b="1"/>
                </a:pPr>
                <a:endParaRPr lang="tr-TR"/>
              </a:p>
            </c:txPr>
            <c:showVal val="1"/>
            <c:extLst>
              <c:ext xmlns:c15="http://schemas.microsoft.com/office/drawing/2012/chart" uri="{CE6537A1-D6FC-4f65-9D91-7224C49458BB}">
                <c15:showLeaderLines val="0"/>
              </c:ext>
            </c:extLst>
          </c:dLbls>
          <c:cat>
            <c:strRef>
              <c:f>Sayfa1!$A$2:$A$12</c:f>
              <c:strCache>
                <c:ptCount val="11"/>
                <c:pt idx="0">
                  <c:v>Greece</c:v>
                </c:pt>
                <c:pt idx="1">
                  <c:v>Turkey</c:v>
                </c:pt>
                <c:pt idx="2">
                  <c:v>Spain</c:v>
                </c:pt>
                <c:pt idx="3">
                  <c:v>Egypt</c:v>
                </c:pt>
                <c:pt idx="4">
                  <c:v>Italy</c:v>
                </c:pt>
                <c:pt idx="5">
                  <c:v>Tunisia</c:v>
                </c:pt>
                <c:pt idx="6">
                  <c:v>Cyprus</c:v>
                </c:pt>
                <c:pt idx="7">
                  <c:v>Malta</c:v>
                </c:pt>
                <c:pt idx="8">
                  <c:v>France</c:v>
                </c:pt>
                <c:pt idx="9">
                  <c:v>Israel</c:v>
                </c:pt>
                <c:pt idx="10">
                  <c:v>Others</c:v>
                </c:pt>
              </c:strCache>
            </c:strRef>
          </c:cat>
          <c:val>
            <c:numRef>
              <c:f>Sayfa1!$B$2:$B$12</c:f>
              <c:numCache>
                <c:formatCode>General</c:formatCode>
                <c:ptCount val="11"/>
                <c:pt idx="0">
                  <c:v>71000</c:v>
                </c:pt>
                <c:pt idx="1">
                  <c:v>47000</c:v>
                </c:pt>
                <c:pt idx="2">
                  <c:v>19000</c:v>
                </c:pt>
                <c:pt idx="3">
                  <c:v>17000</c:v>
                </c:pt>
                <c:pt idx="4">
                  <c:v>7000</c:v>
                </c:pt>
                <c:pt idx="5">
                  <c:v>7000</c:v>
                </c:pt>
                <c:pt idx="6">
                  <c:v>3000</c:v>
                </c:pt>
                <c:pt idx="7">
                  <c:v>3000</c:v>
                </c:pt>
                <c:pt idx="8">
                  <c:v>2000</c:v>
                </c:pt>
                <c:pt idx="9">
                  <c:v>2000</c:v>
                </c:pt>
                <c:pt idx="10">
                  <c:v>11000</c:v>
                </c:pt>
              </c:numCache>
            </c:numRef>
          </c:val>
        </c:ser>
        <c:dLbls/>
        <c:gapWidth val="75"/>
        <c:shape val="cylinder"/>
        <c:axId val="98164096"/>
        <c:axId val="99689600"/>
        <c:axId val="0"/>
      </c:bar3DChart>
      <c:catAx>
        <c:axId val="98164096"/>
        <c:scaling>
          <c:orientation val="minMax"/>
        </c:scaling>
        <c:axPos val="b"/>
        <c:numFmt formatCode="General" sourceLinked="0"/>
        <c:majorTickMark val="none"/>
        <c:tickLblPos val="nextTo"/>
        <c:txPr>
          <a:bodyPr/>
          <a:lstStyle/>
          <a:p>
            <a:pPr>
              <a:defRPr sz="1200">
                <a:solidFill>
                  <a:schemeClr val="bg2">
                    <a:lumMod val="50000"/>
                  </a:schemeClr>
                </a:solidFill>
              </a:defRPr>
            </a:pPr>
            <a:endParaRPr lang="tr-TR"/>
          </a:p>
        </c:txPr>
        <c:crossAx val="99689600"/>
        <c:crosses val="autoZero"/>
        <c:auto val="1"/>
        <c:lblAlgn val="ctr"/>
        <c:lblOffset val="100"/>
      </c:catAx>
      <c:valAx>
        <c:axId val="99689600"/>
        <c:scaling>
          <c:orientation val="minMax"/>
        </c:scaling>
        <c:axPos val="l"/>
        <c:majorGridlines/>
        <c:numFmt formatCode="#,##0" sourceLinked="0"/>
        <c:majorTickMark val="none"/>
        <c:tickLblPos val="nextTo"/>
        <c:spPr>
          <a:ln w="9525">
            <a:noFill/>
          </a:ln>
        </c:spPr>
        <c:txPr>
          <a:bodyPr/>
          <a:lstStyle/>
          <a:p>
            <a:pPr>
              <a:defRPr sz="1400">
                <a:solidFill>
                  <a:schemeClr val="accent5">
                    <a:lumMod val="10000"/>
                  </a:schemeClr>
                </a:solidFill>
                <a:latin typeface="Times New Roman" panose="02020603050405020304" pitchFamily="18" charset="0"/>
                <a:cs typeface="Times New Roman" panose="02020603050405020304" pitchFamily="18" charset="0"/>
              </a:defRPr>
            </a:pPr>
            <a:endParaRPr lang="tr-TR"/>
          </a:p>
        </c:txPr>
        <c:crossAx val="98164096"/>
        <c:crosses val="autoZero"/>
        <c:crossBetween val="between"/>
      </c:valAx>
    </c:plotArea>
    <c:plotVisOnly val="1"/>
    <c:dispBlanksAs val="gap"/>
  </c:chart>
  <c:externalData r:id="rId12"/>
</c:chartSpace>
</file>

<file path=ppt/charts/chart5.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1"/>
          <c:order val="0"/>
          <c:tx>
            <c:strRef>
              <c:f>Sayfa2!$D$3</c:f>
              <c:strCache>
                <c:ptCount val="1"/>
                <c:pt idx="0">
                  <c:v>Avcılık Toplam</c:v>
                </c:pt>
              </c:strCache>
            </c:strRef>
          </c:tx>
          <c:spPr>
            <a:ln w="28575" cap="rnd">
              <a:solidFill>
                <a:srgbClr val="7030A0"/>
              </a:solidFill>
              <a:round/>
            </a:ln>
            <a:effectLst/>
          </c:spPr>
          <c:cat>
            <c:numRef>
              <c:f>Sayfa2!$A$4:$A$7</c:f>
              <c:numCache>
                <c:formatCode>General</c:formatCode>
                <c:ptCount val="4"/>
                <c:pt idx="0">
                  <c:v>2010</c:v>
                </c:pt>
                <c:pt idx="1">
                  <c:v>2011</c:v>
                </c:pt>
                <c:pt idx="2">
                  <c:v>2012</c:v>
                </c:pt>
                <c:pt idx="3">
                  <c:v>2013</c:v>
                </c:pt>
              </c:numCache>
            </c:numRef>
          </c:cat>
          <c:val>
            <c:numRef>
              <c:f>Sayfa2!$D$4:$D$7</c:f>
              <c:numCache>
                <c:formatCode>General</c:formatCode>
                <c:ptCount val="4"/>
                <c:pt idx="0">
                  <c:v>89099961</c:v>
                </c:pt>
                <c:pt idx="1">
                  <c:v>93747951</c:v>
                </c:pt>
                <c:pt idx="2">
                  <c:v>91350174</c:v>
                </c:pt>
                <c:pt idx="3">
                  <c:v>92586660</c:v>
                </c:pt>
              </c:numCache>
            </c:numRef>
          </c:val>
        </c:ser>
        <c:ser>
          <c:idx val="2"/>
          <c:order val="1"/>
          <c:tx>
            <c:strRef>
              <c:f>Sayfa2!$G$3</c:f>
              <c:strCache>
                <c:ptCount val="1"/>
                <c:pt idx="0">
                  <c:v>Yetiştiricilik Toplam</c:v>
                </c:pt>
              </c:strCache>
            </c:strRef>
          </c:tx>
          <c:spPr>
            <a:ln w="28575" cap="rnd">
              <a:solidFill>
                <a:schemeClr val="accent3"/>
              </a:solidFill>
              <a:round/>
            </a:ln>
            <a:effectLst/>
          </c:spPr>
          <c:cat>
            <c:numRef>
              <c:f>Sayfa2!$A$4:$A$7</c:f>
              <c:numCache>
                <c:formatCode>General</c:formatCode>
                <c:ptCount val="4"/>
                <c:pt idx="0">
                  <c:v>2010</c:v>
                </c:pt>
                <c:pt idx="1">
                  <c:v>2011</c:v>
                </c:pt>
                <c:pt idx="2">
                  <c:v>2012</c:v>
                </c:pt>
                <c:pt idx="3">
                  <c:v>2013</c:v>
                </c:pt>
              </c:numCache>
            </c:numRef>
          </c:cat>
          <c:val>
            <c:numRef>
              <c:f>Sayfa2!$G$4:$G$7</c:f>
              <c:numCache>
                <c:formatCode>General</c:formatCode>
                <c:ptCount val="4"/>
                <c:pt idx="0">
                  <c:v>59100786</c:v>
                </c:pt>
                <c:pt idx="1">
                  <c:v>62065176</c:v>
                </c:pt>
                <c:pt idx="2">
                  <c:v>66655656</c:v>
                </c:pt>
                <c:pt idx="3">
                  <c:v>70223556</c:v>
                </c:pt>
              </c:numCache>
            </c:numRef>
          </c:val>
        </c:ser>
        <c:dLbls/>
        <c:axId val="99752960"/>
        <c:axId val="99762944"/>
      </c:barChart>
      <c:catAx>
        <c:axId val="99752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5">
                    <a:lumMod val="75000"/>
                  </a:schemeClr>
                </a:solidFill>
                <a:latin typeface="+mn-lt"/>
                <a:ea typeface="+mn-ea"/>
                <a:cs typeface="+mn-cs"/>
              </a:defRPr>
            </a:pPr>
            <a:endParaRPr lang="tr-TR"/>
          </a:p>
        </c:txPr>
        <c:crossAx val="99762944"/>
        <c:crosses val="autoZero"/>
        <c:auto val="1"/>
        <c:lblAlgn val="ctr"/>
        <c:lblOffset val="100"/>
        <c:noMultiLvlLbl val="1"/>
      </c:catAx>
      <c:valAx>
        <c:axId val="99762944"/>
        <c:scaling>
          <c:orientation val="minMax"/>
        </c:scaling>
        <c:axPos val="l"/>
        <c:majorGridlines>
          <c:spPr>
            <a:ln w="9525" cap="flat" cmpd="sng" algn="ctr">
              <a:solidFill>
                <a:schemeClr val="tx1">
                  <a:lumMod val="15000"/>
                  <a:lumOff val="85000"/>
                </a:schemeClr>
              </a:solidFill>
              <a:round/>
            </a:ln>
            <a:effectLst/>
          </c:spPr>
        </c:majorGridlines>
        <c:numFmt formatCode="#,##0.0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9752960"/>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tr-T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Sayfa2!$D$50</c:f>
              <c:strCache>
                <c:ptCount val="1"/>
                <c:pt idx="0">
                  <c:v>Avcılık Toplam</c:v>
                </c:pt>
              </c:strCache>
            </c:strRef>
          </c:tx>
          <c:spPr>
            <a:ln w="28575" cap="rnd">
              <a:solidFill>
                <a:schemeClr val="accent3"/>
              </a:solidFill>
              <a:round/>
            </a:ln>
            <a:effectLst/>
          </c:spPr>
          <c:cat>
            <c:numRef>
              <c:f>Sayfa2!$A$16:$A$20</c:f>
              <c:numCache>
                <c:formatCode>General</c:formatCode>
                <c:ptCount val="5"/>
                <c:pt idx="0">
                  <c:v>2010</c:v>
                </c:pt>
                <c:pt idx="1">
                  <c:v>2011</c:v>
                </c:pt>
                <c:pt idx="2">
                  <c:v>2012</c:v>
                </c:pt>
                <c:pt idx="3">
                  <c:v>2013</c:v>
                </c:pt>
                <c:pt idx="4">
                  <c:v>2014</c:v>
                </c:pt>
              </c:numCache>
            </c:numRef>
          </c:cat>
          <c:val>
            <c:numRef>
              <c:f>Sayfa2!$D$51:$D$55</c:f>
              <c:numCache>
                <c:formatCode>General</c:formatCode>
                <c:ptCount val="5"/>
                <c:pt idx="0">
                  <c:v>485939</c:v>
                </c:pt>
                <c:pt idx="1">
                  <c:v>514755</c:v>
                </c:pt>
                <c:pt idx="2">
                  <c:v>432442</c:v>
                </c:pt>
                <c:pt idx="3">
                  <c:v>374121</c:v>
                </c:pt>
                <c:pt idx="4">
                  <c:v>302212</c:v>
                </c:pt>
              </c:numCache>
            </c:numRef>
          </c:val>
        </c:ser>
        <c:ser>
          <c:idx val="0"/>
          <c:order val="1"/>
          <c:tx>
            <c:strRef>
              <c:f>Sayfa2!$G$50</c:f>
              <c:strCache>
                <c:ptCount val="1"/>
                <c:pt idx="0">
                  <c:v>Yetiştiricilik Toplam</c:v>
                </c:pt>
              </c:strCache>
            </c:strRef>
          </c:tx>
          <c:spPr>
            <a:ln w="28575" cap="rnd">
              <a:solidFill>
                <a:schemeClr val="accent1"/>
              </a:solidFill>
              <a:round/>
            </a:ln>
            <a:effectLst/>
          </c:spPr>
          <c:cat>
            <c:numRef>
              <c:f>Sayfa2!$A$16:$A$20</c:f>
              <c:numCache>
                <c:formatCode>General</c:formatCode>
                <c:ptCount val="5"/>
                <c:pt idx="0">
                  <c:v>2010</c:v>
                </c:pt>
                <c:pt idx="1">
                  <c:v>2011</c:v>
                </c:pt>
                <c:pt idx="2">
                  <c:v>2012</c:v>
                </c:pt>
                <c:pt idx="3">
                  <c:v>2013</c:v>
                </c:pt>
                <c:pt idx="4">
                  <c:v>2014</c:v>
                </c:pt>
              </c:numCache>
            </c:numRef>
          </c:cat>
          <c:val>
            <c:numRef>
              <c:f>Sayfa2!$G$51:$G$55</c:f>
              <c:numCache>
                <c:formatCode>General</c:formatCode>
                <c:ptCount val="5"/>
                <c:pt idx="0">
                  <c:v>167141</c:v>
                </c:pt>
                <c:pt idx="1">
                  <c:v>188790</c:v>
                </c:pt>
                <c:pt idx="2">
                  <c:v>212410</c:v>
                </c:pt>
                <c:pt idx="3">
                  <c:v>233394</c:v>
                </c:pt>
                <c:pt idx="4">
                  <c:v>235133</c:v>
                </c:pt>
              </c:numCache>
            </c:numRef>
          </c:val>
        </c:ser>
        <c:dLbls/>
        <c:axId val="100491648"/>
        <c:axId val="100493184"/>
      </c:barChart>
      <c:catAx>
        <c:axId val="100491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tr-TR"/>
          </a:p>
        </c:txPr>
        <c:crossAx val="100493184"/>
        <c:crosses val="autoZero"/>
        <c:auto val="1"/>
        <c:lblAlgn val="ctr"/>
        <c:lblOffset val="100"/>
        <c:noMultiLvlLbl val="1"/>
      </c:catAx>
      <c:valAx>
        <c:axId val="10049318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tr-TR"/>
          </a:p>
        </c:txPr>
        <c:crossAx val="100491648"/>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pPr>
      <a:endParaRPr lang="tr-TR"/>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2"/>
          <c:order val="0"/>
          <c:tx>
            <c:strRef>
              <c:f>Sayfa2!$B$27</c:f>
              <c:strCache>
                <c:ptCount val="1"/>
                <c:pt idx="0">
                  <c:v>Deniz Avcılığında</c:v>
                </c:pt>
              </c:strCache>
            </c:strRef>
          </c:tx>
          <c:spPr>
            <a:ln w="28575" cap="rnd">
              <a:solidFill>
                <a:schemeClr val="accent3"/>
              </a:solidFill>
              <a:round/>
            </a:ln>
            <a:effectLst/>
          </c:spPr>
          <c:dLbls>
            <c:dLbl>
              <c:idx val="3"/>
              <c:layout>
                <c:manualLayout>
                  <c:x val="0"/>
                  <c:y val="3.0434626504914093E-2"/>
                </c:manualLayout>
              </c:layout>
              <c:showVal val="1"/>
            </c:dLbl>
            <c:txPr>
              <a:bodyPr/>
              <a:lstStyle/>
              <a:p>
                <a:pPr>
                  <a:defRPr b="1"/>
                </a:pPr>
                <a:endParaRPr lang="tr-TR"/>
              </a:p>
            </c:txPr>
            <c:showVal val="1"/>
          </c:dLbls>
          <c:cat>
            <c:numRef>
              <c:f>Sayfa2!$A$28:$A$31</c:f>
              <c:numCache>
                <c:formatCode>General</c:formatCode>
                <c:ptCount val="4"/>
                <c:pt idx="0">
                  <c:v>2010</c:v>
                </c:pt>
                <c:pt idx="1">
                  <c:v>2011</c:v>
                </c:pt>
                <c:pt idx="2">
                  <c:v>2012</c:v>
                </c:pt>
                <c:pt idx="3">
                  <c:v>2013</c:v>
                </c:pt>
              </c:numCache>
            </c:numRef>
          </c:cat>
          <c:val>
            <c:numRef>
              <c:f>Sayfa2!$B$28:$B$31</c:f>
              <c:numCache>
                <c:formatCode>General</c:formatCode>
                <c:ptCount val="4"/>
                <c:pt idx="0">
                  <c:v>28</c:v>
                </c:pt>
                <c:pt idx="1">
                  <c:v>29</c:v>
                </c:pt>
                <c:pt idx="2">
                  <c:v>36</c:v>
                </c:pt>
                <c:pt idx="3">
                  <c:v>38</c:v>
                </c:pt>
              </c:numCache>
            </c:numRef>
          </c:val>
        </c:ser>
        <c:ser>
          <c:idx val="0"/>
          <c:order val="1"/>
          <c:tx>
            <c:strRef>
              <c:f>Sayfa2!$C$27</c:f>
              <c:strCache>
                <c:ptCount val="1"/>
                <c:pt idx="0">
                  <c:v>İçsu Avcılığında</c:v>
                </c:pt>
              </c:strCache>
            </c:strRef>
          </c:tx>
          <c:spPr>
            <a:ln w="28575" cap="rnd">
              <a:solidFill>
                <a:schemeClr val="accent1"/>
              </a:solidFill>
              <a:round/>
            </a:ln>
            <a:effectLst/>
          </c:spPr>
          <c:dLbls>
            <c:txPr>
              <a:bodyPr/>
              <a:lstStyle/>
              <a:p>
                <a:pPr>
                  <a:defRPr b="1"/>
                </a:pPr>
                <a:endParaRPr lang="tr-TR"/>
              </a:p>
            </c:txPr>
            <c:showVal val="1"/>
          </c:dLbls>
          <c:cat>
            <c:numRef>
              <c:f>Sayfa2!$A$28:$A$31</c:f>
              <c:numCache>
                <c:formatCode>General</c:formatCode>
                <c:ptCount val="4"/>
                <c:pt idx="0">
                  <c:v>2010</c:v>
                </c:pt>
                <c:pt idx="1">
                  <c:v>2011</c:v>
                </c:pt>
                <c:pt idx="2">
                  <c:v>2012</c:v>
                </c:pt>
                <c:pt idx="3">
                  <c:v>2013</c:v>
                </c:pt>
              </c:numCache>
            </c:numRef>
          </c:cat>
          <c:val>
            <c:numRef>
              <c:f>Sayfa2!$C$28:$C$31</c:f>
              <c:numCache>
                <c:formatCode>General</c:formatCode>
                <c:ptCount val="4"/>
                <c:pt idx="0">
                  <c:v>30</c:v>
                </c:pt>
                <c:pt idx="1">
                  <c:v>32</c:v>
                </c:pt>
                <c:pt idx="2">
                  <c:v>35</c:v>
                </c:pt>
                <c:pt idx="3">
                  <c:v>35</c:v>
                </c:pt>
              </c:numCache>
            </c:numRef>
          </c:val>
        </c:ser>
        <c:ser>
          <c:idx val="1"/>
          <c:order val="2"/>
          <c:tx>
            <c:strRef>
              <c:f>Sayfa2!$D$27</c:f>
              <c:strCache>
                <c:ptCount val="1"/>
                <c:pt idx="0">
                  <c:v>Yetiştiricilikte</c:v>
                </c:pt>
              </c:strCache>
            </c:strRef>
          </c:tx>
          <c:spPr>
            <a:ln w="28575" cap="rnd">
              <a:solidFill>
                <a:schemeClr val="accent2"/>
              </a:solidFill>
              <a:round/>
            </a:ln>
            <a:effectLst/>
          </c:spPr>
          <c:dLbls>
            <c:dLbl>
              <c:idx val="1"/>
              <c:layout>
                <c:manualLayout>
                  <c:x val="0"/>
                  <c:y val="-3.0864626152649705E-2"/>
                </c:manualLayout>
              </c:layout>
              <c:showVal val="1"/>
            </c:dLbl>
            <c:dLbl>
              <c:idx val="2"/>
              <c:layout>
                <c:manualLayout>
                  <c:x val="-3.1215803947054073E-3"/>
                  <c:y val="1.763692923008555E-2"/>
                </c:manualLayout>
              </c:layout>
              <c:showVal val="1"/>
            </c:dLbl>
            <c:txPr>
              <a:bodyPr/>
              <a:lstStyle/>
              <a:p>
                <a:pPr>
                  <a:defRPr b="1"/>
                </a:pPr>
                <a:endParaRPr lang="tr-TR"/>
              </a:p>
            </c:txPr>
            <c:showVal val="1"/>
          </c:dLbls>
          <c:cat>
            <c:numRef>
              <c:f>Sayfa2!$A$28:$A$31</c:f>
              <c:numCache>
                <c:formatCode>General</c:formatCode>
                <c:ptCount val="4"/>
                <c:pt idx="0">
                  <c:v>2010</c:v>
                </c:pt>
                <c:pt idx="1">
                  <c:v>2011</c:v>
                </c:pt>
                <c:pt idx="2">
                  <c:v>2012</c:v>
                </c:pt>
                <c:pt idx="3">
                  <c:v>2013</c:v>
                </c:pt>
              </c:numCache>
            </c:numRef>
          </c:cat>
          <c:val>
            <c:numRef>
              <c:f>Sayfa2!$D$28:$D$31</c:f>
              <c:numCache>
                <c:formatCode>General</c:formatCode>
                <c:ptCount val="4"/>
                <c:pt idx="0">
                  <c:v>24</c:v>
                </c:pt>
                <c:pt idx="1">
                  <c:v>23</c:v>
                </c:pt>
                <c:pt idx="2">
                  <c:v>22</c:v>
                </c:pt>
                <c:pt idx="3">
                  <c:v>21</c:v>
                </c:pt>
              </c:numCache>
            </c:numRef>
          </c:val>
        </c:ser>
        <c:ser>
          <c:idx val="3"/>
          <c:order val="3"/>
          <c:tx>
            <c:strRef>
              <c:f>Sayfa2!$E$27</c:f>
              <c:strCache>
                <c:ptCount val="1"/>
                <c:pt idx="0">
                  <c:v>Toplam Üretimde</c:v>
                </c:pt>
              </c:strCache>
            </c:strRef>
          </c:tx>
          <c:spPr>
            <a:ln w="28575" cap="rnd">
              <a:solidFill>
                <a:schemeClr val="accent4"/>
              </a:solidFill>
              <a:round/>
            </a:ln>
            <a:effectLst/>
          </c:spPr>
          <c:dLbls>
            <c:txPr>
              <a:bodyPr/>
              <a:lstStyle/>
              <a:p>
                <a:pPr>
                  <a:defRPr b="1"/>
                </a:pPr>
                <a:endParaRPr lang="tr-TR"/>
              </a:p>
            </c:txPr>
            <c:showVal val="1"/>
          </c:dLbls>
          <c:cat>
            <c:numRef>
              <c:f>Sayfa2!$A$28:$A$31</c:f>
              <c:numCache>
                <c:formatCode>General</c:formatCode>
                <c:ptCount val="4"/>
                <c:pt idx="0">
                  <c:v>2010</c:v>
                </c:pt>
                <c:pt idx="1">
                  <c:v>2011</c:v>
                </c:pt>
                <c:pt idx="2">
                  <c:v>2012</c:v>
                </c:pt>
                <c:pt idx="3">
                  <c:v>2013</c:v>
                </c:pt>
              </c:numCache>
            </c:numRef>
          </c:cat>
          <c:val>
            <c:numRef>
              <c:f>Sayfa2!$E$28:$E$31</c:f>
              <c:numCache>
                <c:formatCode>General</c:formatCode>
                <c:ptCount val="4"/>
                <c:pt idx="0">
                  <c:v>31</c:v>
                </c:pt>
                <c:pt idx="1">
                  <c:v>32</c:v>
                </c:pt>
                <c:pt idx="2">
                  <c:v>31</c:v>
                </c:pt>
                <c:pt idx="3">
                  <c:v>34</c:v>
                </c:pt>
              </c:numCache>
            </c:numRef>
          </c:val>
        </c:ser>
        <c:dLbls/>
        <c:axId val="99848192"/>
        <c:axId val="99849728"/>
      </c:barChart>
      <c:catAx>
        <c:axId val="99848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tr-TR"/>
          </a:p>
        </c:txPr>
        <c:crossAx val="99849728"/>
        <c:crosses val="autoZero"/>
        <c:auto val="1"/>
        <c:lblAlgn val="ctr"/>
        <c:lblOffset val="100"/>
        <c:noMultiLvlLbl val="1"/>
      </c:catAx>
      <c:valAx>
        <c:axId val="99849728"/>
        <c:scaling>
          <c:orientation val="minMax"/>
        </c:scaling>
        <c:axPos val="l"/>
        <c:majorGridlines>
          <c:spPr>
            <a:ln w="9525" cap="flat" cmpd="sng" algn="ctr">
              <a:solidFill>
                <a:schemeClr val="tx1"/>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99848192"/>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layout>
        <c:manualLayout>
          <c:xMode val="edge"/>
          <c:yMode val="edge"/>
          <c:x val="0.85784273723765203"/>
          <c:y val="7.2098470540310405E-2"/>
          <c:w val="0.13279252157823171"/>
          <c:h val="0.83060744573354284"/>
        </c:manualLayout>
      </c:layout>
      <c:spPr>
        <a:solidFill>
          <a:schemeClr val="accent1">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chart>
  <c:spPr>
    <a:solidFill>
      <a:schemeClr val="bg2">
        <a:lumMod val="75000"/>
      </a:schemeClr>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3.0037468796485743E-2"/>
          <c:y val="1.9694725277438315E-2"/>
          <c:w val="0.81063657627028662"/>
          <c:h val="0.91375526176103883"/>
        </c:manualLayout>
      </c:layout>
      <c:barChart>
        <c:barDir val="col"/>
        <c:grouping val="clustered"/>
        <c:ser>
          <c:idx val="2"/>
          <c:order val="0"/>
          <c:tx>
            <c:strRef>
              <c:f>Sayfa2!$B$38</c:f>
              <c:strCache>
                <c:ptCount val="1"/>
                <c:pt idx="0">
                  <c:v>Deniz Avcılığında</c:v>
                </c:pt>
              </c:strCache>
            </c:strRef>
          </c:tx>
          <c:spPr>
            <a:ln w="28575" cap="rnd">
              <a:solidFill>
                <a:schemeClr val="accent3"/>
              </a:solidFill>
              <a:round/>
            </a:ln>
            <a:effectLst/>
          </c:spPr>
          <c:dLbls>
            <c:txPr>
              <a:bodyPr/>
              <a:lstStyle/>
              <a:p>
                <a:pPr>
                  <a:defRPr b="1"/>
                </a:pPr>
                <a:endParaRPr lang="tr-TR"/>
              </a:p>
            </c:txPr>
            <c:showVal val="1"/>
          </c:dLbls>
          <c:cat>
            <c:numRef>
              <c:f>Sayfa2!$A$39:$A$42</c:f>
              <c:numCache>
                <c:formatCode>General</c:formatCode>
                <c:ptCount val="4"/>
                <c:pt idx="0">
                  <c:v>2010</c:v>
                </c:pt>
                <c:pt idx="1">
                  <c:v>2011</c:v>
                </c:pt>
                <c:pt idx="2">
                  <c:v>2012</c:v>
                </c:pt>
                <c:pt idx="3">
                  <c:v>2013</c:v>
                </c:pt>
              </c:numCache>
            </c:numRef>
          </c:cat>
          <c:val>
            <c:numRef>
              <c:f>Sayfa2!$B$39:$B$42</c:f>
              <c:numCache>
                <c:formatCode>General</c:formatCode>
                <c:ptCount val="4"/>
                <c:pt idx="0">
                  <c:v>4</c:v>
                </c:pt>
                <c:pt idx="1">
                  <c:v>4</c:v>
                </c:pt>
                <c:pt idx="2">
                  <c:v>5</c:v>
                </c:pt>
                <c:pt idx="3">
                  <c:v>5</c:v>
                </c:pt>
              </c:numCache>
            </c:numRef>
          </c:val>
        </c:ser>
        <c:ser>
          <c:idx val="0"/>
          <c:order val="1"/>
          <c:tx>
            <c:strRef>
              <c:f>Sayfa2!$C$38</c:f>
              <c:strCache>
                <c:ptCount val="1"/>
                <c:pt idx="0">
                  <c:v>İçsu Avcılığında</c:v>
                </c:pt>
              </c:strCache>
            </c:strRef>
          </c:tx>
          <c:spPr>
            <a:ln w="28575" cap="rnd">
              <a:solidFill>
                <a:schemeClr val="accent1"/>
              </a:solidFill>
              <a:round/>
            </a:ln>
            <a:effectLst/>
          </c:spPr>
          <c:dLbls>
            <c:txPr>
              <a:bodyPr/>
              <a:lstStyle/>
              <a:p>
                <a:pPr>
                  <a:defRPr b="1"/>
                </a:pPr>
                <a:endParaRPr lang="tr-TR"/>
              </a:p>
            </c:txPr>
            <c:showVal val="1"/>
          </c:dLbls>
          <c:cat>
            <c:numRef>
              <c:f>Sayfa2!$A$39:$A$42</c:f>
              <c:numCache>
                <c:formatCode>General</c:formatCode>
                <c:ptCount val="4"/>
                <c:pt idx="0">
                  <c:v>2010</c:v>
                </c:pt>
                <c:pt idx="1">
                  <c:v>2011</c:v>
                </c:pt>
                <c:pt idx="2">
                  <c:v>2012</c:v>
                </c:pt>
                <c:pt idx="3">
                  <c:v>2013</c:v>
                </c:pt>
              </c:numCache>
            </c:numRef>
          </c:cat>
          <c:val>
            <c:numRef>
              <c:f>Sayfa2!$C$39:$C$42</c:f>
              <c:numCache>
                <c:formatCode>General</c:formatCode>
                <c:ptCount val="4"/>
                <c:pt idx="0">
                  <c:v>1</c:v>
                </c:pt>
                <c:pt idx="1">
                  <c:v>1</c:v>
                </c:pt>
                <c:pt idx="2">
                  <c:v>1</c:v>
                </c:pt>
                <c:pt idx="3">
                  <c:v>1</c:v>
                </c:pt>
              </c:numCache>
            </c:numRef>
          </c:val>
        </c:ser>
        <c:ser>
          <c:idx val="1"/>
          <c:order val="2"/>
          <c:tx>
            <c:strRef>
              <c:f>Sayfa2!$D$38</c:f>
              <c:strCache>
                <c:ptCount val="1"/>
                <c:pt idx="0">
                  <c:v>Yetiştiricilikte </c:v>
                </c:pt>
              </c:strCache>
            </c:strRef>
          </c:tx>
          <c:spPr>
            <a:ln w="28575" cap="rnd">
              <a:solidFill>
                <a:schemeClr val="accent2"/>
              </a:solidFill>
              <a:round/>
            </a:ln>
            <a:effectLst/>
          </c:spPr>
          <c:dLbls>
            <c:txPr>
              <a:bodyPr/>
              <a:lstStyle/>
              <a:p>
                <a:pPr>
                  <a:defRPr b="1"/>
                </a:pPr>
                <a:endParaRPr lang="tr-TR"/>
              </a:p>
            </c:txPr>
            <c:showVal val="1"/>
          </c:dLbls>
          <c:cat>
            <c:numRef>
              <c:f>Sayfa2!$A$39:$A$42</c:f>
              <c:numCache>
                <c:formatCode>General</c:formatCode>
                <c:ptCount val="4"/>
                <c:pt idx="0">
                  <c:v>2010</c:v>
                </c:pt>
                <c:pt idx="1">
                  <c:v>2011</c:v>
                </c:pt>
                <c:pt idx="2">
                  <c:v>2012</c:v>
                </c:pt>
                <c:pt idx="3">
                  <c:v>2013</c:v>
                </c:pt>
              </c:numCache>
            </c:numRef>
          </c:cat>
          <c:val>
            <c:numRef>
              <c:f>Sayfa2!$D$39:$D$42</c:f>
              <c:numCache>
                <c:formatCode>General</c:formatCode>
                <c:ptCount val="4"/>
                <c:pt idx="0">
                  <c:v>4</c:v>
                </c:pt>
                <c:pt idx="1">
                  <c:v>3</c:v>
                </c:pt>
                <c:pt idx="2">
                  <c:v>2</c:v>
                </c:pt>
                <c:pt idx="3">
                  <c:v>1</c:v>
                </c:pt>
              </c:numCache>
            </c:numRef>
          </c:val>
        </c:ser>
        <c:ser>
          <c:idx val="3"/>
          <c:order val="3"/>
          <c:tx>
            <c:strRef>
              <c:f>Sayfa2!$E$38</c:f>
              <c:strCache>
                <c:ptCount val="1"/>
                <c:pt idx="0">
                  <c:v>Toplam Üretim</c:v>
                </c:pt>
              </c:strCache>
            </c:strRef>
          </c:tx>
          <c:spPr>
            <a:ln w="28575" cap="rnd">
              <a:solidFill>
                <a:schemeClr val="accent4"/>
              </a:solidFill>
              <a:round/>
            </a:ln>
            <a:effectLst/>
          </c:spPr>
          <c:dLbls>
            <c:txPr>
              <a:bodyPr/>
              <a:lstStyle/>
              <a:p>
                <a:pPr>
                  <a:defRPr b="1"/>
                </a:pPr>
                <a:endParaRPr lang="tr-TR"/>
              </a:p>
            </c:txPr>
            <c:showVal val="1"/>
          </c:dLbls>
          <c:cat>
            <c:numRef>
              <c:f>Sayfa2!$A$39:$A$42</c:f>
              <c:numCache>
                <c:formatCode>General</c:formatCode>
                <c:ptCount val="4"/>
                <c:pt idx="0">
                  <c:v>2010</c:v>
                </c:pt>
                <c:pt idx="1">
                  <c:v>2011</c:v>
                </c:pt>
                <c:pt idx="2">
                  <c:v>2012</c:v>
                </c:pt>
                <c:pt idx="3">
                  <c:v>2013</c:v>
                </c:pt>
              </c:numCache>
            </c:numRef>
          </c:cat>
          <c:val>
            <c:numRef>
              <c:f>Sayfa2!$E$39:$E$42</c:f>
              <c:numCache>
                <c:formatCode>General</c:formatCode>
                <c:ptCount val="4"/>
                <c:pt idx="0">
                  <c:v>5</c:v>
                </c:pt>
                <c:pt idx="1">
                  <c:v>4</c:v>
                </c:pt>
                <c:pt idx="2">
                  <c:v>3</c:v>
                </c:pt>
                <c:pt idx="3">
                  <c:v>5</c:v>
                </c:pt>
              </c:numCache>
            </c:numRef>
          </c:val>
        </c:ser>
        <c:dLbls/>
        <c:axId val="100805248"/>
        <c:axId val="100815232"/>
      </c:barChart>
      <c:catAx>
        <c:axId val="1008052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tr-TR"/>
          </a:p>
        </c:txPr>
        <c:crossAx val="100815232"/>
        <c:crosses val="autoZero"/>
        <c:auto val="1"/>
        <c:lblAlgn val="ctr"/>
        <c:lblOffset val="100"/>
        <c:noMultiLvlLbl val="1"/>
      </c:catAx>
      <c:valAx>
        <c:axId val="1008152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100805248"/>
        <c:crosses val="autoZero"/>
        <c:crossBetween val="between"/>
      </c:valAx>
      <c:spPr>
        <a:solidFill>
          <a:schemeClr val="accent2">
            <a:lumMod val="60000"/>
            <a:lumOff val="40000"/>
          </a:schemeClr>
        </a:solidFill>
        <a:ln>
          <a:noFill/>
        </a:ln>
        <a:effectLst/>
      </c:spPr>
    </c:plotArea>
    <c:legend>
      <c:legendPos val="r"/>
      <c:layout>
        <c:manualLayout>
          <c:xMode val="edge"/>
          <c:yMode val="edge"/>
          <c:x val="0.85784273723765203"/>
          <c:y val="6.5351380710785237E-2"/>
          <c:w val="0.13279252157823171"/>
          <c:h val="0.84578133293831581"/>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stacked"/>
        <c:ser>
          <c:idx val="2"/>
          <c:order val="0"/>
          <c:tx>
            <c:strRef>
              <c:f>Sayfa2!$B$62</c:f>
              <c:strCache>
                <c:ptCount val="1"/>
                <c:pt idx="0">
                  <c:v>Üretim</c:v>
                </c:pt>
              </c:strCache>
            </c:strRef>
          </c:tx>
          <c:spPr>
            <a:ln w="28575" cap="rnd">
              <a:solidFill>
                <a:schemeClr val="accent3"/>
              </a:solidFill>
              <a:round/>
            </a:ln>
            <a:effectLst/>
          </c:spPr>
          <c:cat>
            <c:numRef>
              <c:f>Sayfa2!$A$64:$A$78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Sayfa2!$B$64:$B$78</c:f>
              <c:numCache>
                <c:formatCode>General</c:formatCode>
                <c:ptCount val="15"/>
                <c:pt idx="0">
                  <c:v>582376</c:v>
                </c:pt>
                <c:pt idx="1">
                  <c:v>594977</c:v>
                </c:pt>
                <c:pt idx="2">
                  <c:v>627847</c:v>
                </c:pt>
                <c:pt idx="3">
                  <c:v>587715</c:v>
                </c:pt>
                <c:pt idx="4">
                  <c:v>644492</c:v>
                </c:pt>
                <c:pt idx="5">
                  <c:v>544773</c:v>
                </c:pt>
                <c:pt idx="6">
                  <c:v>661991</c:v>
                </c:pt>
                <c:pt idx="7">
                  <c:v>772323</c:v>
                </c:pt>
                <c:pt idx="8">
                  <c:v>646310</c:v>
                </c:pt>
                <c:pt idx="9">
                  <c:v>622962</c:v>
                </c:pt>
                <c:pt idx="10">
                  <c:v>653080</c:v>
                </c:pt>
                <c:pt idx="11">
                  <c:v>703545</c:v>
                </c:pt>
                <c:pt idx="12">
                  <c:v>644852</c:v>
                </c:pt>
                <c:pt idx="13">
                  <c:v>607515</c:v>
                </c:pt>
                <c:pt idx="14">
                  <c:v>537345</c:v>
                </c:pt>
              </c:numCache>
            </c:numRef>
          </c:val>
        </c:ser>
        <c:ser>
          <c:idx val="0"/>
          <c:order val="1"/>
          <c:tx>
            <c:strRef>
              <c:f>Sayfa2!$C$63</c:f>
              <c:strCache>
                <c:ptCount val="1"/>
                <c:pt idx="0">
                  <c:v>İhracat</c:v>
                </c:pt>
              </c:strCache>
            </c:strRef>
          </c:tx>
          <c:spPr>
            <a:ln w="28575" cap="rnd">
              <a:solidFill>
                <a:schemeClr val="accent1"/>
              </a:solidFill>
              <a:round/>
            </a:ln>
            <a:effectLst/>
          </c:spPr>
          <c:cat>
            <c:numRef>
              <c:f>Sayfa2!$A$64:$A$78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Sayfa2!$C$64:$C$78</c:f>
              <c:numCache>
                <c:formatCode>General</c:formatCode>
                <c:ptCount val="15"/>
                <c:pt idx="0">
                  <c:v>14533</c:v>
                </c:pt>
                <c:pt idx="1">
                  <c:v>18978</c:v>
                </c:pt>
                <c:pt idx="2">
                  <c:v>26860</c:v>
                </c:pt>
                <c:pt idx="3">
                  <c:v>29937</c:v>
                </c:pt>
                <c:pt idx="4">
                  <c:v>32804</c:v>
                </c:pt>
                <c:pt idx="5">
                  <c:v>37655</c:v>
                </c:pt>
                <c:pt idx="6">
                  <c:v>41973</c:v>
                </c:pt>
                <c:pt idx="7">
                  <c:v>47214</c:v>
                </c:pt>
                <c:pt idx="8">
                  <c:v>54526</c:v>
                </c:pt>
                <c:pt idx="9">
                  <c:v>54354</c:v>
                </c:pt>
                <c:pt idx="10">
                  <c:v>55109</c:v>
                </c:pt>
                <c:pt idx="11">
                  <c:v>66738</c:v>
                </c:pt>
                <c:pt idx="12">
                  <c:v>74007</c:v>
                </c:pt>
                <c:pt idx="13">
                  <c:v>101063</c:v>
                </c:pt>
                <c:pt idx="14">
                  <c:v>115682</c:v>
                </c:pt>
              </c:numCache>
            </c:numRef>
          </c:val>
        </c:ser>
        <c:ser>
          <c:idx val="1"/>
          <c:order val="2"/>
          <c:tx>
            <c:strRef>
              <c:f>Sayfa2!$D$63</c:f>
              <c:strCache>
                <c:ptCount val="1"/>
                <c:pt idx="0">
                  <c:v>İthalat</c:v>
                </c:pt>
              </c:strCache>
            </c:strRef>
          </c:tx>
          <c:spPr>
            <a:ln w="28575" cap="rnd">
              <a:solidFill>
                <a:schemeClr val="accent2"/>
              </a:solidFill>
              <a:round/>
            </a:ln>
            <a:effectLst/>
          </c:spPr>
          <c:cat>
            <c:numRef>
              <c:f>Sayfa2!$A$64:$A$78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Sayfa2!$D$64:$D$78</c:f>
              <c:numCache>
                <c:formatCode>General</c:formatCode>
                <c:ptCount val="15"/>
                <c:pt idx="0">
                  <c:v>44230</c:v>
                </c:pt>
                <c:pt idx="1">
                  <c:v>12971</c:v>
                </c:pt>
                <c:pt idx="2">
                  <c:v>22532</c:v>
                </c:pt>
                <c:pt idx="3">
                  <c:v>45606</c:v>
                </c:pt>
                <c:pt idx="4">
                  <c:v>57694</c:v>
                </c:pt>
                <c:pt idx="5">
                  <c:v>47676</c:v>
                </c:pt>
                <c:pt idx="6">
                  <c:v>53563</c:v>
                </c:pt>
                <c:pt idx="7">
                  <c:v>58022</c:v>
                </c:pt>
                <c:pt idx="8">
                  <c:v>63222</c:v>
                </c:pt>
                <c:pt idx="9">
                  <c:v>72686</c:v>
                </c:pt>
                <c:pt idx="10">
                  <c:v>80726</c:v>
                </c:pt>
                <c:pt idx="11">
                  <c:v>65698</c:v>
                </c:pt>
                <c:pt idx="12">
                  <c:v>65384</c:v>
                </c:pt>
                <c:pt idx="13">
                  <c:v>67530</c:v>
                </c:pt>
                <c:pt idx="14">
                  <c:v>77545</c:v>
                </c:pt>
              </c:numCache>
            </c:numRef>
          </c:val>
        </c:ser>
        <c:dLbls/>
        <c:overlap val="100"/>
        <c:axId val="97497472"/>
        <c:axId val="97499008"/>
      </c:barChart>
      <c:catAx>
        <c:axId val="974974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crossAx val="97499008"/>
        <c:crosses val="autoZero"/>
        <c:auto val="1"/>
        <c:lblAlgn val="ctr"/>
        <c:lblOffset val="100"/>
        <c:noMultiLvlLbl val="1"/>
      </c:catAx>
      <c:valAx>
        <c:axId val="9749900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97497472"/>
        <c:crosses val="autoZero"/>
        <c:crossBetween val="between"/>
      </c:valAx>
      <c: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a:effectLst/>
      </c:spPr>
    </c:plotArea>
    <c:legend>
      <c:legendPos val="r"/>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tr-TR"/>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0.03895</cdr:x>
      <cdr:y>0.85843</cdr:y>
    </cdr:from>
    <cdr:to>
      <cdr:x>0.15722</cdr:x>
      <cdr:y>0.98777</cdr:y>
    </cdr:to>
    <cdr:sp macro="" textlink="">
      <cdr:nvSpPr>
        <cdr:cNvPr id="2" name="Metin kutusu 1"/>
        <cdr:cNvSpPr txBox="1"/>
      </cdr:nvSpPr>
      <cdr:spPr>
        <a:xfrm xmlns:a="http://schemas.openxmlformats.org/drawingml/2006/main">
          <a:off x="147430" y="1493354"/>
          <a:ext cx="447623" cy="22499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900">
              <a:solidFill>
                <a:schemeClr val="accent5">
                  <a:lumMod val="75000"/>
                </a:schemeClr>
              </a:solidFill>
              <a:latin typeface="Arial" panose="020B0604020202020204" pitchFamily="34" charset="0"/>
              <a:cs typeface="Arial" panose="020B0604020202020204" pitchFamily="34" charset="0"/>
            </a:rPr>
            <a:t>Yıllar</a:t>
          </a:r>
          <a:endParaRPr lang="en-US" sz="900">
            <a:solidFill>
              <a:schemeClr val="accent5">
                <a:lumMod val="75000"/>
              </a:schemeClr>
            </a:solidFill>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0.01346</cdr:x>
      <cdr:y>0.87123</cdr:y>
    </cdr:from>
    <cdr:to>
      <cdr:x>0.07035</cdr:x>
      <cdr:y>0.99787</cdr:y>
    </cdr:to>
    <cdr:sp macro="" textlink="">
      <cdr:nvSpPr>
        <cdr:cNvPr id="2" name="Metin kutusu 9"/>
        <cdr:cNvSpPr txBox="1"/>
      </cdr:nvSpPr>
      <cdr:spPr>
        <a:xfrm xmlns:a="http://schemas.openxmlformats.org/drawingml/2006/main">
          <a:off x="117277" y="1693859"/>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a:solidFill>
                <a:schemeClr val="tx1"/>
              </a:solidFill>
              <a:latin typeface="Arial" panose="020B0604020202020204" pitchFamily="34" charset="0"/>
              <a:cs typeface="Arial" panose="020B0604020202020204" pitchFamily="34" charset="0"/>
            </a:rPr>
            <a:t>Yıllar</a:t>
          </a:r>
          <a:endParaRPr lang="en-US" sz="1000" b="1">
            <a:solidFill>
              <a:schemeClr val="tx1"/>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0.01346</cdr:x>
      <cdr:y>0.87123</cdr:y>
    </cdr:from>
    <cdr:to>
      <cdr:x>0.07035</cdr:x>
      <cdr:y>0.96365</cdr:y>
    </cdr:to>
    <cdr:sp macro="" textlink="">
      <cdr:nvSpPr>
        <cdr:cNvPr id="2" name="Metin kutusu 9"/>
        <cdr:cNvSpPr txBox="1"/>
      </cdr:nvSpPr>
      <cdr:spPr>
        <a:xfrm xmlns:a="http://schemas.openxmlformats.org/drawingml/2006/main">
          <a:off x="117277" y="2321215"/>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a:solidFill>
                <a:schemeClr val="tx1"/>
              </a:solidFill>
              <a:latin typeface="Arial" panose="020B0604020202020204" pitchFamily="34" charset="0"/>
              <a:cs typeface="Arial" panose="020B0604020202020204" pitchFamily="34" charset="0"/>
            </a:rPr>
            <a:t>Yıllar</a:t>
          </a:r>
          <a:endParaRPr lang="en-US" sz="1000" b="1">
            <a:solidFill>
              <a:schemeClr val="tx1"/>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0.01346</cdr:x>
      <cdr:y>0.87123</cdr:y>
    </cdr:from>
    <cdr:to>
      <cdr:x>0.07082</cdr:x>
      <cdr:y>0.99787</cdr:y>
    </cdr:to>
    <cdr:sp macro="" textlink="">
      <cdr:nvSpPr>
        <cdr:cNvPr id="2" name="Metin kutusu 9"/>
        <cdr:cNvSpPr txBox="1"/>
      </cdr:nvSpPr>
      <cdr:spPr>
        <a:xfrm xmlns:a="http://schemas.openxmlformats.org/drawingml/2006/main">
          <a:off x="116307" y="1693859"/>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0.01346</cdr:x>
      <cdr:y>0.86225</cdr:y>
    </cdr:from>
    <cdr:to>
      <cdr:x>0.07035</cdr:x>
      <cdr:y>1</cdr:y>
    </cdr:to>
    <cdr:sp macro="" textlink="">
      <cdr:nvSpPr>
        <cdr:cNvPr id="2" name="Metin kutusu 9"/>
        <cdr:cNvSpPr txBox="1"/>
      </cdr:nvSpPr>
      <cdr:spPr>
        <a:xfrm xmlns:a="http://schemas.openxmlformats.org/drawingml/2006/main">
          <a:off x="117277" y="1541258"/>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0.05785</cdr:x>
      <cdr:y>0.87097</cdr:y>
    </cdr:from>
    <cdr:to>
      <cdr:x>0.1157</cdr:x>
      <cdr:y>0.98127</cdr:y>
    </cdr:to>
    <cdr:sp macro="" textlink="">
      <cdr:nvSpPr>
        <cdr:cNvPr id="2" name="Metin kutusu 9"/>
        <cdr:cNvSpPr txBox="1"/>
      </cdr:nvSpPr>
      <cdr:spPr>
        <a:xfrm xmlns:a="http://schemas.openxmlformats.org/drawingml/2006/main">
          <a:off x="504056" y="1944216"/>
          <a:ext cx="504056"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0.85714</cdr:y>
    </cdr:from>
    <cdr:to>
      <cdr:x>0.05833</cdr:x>
      <cdr:y>0.97926</cdr:y>
    </cdr:to>
    <cdr:sp macro="" textlink="">
      <cdr:nvSpPr>
        <cdr:cNvPr id="2" name="Metin kutusu 9"/>
        <cdr:cNvSpPr txBox="1"/>
      </cdr:nvSpPr>
      <cdr:spPr>
        <a:xfrm xmlns:a="http://schemas.openxmlformats.org/drawingml/2006/main">
          <a:off x="0" y="1728192"/>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solidFill>
                <a:schemeClr val="tx1"/>
              </a:solidFill>
              <a:latin typeface="Arial" panose="020B0604020202020204" pitchFamily="34" charset="0"/>
              <a:cs typeface="Arial" panose="020B0604020202020204" pitchFamily="34" charset="0"/>
            </a:rPr>
            <a:t>Yıllar</a:t>
          </a:r>
          <a:endParaRPr lang="en-US" sz="10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0.01346</cdr:x>
      <cdr:y>0.87123</cdr:y>
    </cdr:from>
    <cdr:to>
      <cdr:x>0.07082</cdr:x>
      <cdr:y>0.99787</cdr:y>
    </cdr:to>
    <cdr:sp macro="" textlink="">
      <cdr:nvSpPr>
        <cdr:cNvPr id="2" name="Metin kutusu 9"/>
        <cdr:cNvSpPr txBox="1"/>
      </cdr:nvSpPr>
      <cdr:spPr>
        <a:xfrm xmlns:a="http://schemas.openxmlformats.org/drawingml/2006/main">
          <a:off x="116307" y="1693859"/>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a:solidFill>
                <a:schemeClr val="tx1"/>
              </a:solidFill>
              <a:latin typeface="Arial" panose="020B0604020202020204" pitchFamily="34" charset="0"/>
              <a:cs typeface="Arial" panose="020B0604020202020204" pitchFamily="34" charset="0"/>
            </a:rPr>
            <a:t>Yıllar</a:t>
          </a:r>
          <a:endParaRPr lang="en-US" sz="1000" b="1">
            <a:solidFill>
              <a:schemeClr val="tx1"/>
            </a:solidFill>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0.01346</cdr:x>
      <cdr:y>0.87123</cdr:y>
    </cdr:from>
    <cdr:to>
      <cdr:x>0.06942</cdr:x>
      <cdr:y>0.98873</cdr:y>
    </cdr:to>
    <cdr:sp macro="" textlink="">
      <cdr:nvSpPr>
        <cdr:cNvPr id="2" name="Metin kutusu 9"/>
        <cdr:cNvSpPr txBox="1"/>
      </cdr:nvSpPr>
      <cdr:spPr>
        <a:xfrm xmlns:a="http://schemas.openxmlformats.org/drawingml/2006/main">
          <a:off x="119215" y="1825662"/>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0.016</cdr:x>
      <cdr:y>0.82759</cdr:y>
    </cdr:from>
    <cdr:to>
      <cdr:x>0.07289</cdr:x>
      <cdr:y>0.9455</cdr:y>
    </cdr:to>
    <cdr:sp macro="" textlink="">
      <cdr:nvSpPr>
        <cdr:cNvPr id="2" name="Metin kutusu 9"/>
        <cdr:cNvSpPr txBox="1"/>
      </cdr:nvSpPr>
      <cdr:spPr>
        <a:xfrm xmlns:a="http://schemas.openxmlformats.org/drawingml/2006/main">
          <a:off x="144016" y="1728192"/>
          <a:ext cx="512035"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0.01346</cdr:x>
      <cdr:y>0.86833</cdr:y>
    </cdr:from>
    <cdr:to>
      <cdr:x>0.06897</cdr:x>
      <cdr:y>1</cdr:y>
    </cdr:to>
    <cdr:sp macro="" textlink="">
      <cdr:nvSpPr>
        <cdr:cNvPr id="2" name="Metin kutusu 9"/>
        <cdr:cNvSpPr txBox="1"/>
      </cdr:nvSpPr>
      <cdr:spPr>
        <a:xfrm xmlns:a="http://schemas.openxmlformats.org/drawingml/2006/main">
          <a:off x="120184" y="1629224"/>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a:solidFill>
                <a:schemeClr val="tx1"/>
              </a:solidFill>
              <a:latin typeface="Arial" panose="020B0604020202020204" pitchFamily="34" charset="0"/>
              <a:cs typeface="Arial" panose="020B0604020202020204" pitchFamily="34" charset="0"/>
            </a:rPr>
            <a:t>Yıllar</a:t>
          </a:r>
          <a:endParaRPr lang="en-US" sz="1000" b="1">
            <a:solidFill>
              <a:schemeClr val="tx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0.03895</cdr:x>
      <cdr:y>0.85843</cdr:y>
    </cdr:from>
    <cdr:to>
      <cdr:x>0.15722</cdr:x>
      <cdr:y>0.98777</cdr:y>
    </cdr:to>
    <cdr:sp macro="" textlink="">
      <cdr:nvSpPr>
        <cdr:cNvPr id="2" name="Metin kutusu 1"/>
        <cdr:cNvSpPr txBox="1"/>
      </cdr:nvSpPr>
      <cdr:spPr>
        <a:xfrm xmlns:a="http://schemas.openxmlformats.org/drawingml/2006/main">
          <a:off x="147430" y="1493354"/>
          <a:ext cx="447623" cy="22499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900">
              <a:solidFill>
                <a:schemeClr val="accent5">
                  <a:lumMod val="75000"/>
                </a:schemeClr>
              </a:solidFill>
              <a:latin typeface="Arial" panose="020B0604020202020204" pitchFamily="34" charset="0"/>
              <a:cs typeface="Arial" panose="020B0604020202020204" pitchFamily="34" charset="0"/>
            </a:rPr>
            <a:t>Yıllar</a:t>
          </a:r>
          <a:endParaRPr lang="en-US" sz="900">
            <a:solidFill>
              <a:schemeClr val="accent5">
                <a:lumMod val="75000"/>
              </a:schemeClr>
            </a:solidFill>
            <a:latin typeface="Arial" panose="020B0604020202020204" pitchFamily="34" charset="0"/>
            <a:cs typeface="Arial" panose="020B0604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0.04839</cdr:x>
      <cdr:y>0.83439</cdr:y>
    </cdr:from>
    <cdr:to>
      <cdr:x>0.1039</cdr:x>
      <cdr:y>0.97704</cdr:y>
    </cdr:to>
    <cdr:sp macro="" textlink="">
      <cdr:nvSpPr>
        <cdr:cNvPr id="2" name="Metin kutusu 9"/>
        <cdr:cNvSpPr txBox="1"/>
      </cdr:nvSpPr>
      <cdr:spPr>
        <a:xfrm xmlns:a="http://schemas.openxmlformats.org/drawingml/2006/main">
          <a:off x="432048" y="1440160"/>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0.0453</cdr:x>
      <cdr:y>0.86833</cdr:y>
    </cdr:from>
    <cdr:to>
      <cdr:x>0.10081</cdr:x>
      <cdr:y>1</cdr:y>
    </cdr:to>
    <cdr:sp macro="" textlink="">
      <cdr:nvSpPr>
        <cdr:cNvPr id="2" name="Metin kutusu 9"/>
        <cdr:cNvSpPr txBox="1"/>
      </cdr:nvSpPr>
      <cdr:spPr>
        <a:xfrm xmlns:a="http://schemas.openxmlformats.org/drawingml/2006/main">
          <a:off x="404451" y="1623807"/>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0.87123</cdr:y>
    </cdr:from>
    <cdr:to>
      <cdr:x>0.11862</cdr:x>
      <cdr:y>1</cdr:y>
    </cdr:to>
    <cdr:sp macro="" textlink="">
      <cdr:nvSpPr>
        <cdr:cNvPr id="2" name="Metin kutusu 9"/>
        <cdr:cNvSpPr txBox="1"/>
      </cdr:nvSpPr>
      <cdr:spPr>
        <a:xfrm xmlns:a="http://schemas.openxmlformats.org/drawingml/2006/main">
          <a:off x="0" y="1522264"/>
          <a:ext cx="447623" cy="22499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900">
              <a:solidFill>
                <a:schemeClr val="accent5">
                  <a:lumMod val="75000"/>
                </a:schemeClr>
              </a:solidFill>
              <a:latin typeface="Arial" panose="020B0604020202020204" pitchFamily="34" charset="0"/>
              <a:cs typeface="Arial" panose="020B0604020202020204" pitchFamily="34" charset="0"/>
            </a:rPr>
            <a:t>Yıllar</a:t>
          </a:r>
          <a:endParaRPr lang="en-US" sz="900">
            <a:solidFill>
              <a:schemeClr val="accent5">
                <a:lumMod val="75000"/>
              </a:schemeClr>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0.87123</cdr:y>
    </cdr:from>
    <cdr:to>
      <cdr:x>0.11862</cdr:x>
      <cdr:y>1</cdr:y>
    </cdr:to>
    <cdr:sp macro="" textlink="">
      <cdr:nvSpPr>
        <cdr:cNvPr id="2" name="Metin kutusu 9"/>
        <cdr:cNvSpPr txBox="1"/>
      </cdr:nvSpPr>
      <cdr:spPr>
        <a:xfrm xmlns:a="http://schemas.openxmlformats.org/drawingml/2006/main">
          <a:off x="0" y="1522264"/>
          <a:ext cx="447623" cy="22499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900">
              <a:solidFill>
                <a:schemeClr val="accent5">
                  <a:lumMod val="75000"/>
                </a:schemeClr>
              </a:solidFill>
              <a:latin typeface="Arial" panose="020B0604020202020204" pitchFamily="34" charset="0"/>
              <a:cs typeface="Arial" panose="020B0604020202020204" pitchFamily="34" charset="0"/>
            </a:rPr>
            <a:t>Yıllar</a:t>
          </a:r>
          <a:endParaRPr lang="en-US" sz="900">
            <a:solidFill>
              <a:schemeClr val="accent5">
                <a:lumMod val="75000"/>
              </a:schemeClr>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0.85768</cdr:y>
    </cdr:from>
    <cdr:to>
      <cdr:x>0.05883</cdr:x>
      <cdr:y>0.96798</cdr:y>
    </cdr:to>
    <cdr:sp macro="" textlink="">
      <cdr:nvSpPr>
        <cdr:cNvPr id="2" name="Metin kutusu 9"/>
        <cdr:cNvSpPr txBox="1"/>
      </cdr:nvSpPr>
      <cdr:spPr>
        <a:xfrm xmlns:a="http://schemas.openxmlformats.org/drawingml/2006/main">
          <a:off x="0" y="1914554"/>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a:solidFill>
                <a:schemeClr val="tx1"/>
              </a:solidFill>
              <a:latin typeface="Arial" panose="020B0604020202020204" pitchFamily="34" charset="0"/>
              <a:cs typeface="Arial" panose="020B0604020202020204" pitchFamily="34" charset="0"/>
            </a:rPr>
            <a:t>Yıllar</a:t>
          </a:r>
          <a:endParaRPr lang="en-US" sz="1000" b="1">
            <a:solidFill>
              <a:schemeClr val="tx1"/>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0.01346</cdr:x>
      <cdr:y>0.87123</cdr:y>
    </cdr:from>
    <cdr:to>
      <cdr:x>0.07082</cdr:x>
      <cdr:y>0.98914</cdr:y>
    </cdr:to>
    <cdr:sp macro="" textlink="">
      <cdr:nvSpPr>
        <cdr:cNvPr id="2" name="Metin kutusu 9"/>
        <cdr:cNvSpPr txBox="1"/>
      </cdr:nvSpPr>
      <cdr:spPr>
        <a:xfrm xmlns:a="http://schemas.openxmlformats.org/drawingml/2006/main">
          <a:off x="116307" y="1819330"/>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0.86667</cdr:y>
    </cdr:from>
    <cdr:to>
      <cdr:x>0.05736</cdr:x>
      <cdr:y>0.98065</cdr:y>
    </cdr:to>
    <cdr:sp macro="" textlink="">
      <cdr:nvSpPr>
        <cdr:cNvPr id="2" name="Metin kutusu 9"/>
        <cdr:cNvSpPr txBox="1"/>
      </cdr:nvSpPr>
      <cdr:spPr>
        <a:xfrm xmlns:a="http://schemas.openxmlformats.org/drawingml/2006/main">
          <a:off x="-179512" y="1872208"/>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solidFill>
                <a:schemeClr val="tx1"/>
              </a:solidFill>
              <a:latin typeface="Arial" panose="020B0604020202020204" pitchFamily="34" charset="0"/>
              <a:cs typeface="Arial" panose="020B0604020202020204" pitchFamily="34" charset="0"/>
            </a:rPr>
            <a:t>Yıllar</a:t>
          </a:r>
          <a:endParaRPr lang="en-US" sz="10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0.01346</cdr:x>
      <cdr:y>0.86323</cdr:y>
    </cdr:from>
    <cdr:to>
      <cdr:x>0.06942</cdr:x>
      <cdr:y>1</cdr:y>
    </cdr:to>
    <cdr:sp macro="" textlink="">
      <cdr:nvSpPr>
        <cdr:cNvPr id="2" name="Metin kutusu 9"/>
        <cdr:cNvSpPr txBox="1"/>
      </cdr:nvSpPr>
      <cdr:spPr>
        <a:xfrm xmlns:a="http://schemas.openxmlformats.org/drawingml/2006/main">
          <a:off x="119215" y="1568388"/>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0.00315</cdr:x>
      <cdr:y>0.85185</cdr:y>
    </cdr:from>
    <cdr:to>
      <cdr:x>0.05957</cdr:x>
      <cdr:y>0.97849</cdr:y>
    </cdr:to>
    <cdr:sp macro="" textlink="">
      <cdr:nvSpPr>
        <cdr:cNvPr id="2" name="Metin kutusu 9"/>
        <cdr:cNvSpPr txBox="1"/>
      </cdr:nvSpPr>
      <cdr:spPr>
        <a:xfrm xmlns:a="http://schemas.openxmlformats.org/drawingml/2006/main">
          <a:off x="27654" y="1656184"/>
          <a:ext cx="495649"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tr-TR" sz="1000" b="1" dirty="0">
              <a:latin typeface="Arial" panose="020B0604020202020204" pitchFamily="34" charset="0"/>
              <a:cs typeface="Arial" panose="020B0604020202020204" pitchFamily="34" charset="0"/>
            </a:rPr>
            <a:t>Yıllar</a:t>
          </a:r>
          <a:endParaRPr lang="en-US" sz="9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7A4635-BBC0-463C-9F4C-7F57FE8599DC}" type="datetimeFigureOut">
              <a:rPr lang="tr-TR" smtClean="0"/>
              <a:pPr/>
              <a:t>12.12.2017</a:t>
            </a:fld>
            <a:endParaRPr lang="tr-TR"/>
          </a:p>
        </p:txBody>
      </p:sp>
      <p:sp>
        <p:nvSpPr>
          <p:cNvPr id="4" name="Altbilgi Yer Tutucusu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a:defRPr sz="1200"/>
            </a:lvl1pPr>
          </a:lstStyle>
          <a:p>
            <a:fld id="{60BED7AD-EAA3-46D3-BCE9-BF5BE4854C07}" type="slidenum">
              <a:rPr lang="tr-TR" smtClean="0"/>
              <a:pPr/>
              <a:t>‹#›</a:t>
            </a:fld>
            <a:endParaRPr lang="tr-TR"/>
          </a:p>
        </p:txBody>
      </p:sp>
    </p:spTree>
    <p:extLst>
      <p:ext uri="{BB962C8B-B14F-4D97-AF65-F5344CB8AC3E}">
        <p14:creationId xmlns:p14="http://schemas.microsoft.com/office/powerpoint/2010/main" xmlns="" val="2251129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AA028E-7BD8-428A-A447-109EF631F875}" type="datetimeFigureOut">
              <a:rPr lang="tr-TR" smtClean="0"/>
              <a:pPr/>
              <a:t>12.12.2017</a:t>
            </a:fld>
            <a:endParaRPr lang="tr-TR"/>
          </a:p>
        </p:txBody>
      </p:sp>
      <p:sp>
        <p:nvSpPr>
          <p:cNvPr id="4" name="Slayt Görüntüsü Yer Tutucusu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6463"/>
            <a:ext cx="5438775" cy="4468812"/>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vl1pPr>
          </a:lstStyle>
          <a:p>
            <a:fld id="{4BFB2125-2589-433A-929F-2B748715E43F}" type="slidenum">
              <a:rPr lang="tr-TR" smtClean="0"/>
              <a:pPr/>
              <a:t>‹#›</a:t>
            </a:fld>
            <a:endParaRPr lang="tr-TR"/>
          </a:p>
        </p:txBody>
      </p:sp>
    </p:spTree>
    <p:extLst>
      <p:ext uri="{BB962C8B-B14F-4D97-AF65-F5344CB8AC3E}">
        <p14:creationId xmlns:p14="http://schemas.microsoft.com/office/powerpoint/2010/main" xmlns="" val="203947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584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FB2125-2589-433A-929F-2B748715E43F}" type="slidenum">
              <a:rPr lang="tr-TR" smtClean="0"/>
              <a:pPr/>
              <a:t>50</a:t>
            </a:fld>
            <a:endParaRPr lang="tr-TR"/>
          </a:p>
        </p:txBody>
      </p:sp>
    </p:spTree>
    <p:extLst>
      <p:ext uri="{BB962C8B-B14F-4D97-AF65-F5344CB8AC3E}">
        <p14:creationId xmlns:p14="http://schemas.microsoft.com/office/powerpoint/2010/main" xmlns="" val="80124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FB2125-2589-433A-929F-2B748715E43F}" type="slidenum">
              <a:rPr lang="tr-TR" smtClean="0"/>
              <a:pPr/>
              <a:t>54</a:t>
            </a:fld>
            <a:endParaRPr lang="tr-TR"/>
          </a:p>
        </p:txBody>
      </p:sp>
    </p:spTree>
    <p:extLst>
      <p:ext uri="{BB962C8B-B14F-4D97-AF65-F5344CB8AC3E}">
        <p14:creationId xmlns:p14="http://schemas.microsoft.com/office/powerpoint/2010/main" xmlns="" val="380566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7320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4063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076325" y="823913"/>
            <a:ext cx="4632325" cy="34750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Rectangle 3"/>
          <p:cNvSpPr>
            <a:spLocks noGrp="1" noChangeArrowheads="1"/>
          </p:cNvSpPr>
          <p:nvPr>
            <p:ph type="body" idx="1"/>
          </p:nvPr>
        </p:nvSpPr>
        <p:spPr bwMode="auto">
          <a:xfrm>
            <a:off x="903288" y="4716463"/>
            <a:ext cx="4978400" cy="3908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4149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935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FB2125-2589-433A-929F-2B748715E43F}" type="slidenum">
              <a:rPr lang="tr-TR" smtClean="0"/>
              <a:pPr/>
              <a:t>16</a:t>
            </a:fld>
            <a:endParaRPr lang="tr-TR"/>
          </a:p>
        </p:txBody>
      </p:sp>
    </p:spTree>
    <p:extLst>
      <p:ext uri="{BB962C8B-B14F-4D97-AF65-F5344CB8AC3E}">
        <p14:creationId xmlns:p14="http://schemas.microsoft.com/office/powerpoint/2010/main" xmlns="" val="343564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xfrm>
            <a:off x="1076325" y="823913"/>
            <a:ext cx="4632325" cy="34750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6700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8876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FB2125-2589-433A-929F-2B748715E43F}" type="slidenum">
              <a:rPr lang="tr-TR" smtClean="0"/>
              <a:pPr/>
              <a:t>24</a:t>
            </a:fld>
            <a:endParaRPr lang="tr-TR"/>
          </a:p>
        </p:txBody>
      </p:sp>
    </p:spTree>
    <p:extLst>
      <p:ext uri="{BB962C8B-B14F-4D97-AF65-F5344CB8AC3E}">
        <p14:creationId xmlns:p14="http://schemas.microsoft.com/office/powerpoint/2010/main" xmlns="" val="66843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4593E36-74F6-469F-A2D9-7837214BCA5D}" type="datetime1">
              <a:rPr lang="tr-TR" smtClean="0"/>
              <a:pPr/>
              <a:t>12.12.2017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60CA6CD-C700-4342-BF2B-F38A811F2609}" type="slidenum">
              <a:rPr lang="tr-TR" smtClean="0"/>
              <a:pPr/>
              <a:t>‹#›</a:t>
            </a:fld>
            <a:endParaRPr lang="tr-TR"/>
          </a:p>
        </p:txBody>
      </p:sp>
    </p:spTree>
    <p:extLst>
      <p:ext uri="{BB962C8B-B14F-4D97-AF65-F5344CB8AC3E}">
        <p14:creationId xmlns:p14="http://schemas.microsoft.com/office/powerpoint/2010/main" xmlns="" val="239739207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6618F272-512B-4AE4-A9D1-774CFCAE695B}" type="slidenum">
              <a:rPr lang="tr-TR" altLang="tr-TR"/>
              <a:pPr/>
              <a:t>‹#›</a:t>
            </a:fld>
            <a:endParaRPr lang="tr-TR" altLang="tr-TR"/>
          </a:p>
        </p:txBody>
      </p:sp>
    </p:spTree>
    <p:extLst>
      <p:ext uri="{BB962C8B-B14F-4D97-AF65-F5344CB8AC3E}">
        <p14:creationId xmlns:p14="http://schemas.microsoft.com/office/powerpoint/2010/main" xmlns="" val="116487565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B2A5AD9B-E2AC-448B-9D86-22BD36A993E1}" type="slidenum">
              <a:rPr lang="tr-TR" altLang="tr-TR"/>
              <a:pPr/>
              <a:t>‹#›</a:t>
            </a:fld>
            <a:endParaRPr lang="tr-TR" altLang="tr-TR"/>
          </a:p>
        </p:txBody>
      </p:sp>
    </p:spTree>
    <p:extLst>
      <p:ext uri="{BB962C8B-B14F-4D97-AF65-F5344CB8AC3E}">
        <p14:creationId xmlns:p14="http://schemas.microsoft.com/office/powerpoint/2010/main" xmlns="" val="33275108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4835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7813"/>
            <a:ext cx="6019800" cy="5848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FA3BA08A-C47E-4665-A730-63679E5EEF5A}" type="slidenum">
              <a:rPr lang="tr-TR" altLang="tr-TR"/>
              <a:pPr/>
              <a:t>‹#›</a:t>
            </a:fld>
            <a:endParaRPr lang="tr-TR" altLang="tr-TR"/>
          </a:p>
        </p:txBody>
      </p:sp>
    </p:spTree>
    <p:extLst>
      <p:ext uri="{BB962C8B-B14F-4D97-AF65-F5344CB8AC3E}">
        <p14:creationId xmlns:p14="http://schemas.microsoft.com/office/powerpoint/2010/main" xmlns="" val="26667453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Tablo Yer Tutucusu"/>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1F471BBC-0ABC-4DD7-B2E9-D43EDB2511E4}" type="slidenum">
              <a:rPr lang="tr-TR" altLang="tr-TR"/>
              <a:pPr/>
              <a:t>‹#›</a:t>
            </a:fld>
            <a:endParaRPr lang="tr-TR" altLang="tr-TR"/>
          </a:p>
        </p:txBody>
      </p:sp>
    </p:spTree>
    <p:extLst>
      <p:ext uri="{BB962C8B-B14F-4D97-AF65-F5344CB8AC3E}">
        <p14:creationId xmlns:p14="http://schemas.microsoft.com/office/powerpoint/2010/main" xmlns="" val="27685696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DB32A440-2855-4008-B8F6-4EB48F22C69C}" type="slidenum">
              <a:rPr lang="tr-TR" altLang="tr-TR"/>
              <a:pPr/>
              <a:t>‹#›</a:t>
            </a:fld>
            <a:endParaRPr lang="tr-TR" altLang="tr-TR"/>
          </a:p>
        </p:txBody>
      </p:sp>
    </p:spTree>
    <p:extLst>
      <p:ext uri="{BB962C8B-B14F-4D97-AF65-F5344CB8AC3E}">
        <p14:creationId xmlns:p14="http://schemas.microsoft.com/office/powerpoint/2010/main" xmlns="" val="86448378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Grafik Yer Tutucusu"/>
          <p:cNvSpPr>
            <a:spLocks noGrp="1"/>
          </p:cNvSpPr>
          <p:nvPr>
            <p:ph type="chart"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83C589A4-86DE-472A-AA66-41F135680AC3}" type="slidenum">
              <a:rPr lang="tr-TR" altLang="tr-TR"/>
              <a:pPr/>
              <a:t>‹#›</a:t>
            </a:fld>
            <a:endParaRPr lang="tr-TR" altLang="tr-TR"/>
          </a:p>
        </p:txBody>
      </p:sp>
    </p:spTree>
    <p:extLst>
      <p:ext uri="{BB962C8B-B14F-4D97-AF65-F5344CB8AC3E}">
        <p14:creationId xmlns:p14="http://schemas.microsoft.com/office/powerpoint/2010/main" xmlns="" val="165063048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7813"/>
            <a:ext cx="8229600" cy="1139825"/>
          </a:xfrm>
        </p:spPr>
        <p:txBody>
          <a:bodyPr/>
          <a:lstStyle/>
          <a:p>
            <a:r>
              <a:rPr lang="tr-TR" smtClean="0"/>
              <a:t>Asıl başlık stili için tıklatın</a:t>
            </a:r>
            <a:endParaRPr lang="en-US"/>
          </a:p>
        </p:txBody>
      </p:sp>
      <p:sp>
        <p:nvSpPr>
          <p:cNvPr id="3" name="2 İçerik Yer Tutucusu"/>
          <p:cNvSpPr>
            <a:spLocks noGrp="1"/>
          </p:cNvSpPr>
          <p:nvPr>
            <p:ph sz="quarter" idx="1"/>
          </p:nvPr>
        </p:nvSpPr>
        <p:spPr>
          <a:xfrm>
            <a:off x="457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İçerik Yer Tutucusu"/>
          <p:cNvSpPr>
            <a:spLocks noGrp="1"/>
          </p:cNvSpPr>
          <p:nvPr>
            <p:ph sz="quarter" idx="3"/>
          </p:nvPr>
        </p:nvSpPr>
        <p:spPr>
          <a:xfrm>
            <a:off x="457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01BB4CAC-3438-4D97-9734-67D193199457}" type="slidenum">
              <a:rPr lang="tr-TR" altLang="tr-TR"/>
              <a:pPr/>
              <a:t>‹#›</a:t>
            </a:fld>
            <a:endParaRPr lang="tr-TR" altLang="tr-TR"/>
          </a:p>
        </p:txBody>
      </p:sp>
    </p:spTree>
    <p:extLst>
      <p:ext uri="{BB962C8B-B14F-4D97-AF65-F5344CB8AC3E}">
        <p14:creationId xmlns:p14="http://schemas.microsoft.com/office/powerpoint/2010/main" xmlns="" val="34803395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29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tr-TR"/>
              <a:t>Asıl başlık stili için tıklatın</a:t>
            </a:r>
          </a:p>
        </p:txBody>
      </p:sp>
      <p:sp>
        <p:nvSpPr>
          <p:cNvPr id="4229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tr-T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0" name="Rectangle 70"/>
          <p:cNvSpPr>
            <a:spLocks noGrp="1" noChangeArrowheads="1"/>
          </p:cNvSpPr>
          <p:nvPr>
            <p:ph type="sldNum" sz="quarter" idx="12"/>
          </p:nvPr>
        </p:nvSpPr>
        <p:spPr>
          <a:xfrm>
            <a:off x="6553200" y="6248400"/>
            <a:ext cx="2133600" cy="457200"/>
          </a:xfrm>
        </p:spPr>
        <p:txBody>
          <a:bodyPr/>
          <a:lstStyle>
            <a:lvl1pPr>
              <a:defRPr>
                <a:solidFill>
                  <a:schemeClr val="tx1"/>
                </a:solidFill>
                <a:latin typeface="Calibri" panose="020F0502020204030204" pitchFamily="34" charset="0"/>
              </a:defRPr>
            </a:lvl1pPr>
          </a:lstStyle>
          <a:p>
            <a:fld id="{D7513B47-3A11-47A7-9ED0-10A8894CE3A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55376357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DFD240B-9FA3-43B5-AF8B-45898A6FF4A7}"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2228068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55B480B-A391-4481-B1F1-92C87820E27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0267747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29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tr-TR"/>
              <a:t>Asıl başlık stili için tıklatın</a:t>
            </a:r>
          </a:p>
        </p:txBody>
      </p:sp>
      <p:sp>
        <p:nvSpPr>
          <p:cNvPr id="4229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tr-T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0" name="Rectangle 70"/>
          <p:cNvSpPr>
            <a:spLocks noGrp="1" noChangeArrowheads="1"/>
          </p:cNvSpPr>
          <p:nvPr>
            <p:ph type="sldNum" sz="quarter" idx="12"/>
          </p:nvPr>
        </p:nvSpPr>
        <p:spPr>
          <a:xfrm>
            <a:off x="6553200" y="6248400"/>
            <a:ext cx="2133600" cy="457200"/>
          </a:xfrm>
        </p:spPr>
        <p:txBody>
          <a:bodyPr/>
          <a:lstStyle>
            <a:lvl1pPr>
              <a:defRPr>
                <a:latin typeface="Calibri" panose="020F0502020204030204" pitchFamily="34" charset="0"/>
              </a:defRPr>
            </a:lvl1pPr>
          </a:lstStyle>
          <a:p>
            <a:fld id="{E8166D8F-6FC5-4943-946D-4B1A1B26F9A7}" type="slidenum">
              <a:rPr lang="tr-TR" altLang="tr-TR"/>
              <a:pPr/>
              <a:t>‹#›</a:t>
            </a:fld>
            <a:endParaRPr lang="tr-TR" altLang="tr-TR"/>
          </a:p>
        </p:txBody>
      </p:sp>
    </p:spTree>
    <p:extLst>
      <p:ext uri="{BB962C8B-B14F-4D97-AF65-F5344CB8AC3E}">
        <p14:creationId xmlns:p14="http://schemas.microsoft.com/office/powerpoint/2010/main" xmlns="" val="35779288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ABDC6DB8-BF52-44B6-BAB1-0621BFF6CCB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58615881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B261FC39-81D9-4BD1-99B5-2FD363ABEDAD}"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623558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Rectangle 69"/>
          <p:cNvSpPr>
            <a:spLocks noGrp="1" noChangeArrowheads="1"/>
          </p:cNvSpPr>
          <p:nvPr>
            <p:ph type="dt" sz="half" idx="10"/>
          </p:nvPr>
        </p:nvSpPr>
        <p:spPr/>
        <p:txBody>
          <a:bodyPr/>
          <a:lstStyle>
            <a:lvl1pPr>
              <a:defRPr/>
            </a:lvl1pPr>
          </a:lstStyle>
          <a:p>
            <a:pPr>
              <a:defRPr/>
            </a:pPr>
            <a:endParaRPr lang="tr-TR"/>
          </a:p>
        </p:txBody>
      </p:sp>
      <p:sp>
        <p:nvSpPr>
          <p:cNvPr id="4" name="Rectangle 70"/>
          <p:cNvSpPr>
            <a:spLocks noGrp="1" noChangeArrowheads="1"/>
          </p:cNvSpPr>
          <p:nvPr>
            <p:ph type="ftr" sz="quarter" idx="11"/>
          </p:nvPr>
        </p:nvSpPr>
        <p:spPr/>
        <p:txBody>
          <a:bodyPr/>
          <a:lstStyle>
            <a:lvl1pPr>
              <a:defRPr/>
            </a:lvl1pPr>
          </a:lstStyle>
          <a:p>
            <a:pPr>
              <a:defRPr/>
            </a:pPr>
            <a:endParaRPr lang="tr-TR"/>
          </a:p>
        </p:txBody>
      </p:sp>
      <p:sp>
        <p:nvSpPr>
          <p:cNvPr id="5"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195439B2-30E6-4907-B13C-59ADB77A082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6546743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a:defRPr/>
            </a:lvl1pPr>
          </a:lstStyle>
          <a:p>
            <a:pPr>
              <a:defRPr/>
            </a:pPr>
            <a:endParaRPr lang="tr-TR"/>
          </a:p>
        </p:txBody>
      </p:sp>
      <p:sp>
        <p:nvSpPr>
          <p:cNvPr id="3" name="Rectangle 70"/>
          <p:cNvSpPr>
            <a:spLocks noGrp="1" noChangeArrowheads="1"/>
          </p:cNvSpPr>
          <p:nvPr>
            <p:ph type="ftr" sz="quarter" idx="11"/>
          </p:nvPr>
        </p:nvSpPr>
        <p:spPr/>
        <p:txBody>
          <a:bodyPr/>
          <a:lstStyle>
            <a:lvl1pPr>
              <a:defRPr/>
            </a:lvl1pPr>
          </a:lstStyle>
          <a:p>
            <a:pPr>
              <a:defRPr/>
            </a:pPr>
            <a:endParaRPr lang="tr-TR"/>
          </a:p>
        </p:txBody>
      </p:sp>
      <p:sp>
        <p:nvSpPr>
          <p:cNvPr id="4"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55CCD9F8-93E6-4857-820E-4F5E2101ECF0}"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0479712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5EA4817B-DDA7-41FA-958E-A6F2E06390DB}"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535081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C8D9DC1A-78F8-4B29-B0BA-7B0EA8978F0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1223999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28C2A592-BABB-496D-913A-0E1947309EE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7763558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4835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7813"/>
            <a:ext cx="6019800" cy="5848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C843FC7C-941B-4315-B7AE-FE01960423A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56008411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Tablo Yer Tutucusu"/>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7C4B682-C7B7-48EA-AEFC-49066A94C3B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2223937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4F585879-6C08-402C-8643-D02822399C5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29500508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18F1BC57-87EC-4043-AFF2-0180D3918908}" type="slidenum">
              <a:rPr lang="tr-TR" altLang="tr-TR"/>
              <a:pPr/>
              <a:t>‹#›</a:t>
            </a:fld>
            <a:endParaRPr lang="tr-TR" altLang="tr-TR"/>
          </a:p>
        </p:txBody>
      </p:sp>
    </p:spTree>
    <p:extLst>
      <p:ext uri="{BB962C8B-B14F-4D97-AF65-F5344CB8AC3E}">
        <p14:creationId xmlns:p14="http://schemas.microsoft.com/office/powerpoint/2010/main" xmlns="" val="20890953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Grafik Yer Tutucusu"/>
          <p:cNvSpPr>
            <a:spLocks noGrp="1"/>
          </p:cNvSpPr>
          <p:nvPr>
            <p:ph type="chart"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7C21F7D6-55D3-4225-9B65-C35119435ED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11254683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7813"/>
            <a:ext cx="8229600" cy="1139825"/>
          </a:xfrm>
        </p:spPr>
        <p:txBody>
          <a:bodyPr/>
          <a:lstStyle/>
          <a:p>
            <a:r>
              <a:rPr lang="tr-TR" smtClean="0"/>
              <a:t>Asıl başlık stili için tıklatın</a:t>
            </a:r>
            <a:endParaRPr lang="en-US"/>
          </a:p>
        </p:txBody>
      </p:sp>
      <p:sp>
        <p:nvSpPr>
          <p:cNvPr id="3" name="2 İçerik Yer Tutucusu"/>
          <p:cNvSpPr>
            <a:spLocks noGrp="1"/>
          </p:cNvSpPr>
          <p:nvPr>
            <p:ph sz="quarter" idx="1"/>
          </p:nvPr>
        </p:nvSpPr>
        <p:spPr>
          <a:xfrm>
            <a:off x="457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İçerik Yer Tutucusu"/>
          <p:cNvSpPr>
            <a:spLocks noGrp="1"/>
          </p:cNvSpPr>
          <p:nvPr>
            <p:ph sz="quarter" idx="3"/>
          </p:nvPr>
        </p:nvSpPr>
        <p:spPr>
          <a:xfrm>
            <a:off x="457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B62A47EB-3EB3-4F27-84B0-E21DB62E5B07}"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0726281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29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tr-TR"/>
              <a:t>Asıl başlık stili için tıklatın</a:t>
            </a:r>
          </a:p>
        </p:txBody>
      </p:sp>
      <p:sp>
        <p:nvSpPr>
          <p:cNvPr id="4229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tr-T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0" name="Rectangle 70"/>
          <p:cNvSpPr>
            <a:spLocks noGrp="1" noChangeArrowheads="1"/>
          </p:cNvSpPr>
          <p:nvPr>
            <p:ph type="sldNum" sz="quarter" idx="12"/>
          </p:nvPr>
        </p:nvSpPr>
        <p:spPr>
          <a:xfrm>
            <a:off x="6553200" y="6248400"/>
            <a:ext cx="2133600" cy="457200"/>
          </a:xfrm>
        </p:spPr>
        <p:txBody>
          <a:bodyPr/>
          <a:lstStyle>
            <a:lvl1pPr>
              <a:defRPr>
                <a:solidFill>
                  <a:schemeClr val="tx1"/>
                </a:solidFill>
                <a:latin typeface="Calibri" panose="020F0502020204030204" pitchFamily="34" charset="0"/>
              </a:defRPr>
            </a:lvl1pPr>
          </a:lstStyle>
          <a:p>
            <a:fld id="{D7513B47-3A11-47A7-9ED0-10A8894CE3A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15274356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DFD240B-9FA3-43B5-AF8B-45898A6FF4A7}"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08798695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55B480B-A391-4481-B1F1-92C87820E27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16131301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ABDC6DB8-BF52-44B6-BAB1-0621BFF6CCB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2804094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B261FC39-81D9-4BD1-99B5-2FD363ABEDAD}"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89855452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Rectangle 69"/>
          <p:cNvSpPr>
            <a:spLocks noGrp="1" noChangeArrowheads="1"/>
          </p:cNvSpPr>
          <p:nvPr>
            <p:ph type="dt" sz="half" idx="10"/>
          </p:nvPr>
        </p:nvSpPr>
        <p:spPr/>
        <p:txBody>
          <a:bodyPr/>
          <a:lstStyle>
            <a:lvl1pPr>
              <a:defRPr/>
            </a:lvl1pPr>
          </a:lstStyle>
          <a:p>
            <a:pPr>
              <a:defRPr/>
            </a:pPr>
            <a:endParaRPr lang="tr-TR"/>
          </a:p>
        </p:txBody>
      </p:sp>
      <p:sp>
        <p:nvSpPr>
          <p:cNvPr id="4" name="Rectangle 70"/>
          <p:cNvSpPr>
            <a:spLocks noGrp="1" noChangeArrowheads="1"/>
          </p:cNvSpPr>
          <p:nvPr>
            <p:ph type="ftr" sz="quarter" idx="11"/>
          </p:nvPr>
        </p:nvSpPr>
        <p:spPr/>
        <p:txBody>
          <a:bodyPr/>
          <a:lstStyle>
            <a:lvl1pPr>
              <a:defRPr/>
            </a:lvl1pPr>
          </a:lstStyle>
          <a:p>
            <a:pPr>
              <a:defRPr/>
            </a:pPr>
            <a:endParaRPr lang="tr-TR"/>
          </a:p>
        </p:txBody>
      </p:sp>
      <p:sp>
        <p:nvSpPr>
          <p:cNvPr id="5"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195439B2-30E6-4907-B13C-59ADB77A082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1795911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a:defRPr/>
            </a:lvl1pPr>
          </a:lstStyle>
          <a:p>
            <a:pPr>
              <a:defRPr/>
            </a:pPr>
            <a:endParaRPr lang="tr-TR"/>
          </a:p>
        </p:txBody>
      </p:sp>
      <p:sp>
        <p:nvSpPr>
          <p:cNvPr id="3" name="Rectangle 70"/>
          <p:cNvSpPr>
            <a:spLocks noGrp="1" noChangeArrowheads="1"/>
          </p:cNvSpPr>
          <p:nvPr>
            <p:ph type="ftr" sz="quarter" idx="11"/>
          </p:nvPr>
        </p:nvSpPr>
        <p:spPr/>
        <p:txBody>
          <a:bodyPr/>
          <a:lstStyle>
            <a:lvl1pPr>
              <a:defRPr/>
            </a:lvl1pPr>
          </a:lstStyle>
          <a:p>
            <a:pPr>
              <a:defRPr/>
            </a:pPr>
            <a:endParaRPr lang="tr-TR"/>
          </a:p>
        </p:txBody>
      </p:sp>
      <p:sp>
        <p:nvSpPr>
          <p:cNvPr id="4"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55CCD9F8-93E6-4857-820E-4F5E2101ECF0}"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0774764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5EA4817B-DDA7-41FA-958E-A6F2E06390DB}"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30929812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257FE31D-5AE1-4951-A07C-D6EBCEABEA73}" type="slidenum">
              <a:rPr lang="tr-TR" altLang="tr-TR"/>
              <a:pPr/>
              <a:t>‹#›</a:t>
            </a:fld>
            <a:endParaRPr lang="tr-TR" altLang="tr-TR"/>
          </a:p>
        </p:txBody>
      </p:sp>
    </p:spTree>
    <p:extLst>
      <p:ext uri="{BB962C8B-B14F-4D97-AF65-F5344CB8AC3E}">
        <p14:creationId xmlns:p14="http://schemas.microsoft.com/office/powerpoint/2010/main" xmlns="" val="14405469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C8D9DC1A-78F8-4B29-B0BA-7B0EA8978F0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90344561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28C2A592-BABB-496D-913A-0E1947309EE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171543524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4835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7813"/>
            <a:ext cx="6019800" cy="5848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C843FC7C-941B-4315-B7AE-FE01960423A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82823883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Tablo Yer Tutucusu"/>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7C4B682-C7B7-48EA-AEFC-49066A94C3B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11770561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4F585879-6C08-402C-8643-D02822399C5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406880836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Grafik Yer Tutucusu"/>
          <p:cNvSpPr>
            <a:spLocks noGrp="1"/>
          </p:cNvSpPr>
          <p:nvPr>
            <p:ph type="chart"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7C21F7D6-55D3-4225-9B65-C35119435ED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146786599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7813"/>
            <a:ext cx="8229600" cy="1139825"/>
          </a:xfrm>
        </p:spPr>
        <p:txBody>
          <a:bodyPr/>
          <a:lstStyle/>
          <a:p>
            <a:r>
              <a:rPr lang="tr-TR" smtClean="0"/>
              <a:t>Asıl başlık stili için tıklatın</a:t>
            </a:r>
            <a:endParaRPr lang="en-US"/>
          </a:p>
        </p:txBody>
      </p:sp>
      <p:sp>
        <p:nvSpPr>
          <p:cNvPr id="3" name="2 İçerik Yer Tutucusu"/>
          <p:cNvSpPr>
            <a:spLocks noGrp="1"/>
          </p:cNvSpPr>
          <p:nvPr>
            <p:ph sz="quarter" idx="1"/>
          </p:nvPr>
        </p:nvSpPr>
        <p:spPr>
          <a:xfrm>
            <a:off x="457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İçerik Yer Tutucusu"/>
          <p:cNvSpPr>
            <a:spLocks noGrp="1"/>
          </p:cNvSpPr>
          <p:nvPr>
            <p:ph sz="quarter" idx="3"/>
          </p:nvPr>
        </p:nvSpPr>
        <p:spPr>
          <a:xfrm>
            <a:off x="457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B62A47EB-3EB3-4F27-84B0-E21DB62E5B07}"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40808816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29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tr-TR"/>
              <a:t>Asıl başlık stili için tıklatın</a:t>
            </a:r>
          </a:p>
        </p:txBody>
      </p:sp>
      <p:sp>
        <p:nvSpPr>
          <p:cNvPr id="4229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tr-T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0" name="Rectangle 70"/>
          <p:cNvSpPr>
            <a:spLocks noGrp="1" noChangeArrowheads="1"/>
          </p:cNvSpPr>
          <p:nvPr>
            <p:ph type="sldNum" sz="quarter" idx="12"/>
          </p:nvPr>
        </p:nvSpPr>
        <p:spPr>
          <a:xfrm>
            <a:off x="6553200" y="6248400"/>
            <a:ext cx="2133600" cy="457200"/>
          </a:xfrm>
        </p:spPr>
        <p:txBody>
          <a:bodyPr/>
          <a:lstStyle>
            <a:lvl1pPr>
              <a:defRPr>
                <a:solidFill>
                  <a:schemeClr val="tx1"/>
                </a:solidFill>
                <a:latin typeface="Calibri" panose="020F0502020204030204" pitchFamily="34" charset="0"/>
              </a:defRPr>
            </a:lvl1pPr>
          </a:lstStyle>
          <a:p>
            <a:fld id="{D7513B47-3A11-47A7-9ED0-10A8894CE3A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1902402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DFD240B-9FA3-43B5-AF8B-45898A6FF4A7}"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5702645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55B480B-A391-4481-B1F1-92C87820E27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5547875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5DEF26C9-A060-4D16-A0A4-00BEA3AE4DE6}" type="slidenum">
              <a:rPr lang="tr-TR" altLang="tr-TR"/>
              <a:pPr/>
              <a:t>‹#›</a:t>
            </a:fld>
            <a:endParaRPr lang="tr-TR" altLang="tr-TR"/>
          </a:p>
        </p:txBody>
      </p:sp>
    </p:spTree>
    <p:extLst>
      <p:ext uri="{BB962C8B-B14F-4D97-AF65-F5344CB8AC3E}">
        <p14:creationId xmlns:p14="http://schemas.microsoft.com/office/powerpoint/2010/main" xmlns="" val="38612304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ABDC6DB8-BF52-44B6-BAB1-0621BFF6CCB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58281514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B261FC39-81D9-4BD1-99B5-2FD363ABEDAD}"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62194497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Rectangle 69"/>
          <p:cNvSpPr>
            <a:spLocks noGrp="1" noChangeArrowheads="1"/>
          </p:cNvSpPr>
          <p:nvPr>
            <p:ph type="dt" sz="half" idx="10"/>
          </p:nvPr>
        </p:nvSpPr>
        <p:spPr/>
        <p:txBody>
          <a:bodyPr/>
          <a:lstStyle>
            <a:lvl1pPr>
              <a:defRPr/>
            </a:lvl1pPr>
          </a:lstStyle>
          <a:p>
            <a:pPr>
              <a:defRPr/>
            </a:pPr>
            <a:endParaRPr lang="tr-TR"/>
          </a:p>
        </p:txBody>
      </p:sp>
      <p:sp>
        <p:nvSpPr>
          <p:cNvPr id="4" name="Rectangle 70"/>
          <p:cNvSpPr>
            <a:spLocks noGrp="1" noChangeArrowheads="1"/>
          </p:cNvSpPr>
          <p:nvPr>
            <p:ph type="ftr" sz="quarter" idx="11"/>
          </p:nvPr>
        </p:nvSpPr>
        <p:spPr/>
        <p:txBody>
          <a:bodyPr/>
          <a:lstStyle>
            <a:lvl1pPr>
              <a:defRPr/>
            </a:lvl1pPr>
          </a:lstStyle>
          <a:p>
            <a:pPr>
              <a:defRPr/>
            </a:pPr>
            <a:endParaRPr lang="tr-TR"/>
          </a:p>
        </p:txBody>
      </p:sp>
      <p:sp>
        <p:nvSpPr>
          <p:cNvPr id="5"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195439B2-30E6-4907-B13C-59ADB77A082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57817592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a:defRPr/>
            </a:lvl1pPr>
          </a:lstStyle>
          <a:p>
            <a:pPr>
              <a:defRPr/>
            </a:pPr>
            <a:endParaRPr lang="tr-TR"/>
          </a:p>
        </p:txBody>
      </p:sp>
      <p:sp>
        <p:nvSpPr>
          <p:cNvPr id="3" name="Rectangle 70"/>
          <p:cNvSpPr>
            <a:spLocks noGrp="1" noChangeArrowheads="1"/>
          </p:cNvSpPr>
          <p:nvPr>
            <p:ph type="ftr" sz="quarter" idx="11"/>
          </p:nvPr>
        </p:nvSpPr>
        <p:spPr/>
        <p:txBody>
          <a:bodyPr/>
          <a:lstStyle>
            <a:lvl1pPr>
              <a:defRPr/>
            </a:lvl1pPr>
          </a:lstStyle>
          <a:p>
            <a:pPr>
              <a:defRPr/>
            </a:pPr>
            <a:endParaRPr lang="tr-TR"/>
          </a:p>
        </p:txBody>
      </p:sp>
      <p:sp>
        <p:nvSpPr>
          <p:cNvPr id="4"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55CCD9F8-93E6-4857-820E-4F5E2101ECF0}"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46248248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5EA4817B-DDA7-41FA-958E-A6F2E06390DB}"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13103321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C8D9DC1A-78F8-4B29-B0BA-7B0EA8978F0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70926255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28C2A592-BABB-496D-913A-0E1947309EE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08882611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4835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7813"/>
            <a:ext cx="6019800" cy="5848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C843FC7C-941B-4315-B7AE-FE01960423A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97350982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Tablo Yer Tutucusu"/>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E7C4B682-C7B7-48EA-AEFC-49066A94C3B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131845448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4F585879-6C08-402C-8643-D02822399C5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125398650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420E43D5-AF2B-417B-9C1F-B18747A18C76}" type="slidenum">
              <a:rPr lang="tr-TR" altLang="tr-TR"/>
              <a:pPr/>
              <a:t>‹#›</a:t>
            </a:fld>
            <a:endParaRPr lang="tr-TR" altLang="tr-TR"/>
          </a:p>
        </p:txBody>
      </p:sp>
    </p:spTree>
    <p:extLst>
      <p:ext uri="{BB962C8B-B14F-4D97-AF65-F5344CB8AC3E}">
        <p14:creationId xmlns:p14="http://schemas.microsoft.com/office/powerpoint/2010/main" xmlns="" val="76586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en-US"/>
          </a:p>
        </p:txBody>
      </p:sp>
      <p:sp>
        <p:nvSpPr>
          <p:cNvPr id="3" name="2 Grafik Yer Tutucusu"/>
          <p:cNvSpPr>
            <a:spLocks noGrp="1"/>
          </p:cNvSpPr>
          <p:nvPr>
            <p:ph type="chart"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p:txBody>
          <a:bodyPr/>
          <a:lstStyle>
            <a:lvl1pPr>
              <a:defRPr/>
            </a:lvl1pPr>
          </a:lstStyle>
          <a:p>
            <a:pPr>
              <a:defRPr/>
            </a:pPr>
            <a:endParaRPr lang="tr-TR"/>
          </a:p>
        </p:txBody>
      </p:sp>
      <p:sp>
        <p:nvSpPr>
          <p:cNvPr id="5" name="Rectangle 70"/>
          <p:cNvSpPr>
            <a:spLocks noGrp="1" noChangeArrowheads="1"/>
          </p:cNvSpPr>
          <p:nvPr>
            <p:ph type="ftr" sz="quarter" idx="11"/>
          </p:nvPr>
        </p:nvSpPr>
        <p:spPr/>
        <p:txBody>
          <a:bodyPr/>
          <a:lstStyle>
            <a:lvl1pPr>
              <a:defRPr/>
            </a:lvl1pPr>
          </a:lstStyle>
          <a:p>
            <a:pPr>
              <a:defRPr/>
            </a:pPr>
            <a:endParaRPr lang="tr-TR"/>
          </a:p>
        </p:txBody>
      </p:sp>
      <p:sp>
        <p:nvSpPr>
          <p:cNvPr id="6"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7C21F7D6-55D3-4225-9B65-C35119435ED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250415230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7813"/>
            <a:ext cx="8229600" cy="1139825"/>
          </a:xfrm>
        </p:spPr>
        <p:txBody>
          <a:bodyPr/>
          <a:lstStyle/>
          <a:p>
            <a:r>
              <a:rPr lang="tr-TR" smtClean="0"/>
              <a:t>Asıl başlık stili için tıklatın</a:t>
            </a:r>
            <a:endParaRPr lang="en-US"/>
          </a:p>
        </p:txBody>
      </p:sp>
      <p:sp>
        <p:nvSpPr>
          <p:cNvPr id="3" name="2 İçerik Yer Tutucusu"/>
          <p:cNvSpPr>
            <a:spLocks noGrp="1"/>
          </p:cNvSpPr>
          <p:nvPr>
            <p:ph sz="quarter" idx="1"/>
          </p:nvPr>
        </p:nvSpPr>
        <p:spPr>
          <a:xfrm>
            <a:off x="457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İçerik Yer Tutucusu"/>
          <p:cNvSpPr>
            <a:spLocks noGrp="1"/>
          </p:cNvSpPr>
          <p:nvPr>
            <p:ph sz="quarter" idx="3"/>
          </p:nvPr>
        </p:nvSpPr>
        <p:spPr>
          <a:xfrm>
            <a:off x="457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9"/>
          <p:cNvSpPr>
            <a:spLocks noGrp="1" noChangeArrowheads="1"/>
          </p:cNvSpPr>
          <p:nvPr>
            <p:ph type="dt" sz="half" idx="10"/>
          </p:nvPr>
        </p:nvSpPr>
        <p:spPr/>
        <p:txBody>
          <a:bodyPr/>
          <a:lstStyle>
            <a:lvl1pPr>
              <a:defRPr/>
            </a:lvl1pPr>
          </a:lstStyle>
          <a:p>
            <a:pPr>
              <a:defRPr/>
            </a:pPr>
            <a:endParaRPr lang="tr-TR"/>
          </a:p>
        </p:txBody>
      </p:sp>
      <p:sp>
        <p:nvSpPr>
          <p:cNvPr id="8" name="Rectangle 70"/>
          <p:cNvSpPr>
            <a:spLocks noGrp="1" noChangeArrowheads="1"/>
          </p:cNvSpPr>
          <p:nvPr>
            <p:ph type="ftr" sz="quarter" idx="11"/>
          </p:nvPr>
        </p:nvSpPr>
        <p:spPr/>
        <p:txBody>
          <a:bodyPr/>
          <a:lstStyle>
            <a:lvl1pPr>
              <a:defRPr/>
            </a:lvl1pPr>
          </a:lstStyle>
          <a:p>
            <a:pPr>
              <a:defRPr/>
            </a:pPr>
            <a:endParaRPr lang="tr-TR"/>
          </a:p>
        </p:txBody>
      </p:sp>
      <p:sp>
        <p:nvSpPr>
          <p:cNvPr id="9" name="Rectangle 71"/>
          <p:cNvSpPr>
            <a:spLocks noGrp="1" noChangeArrowheads="1"/>
          </p:cNvSpPr>
          <p:nvPr>
            <p:ph type="sldNum" sz="quarter" idx="12"/>
          </p:nvPr>
        </p:nvSpPr>
        <p:spPr/>
        <p:txBody>
          <a:bodyPr/>
          <a:lstStyle>
            <a:lvl1pPr>
              <a:defRPr>
                <a:solidFill>
                  <a:schemeClr val="tx1"/>
                </a:solidFill>
                <a:latin typeface="Calibri" panose="020F0502020204030204" pitchFamily="34" charset="0"/>
              </a:defRPr>
            </a:lvl1pPr>
          </a:lstStyle>
          <a:p>
            <a:fld id="{B62A47EB-3EB3-4F27-84B0-E21DB62E5B07}"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xmlns="" val="381940382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Rectangle 69"/>
          <p:cNvSpPr>
            <a:spLocks noGrp="1" noChangeArrowheads="1"/>
          </p:cNvSpPr>
          <p:nvPr>
            <p:ph type="dt" sz="half" idx="10"/>
          </p:nvPr>
        </p:nvSpPr>
        <p:spPr/>
        <p:txBody>
          <a:bodyPr/>
          <a:lstStyle>
            <a:lvl1pPr>
              <a:defRPr/>
            </a:lvl1pPr>
          </a:lstStyle>
          <a:p>
            <a:pPr>
              <a:defRPr/>
            </a:pPr>
            <a:endParaRPr lang="tr-TR"/>
          </a:p>
        </p:txBody>
      </p:sp>
      <p:sp>
        <p:nvSpPr>
          <p:cNvPr id="4" name="Rectangle 70"/>
          <p:cNvSpPr>
            <a:spLocks noGrp="1" noChangeArrowheads="1"/>
          </p:cNvSpPr>
          <p:nvPr>
            <p:ph type="ftr" sz="quarter" idx="11"/>
          </p:nvPr>
        </p:nvSpPr>
        <p:spPr/>
        <p:txBody>
          <a:bodyPr/>
          <a:lstStyle>
            <a:lvl1pPr>
              <a:defRPr/>
            </a:lvl1pPr>
          </a:lstStyle>
          <a:p>
            <a:pPr>
              <a:defRPr/>
            </a:pPr>
            <a:endParaRPr lang="tr-TR"/>
          </a:p>
        </p:txBody>
      </p:sp>
      <p:sp>
        <p:nvSpPr>
          <p:cNvPr id="5"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62ED9FA3-629F-4955-95CA-854F78A322CD}" type="slidenum">
              <a:rPr lang="tr-TR" altLang="tr-TR"/>
              <a:pPr/>
              <a:t>‹#›</a:t>
            </a:fld>
            <a:endParaRPr lang="tr-TR" altLang="tr-TR"/>
          </a:p>
        </p:txBody>
      </p:sp>
    </p:spTree>
    <p:extLst>
      <p:ext uri="{BB962C8B-B14F-4D97-AF65-F5344CB8AC3E}">
        <p14:creationId xmlns:p14="http://schemas.microsoft.com/office/powerpoint/2010/main" xmlns="" val="204744172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a:defRPr/>
            </a:lvl1pPr>
          </a:lstStyle>
          <a:p>
            <a:pPr>
              <a:defRPr/>
            </a:pPr>
            <a:endParaRPr lang="tr-TR"/>
          </a:p>
        </p:txBody>
      </p:sp>
      <p:sp>
        <p:nvSpPr>
          <p:cNvPr id="3" name="Rectangle 70"/>
          <p:cNvSpPr>
            <a:spLocks noGrp="1" noChangeArrowheads="1"/>
          </p:cNvSpPr>
          <p:nvPr>
            <p:ph type="ftr" sz="quarter" idx="11"/>
          </p:nvPr>
        </p:nvSpPr>
        <p:spPr/>
        <p:txBody>
          <a:bodyPr/>
          <a:lstStyle>
            <a:lvl1pPr>
              <a:defRPr/>
            </a:lvl1pPr>
          </a:lstStyle>
          <a:p>
            <a:pPr>
              <a:defRPr/>
            </a:pPr>
            <a:endParaRPr lang="tr-TR"/>
          </a:p>
        </p:txBody>
      </p:sp>
      <p:sp>
        <p:nvSpPr>
          <p:cNvPr id="4"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A7A558A3-3C83-4C9A-A072-333D44276B73}" type="slidenum">
              <a:rPr lang="tr-TR" altLang="tr-TR"/>
              <a:pPr/>
              <a:t>‹#›</a:t>
            </a:fld>
            <a:endParaRPr lang="tr-TR" altLang="tr-TR"/>
          </a:p>
        </p:txBody>
      </p:sp>
    </p:spTree>
    <p:extLst>
      <p:ext uri="{BB962C8B-B14F-4D97-AF65-F5344CB8AC3E}">
        <p14:creationId xmlns:p14="http://schemas.microsoft.com/office/powerpoint/2010/main" xmlns="" val="86213990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p:txBody>
          <a:bodyPr/>
          <a:lstStyle>
            <a:lvl1pPr>
              <a:defRPr/>
            </a:lvl1pPr>
          </a:lstStyle>
          <a:p>
            <a:pPr>
              <a:defRPr/>
            </a:pPr>
            <a:endParaRPr lang="tr-TR"/>
          </a:p>
        </p:txBody>
      </p:sp>
      <p:sp>
        <p:nvSpPr>
          <p:cNvPr id="6" name="Rectangle 70"/>
          <p:cNvSpPr>
            <a:spLocks noGrp="1" noChangeArrowheads="1"/>
          </p:cNvSpPr>
          <p:nvPr>
            <p:ph type="ftr" sz="quarter" idx="11"/>
          </p:nvPr>
        </p:nvSpPr>
        <p:spPr/>
        <p:txBody>
          <a:bodyPr/>
          <a:lstStyle>
            <a:lvl1pPr>
              <a:defRPr/>
            </a:lvl1pPr>
          </a:lstStyle>
          <a:p>
            <a:pPr>
              <a:defRPr/>
            </a:pPr>
            <a:endParaRPr lang="tr-TR"/>
          </a:p>
        </p:txBody>
      </p:sp>
      <p:sp>
        <p:nvSpPr>
          <p:cNvPr id="7" name="Rectangle 71"/>
          <p:cNvSpPr>
            <a:spLocks noGrp="1" noChangeArrowheads="1"/>
          </p:cNvSpPr>
          <p:nvPr>
            <p:ph type="sldNum" sz="quarter" idx="12"/>
          </p:nvPr>
        </p:nvSpPr>
        <p:spPr/>
        <p:txBody>
          <a:bodyPr/>
          <a:lstStyle>
            <a:lvl1pPr>
              <a:defRPr>
                <a:latin typeface="Calibri" panose="020F0502020204030204" pitchFamily="34" charset="0"/>
              </a:defRPr>
            </a:lvl1pPr>
          </a:lstStyle>
          <a:p>
            <a:fld id="{069C7178-E719-4D3A-BD93-6106D3B07899}" type="slidenum">
              <a:rPr lang="tr-TR" altLang="tr-TR"/>
              <a:pPr/>
              <a:t>‹#›</a:t>
            </a:fld>
            <a:endParaRPr lang="tr-TR" altLang="tr-TR"/>
          </a:p>
        </p:txBody>
      </p:sp>
    </p:spTree>
    <p:extLst>
      <p:ext uri="{BB962C8B-B14F-4D97-AF65-F5344CB8AC3E}">
        <p14:creationId xmlns:p14="http://schemas.microsoft.com/office/powerpoint/2010/main" xmlns="" val="319741691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0000">
              <a:srgbClr val="85C2FF"/>
            </a:gs>
            <a:gs pos="33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74D09-7CDD-4F59-8F50-DE76346755AC}" type="datetime1">
              <a:rPr lang="tr-TR" smtClean="0"/>
              <a:pPr/>
              <a:t>12.12.2017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CA6CD-C700-4342-BF2B-F38A811F2609}" type="slidenum">
              <a:rPr lang="tr-TR" smtClean="0"/>
              <a:pPr/>
              <a:t>‹#›</a:t>
            </a:fld>
            <a:endParaRPr lang="tr-TR"/>
          </a:p>
        </p:txBody>
      </p:sp>
    </p:spTree>
    <p:extLst>
      <p:ext uri="{BB962C8B-B14F-4D97-AF65-F5344CB8AC3E}">
        <p14:creationId xmlns:p14="http://schemas.microsoft.com/office/powerpoint/2010/main" xmlns="" val="3862295038"/>
      </p:ext>
    </p:extLst>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0000">
              <a:srgbClr val="85C2FF"/>
            </a:gs>
            <a:gs pos="33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218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2051" name="Group 3"/>
          <p:cNvGrpSpPr>
            <a:grpSpLocks/>
          </p:cNvGrpSpPr>
          <p:nvPr/>
        </p:nvGrpSpPr>
        <p:grpSpPr bwMode="auto">
          <a:xfrm>
            <a:off x="3175" y="4267200"/>
            <a:ext cx="9140825" cy="2590800"/>
            <a:chOff x="2" y="2688"/>
            <a:chExt cx="5758" cy="1632"/>
          </a:xfrm>
        </p:grpSpPr>
        <p:sp>
          <p:nvSpPr>
            <p:cNvPr id="4218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2058" name="Group 5"/>
            <p:cNvGrpSpPr>
              <a:grpSpLocks/>
            </p:cNvGrpSpPr>
            <p:nvPr userDrawn="1"/>
          </p:nvGrpSpPr>
          <p:grpSpPr bwMode="auto">
            <a:xfrm>
              <a:off x="3528" y="3715"/>
              <a:ext cx="792" cy="521"/>
              <a:chOff x="3527" y="3715"/>
              <a:chExt cx="792" cy="521"/>
            </a:xfrm>
          </p:grpSpPr>
          <p:sp>
            <p:nvSpPr>
              <p:cNvPr id="4218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2059" name="Group 17"/>
            <p:cNvGrpSpPr>
              <a:grpSpLocks/>
            </p:cNvGrpSpPr>
            <p:nvPr userDrawn="1"/>
          </p:nvGrpSpPr>
          <p:grpSpPr bwMode="auto">
            <a:xfrm>
              <a:off x="1776" y="3631"/>
              <a:ext cx="1626" cy="683"/>
              <a:chOff x="1776" y="3631"/>
              <a:chExt cx="1626" cy="683"/>
            </a:xfrm>
          </p:grpSpPr>
          <p:sp>
            <p:nvSpPr>
              <p:cNvPr id="4219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2060" name="Group 36"/>
            <p:cNvGrpSpPr>
              <a:grpSpLocks/>
            </p:cNvGrpSpPr>
            <p:nvPr userDrawn="1"/>
          </p:nvGrpSpPr>
          <p:grpSpPr bwMode="auto">
            <a:xfrm>
              <a:off x="4128" y="3360"/>
              <a:ext cx="1351" cy="821"/>
              <a:chOff x="4128" y="3360"/>
              <a:chExt cx="1351" cy="821"/>
            </a:xfrm>
          </p:grpSpPr>
          <p:sp>
            <p:nvSpPr>
              <p:cNvPr id="4219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2061" name="Group 54"/>
            <p:cNvGrpSpPr>
              <a:grpSpLocks/>
            </p:cNvGrpSpPr>
            <p:nvPr userDrawn="1"/>
          </p:nvGrpSpPr>
          <p:grpSpPr bwMode="auto">
            <a:xfrm>
              <a:off x="5280" y="3024"/>
              <a:ext cx="425" cy="258"/>
              <a:chOff x="5280" y="3024"/>
              <a:chExt cx="425" cy="258"/>
            </a:xfrm>
          </p:grpSpPr>
          <p:sp>
            <p:nvSpPr>
              <p:cNvPr id="4219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2069" name="Group 62"/>
              <p:cNvGrpSpPr>
                <a:grpSpLocks/>
              </p:cNvGrpSpPr>
              <p:nvPr/>
            </p:nvGrpSpPr>
            <p:grpSpPr bwMode="auto">
              <a:xfrm>
                <a:off x="5381" y="3085"/>
                <a:ext cx="227" cy="132"/>
                <a:chOff x="5381" y="3085"/>
                <a:chExt cx="227" cy="132"/>
              </a:xfrm>
            </p:grpSpPr>
            <p:sp>
              <p:nvSpPr>
                <p:cNvPr id="4219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19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4219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219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906481B8-F2A9-4452-B5EE-6E2F9B4B5DBD}" type="slidenum">
              <a:rPr lang="tr-TR" altLang="tr-TR" smtClean="0"/>
              <a:pPr fontAlgn="base">
                <a:spcBef>
                  <a:spcPct val="0"/>
                </a:spcBef>
                <a:spcAft>
                  <a:spcPct val="0"/>
                </a:spcAft>
              </a:pPr>
              <a:t>‹#›</a:t>
            </a:fld>
            <a:endParaRPr lang="tr-TR" altLang="tr-TR" smtClean="0"/>
          </a:p>
        </p:txBody>
      </p:sp>
    </p:spTree>
    <p:extLst>
      <p:ext uri="{BB962C8B-B14F-4D97-AF65-F5344CB8AC3E}">
        <p14:creationId xmlns:p14="http://schemas.microsoft.com/office/powerpoint/2010/main" xmlns="" val="539457742"/>
      </p:ext>
    </p:extLst>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0000">
              <a:srgbClr val="85C2FF"/>
            </a:gs>
            <a:gs pos="33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218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27" name="Group 3"/>
          <p:cNvGrpSpPr>
            <a:grpSpLocks/>
          </p:cNvGrpSpPr>
          <p:nvPr/>
        </p:nvGrpSpPr>
        <p:grpSpPr bwMode="auto">
          <a:xfrm>
            <a:off x="3175" y="4267200"/>
            <a:ext cx="9140825" cy="2590800"/>
            <a:chOff x="2" y="2688"/>
            <a:chExt cx="5758" cy="1632"/>
          </a:xfrm>
        </p:grpSpPr>
        <p:sp>
          <p:nvSpPr>
            <p:cNvPr id="4218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34" name="Group 5"/>
            <p:cNvGrpSpPr>
              <a:grpSpLocks/>
            </p:cNvGrpSpPr>
            <p:nvPr userDrawn="1"/>
          </p:nvGrpSpPr>
          <p:grpSpPr bwMode="auto">
            <a:xfrm>
              <a:off x="3528" y="3715"/>
              <a:ext cx="792" cy="521"/>
              <a:chOff x="3527" y="3715"/>
              <a:chExt cx="792" cy="521"/>
            </a:xfrm>
          </p:grpSpPr>
          <p:sp>
            <p:nvSpPr>
              <p:cNvPr id="4218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219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219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7" name="Group 54"/>
            <p:cNvGrpSpPr>
              <a:grpSpLocks/>
            </p:cNvGrpSpPr>
            <p:nvPr userDrawn="1"/>
          </p:nvGrpSpPr>
          <p:grpSpPr bwMode="auto">
            <a:xfrm>
              <a:off x="5280" y="3024"/>
              <a:ext cx="425" cy="258"/>
              <a:chOff x="5280" y="3024"/>
              <a:chExt cx="425" cy="258"/>
            </a:xfrm>
          </p:grpSpPr>
          <p:sp>
            <p:nvSpPr>
              <p:cNvPr id="4219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45" name="Group 62"/>
              <p:cNvGrpSpPr>
                <a:grpSpLocks/>
              </p:cNvGrpSpPr>
              <p:nvPr/>
            </p:nvGrpSpPr>
            <p:grpSpPr bwMode="auto">
              <a:xfrm>
                <a:off x="5381" y="3085"/>
                <a:ext cx="227" cy="132"/>
                <a:chOff x="5381" y="3085"/>
                <a:chExt cx="227" cy="132"/>
              </a:xfrm>
            </p:grpSpPr>
            <p:sp>
              <p:nvSpPr>
                <p:cNvPr id="4219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19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4219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219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F2DB7126-4516-47CA-920A-8A89CFA13879}" type="slidenum">
              <a:rPr lang="tr-TR" altLang="tr-TR" smtClean="0"/>
              <a:pPr fontAlgn="base">
                <a:spcBef>
                  <a:spcPct val="0"/>
                </a:spcBef>
                <a:spcAft>
                  <a:spcPct val="0"/>
                </a:spcAft>
              </a:pPr>
              <a:t>‹#›</a:t>
            </a:fld>
            <a:endParaRPr lang="tr-TR" altLang="tr-TR" smtClean="0"/>
          </a:p>
        </p:txBody>
      </p:sp>
    </p:spTree>
    <p:extLst>
      <p:ext uri="{BB962C8B-B14F-4D97-AF65-F5344CB8AC3E}">
        <p14:creationId xmlns:p14="http://schemas.microsoft.com/office/powerpoint/2010/main" xmlns="" val="790854860"/>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0000">
              <a:srgbClr val="85C2FF"/>
            </a:gs>
            <a:gs pos="33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218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27" name="Group 3"/>
          <p:cNvGrpSpPr>
            <a:grpSpLocks/>
          </p:cNvGrpSpPr>
          <p:nvPr/>
        </p:nvGrpSpPr>
        <p:grpSpPr bwMode="auto">
          <a:xfrm>
            <a:off x="3175" y="4267200"/>
            <a:ext cx="9140825" cy="2590800"/>
            <a:chOff x="2" y="2688"/>
            <a:chExt cx="5758" cy="1632"/>
          </a:xfrm>
        </p:grpSpPr>
        <p:sp>
          <p:nvSpPr>
            <p:cNvPr id="4218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34" name="Group 5"/>
            <p:cNvGrpSpPr>
              <a:grpSpLocks/>
            </p:cNvGrpSpPr>
            <p:nvPr userDrawn="1"/>
          </p:nvGrpSpPr>
          <p:grpSpPr bwMode="auto">
            <a:xfrm>
              <a:off x="3528" y="3715"/>
              <a:ext cx="792" cy="521"/>
              <a:chOff x="3527" y="3715"/>
              <a:chExt cx="792" cy="521"/>
            </a:xfrm>
          </p:grpSpPr>
          <p:sp>
            <p:nvSpPr>
              <p:cNvPr id="4218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219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219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7" name="Group 54"/>
            <p:cNvGrpSpPr>
              <a:grpSpLocks/>
            </p:cNvGrpSpPr>
            <p:nvPr userDrawn="1"/>
          </p:nvGrpSpPr>
          <p:grpSpPr bwMode="auto">
            <a:xfrm>
              <a:off x="5280" y="3024"/>
              <a:ext cx="425" cy="258"/>
              <a:chOff x="5280" y="3024"/>
              <a:chExt cx="425" cy="258"/>
            </a:xfrm>
          </p:grpSpPr>
          <p:sp>
            <p:nvSpPr>
              <p:cNvPr id="4219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45" name="Group 62"/>
              <p:cNvGrpSpPr>
                <a:grpSpLocks/>
              </p:cNvGrpSpPr>
              <p:nvPr/>
            </p:nvGrpSpPr>
            <p:grpSpPr bwMode="auto">
              <a:xfrm>
                <a:off x="5381" y="3085"/>
                <a:ext cx="227" cy="132"/>
                <a:chOff x="5381" y="3085"/>
                <a:chExt cx="227" cy="132"/>
              </a:xfrm>
            </p:grpSpPr>
            <p:sp>
              <p:nvSpPr>
                <p:cNvPr id="4219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19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4219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219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F2DB7126-4516-47CA-920A-8A89CFA13879}" type="slidenum">
              <a:rPr lang="tr-TR" altLang="tr-TR" smtClean="0"/>
              <a:pPr fontAlgn="base">
                <a:spcBef>
                  <a:spcPct val="0"/>
                </a:spcBef>
                <a:spcAft>
                  <a:spcPct val="0"/>
                </a:spcAft>
              </a:pPr>
              <a:t>‹#›</a:t>
            </a:fld>
            <a:endParaRPr lang="tr-TR" altLang="tr-TR" smtClean="0"/>
          </a:p>
        </p:txBody>
      </p:sp>
    </p:spTree>
    <p:extLst>
      <p:ext uri="{BB962C8B-B14F-4D97-AF65-F5344CB8AC3E}">
        <p14:creationId xmlns:p14="http://schemas.microsoft.com/office/powerpoint/2010/main" xmlns="" val="1005645411"/>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0000">
              <a:srgbClr val="85C2FF"/>
            </a:gs>
            <a:gs pos="33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218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27" name="Group 3"/>
          <p:cNvGrpSpPr>
            <a:grpSpLocks/>
          </p:cNvGrpSpPr>
          <p:nvPr/>
        </p:nvGrpSpPr>
        <p:grpSpPr bwMode="auto">
          <a:xfrm>
            <a:off x="3175" y="4267200"/>
            <a:ext cx="9140825" cy="2590800"/>
            <a:chOff x="2" y="2688"/>
            <a:chExt cx="5758" cy="1632"/>
          </a:xfrm>
        </p:grpSpPr>
        <p:sp>
          <p:nvSpPr>
            <p:cNvPr id="4218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34" name="Group 5"/>
            <p:cNvGrpSpPr>
              <a:grpSpLocks/>
            </p:cNvGrpSpPr>
            <p:nvPr userDrawn="1"/>
          </p:nvGrpSpPr>
          <p:grpSpPr bwMode="auto">
            <a:xfrm>
              <a:off x="3528" y="3715"/>
              <a:ext cx="792" cy="521"/>
              <a:chOff x="3527" y="3715"/>
              <a:chExt cx="792" cy="521"/>
            </a:xfrm>
          </p:grpSpPr>
          <p:sp>
            <p:nvSpPr>
              <p:cNvPr id="4218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8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219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219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nvGrpSpPr>
            <p:cNvPr id="1037" name="Group 54"/>
            <p:cNvGrpSpPr>
              <a:grpSpLocks/>
            </p:cNvGrpSpPr>
            <p:nvPr userDrawn="1"/>
          </p:nvGrpSpPr>
          <p:grpSpPr bwMode="auto">
            <a:xfrm>
              <a:off x="5280" y="3024"/>
              <a:ext cx="425" cy="258"/>
              <a:chOff x="5280" y="3024"/>
              <a:chExt cx="425" cy="258"/>
            </a:xfrm>
          </p:grpSpPr>
          <p:sp>
            <p:nvSpPr>
              <p:cNvPr id="4219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nvGrpSpPr>
              <p:cNvPr id="1045" name="Group 62"/>
              <p:cNvGrpSpPr>
                <a:grpSpLocks/>
              </p:cNvGrpSpPr>
              <p:nvPr/>
            </p:nvGrpSpPr>
            <p:grpSpPr bwMode="auto">
              <a:xfrm>
                <a:off x="5381" y="3085"/>
                <a:ext cx="227" cy="132"/>
                <a:chOff x="5381" y="3085"/>
                <a:chExt cx="227" cy="132"/>
              </a:xfrm>
            </p:grpSpPr>
            <p:sp>
              <p:nvSpPr>
                <p:cNvPr id="4219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sp>
              <p:nvSpPr>
                <p:cNvPr id="4219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base">
                    <a:lnSpc>
                      <a:spcPct val="90000"/>
                    </a:lnSpc>
                    <a:spcBef>
                      <a:spcPct val="20000"/>
                    </a:spcBef>
                    <a:spcAft>
                      <a:spcPct val="0"/>
                    </a:spcAft>
                    <a:buClr>
                      <a:srgbClr val="FF3300"/>
                    </a:buClr>
                    <a:buSzPct val="50000"/>
                    <a:buFontTx/>
                    <a:buChar char="o"/>
                    <a:defRPr/>
                  </a:pPr>
                  <a:endParaRPr lang="en-US" sz="2400">
                    <a:solidFill>
                      <a:srgbClr val="FFFFFF"/>
                    </a:solidFill>
                    <a:effectLst>
                      <a:outerShdw blurRad="38100" dist="38100" dir="2700000" algn="tl">
                        <a:srgbClr val="000000">
                          <a:alpha val="43137"/>
                        </a:srgbClr>
                      </a:outerShdw>
                    </a:effectLst>
                  </a:endParaRPr>
                </a:p>
              </p:txBody>
            </p:sp>
          </p:grpSp>
        </p:grpSp>
      </p:grpSp>
      <p:sp>
        <p:nvSpPr>
          <p:cNvPr id="4219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4219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219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rgbClr val="FFFFFF"/>
                </a:solidFill>
                <a:effectLst>
                  <a:outerShdw blurRad="38100" dist="38100" dir="2700000" algn="tl">
                    <a:srgbClr val="000000"/>
                  </a:outerShdw>
                </a:effectLst>
                <a:latin typeface="Arial" charset="0"/>
                <a:cs typeface="Arial" charset="0"/>
              </a:defRPr>
            </a:lvl1pPr>
          </a:lstStyle>
          <a:p>
            <a:pPr fontAlgn="base">
              <a:spcAft>
                <a:spcPct val="0"/>
              </a:spcAft>
              <a:defRPr/>
            </a:pPr>
            <a:endParaRPr lang="tr-TR"/>
          </a:p>
        </p:txBody>
      </p:sp>
      <p:sp>
        <p:nvSpPr>
          <p:cNvPr id="4219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F2DB7126-4516-47CA-920A-8A89CFA13879}" type="slidenum">
              <a:rPr lang="tr-TR" altLang="tr-TR" smtClean="0"/>
              <a:pPr fontAlgn="base">
                <a:spcBef>
                  <a:spcPct val="0"/>
                </a:spcBef>
                <a:spcAft>
                  <a:spcPct val="0"/>
                </a:spcAft>
              </a:pPr>
              <a:t>‹#›</a:t>
            </a:fld>
            <a:endParaRPr lang="tr-TR" altLang="tr-TR" smtClean="0"/>
          </a:p>
        </p:txBody>
      </p:sp>
    </p:spTree>
    <p:extLst>
      <p:ext uri="{BB962C8B-B14F-4D97-AF65-F5344CB8AC3E}">
        <p14:creationId xmlns:p14="http://schemas.microsoft.com/office/powerpoint/2010/main" xmlns="" val="3231193211"/>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tr/url?sa=i&amp;rct=j&amp;q=&amp;esrc=s&amp;source=images&amp;cd=&amp;cad=rja&amp;uact=8&amp;ved=0ahUKEwjlpIjM3ezJAhXBjA8KHaZiBUIQjRwIBw&amp;url=https://tr.wikipedia.org/wiki/Dosya:Ankara_%C3%9Cniversitesi_logosu.png&amp;psig=AFQjCNFTzbQbBxGCYEq8_8MMoXnwKXybxA&amp;ust=1450779636826592"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8.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Microsoft_Office_Excel_97-2003__al__ma_Sayfas_3.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_al__ma_Sayfas_4.xls"/><Relationship Id="rId2" Type="http://schemas.openxmlformats.org/officeDocument/2006/relationships/slideLayout" Target="../slideLayouts/slideLayout59.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8.xml"/><Relationship Id="rId1" Type="http://schemas.openxmlformats.org/officeDocument/2006/relationships/vmlDrawing" Target="../drawings/vmlDrawing5.vml"/><Relationship Id="rId5" Type="http://schemas.openxmlformats.org/officeDocument/2006/relationships/image" Target="../media/image32.jpeg"/><Relationship Id="rId4" Type="http://schemas.openxmlformats.org/officeDocument/2006/relationships/oleObject" Target="../embeddings/Microsoft_Office_Excel_97-2003__al__ma_Sayfas_5.xls"/></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jpeg"/><Relationship Id="rId4" Type="http://schemas.openxmlformats.org/officeDocument/2006/relationships/hyperlink" Target="http://www.google.com.tr/url?sa=i&amp;rct=j&amp;q=&amp;esrc=s&amp;source=images&amp;cd=&amp;cad=rja&amp;uact=8&amp;ved=0ahUKEwiHuofn9cvJAhWClCwKHX1RDHAQjRwIBw&amp;url=http://www.lafsozluk.com/2014/06/kolyoz-nedir-ne-demektir-kolyoz-baligi.html&amp;psig=AFQjCNGT_p4UhBlpzZEtR7vf60fNY1d36Q&amp;ust=1449652258684939"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image" Target="../media/image56.jpeg"/><Relationship Id="rId18" Type="http://schemas.openxmlformats.org/officeDocument/2006/relationships/image" Target="../media/image61.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image" Target="../media/image45.jpeg"/><Relationship Id="rId16"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49.gif"/><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jpeg"/><Relationship Id="rId19" Type="http://schemas.openxmlformats.org/officeDocument/2006/relationships/image" Target="../media/image62.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0ahUKEwj98sDOlKbJAhUmqHIKHe9ZAukQjRwIBw&amp;url=http://tr.mystockphoto.com/photograph/crayfish-lobsterchina-crayfish-lobster-wholesalers-suppliers-exporters-manufacturers-traders-companies-530807&amp;psig=AFQjCNHYHjxIBwsPtPXxwIIm4PjTqmNcSw&amp;ust=1448354900884167" TargetMode="External"/><Relationship Id="rId3" Type="http://schemas.openxmlformats.org/officeDocument/2006/relationships/image" Target="../media/image63.jpeg"/><Relationship Id="rId7" Type="http://schemas.openxmlformats.org/officeDocument/2006/relationships/image" Target="../media/image65.jpeg"/><Relationship Id="rId2" Type="http://schemas.openxmlformats.org/officeDocument/2006/relationships/hyperlink" Target="http://www.google.com.tr/url?sa=i&amp;rct=j&amp;q=&amp;esrc=s&amp;source=images&amp;cd=&amp;cad=rja&amp;uact=8&amp;ved=0ahUKEwjzxbG_k6bJAhXin3IKHQaHCdsQjRwIBw&amp;url=http://www.yasambu.com/forum/konu/gumus-baligi-fotolari-gumus-baligi-resimleri.56742/&amp;psig=AFQjCNGIdfCe6_JOlklo9DC232PWtPUjdA&amp;ust=1448354595079679" TargetMode="External"/><Relationship Id="rId1" Type="http://schemas.openxmlformats.org/officeDocument/2006/relationships/slideLayout" Target="../slideLayouts/slideLayout1.xml"/><Relationship Id="rId6" Type="http://schemas.openxmlformats.org/officeDocument/2006/relationships/hyperlink" Target="https://www.google.com.tr/url?sa=i&amp;rct=j&amp;q=&amp;esrc=s&amp;source=images&amp;cd=&amp;cad=rja&amp;uact=8&amp;ved=0ahUKEwjEoa6vlKbJAhXrCXMKHe-ZD7kQjRwIBw&amp;url=https://www.avmarketi.net/sazan-carp-karp-karpfen.html&amp;psig=AFQjCNG-FC5y-H7QHHFez5BGIF8cbMbK8w&amp;ust=1448354837010814" TargetMode="External"/><Relationship Id="rId5" Type="http://schemas.openxmlformats.org/officeDocument/2006/relationships/image" Target="../media/image64.jpeg"/><Relationship Id="rId10" Type="http://schemas.openxmlformats.org/officeDocument/2006/relationships/image" Target="../media/image67.png"/><Relationship Id="rId4" Type="http://schemas.openxmlformats.org/officeDocument/2006/relationships/hyperlink" Target="http://www.google.com.tr/url?sa=i&amp;rct=j&amp;q=&amp;esrc=s&amp;source=images&amp;cd=&amp;cad=rja&amp;uact=8&amp;ved=0ahUKEwjM8t71k6bJAhUhgXIKHWzSALMQjRwIBw&amp;url=http://www.haberturk.com/yasam/haber/743496-dunyada-yalnizca-van-golunde&amp;psig=AFQjCNEmVH7QpeMTW94OOkiPlLCQVSysmQ&amp;ust=1448354645614930" TargetMode="External"/><Relationship Id="rId9"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hart" Target="../charts/chart22.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hyperlink" Target="http://www.google.com.tr/url?sa=i&amp;rct=j&amp;q=&amp;esrc=s&amp;source=images&amp;cd=&amp;cad=rja&amp;uact=8&amp;ved=0ahUKEwjzxbG_k6bJAhXin3IKHQaHCdsQjRwIBw&amp;url=http://www.yasambu.com/forum/konu/gumus-baligi-fotolari-gumus-baligi-resimleri.56742/&amp;psig=AFQjCNGIdfCe6_JOlklo9DC232PWtPUjdA&amp;ust=1448354595079679" TargetMode="External"/><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www.google.com.tr/url?sa=i&amp;rct=j&amp;q=&amp;esrc=s&amp;source=images&amp;cd=&amp;cad=rja&amp;uact=8&amp;ved=0ahUKEwi1jL7Ok7DJAhUCqXIKHcjWCL8QjRwIBw&amp;url=http://avrehberi.blogspot.com/2012/08/siraz-baligi.html&amp;psig=AFQjCNH8oYoOf1LYRVxkqdWtu5oOikz6tw&amp;ust=1448698208596785" TargetMode="External"/><Relationship Id="rId7" Type="http://schemas.openxmlformats.org/officeDocument/2006/relationships/image" Target="../media/image71.jpeg"/><Relationship Id="rId2" Type="http://schemas.openxmlformats.org/officeDocument/2006/relationships/chart" Target="../charts/chart23.xml"/><Relationship Id="rId1" Type="http://schemas.openxmlformats.org/officeDocument/2006/relationships/slideLayout" Target="../slideLayouts/slideLayout1.xml"/><Relationship Id="rId6" Type="http://schemas.openxmlformats.org/officeDocument/2006/relationships/hyperlink" Target="http://www.google.com.tr/url?sa=i&amp;rct=j&amp;q=&amp;esrc=s&amp;source=images&amp;cd=&amp;cad=rja&amp;uact=8&amp;ved=&amp;url=http://www.oltacilar.com/yayin-hakkinda-her-sey-derinlerin-hakimi-t6544.html&amp;psig=AFQjCNE3NWHhgO30dXciH-nA4TlA9zS0GQ&amp;ust=1448698330791089" TargetMode="External"/><Relationship Id="rId5" Type="http://schemas.openxmlformats.org/officeDocument/2006/relationships/image" Target="../media/image11.jpeg"/><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3.jpeg"/><Relationship Id="rId7" Type="http://schemas.openxmlformats.org/officeDocument/2006/relationships/image" Target="../media/image76.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hyperlink" Target="http://www.google.com.tr/url?sa=i&amp;rct=j&amp;q=&amp;esrc=s&amp;source=images&amp;cd=&amp;cad=rja&amp;uact=8&amp;ved=0ahUKEwi6oZGZkKbJAhWK9HIKHYVCAZkQjRwIBw&amp;url=http://oltavebalik.com/fangri-mercan/&amp;psig=AFQjCNEy63BpMViotAqGHhCzvyBwINqwzw&amp;ust=1448353713397528" TargetMode="External"/><Relationship Id="rId5" Type="http://schemas.openxmlformats.org/officeDocument/2006/relationships/image" Target="../media/image75.png"/><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5" Type="http://schemas.openxmlformats.org/officeDocument/2006/relationships/image" Target="../media/image85.jpeg"/><Relationship Id="rId4" Type="http://schemas.openxmlformats.org/officeDocument/2006/relationships/image" Target="../media/image8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48.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vmlDrawing" Target="../drawings/vmlDrawing2.vml"/><Relationship Id="rId4" Type="http://schemas.openxmlformats.org/officeDocument/2006/relationships/oleObject" Target="../embeddings/Microsoft_Office_Excel_97-2003__al__ma_Sayfas_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116633"/>
            <a:ext cx="8542093" cy="1800200"/>
          </a:xfrm>
        </p:spPr>
        <p:txBody>
          <a:bodyPr/>
          <a:lstStyle/>
          <a:p>
            <a:endParaRPr lang="tr-TR" sz="4000" b="1" dirty="0">
              <a:solidFill>
                <a:schemeClr val="bg2">
                  <a:lumMod val="75000"/>
                </a:schemeClr>
              </a:solidFill>
              <a:effectLst/>
            </a:endParaRPr>
          </a:p>
        </p:txBody>
      </p:sp>
      <p:sp>
        <p:nvSpPr>
          <p:cNvPr id="3" name="İçerik Yer Tutucusu 2"/>
          <p:cNvSpPr>
            <a:spLocks noGrp="1"/>
          </p:cNvSpPr>
          <p:nvPr>
            <p:ph idx="1"/>
          </p:nvPr>
        </p:nvSpPr>
        <p:spPr>
          <a:xfrm>
            <a:off x="457200" y="1600200"/>
            <a:ext cx="8229600" cy="4997152"/>
          </a:xfrm>
        </p:spPr>
        <p:txBody>
          <a:bodyPr/>
          <a:lstStyle/>
          <a:p>
            <a:endParaRPr lang="tr-TR" dirty="0"/>
          </a:p>
          <a:p>
            <a:endParaRPr lang="tr-TR" dirty="0" smtClean="0"/>
          </a:p>
          <a:p>
            <a:pPr marL="0" indent="0">
              <a:buNone/>
            </a:pPr>
            <a:endParaRPr lang="tr-TR" sz="2000" dirty="0" smtClean="0">
              <a:solidFill>
                <a:schemeClr val="accent5">
                  <a:lumMod val="10000"/>
                </a:schemeClr>
              </a:solidFill>
            </a:endParaRPr>
          </a:p>
          <a:p>
            <a:pPr marL="0" indent="0" algn="ctr">
              <a:buNone/>
            </a:pPr>
            <a:r>
              <a:rPr lang="tr-TR" sz="2800" b="1" dirty="0">
                <a:solidFill>
                  <a:schemeClr val="bg2">
                    <a:lumMod val="75000"/>
                  </a:schemeClr>
                </a:solidFill>
                <a:effectLst/>
              </a:rPr>
              <a:t>TÜRKİYE'DEKİ SU ÜRÜNLERİ ÜRETİMİNE GENEL BİR </a:t>
            </a:r>
            <a:r>
              <a:rPr lang="tr-TR" sz="2800" b="1" dirty="0" smtClean="0">
                <a:solidFill>
                  <a:schemeClr val="bg2">
                    <a:lumMod val="75000"/>
                  </a:schemeClr>
                </a:solidFill>
                <a:effectLst/>
              </a:rPr>
              <a:t>BAKIŞ</a:t>
            </a:r>
          </a:p>
          <a:p>
            <a:pPr marL="0" indent="0">
              <a:buNone/>
            </a:pPr>
            <a:endParaRPr lang="tr-TR" sz="1800" b="1" dirty="0" smtClean="0">
              <a:solidFill>
                <a:schemeClr val="accent5">
                  <a:lumMod val="25000"/>
                </a:schemeClr>
              </a:solidFill>
              <a:effectLst/>
            </a:endParaRPr>
          </a:p>
          <a:p>
            <a:pPr marL="0" indent="0">
              <a:buNone/>
            </a:pPr>
            <a:endParaRPr lang="tr-TR" sz="1800" b="1" dirty="0" smtClean="0">
              <a:solidFill>
                <a:schemeClr val="accent5">
                  <a:lumMod val="25000"/>
                </a:schemeClr>
              </a:solidFill>
              <a:effectLst/>
            </a:endParaRPr>
          </a:p>
          <a:p>
            <a:pPr marL="0" indent="0">
              <a:buNone/>
            </a:pPr>
            <a:endParaRPr lang="tr-TR" sz="1800" b="1" dirty="0">
              <a:solidFill>
                <a:schemeClr val="accent5">
                  <a:lumMod val="25000"/>
                </a:schemeClr>
              </a:solidFill>
              <a:effectLst/>
            </a:endParaRPr>
          </a:p>
          <a:p>
            <a:pPr marL="0" indent="0">
              <a:buNone/>
            </a:pPr>
            <a:r>
              <a:rPr lang="tr-TR" sz="1800" b="1" dirty="0" smtClean="0">
                <a:solidFill>
                  <a:schemeClr val="bg2">
                    <a:lumMod val="75000"/>
                  </a:schemeClr>
                </a:solidFill>
                <a:effectLst/>
              </a:rPr>
              <a:t>Hazırlayan</a:t>
            </a:r>
            <a:r>
              <a:rPr lang="tr-TR" sz="1800" b="1" dirty="0">
                <a:solidFill>
                  <a:schemeClr val="bg2">
                    <a:lumMod val="75000"/>
                  </a:schemeClr>
                </a:solidFill>
                <a:effectLst/>
              </a:rPr>
              <a:t>: Yavuz ERDEN</a:t>
            </a:r>
          </a:p>
          <a:p>
            <a:pPr marL="0" indent="0">
              <a:buNone/>
            </a:pPr>
            <a:r>
              <a:rPr lang="tr-TR" sz="1800" b="1" dirty="0">
                <a:solidFill>
                  <a:schemeClr val="bg2">
                    <a:lumMod val="75000"/>
                  </a:schemeClr>
                </a:solidFill>
                <a:effectLst/>
              </a:rPr>
              <a:t>Danışman : Prof. Dr. Ahmet </a:t>
            </a:r>
            <a:r>
              <a:rPr lang="tr-TR" sz="1800" b="1" dirty="0" smtClean="0">
                <a:solidFill>
                  <a:schemeClr val="bg2">
                    <a:lumMod val="75000"/>
                  </a:schemeClr>
                </a:solidFill>
                <a:effectLst/>
              </a:rPr>
              <a:t>ALTINDAĞ</a:t>
            </a:r>
          </a:p>
          <a:p>
            <a:pPr marL="0" indent="0">
              <a:buNone/>
            </a:pPr>
            <a:endParaRPr lang="tr-TR" sz="2800" dirty="0" smtClean="0">
              <a:solidFill>
                <a:schemeClr val="bg2">
                  <a:lumMod val="75000"/>
                </a:schemeClr>
              </a:solidFill>
            </a:endParaRPr>
          </a:p>
          <a:p>
            <a:pPr marL="0" indent="0" algn="ctr">
              <a:buNone/>
            </a:pPr>
            <a:r>
              <a:rPr lang="tr-TR" sz="1800" b="1" dirty="0" smtClean="0">
                <a:solidFill>
                  <a:schemeClr val="bg2">
                    <a:lumMod val="75000"/>
                  </a:schemeClr>
                </a:solidFill>
                <a:effectLst/>
              </a:rPr>
              <a:t>Aralık- 2015</a:t>
            </a:r>
            <a:endParaRPr lang="tr-TR" sz="1800" b="1" dirty="0">
              <a:solidFill>
                <a:schemeClr val="bg2">
                  <a:lumMod val="75000"/>
                </a:schemeClr>
              </a:solidFill>
              <a:effectLst/>
            </a:endParaRPr>
          </a:p>
        </p:txBody>
      </p:sp>
      <p:pic>
        <p:nvPicPr>
          <p:cNvPr id="10242" name="Picture 2" descr="https://upload.wikimedia.org/wikipedia/tr/5/5f/Ankara_%C3%9Cniversitesi_logosu.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31530"/>
            <a:ext cx="1152128"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31455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Object 4"/>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428875"/>
            <a:ext cx="4038600"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2"/>
          <p:cNvSpPr txBox="1">
            <a:spLocks/>
          </p:cNvSpPr>
          <p:nvPr/>
        </p:nvSpPr>
        <p:spPr bwMode="auto">
          <a:xfrm>
            <a:off x="457199" y="333375"/>
            <a:ext cx="8435975" cy="523220"/>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sz="2800" dirty="0" smtClean="0"/>
              <a:t>Yetiştiriciliğin Toplam  Su Ürünleri İçindeki Payı - 2014</a:t>
            </a:r>
            <a:endParaRPr lang="en-US" sz="2800" dirty="0"/>
          </a:p>
        </p:txBody>
      </p:sp>
      <p:sp>
        <p:nvSpPr>
          <p:cNvPr id="39940" name="Rectangle 1"/>
          <p:cNvSpPr>
            <a:spLocks noChangeArrowheads="1"/>
          </p:cNvSpPr>
          <p:nvPr/>
        </p:nvSpPr>
        <p:spPr bwMode="auto">
          <a:xfrm>
            <a:off x="814515" y="5085184"/>
            <a:ext cx="3037405" cy="861774"/>
          </a:xfrm>
          <a:prstGeom prst="rect">
            <a:avLst/>
          </a:prstGeom>
          <a:gradFill rotWithShape="1">
            <a:gsLst>
              <a:gs pos="0">
                <a:srgbClr val="FFDE80"/>
              </a:gs>
              <a:gs pos="50000">
                <a:srgbClr val="FFE8B3"/>
              </a:gs>
              <a:gs pos="100000">
                <a:srgbClr val="FFF3DA"/>
              </a:gs>
            </a:gsLst>
            <a:lin ang="5400000" scaled="1"/>
          </a:gradFill>
          <a:ln w="9525">
            <a:solidFill>
              <a:srgbClr val="FF0000"/>
            </a:solidFill>
            <a:miter lim="800000"/>
            <a:headEnd/>
            <a:tailEnd/>
          </a:ln>
        </p:spPr>
        <p:txBody>
          <a:bodyPr wrap="square"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tr-TR" altLang="tr-TR" sz="1600" b="1" dirty="0" smtClean="0">
                <a:solidFill>
                  <a:srgbClr val="000000"/>
                </a:solidFill>
                <a:cs typeface="Times New Roman" panose="02020603050405020304" pitchFamily="18" charset="0"/>
              </a:rPr>
              <a:t>Avcılık ve Yetiştiricilik(Üretilen) </a:t>
            </a:r>
            <a:r>
              <a:rPr lang="tr-TR" altLang="tr-TR" sz="1600" b="1" dirty="0">
                <a:solidFill>
                  <a:srgbClr val="000000"/>
                </a:solidFill>
                <a:cs typeface="Times New Roman" panose="02020603050405020304" pitchFamily="18" charset="0"/>
              </a:rPr>
              <a:t>Miktarın </a:t>
            </a:r>
            <a:r>
              <a:rPr lang="tr-TR" altLang="tr-TR" sz="1600" b="1" dirty="0" smtClean="0">
                <a:solidFill>
                  <a:srgbClr val="000000"/>
                </a:solidFill>
                <a:cs typeface="Times New Roman" panose="02020603050405020304" pitchFamily="18" charset="0"/>
              </a:rPr>
              <a:t>% si </a:t>
            </a:r>
            <a:r>
              <a:rPr lang="en-US" altLang="tr-TR" sz="1600" b="1" dirty="0" smtClean="0">
                <a:solidFill>
                  <a:srgbClr val="000000"/>
                </a:solidFill>
                <a:cs typeface="Times New Roman" panose="02020603050405020304" pitchFamily="18" charset="0"/>
              </a:rPr>
              <a:t>   </a:t>
            </a:r>
            <a:r>
              <a:rPr lang="en-US" altLang="tr-TR" sz="1800" b="1" dirty="0" smtClean="0">
                <a:solidFill>
                  <a:srgbClr val="000000"/>
                </a:solidFill>
                <a:cs typeface="Times New Roman" panose="02020603050405020304" pitchFamily="18" charset="0"/>
              </a:rPr>
              <a:t>         </a:t>
            </a:r>
            <a:r>
              <a:rPr lang="en-GB" altLang="tr-TR" sz="1800" b="1" dirty="0" smtClean="0">
                <a:solidFill>
                  <a:srgbClr val="000000"/>
                </a:solidFill>
                <a:cs typeface="Times New Roman" panose="02020603050405020304" pitchFamily="18" charset="0"/>
              </a:rPr>
              <a:t>                   </a:t>
            </a:r>
            <a:endParaRPr lang="en-GB" altLang="tr-TR" sz="1800" b="1" dirty="0" smtClean="0">
              <a:solidFill>
                <a:srgbClr val="FFFFFF"/>
              </a:solidFill>
              <a:cs typeface="Times New Roman" panose="02020603050405020304" pitchFamily="18" charset="0"/>
            </a:endParaRPr>
          </a:p>
        </p:txBody>
      </p:sp>
      <p:sp>
        <p:nvSpPr>
          <p:cNvPr id="39941" name="Rectangle 1"/>
          <p:cNvSpPr>
            <a:spLocks noChangeArrowheads="1"/>
          </p:cNvSpPr>
          <p:nvPr/>
        </p:nvSpPr>
        <p:spPr bwMode="auto">
          <a:xfrm>
            <a:off x="5580112" y="5085184"/>
            <a:ext cx="3006080" cy="861774"/>
          </a:xfrm>
          <a:prstGeom prst="rect">
            <a:avLst/>
          </a:prstGeom>
          <a:gradFill rotWithShape="1">
            <a:gsLst>
              <a:gs pos="0">
                <a:srgbClr val="FFDE80"/>
              </a:gs>
              <a:gs pos="50000">
                <a:srgbClr val="FFE8B3"/>
              </a:gs>
              <a:gs pos="100000">
                <a:srgbClr val="FFF3DA"/>
              </a:gs>
            </a:gsLst>
            <a:lin ang="5400000" scaled="1"/>
          </a:gradFill>
          <a:ln w="9525">
            <a:solidFill>
              <a:srgbClr val="FF0000"/>
            </a:solidFill>
            <a:miter lim="800000"/>
            <a:headEnd/>
            <a:tailEnd/>
          </a:ln>
        </p:spPr>
        <p:txBody>
          <a:bodyPr wrap="square"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tr-TR" altLang="tr-TR" sz="1600" b="1" dirty="0">
                <a:solidFill>
                  <a:srgbClr val="000000"/>
                </a:solidFill>
                <a:cs typeface="Times New Roman" panose="02020603050405020304" pitchFamily="18" charset="0"/>
              </a:rPr>
              <a:t>Avcılık ve Yetiştiricilik </a:t>
            </a:r>
            <a:r>
              <a:rPr lang="tr-TR" altLang="tr-TR" sz="1600" b="1" dirty="0" smtClean="0">
                <a:solidFill>
                  <a:srgbClr val="000000"/>
                </a:solidFill>
                <a:cs typeface="Times New Roman" panose="02020603050405020304" pitchFamily="18" charset="0"/>
              </a:rPr>
              <a:t>(Üretilen) Miktarına Karşılık Gelen  Parasal Değer’in </a:t>
            </a:r>
            <a:r>
              <a:rPr lang="tr-TR" altLang="tr-TR" sz="1600" b="1" dirty="0">
                <a:solidFill>
                  <a:srgbClr val="000000"/>
                </a:solidFill>
                <a:cs typeface="Times New Roman" panose="02020603050405020304" pitchFamily="18" charset="0"/>
              </a:rPr>
              <a:t>% si </a:t>
            </a:r>
            <a:r>
              <a:rPr lang="en-US" altLang="tr-TR" sz="1600" b="1" dirty="0" smtClean="0">
                <a:solidFill>
                  <a:srgbClr val="000000"/>
                </a:solidFill>
                <a:cs typeface="Times New Roman" panose="02020603050405020304" pitchFamily="18" charset="0"/>
              </a:rPr>
              <a:t>    </a:t>
            </a:r>
            <a:r>
              <a:rPr lang="en-US" altLang="tr-TR" sz="1800" b="1" dirty="0" smtClean="0">
                <a:solidFill>
                  <a:srgbClr val="000000"/>
                </a:solidFill>
                <a:cs typeface="Times New Roman" panose="02020603050405020304" pitchFamily="18" charset="0"/>
              </a:rPr>
              <a:t>  </a:t>
            </a:r>
            <a:r>
              <a:rPr lang="en-GB" altLang="tr-TR" sz="1800" b="1" dirty="0" smtClean="0">
                <a:solidFill>
                  <a:srgbClr val="000000"/>
                </a:solidFill>
                <a:cs typeface="Times New Roman" panose="02020603050405020304" pitchFamily="18" charset="0"/>
              </a:rPr>
              <a:t>                         </a:t>
            </a:r>
            <a:endParaRPr lang="en-GB" altLang="tr-TR" sz="1800" b="1" dirty="0" smtClean="0">
              <a:solidFill>
                <a:srgbClr val="FFFFFF"/>
              </a:solidFill>
              <a:cs typeface="Times New Roman" panose="02020603050405020304" pitchFamily="18" charset="0"/>
            </a:endParaRPr>
          </a:p>
        </p:txBody>
      </p:sp>
      <p:sp>
        <p:nvSpPr>
          <p:cNvPr id="39944" name="Text Box 9"/>
          <p:cNvSpPr txBox="1">
            <a:spLocks noChangeArrowheads="1"/>
          </p:cNvSpPr>
          <p:nvPr/>
        </p:nvSpPr>
        <p:spPr bwMode="auto">
          <a:xfrm>
            <a:off x="457200" y="6338888"/>
            <a:ext cx="1522512" cy="338138"/>
          </a:xfrm>
          <a:prstGeom prst="rect">
            <a:avLst/>
          </a:prstGeom>
          <a:solidFill>
            <a:schemeClr val="bg2">
              <a:lumMod val="75000"/>
            </a:scheme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r>
              <a:rPr lang="tr-TR" altLang="tr-TR" dirty="0"/>
              <a:t>Kaynak</a:t>
            </a:r>
            <a:r>
              <a:rPr lang="en-US" altLang="tr-TR" dirty="0"/>
              <a:t>: </a:t>
            </a:r>
            <a:r>
              <a:rPr lang="tr-TR" altLang="tr-TR" dirty="0"/>
              <a:t>TUİK</a:t>
            </a:r>
            <a:endParaRPr lang="en-GB" altLang="tr-TR" dirty="0"/>
          </a:p>
        </p:txBody>
      </p:sp>
      <p:graphicFrame>
        <p:nvGraphicFramePr>
          <p:cNvPr id="2" name="Grafik 1"/>
          <p:cNvGraphicFramePr/>
          <p:nvPr>
            <p:extLst>
              <p:ext uri="{D42A27DB-BD31-4B8C-83A1-F6EECF244321}">
                <p14:modId xmlns:p14="http://schemas.microsoft.com/office/powerpoint/2010/main" xmlns="" val="3320461366"/>
              </p:ext>
            </p:extLst>
          </p:nvPr>
        </p:nvGraphicFramePr>
        <p:xfrm>
          <a:off x="4932040" y="1067003"/>
          <a:ext cx="3961134" cy="42288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k 10"/>
          <p:cNvGraphicFramePr/>
          <p:nvPr>
            <p:extLst>
              <p:ext uri="{D42A27DB-BD31-4B8C-83A1-F6EECF244321}">
                <p14:modId xmlns:p14="http://schemas.microsoft.com/office/powerpoint/2010/main" xmlns="" val="298802302"/>
              </p:ext>
            </p:extLst>
          </p:nvPr>
        </p:nvGraphicFramePr>
        <p:xfrm>
          <a:off x="611560" y="980729"/>
          <a:ext cx="3744416" cy="4339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21191052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87444" name="Group 20"/>
          <p:cNvGraphicFramePr>
            <a:graphicFrameLocks noGrp="1"/>
          </p:cNvGraphicFramePr>
          <p:nvPr>
            <p:ph idx="1"/>
            <p:extLst>
              <p:ext uri="{D42A27DB-BD31-4B8C-83A1-F6EECF244321}">
                <p14:modId xmlns:p14="http://schemas.microsoft.com/office/powerpoint/2010/main" xmlns="" val="1801265477"/>
              </p:ext>
            </p:extLst>
          </p:nvPr>
        </p:nvGraphicFramePr>
        <p:xfrm>
          <a:off x="1547664" y="1484313"/>
          <a:ext cx="5472261" cy="5184775"/>
        </p:xfrm>
        <a:graphic>
          <a:graphicData uri="http://schemas.openxmlformats.org/drawingml/2006/table">
            <a:tbl>
              <a:tblPr/>
              <a:tblGrid>
                <a:gridCol w="3608171"/>
                <a:gridCol w="1864090"/>
              </a:tblGrid>
              <a:tr h="2011795">
                <a:tc>
                  <a:txBody>
                    <a:bodyPr/>
                    <a:lstStyle/>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İç Su Ürünleri Yetiştiriciliği</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 </a:t>
                      </a: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Alabalık</a:t>
                      </a:r>
                      <a:endParaRPr kumimoji="0" lang="en-US"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Sazan</a:t>
                      </a: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Mersin</a:t>
                      </a: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Tilapia</a:t>
                      </a: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Kurbağa</a:t>
                      </a:r>
                      <a:endParaRPr kumimoji="0" lang="en-US"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endParaRPr>
                    </a:p>
                  </a:txBody>
                  <a:tcPr marL="91447" marR="9144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1</a:t>
                      </a: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08</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a:t>
                      </a: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239</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 ton</a:t>
                      </a: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1</a:t>
                      </a: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07</a:t>
                      </a:r>
                      <a:r>
                        <a:rPr kumimoji="0" lang="en-US"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a:t>
                      </a: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983</a:t>
                      </a:r>
                      <a:endParaRPr kumimoji="0" lang="en-US"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     </a:t>
                      </a: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 157</a:t>
                      </a: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        17</a:t>
                      </a: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        32</a:t>
                      </a: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chemeClr val="tx1"/>
                          </a:solidFill>
                          <a:effectLst>
                            <a:outerShdw blurRad="38100" dist="38100" dir="2700000" algn="tl">
                              <a:srgbClr val="000000"/>
                            </a:outerShdw>
                          </a:effectLst>
                          <a:latin typeface="Arial" charset="0"/>
                          <a:cs typeface="Arial" charset="0"/>
                        </a:rPr>
                        <a:t>        50</a:t>
                      </a:r>
                    </a:p>
                  </a:txBody>
                  <a:tcPr marL="91447" marR="9144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r>
              <a:tr h="2340996">
                <a:tc>
                  <a:txBody>
                    <a:bodyPr/>
                    <a:lstStyle/>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Deniz Ürünleri Yetiştiriciliği</a:t>
                      </a:r>
                      <a:endPar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Alabalık</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Çipura</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Levrek</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err="1" smtClean="0">
                          <a:ln>
                            <a:noFill/>
                          </a:ln>
                          <a:solidFill>
                            <a:srgbClr val="FFFFFF"/>
                          </a:solidFill>
                          <a:effectLst>
                            <a:outerShdw blurRad="38100" dist="38100" dir="2700000" algn="tl">
                              <a:srgbClr val="000000"/>
                            </a:outerShdw>
                          </a:effectLst>
                          <a:latin typeface="Arial" charset="0"/>
                          <a:cs typeface="Arial" charset="0"/>
                        </a:rPr>
                        <a:t>Granyoz</a:t>
                      </a:r>
                      <a:endPar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err="1" smtClean="0">
                          <a:ln>
                            <a:noFill/>
                          </a:ln>
                          <a:solidFill>
                            <a:srgbClr val="FFFFFF"/>
                          </a:solidFill>
                          <a:effectLst>
                            <a:outerShdw blurRad="38100" dist="38100" dir="2700000" algn="tl">
                              <a:srgbClr val="000000"/>
                            </a:outerShdw>
                          </a:effectLst>
                          <a:latin typeface="Arial" charset="0"/>
                          <a:cs typeface="Arial" charset="0"/>
                        </a:rPr>
                        <a:t>Orkinoz</a:t>
                      </a:r>
                      <a:endPar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rgbClr val="FF3300"/>
                        </a:buClr>
                        <a:buSzPct val="80000"/>
                        <a:buFontTx/>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Diğer</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txBody>
                  <a:tcPr marL="91447" marR="9144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126</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a:t>
                      </a: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894</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 ton</a:t>
                      </a: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a:t>
                      </a: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5</a:t>
                      </a:r>
                      <a:r>
                        <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a:t>
                      </a: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610</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41</a:t>
                      </a:r>
                      <a:r>
                        <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a:t>
                      </a: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8</a:t>
                      </a:r>
                      <a:r>
                        <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7</a:t>
                      </a: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3</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75</a:t>
                      </a:r>
                      <a:r>
                        <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a:t>
                      </a: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657</a:t>
                      </a: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3.281</a:t>
                      </a: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1.136</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a:t>
                      </a:r>
                      <a:r>
                        <a:rPr kumimoji="0" lang="tr-TR"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rPr>
                        <a:t>    341</a:t>
                      </a:r>
                      <a:endParaRPr kumimoji="0" lang="en-US" sz="1800" b="1" i="0" u="none" strike="noStrike" cap="none" normalizeH="0" baseline="0" noProof="0" dirty="0" smtClean="0">
                        <a:ln>
                          <a:noFill/>
                        </a:ln>
                        <a:solidFill>
                          <a:srgbClr val="FFFFFF"/>
                        </a:solidFill>
                        <a:effectLst>
                          <a:outerShdw blurRad="38100" dist="38100" dir="2700000" algn="tl">
                            <a:srgbClr val="000000"/>
                          </a:outerShdw>
                        </a:effectLst>
                        <a:latin typeface="Arial" charset="0"/>
                        <a:cs typeface="Arial" charset="0"/>
                      </a:endParaRPr>
                    </a:p>
                  </a:txBody>
                  <a:tcPr marL="91447" marR="9144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r>
              <a:tr h="831984">
                <a:tc>
                  <a:txBody>
                    <a:bodyPr/>
                    <a:lstStyle/>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TO</a:t>
                      </a: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P</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L</a:t>
                      </a: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AM</a:t>
                      </a:r>
                      <a:endPar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endParaRPr>
                    </a:p>
                  </a:txBody>
                  <a:tcPr marL="91447" marR="9144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l" defTabSz="954088"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235</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a:t>
                      </a:r>
                      <a:r>
                        <a:rPr kumimoji="0" lang="tr-TR"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133 </a:t>
                      </a:r>
                      <a:r>
                        <a:rPr kumimoji="0" lang="en-US" sz="1800" b="1" i="0" u="none" strike="noStrike" cap="none" normalizeH="0" baseline="0" noProof="0" dirty="0" smtClean="0">
                          <a:ln>
                            <a:noFill/>
                          </a:ln>
                          <a:solidFill>
                            <a:srgbClr val="FFFF00"/>
                          </a:solidFill>
                          <a:effectLst>
                            <a:outerShdw blurRad="38100" dist="38100" dir="2700000" algn="tl">
                              <a:srgbClr val="000000"/>
                            </a:outerShdw>
                          </a:effectLst>
                          <a:latin typeface="Arial" charset="0"/>
                          <a:cs typeface="Arial" charset="0"/>
                        </a:rPr>
                        <a:t>ton</a:t>
                      </a:r>
                    </a:p>
                  </a:txBody>
                  <a:tcPr marL="91447" marR="9144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r>
            </a:tbl>
          </a:graphicData>
        </a:graphic>
      </p:graphicFrame>
      <p:sp>
        <p:nvSpPr>
          <p:cNvPr id="6" name="Subtitle 2"/>
          <p:cNvSpPr txBox="1">
            <a:spLocks/>
          </p:cNvSpPr>
          <p:nvPr/>
        </p:nvSpPr>
        <p:spPr bwMode="auto">
          <a:xfrm>
            <a:off x="179510" y="549275"/>
            <a:ext cx="8496947" cy="523220"/>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sz="2800" dirty="0" smtClean="0"/>
              <a:t>Su Kaynakları İtibariyle Yetiştiricilik Üretimi - </a:t>
            </a:r>
            <a:r>
              <a:rPr lang="tr-TR" sz="2800" dirty="0"/>
              <a:t>2014</a:t>
            </a:r>
            <a:endParaRPr lang="en-US" sz="2800" dirty="0"/>
          </a:p>
        </p:txBody>
      </p:sp>
      <p:pic>
        <p:nvPicPr>
          <p:cNvPr id="8194" name="Picture 2" descr="levre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6696236" y="1952835"/>
            <a:ext cx="2448274" cy="1512167"/>
          </a:xfrm>
          <a:prstGeom prst="rect">
            <a:avLst/>
          </a:prstGeom>
          <a:blipFill>
            <a:blip r:embed="rId4" cstate="print"/>
            <a:tile tx="0" ty="0" sx="100000" sy="100000" flip="none" algn="tl"/>
          </a:blipFill>
          <a:ln>
            <a:noFill/>
          </a:ln>
          <a:extLst/>
        </p:spPr>
      </p:pic>
      <p:pic>
        <p:nvPicPr>
          <p:cNvPr id="8195" name="Picture 3" descr="cipar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6552219" y="4545127"/>
            <a:ext cx="2736304" cy="1512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http://suurunleri.ibb.gov.tr/uploads/suurunleri/2013/06/Minekop-610x29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412417" y="2044990"/>
            <a:ext cx="2480000"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8199" name="Picture 7" descr="http://www.forumalew.org/attachments/38014d1421838141/orkinos-baligi.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6200000">
            <a:off x="-540569" y="4653134"/>
            <a:ext cx="2736305" cy="129614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Düz Ok Bağlayıcısı 2"/>
          <p:cNvCxnSpPr/>
          <p:nvPr/>
        </p:nvCxnSpPr>
        <p:spPr bwMode="auto">
          <a:xfrm flipV="1">
            <a:off x="2339752" y="3212976"/>
            <a:ext cx="5256584" cy="1512168"/>
          </a:xfrm>
          <a:prstGeom prst="straightConnector1">
            <a:avLst/>
          </a:prstGeom>
          <a:noFill/>
          <a:ln w="19050" cap="flat" cmpd="sng" algn="ctr">
            <a:solidFill>
              <a:schemeClr val="bg1">
                <a:lumMod val="50000"/>
                <a:lumOff val="50000"/>
              </a:schemeClr>
            </a:solidFill>
            <a:prstDash val="solid"/>
            <a:round/>
            <a:headEnd type="none" w="med" len="med"/>
            <a:tailEnd type="arrow"/>
          </a:ln>
          <a:effectLst/>
        </p:spPr>
      </p:cxnSp>
      <p:cxnSp>
        <p:nvCxnSpPr>
          <p:cNvPr id="9" name="Düz Ok Bağlayıcısı 8"/>
          <p:cNvCxnSpPr/>
          <p:nvPr/>
        </p:nvCxnSpPr>
        <p:spPr bwMode="auto">
          <a:xfrm>
            <a:off x="2339752" y="4365104"/>
            <a:ext cx="5040560" cy="792088"/>
          </a:xfrm>
          <a:prstGeom prst="straightConnector1">
            <a:avLst/>
          </a:prstGeom>
          <a:noFill/>
          <a:ln w="19050" cap="flat" cmpd="sng" algn="ctr">
            <a:solidFill>
              <a:schemeClr val="bg1">
                <a:lumMod val="50000"/>
                <a:lumOff val="50000"/>
              </a:schemeClr>
            </a:solidFill>
            <a:prstDash val="solid"/>
            <a:round/>
            <a:headEnd type="none" w="med" len="med"/>
            <a:tailEnd type="arrow"/>
          </a:ln>
          <a:effectLst/>
        </p:spPr>
      </p:cxnSp>
      <p:cxnSp>
        <p:nvCxnSpPr>
          <p:cNvPr id="12" name="Düz Ok Bağlayıcısı 11"/>
          <p:cNvCxnSpPr/>
          <p:nvPr/>
        </p:nvCxnSpPr>
        <p:spPr bwMode="auto">
          <a:xfrm flipH="1" flipV="1">
            <a:off x="1169377" y="5298892"/>
            <a:ext cx="504057" cy="5"/>
          </a:xfrm>
          <a:prstGeom prst="straightConnector1">
            <a:avLst/>
          </a:prstGeom>
          <a:noFill/>
          <a:ln w="19050" cap="flat" cmpd="sng" algn="ctr">
            <a:solidFill>
              <a:schemeClr val="bg1">
                <a:lumMod val="50000"/>
                <a:lumOff val="50000"/>
              </a:schemeClr>
            </a:solidFill>
            <a:prstDash val="solid"/>
            <a:round/>
            <a:headEnd type="none" w="med" len="med"/>
            <a:tailEnd type="arrow"/>
          </a:ln>
          <a:effectLst/>
        </p:spPr>
      </p:cxnSp>
      <p:cxnSp>
        <p:nvCxnSpPr>
          <p:cNvPr id="14" name="Düz Ok Bağlayıcısı 13"/>
          <p:cNvCxnSpPr/>
          <p:nvPr/>
        </p:nvCxnSpPr>
        <p:spPr bwMode="auto">
          <a:xfrm flipH="1" flipV="1">
            <a:off x="1043608" y="2996952"/>
            <a:ext cx="1296144" cy="2016224"/>
          </a:xfrm>
          <a:prstGeom prst="straightConnector1">
            <a:avLst/>
          </a:prstGeom>
          <a:noFill/>
          <a:ln w="19050" cap="flat" cmpd="sng" algn="ctr">
            <a:solidFill>
              <a:schemeClr val="bg1">
                <a:lumMod val="50000"/>
                <a:lumOff val="50000"/>
              </a:schemeClr>
            </a:solidFill>
            <a:prstDash val="solid"/>
            <a:round/>
            <a:headEnd type="none" w="med" len="med"/>
            <a:tailEnd type="arrow"/>
          </a:ln>
          <a:effectLst/>
        </p:spPr>
      </p:cxnSp>
    </p:spTree>
    <p:extLst>
      <p:ext uri="{BB962C8B-B14F-4D97-AF65-F5344CB8AC3E}">
        <p14:creationId xmlns:p14="http://schemas.microsoft.com/office/powerpoint/2010/main" xmlns="" val="125938647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7 İçerik Yer Tutucusu"/>
          <p:cNvGraphicFramePr>
            <a:graphicFrameLocks noGrp="1"/>
          </p:cNvGraphicFramePr>
          <p:nvPr>
            <p:ph idx="1"/>
            <p:extLst>
              <p:ext uri="{D42A27DB-BD31-4B8C-83A1-F6EECF244321}">
                <p14:modId xmlns:p14="http://schemas.microsoft.com/office/powerpoint/2010/main" xmlns="" val="591399901"/>
              </p:ext>
            </p:extLst>
          </p:nvPr>
        </p:nvGraphicFramePr>
        <p:xfrm>
          <a:off x="317500" y="813196"/>
          <a:ext cx="8609013" cy="5377470"/>
        </p:xfrm>
        <a:graphic>
          <a:graphicData uri="http://schemas.openxmlformats.org/presentationml/2006/ole">
            <p:oleObj spid="_x0000_s5405" name="Çalışma Sayfası" r:id="rId4" imgW="8610727" imgH="5715034" progId="Excel.Sheet.8">
              <p:embed/>
            </p:oleObj>
          </a:graphicData>
        </a:graphic>
      </p:graphicFrame>
      <p:sp>
        <p:nvSpPr>
          <p:cNvPr id="10" name="Subtitle 2"/>
          <p:cNvSpPr txBox="1">
            <a:spLocks/>
          </p:cNvSpPr>
          <p:nvPr/>
        </p:nvSpPr>
        <p:spPr bwMode="auto">
          <a:xfrm>
            <a:off x="305777" y="303213"/>
            <a:ext cx="8620735" cy="584775"/>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Türler İtibariyle Yetiştiricilik Miktarları – </a:t>
            </a:r>
            <a:r>
              <a:rPr lang="tr-TR" dirty="0"/>
              <a:t>2014 (%)</a:t>
            </a:r>
            <a:endParaRPr lang="en-US" dirty="0"/>
          </a:p>
        </p:txBody>
      </p:sp>
      <p:sp>
        <p:nvSpPr>
          <p:cNvPr id="41988" name="Text Box 9"/>
          <p:cNvSpPr txBox="1">
            <a:spLocks noChangeArrowheads="1"/>
          </p:cNvSpPr>
          <p:nvPr/>
        </p:nvSpPr>
        <p:spPr bwMode="auto">
          <a:xfrm>
            <a:off x="305777" y="6234334"/>
            <a:ext cx="1529920" cy="338554"/>
          </a:xfrm>
          <a:prstGeom prst="rect">
            <a:avLst/>
          </a:prstGeom>
          <a:solidFill>
            <a:schemeClr val="bg2">
              <a:lumMod val="75000"/>
            </a:scheme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r>
              <a:rPr lang="tr-TR" altLang="tr-TR" dirty="0"/>
              <a:t>Kaynak</a:t>
            </a:r>
            <a:r>
              <a:rPr lang="en-US" altLang="tr-TR" dirty="0"/>
              <a:t>: </a:t>
            </a:r>
            <a:r>
              <a:rPr lang="tr-TR" altLang="tr-TR" dirty="0"/>
              <a:t>TUİK</a:t>
            </a:r>
            <a:endParaRPr lang="en-GB" altLang="tr-TR" dirty="0"/>
          </a:p>
        </p:txBody>
      </p:sp>
      <p:pic>
        <p:nvPicPr>
          <p:cNvPr id="41989" name="Resim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9562" y="1484312"/>
            <a:ext cx="2052638" cy="864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Resim 3"/>
          <p:cNvPicPr>
            <a:picLocks noChangeAspect="1"/>
          </p:cNvPicPr>
          <p:nvPr/>
        </p:nvPicPr>
        <p:blipFill>
          <a:blip r:embed="rId6" cstate="print">
            <a:extLst>
              <a:ext uri="{28A0092B-C50C-407E-A947-70E740481C1C}">
                <a14:useLocalDpi xmlns:a14="http://schemas.microsoft.com/office/drawing/2010/main" xmlns="" val="0"/>
              </a:ext>
            </a:extLst>
          </a:blip>
          <a:srcRect l="771" t="29166" r="-771" b="14951"/>
          <a:stretch>
            <a:fillRect/>
          </a:stretch>
        </p:blipFill>
        <p:spPr bwMode="auto">
          <a:xfrm>
            <a:off x="6444208" y="4967139"/>
            <a:ext cx="1835944" cy="910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882796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0" name="4 İçerik Yer Tutucusu"/>
          <p:cNvGraphicFramePr>
            <a:graphicFrameLocks noGrp="1"/>
          </p:cNvGraphicFramePr>
          <p:nvPr>
            <p:ph sz="half" idx="2"/>
            <p:extLst>
              <p:ext uri="{D42A27DB-BD31-4B8C-83A1-F6EECF244321}">
                <p14:modId xmlns:p14="http://schemas.microsoft.com/office/powerpoint/2010/main" xmlns="" val="2369929919"/>
              </p:ext>
            </p:extLst>
          </p:nvPr>
        </p:nvGraphicFramePr>
        <p:xfrm>
          <a:off x="323850" y="1035050"/>
          <a:ext cx="8208590" cy="4626198"/>
        </p:xfrm>
        <a:graphic>
          <a:graphicData uri="http://schemas.openxmlformats.org/presentationml/2006/ole">
            <p:oleObj spid="_x0000_s6430" name="Çalışma Sayfası" r:id="rId3" imgW="9210743" imgH="5343525" progId="Excel.Sheet.8">
              <p:embed/>
            </p:oleObj>
          </a:graphicData>
        </a:graphic>
      </p:graphicFrame>
      <p:sp>
        <p:nvSpPr>
          <p:cNvPr id="6" name="Subtitle 2"/>
          <p:cNvSpPr txBox="1">
            <a:spLocks/>
          </p:cNvSpPr>
          <p:nvPr/>
        </p:nvSpPr>
        <p:spPr bwMode="auto">
          <a:xfrm>
            <a:off x="323529" y="396875"/>
            <a:ext cx="8523327" cy="1077218"/>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Su Ürünleri Yetiştiriciliğinin Büyüme Trendi (ton)</a:t>
            </a:r>
            <a:endParaRPr lang="tr-TR" dirty="0"/>
          </a:p>
          <a:p>
            <a:endParaRPr lang="en-US" dirty="0"/>
          </a:p>
        </p:txBody>
      </p:sp>
      <p:sp>
        <p:nvSpPr>
          <p:cNvPr id="43012" name="Text Box 9"/>
          <p:cNvSpPr txBox="1">
            <a:spLocks noChangeArrowheads="1"/>
          </p:cNvSpPr>
          <p:nvPr/>
        </p:nvSpPr>
        <p:spPr bwMode="auto">
          <a:xfrm>
            <a:off x="323529" y="6259215"/>
            <a:ext cx="1584176" cy="338137"/>
          </a:xfrm>
          <a:prstGeom prst="rect">
            <a:avLst/>
          </a:prstGeom>
          <a:solidFill>
            <a:schemeClr val="bg2">
              <a:lumMod val="75000"/>
            </a:schemeClr>
          </a:solidFill>
          <a:ln>
            <a:noFill/>
          </a:ln>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ClrTx/>
              <a:buSzTx/>
              <a:buFontTx/>
              <a:buNone/>
            </a:pPr>
            <a:r>
              <a:rPr lang="tr-TR" altLang="tr-TR" sz="1600" b="1" dirty="0" smtClean="0">
                <a:solidFill>
                  <a:srgbClr val="00FF00"/>
                </a:solidFill>
              </a:rPr>
              <a:t>Kaynak</a:t>
            </a:r>
            <a:r>
              <a:rPr lang="en-US" altLang="tr-TR" sz="1600" b="1" dirty="0" smtClean="0">
                <a:solidFill>
                  <a:srgbClr val="00FF00"/>
                </a:solidFill>
              </a:rPr>
              <a:t>: </a:t>
            </a:r>
            <a:r>
              <a:rPr lang="tr-TR" altLang="tr-TR" sz="1600" b="1" dirty="0" smtClean="0">
                <a:solidFill>
                  <a:srgbClr val="00FF00"/>
                </a:solidFill>
              </a:rPr>
              <a:t>TUİK</a:t>
            </a:r>
            <a:endParaRPr lang="en-GB" altLang="tr-TR" sz="1600" b="1" dirty="0" smtClean="0">
              <a:solidFill>
                <a:srgbClr val="00FF00"/>
              </a:solidFill>
            </a:endParaRPr>
          </a:p>
        </p:txBody>
      </p:sp>
    </p:spTree>
    <p:extLst>
      <p:ext uri="{BB962C8B-B14F-4D97-AF65-F5344CB8AC3E}">
        <p14:creationId xmlns:p14="http://schemas.microsoft.com/office/powerpoint/2010/main" xmlns="" val="234596949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xmlns="" val="2347385777"/>
              </p:ext>
            </p:extLst>
          </p:nvPr>
        </p:nvGraphicFramePr>
        <p:xfrm>
          <a:off x="288541" y="804619"/>
          <a:ext cx="8712968" cy="5216669"/>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2"/>
          <p:cNvSpPr txBox="1">
            <a:spLocks/>
          </p:cNvSpPr>
          <p:nvPr/>
        </p:nvSpPr>
        <p:spPr bwMode="auto">
          <a:xfrm>
            <a:off x="392113" y="188913"/>
            <a:ext cx="8505825" cy="584775"/>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Türkiye  Dünya Levrek Üretiminde  Lider (ton) </a:t>
            </a:r>
            <a:endParaRPr lang="en-US" dirty="0"/>
          </a:p>
        </p:txBody>
      </p:sp>
      <p:sp>
        <p:nvSpPr>
          <p:cNvPr id="8" name="Başlık 1"/>
          <p:cNvSpPr txBox="1">
            <a:spLocks/>
          </p:cNvSpPr>
          <p:nvPr/>
        </p:nvSpPr>
        <p:spPr bwMode="auto">
          <a:xfrm>
            <a:off x="392113" y="6021288"/>
            <a:ext cx="8283575" cy="354112"/>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algn="l">
              <a:defRPr/>
            </a:pPr>
            <a:r>
              <a:rPr lang="tr-TR" sz="1800" b="1" kern="0" dirty="0" smtClean="0">
                <a:solidFill>
                  <a:schemeClr val="bg2">
                    <a:lumMod val="75000"/>
                  </a:schemeClr>
                </a:solidFill>
                <a:effectLst/>
                <a:latin typeface="Calibri" panose="020F0502020204030204" pitchFamily="34" charset="0"/>
                <a:cs typeface="Times New Roman" panose="02020603050405020304" pitchFamily="18" charset="0"/>
              </a:rPr>
              <a:t>Türkiye 2013 yılı Dünya  toplam levrek üretiminin % 40’nı yetiştirmiştir</a:t>
            </a:r>
            <a:r>
              <a:rPr lang="tr-TR" sz="1800" b="1" kern="0" dirty="0" smtClean="0">
                <a:solidFill>
                  <a:schemeClr val="bg2">
                    <a:lumMod val="75000"/>
                  </a:schemeClr>
                </a:solidFill>
                <a:effectLst/>
                <a:latin typeface="Calibri" panose="020F0502020204030204" pitchFamily="34" charset="0"/>
              </a:rPr>
              <a:t>.</a:t>
            </a:r>
            <a:endParaRPr lang="tr-TR" sz="1800" kern="0" dirty="0">
              <a:solidFill>
                <a:schemeClr val="bg2">
                  <a:lumMod val="75000"/>
                </a:schemeClr>
              </a:solidFill>
              <a:effectLst/>
              <a:latin typeface="Calibri" panose="020F0502020204030204" pitchFamily="34" charset="0"/>
            </a:endParaRPr>
          </a:p>
        </p:txBody>
      </p:sp>
      <p:sp>
        <p:nvSpPr>
          <p:cNvPr id="9" name="Dikdörtgen 8"/>
          <p:cNvSpPr/>
          <p:nvPr/>
        </p:nvSpPr>
        <p:spPr>
          <a:xfrm>
            <a:off x="473075" y="6389688"/>
            <a:ext cx="1518236" cy="338554"/>
          </a:xfrm>
          <a:prstGeom prst="rect">
            <a:avLst/>
          </a:prstGeom>
          <a:solidFill>
            <a:schemeClr val="bg2">
              <a:lumMod val="75000"/>
            </a:schemeClr>
          </a:solidFill>
          <a:ln>
            <a:noFill/>
          </a:ln>
        </p:spPr>
        <p:txBody>
          <a:bodyPr wrap="square">
            <a:spAutoFit/>
          </a:bodyPr>
          <a:lstStyle/>
          <a:p>
            <a:pPr fontAlgn="base">
              <a:spcBef>
                <a:spcPct val="50000"/>
              </a:spcBef>
              <a:spcAft>
                <a:spcPct val="0"/>
              </a:spcAft>
            </a:pPr>
            <a:r>
              <a:rPr lang="tr-TR" sz="1600" b="1" dirty="0">
                <a:solidFill>
                  <a:srgbClr val="00FF00"/>
                </a:solidFill>
                <a:latin typeface="Arial" panose="020B0604020202020204" pitchFamily="34" charset="0"/>
                <a:cs typeface="Arial" panose="020B0604020202020204" pitchFamily="34" charset="0"/>
              </a:rPr>
              <a:t>Kaynak:</a:t>
            </a:r>
            <a:r>
              <a:rPr lang="en-GB" sz="1600" b="1" dirty="0">
                <a:solidFill>
                  <a:srgbClr val="00FF00"/>
                </a:solidFill>
                <a:latin typeface="Arial" panose="020B0604020202020204" pitchFamily="34" charset="0"/>
                <a:cs typeface="Arial" panose="020B0604020202020204" pitchFamily="34" charset="0"/>
              </a:rPr>
              <a:t> FAO </a:t>
            </a:r>
            <a:endParaRPr lang="tr-TR" sz="1600" b="1" dirty="0">
              <a:solidFill>
                <a:srgbClr val="00FF00"/>
              </a:solidFill>
              <a:latin typeface="Arial" panose="020B0604020202020204" pitchFamily="34" charset="0"/>
              <a:cs typeface="Arial" panose="020B0604020202020204" pitchFamily="34" charset="0"/>
            </a:endParaRPr>
          </a:p>
        </p:txBody>
      </p:sp>
      <p:sp>
        <p:nvSpPr>
          <p:cNvPr id="2" name="Dikdörtgen 1"/>
          <p:cNvSpPr/>
          <p:nvPr/>
        </p:nvSpPr>
        <p:spPr>
          <a:xfrm>
            <a:off x="6362234" y="1124744"/>
            <a:ext cx="2077813" cy="338554"/>
          </a:xfrm>
          <a:prstGeom prst="rect">
            <a:avLst/>
          </a:prstGeom>
        </p:spPr>
        <p:txBody>
          <a:bodyPr wrap="none">
            <a:spAutoFit/>
          </a:bodyPr>
          <a:lstStyle/>
          <a:p>
            <a:r>
              <a:rPr lang="tr-TR" sz="1600" i="1" dirty="0" err="1"/>
              <a:t>Dıcentrarchus</a:t>
            </a:r>
            <a:r>
              <a:rPr lang="tr-TR" sz="1600" i="1" dirty="0"/>
              <a:t> </a:t>
            </a:r>
            <a:r>
              <a:rPr lang="tr-TR" sz="1600" i="1" dirty="0" err="1"/>
              <a:t>labrax</a:t>
            </a:r>
            <a:endParaRPr lang="tr-TR" sz="1600" i="1" dirty="0"/>
          </a:p>
        </p:txBody>
      </p:sp>
      <p:pic>
        <p:nvPicPr>
          <p:cNvPr id="8195" name="Picture 3" descr="levre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2945" y="1482060"/>
            <a:ext cx="4013565" cy="1462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429050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xmlns="" val="213065615"/>
              </p:ext>
            </p:extLst>
          </p:nvPr>
        </p:nvGraphicFramePr>
        <p:xfrm>
          <a:off x="251520" y="908720"/>
          <a:ext cx="881151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2"/>
          <p:cNvSpPr txBox="1">
            <a:spLocks/>
          </p:cNvSpPr>
          <p:nvPr/>
        </p:nvSpPr>
        <p:spPr bwMode="auto">
          <a:xfrm>
            <a:off x="98425" y="188640"/>
            <a:ext cx="8964613" cy="584775"/>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Türkiye Çipura Üretiminde Zirveyi Zorluyor (ton)</a:t>
            </a:r>
            <a:endParaRPr lang="en-US" dirty="0"/>
          </a:p>
        </p:txBody>
      </p:sp>
      <p:sp>
        <p:nvSpPr>
          <p:cNvPr id="2" name="Dikdörtgen 1"/>
          <p:cNvSpPr/>
          <p:nvPr/>
        </p:nvSpPr>
        <p:spPr>
          <a:xfrm>
            <a:off x="473075" y="6389688"/>
            <a:ext cx="1518236" cy="338554"/>
          </a:xfrm>
          <a:prstGeom prst="rect">
            <a:avLst/>
          </a:prstGeom>
          <a:solidFill>
            <a:schemeClr val="bg2">
              <a:lumMod val="75000"/>
            </a:schemeClr>
          </a:solidFill>
          <a:ln>
            <a:noFill/>
          </a:ln>
        </p:spPr>
        <p:txBody>
          <a:bodyPr wrap="square">
            <a:spAutoFit/>
          </a:bodyPr>
          <a:lstStyle/>
          <a:p>
            <a:pPr fontAlgn="base">
              <a:spcBef>
                <a:spcPct val="50000"/>
              </a:spcBef>
              <a:spcAft>
                <a:spcPct val="0"/>
              </a:spcAft>
            </a:pPr>
            <a:r>
              <a:rPr lang="tr-TR" sz="1600" b="1" dirty="0">
                <a:solidFill>
                  <a:srgbClr val="00FF00"/>
                </a:solidFill>
                <a:latin typeface="Arial" panose="020B0604020202020204" pitchFamily="34" charset="0"/>
                <a:cs typeface="Arial" panose="020B0604020202020204" pitchFamily="34" charset="0"/>
              </a:rPr>
              <a:t>Kaynak</a:t>
            </a:r>
            <a:r>
              <a:rPr lang="en-GB" sz="1600" b="1" dirty="0">
                <a:solidFill>
                  <a:srgbClr val="00FF00"/>
                </a:solidFill>
                <a:latin typeface="Arial" panose="020B0604020202020204" pitchFamily="34" charset="0"/>
                <a:cs typeface="Arial" panose="020B0604020202020204" pitchFamily="34" charset="0"/>
              </a:rPr>
              <a:t>: FAO </a:t>
            </a:r>
            <a:endParaRPr lang="tr-TR" sz="1600" b="1" dirty="0">
              <a:solidFill>
                <a:srgbClr val="00FF00"/>
              </a:solidFill>
              <a:latin typeface="Arial" panose="020B0604020202020204" pitchFamily="34" charset="0"/>
              <a:cs typeface="Arial" panose="020B0604020202020204" pitchFamily="34" charset="0"/>
            </a:endParaRPr>
          </a:p>
        </p:txBody>
      </p:sp>
      <p:sp>
        <p:nvSpPr>
          <p:cNvPr id="7" name="Başlık 1"/>
          <p:cNvSpPr txBox="1">
            <a:spLocks/>
          </p:cNvSpPr>
          <p:nvPr/>
        </p:nvSpPr>
        <p:spPr bwMode="auto">
          <a:xfrm>
            <a:off x="251520" y="5949950"/>
            <a:ext cx="8811518" cy="439738"/>
          </a:xfrm>
          <a:prstGeom prst="rect">
            <a:avLst/>
          </a:prstGeom>
          <a:noFill/>
          <a:ln w="9525">
            <a:noFill/>
            <a:miter lim="800000"/>
            <a:headEnd/>
            <a:tailEnd/>
          </a:ln>
          <a:effectLst/>
        </p:spPr>
        <p:txBody>
          <a:bodyPr anchor="ctr" anchorCtr="1"/>
          <a:lstStyle>
            <a:defPPr>
              <a:defRPr lang="tr-TR"/>
            </a:defPPr>
            <a:lvl1pPr eaLnBrk="0" fontAlgn="base" hangingPunct="0">
              <a:spcBef>
                <a:spcPct val="0"/>
              </a:spcBef>
              <a:spcAft>
                <a:spcPct val="0"/>
              </a:spcAft>
              <a:defRPr b="1" kern="0">
                <a:solidFill>
                  <a:schemeClr val="bg2">
                    <a:lumMod val="75000"/>
                  </a:schemeClr>
                </a:solidFill>
                <a:effectLst/>
                <a:latin typeface="Calibri" panose="020F0502020204030204" pitchFamily="34" charset="0"/>
                <a:ea typeface="+mj-ea"/>
                <a:cs typeface="Times New Roman" panose="02020603050405020304" pitchFamily="18" charset="0"/>
              </a:defRPr>
            </a:lvl1pPr>
            <a:lvl2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r>
              <a:rPr lang="tr-TR" dirty="0"/>
              <a:t>Türkiye Dünya 2013 yılı çipura üretiminin % 25’ini yetiştirilmiştir.</a:t>
            </a:r>
          </a:p>
        </p:txBody>
      </p:sp>
      <p:sp>
        <p:nvSpPr>
          <p:cNvPr id="3" name="Dikdörtgen 2"/>
          <p:cNvSpPr/>
          <p:nvPr/>
        </p:nvSpPr>
        <p:spPr>
          <a:xfrm>
            <a:off x="7092280" y="1268760"/>
            <a:ext cx="1473480" cy="338554"/>
          </a:xfrm>
          <a:prstGeom prst="rect">
            <a:avLst/>
          </a:prstGeom>
        </p:spPr>
        <p:txBody>
          <a:bodyPr wrap="none">
            <a:spAutoFit/>
          </a:bodyPr>
          <a:lstStyle/>
          <a:p>
            <a:r>
              <a:rPr lang="tr-TR" sz="1600" i="1" dirty="0" err="1"/>
              <a:t>Sparus</a:t>
            </a:r>
            <a:r>
              <a:rPr lang="tr-TR" sz="1600" i="1" dirty="0"/>
              <a:t> </a:t>
            </a:r>
            <a:r>
              <a:rPr lang="tr-TR" sz="1600" i="1" dirty="0" err="1"/>
              <a:t>aurata</a:t>
            </a:r>
            <a:endParaRPr lang="tr-TR" sz="1600" dirty="0"/>
          </a:p>
        </p:txBody>
      </p:sp>
      <p:pic>
        <p:nvPicPr>
          <p:cNvPr id="9219" name="Picture 3" descr="cipar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1624473"/>
            <a:ext cx="3365624" cy="1642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894819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6" name="Grafik 3"/>
          <p:cNvGraphicFramePr>
            <a:graphicFrameLocks/>
          </p:cNvGraphicFramePr>
          <p:nvPr>
            <p:extLst>
              <p:ext uri="{D42A27DB-BD31-4B8C-83A1-F6EECF244321}">
                <p14:modId xmlns:p14="http://schemas.microsoft.com/office/powerpoint/2010/main" xmlns="" val="1249153111"/>
              </p:ext>
            </p:extLst>
          </p:nvPr>
        </p:nvGraphicFramePr>
        <p:xfrm>
          <a:off x="328612" y="747712"/>
          <a:ext cx="8515677" cy="4985544"/>
        </p:xfrm>
        <a:graphic>
          <a:graphicData uri="http://schemas.openxmlformats.org/presentationml/2006/ole">
            <p:oleObj spid="_x0000_s7454" name="Çalışma Sayfası" r:id="rId4" imgW="6343785" imgH="3629025" progId="Excel.Sheet.8">
              <p:embed/>
            </p:oleObj>
          </a:graphicData>
        </a:graphic>
      </p:graphicFrame>
      <p:sp>
        <p:nvSpPr>
          <p:cNvPr id="5" name="Subtitle 2"/>
          <p:cNvSpPr txBox="1">
            <a:spLocks/>
          </p:cNvSpPr>
          <p:nvPr/>
        </p:nvSpPr>
        <p:spPr bwMode="auto">
          <a:xfrm>
            <a:off x="340053" y="188640"/>
            <a:ext cx="8504237" cy="523220"/>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sz="2800" dirty="0" smtClean="0"/>
              <a:t>Türkiye Avrupa’nın Alabalık Yetiştiricilik Lideri (ton)</a:t>
            </a:r>
            <a:endParaRPr lang="en-US" sz="2800" dirty="0"/>
          </a:p>
        </p:txBody>
      </p:sp>
      <p:sp>
        <p:nvSpPr>
          <p:cNvPr id="6" name="Başlık 1"/>
          <p:cNvSpPr txBox="1">
            <a:spLocks/>
          </p:cNvSpPr>
          <p:nvPr/>
        </p:nvSpPr>
        <p:spPr bwMode="auto">
          <a:xfrm>
            <a:off x="755650" y="5864225"/>
            <a:ext cx="8077200" cy="439738"/>
          </a:xfrm>
          <a:prstGeom prst="rect">
            <a:avLst/>
          </a:prstGeom>
          <a:noFill/>
          <a:ln w="9525">
            <a:noFill/>
            <a:miter lim="800000"/>
            <a:headEnd/>
            <a:tailEnd/>
          </a:ln>
          <a:effectLst/>
        </p:spPr>
        <p:txBody>
          <a:bodyPr anchor="ctr" anchorCtr="1"/>
          <a:lstStyle>
            <a:defPPr>
              <a:defRPr lang="tr-TR"/>
            </a:defPPr>
            <a:lvl1pPr eaLnBrk="0" fontAlgn="base" hangingPunct="0">
              <a:spcBef>
                <a:spcPct val="0"/>
              </a:spcBef>
              <a:spcAft>
                <a:spcPct val="0"/>
              </a:spcAft>
              <a:defRPr b="1" kern="0">
                <a:solidFill>
                  <a:schemeClr val="bg2">
                    <a:lumMod val="75000"/>
                  </a:schemeClr>
                </a:solidFill>
                <a:effectLst/>
                <a:latin typeface="Calibri" panose="020F0502020204030204" pitchFamily="34" charset="0"/>
                <a:ea typeface="+mj-ea"/>
                <a:cs typeface="Times New Roman" panose="02020603050405020304" pitchFamily="18" charset="0"/>
              </a:defRPr>
            </a:lvl1pPr>
            <a:lvl2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r>
              <a:rPr lang="tr-TR" dirty="0"/>
              <a:t>Türkiye Avrupa’nın 2013 yılı toplam alabalık üretiminin % 45’ini karşılamaktadır. </a:t>
            </a:r>
            <a:endParaRPr lang="en-GB" dirty="0"/>
          </a:p>
        </p:txBody>
      </p:sp>
      <p:sp>
        <p:nvSpPr>
          <p:cNvPr id="7" name="Başlık 1"/>
          <p:cNvSpPr>
            <a:spLocks noGrp="1"/>
          </p:cNvSpPr>
          <p:nvPr>
            <p:ph type="title"/>
          </p:nvPr>
        </p:nvSpPr>
        <p:spPr>
          <a:xfrm>
            <a:off x="328613" y="6288023"/>
            <a:ext cx="2443187" cy="338554"/>
          </a:xfrm>
          <a:solidFill>
            <a:schemeClr val="bg2">
              <a:lumMod val="75000"/>
            </a:schemeClr>
          </a:solidFill>
          <a:ln>
            <a:noFill/>
          </a:ln>
        </p:spPr>
        <p:txBody>
          <a:bodyPr wrap="square">
            <a:spAutoFit/>
          </a:bodyPr>
          <a:lstStyle/>
          <a:p>
            <a:pPr algn="l" eaLnBrk="1" hangingPunct="1">
              <a:spcBef>
                <a:spcPct val="50000"/>
              </a:spcBef>
            </a:pPr>
            <a:r>
              <a:rPr lang="tr-TR" sz="1600" b="1" kern="1200" dirty="0">
                <a:solidFill>
                  <a:srgbClr val="00FF00"/>
                </a:solidFill>
                <a:latin typeface="Arial" panose="020B0604020202020204" pitchFamily="34" charset="0"/>
                <a:ea typeface="+mn-ea"/>
                <a:cs typeface="Arial" panose="020B0604020202020204" pitchFamily="34" charset="0"/>
              </a:rPr>
              <a:t>Kaynak</a:t>
            </a:r>
            <a:r>
              <a:rPr lang="en-GB" sz="1600" b="1" kern="1200" dirty="0">
                <a:solidFill>
                  <a:srgbClr val="00FF00"/>
                </a:solidFill>
                <a:latin typeface="Arial" panose="020B0604020202020204" pitchFamily="34" charset="0"/>
                <a:ea typeface="+mn-ea"/>
                <a:cs typeface="Arial" panose="020B0604020202020204" pitchFamily="34" charset="0"/>
              </a:rPr>
              <a:t>:</a:t>
            </a:r>
            <a:r>
              <a:rPr lang="tr-TR" sz="1600" b="1" kern="1200" dirty="0">
                <a:solidFill>
                  <a:srgbClr val="00FF00"/>
                </a:solidFill>
                <a:latin typeface="Arial" panose="020B0604020202020204" pitchFamily="34" charset="0"/>
                <a:ea typeface="+mn-ea"/>
                <a:cs typeface="Arial" panose="020B0604020202020204" pitchFamily="34" charset="0"/>
              </a:rPr>
              <a:t> FAO, TUIK</a:t>
            </a:r>
          </a:p>
        </p:txBody>
      </p:sp>
      <p:sp>
        <p:nvSpPr>
          <p:cNvPr id="2" name="Dikdörtgen 1"/>
          <p:cNvSpPr/>
          <p:nvPr/>
        </p:nvSpPr>
        <p:spPr>
          <a:xfrm>
            <a:off x="1331640" y="1052736"/>
            <a:ext cx="1928733" cy="369332"/>
          </a:xfrm>
          <a:prstGeom prst="rect">
            <a:avLst/>
          </a:prstGeom>
        </p:spPr>
        <p:txBody>
          <a:bodyPr wrap="none">
            <a:spAutoFit/>
          </a:bodyPr>
          <a:lstStyle/>
          <a:p>
            <a:r>
              <a:rPr lang="en-GB" b="1" i="1" dirty="0">
                <a:solidFill>
                  <a:schemeClr val="bg2">
                    <a:lumMod val="50000"/>
                  </a:schemeClr>
                </a:solidFill>
              </a:rPr>
              <a:t>Salmo </a:t>
            </a:r>
            <a:r>
              <a:rPr lang="en-GB" b="1" i="1" dirty="0" err="1">
                <a:solidFill>
                  <a:schemeClr val="bg2">
                    <a:lumMod val="50000"/>
                  </a:schemeClr>
                </a:solidFill>
              </a:rPr>
              <a:t>gairdneri</a:t>
            </a:r>
            <a:endParaRPr lang="tr-TR" dirty="0">
              <a:solidFill>
                <a:schemeClr val="bg2">
                  <a:lumMod val="50000"/>
                </a:schemeClr>
              </a:solidFill>
            </a:endParaRPr>
          </a:p>
        </p:txBody>
      </p:sp>
      <p:pic>
        <p:nvPicPr>
          <p:cNvPr id="7438" name="Picture 270" descr="gokkusagialabali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1640" y="1422068"/>
            <a:ext cx="3462610" cy="1429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605828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p:cNvSpPr txBox="1">
            <a:spLocks/>
          </p:cNvSpPr>
          <p:nvPr/>
        </p:nvSpPr>
        <p:spPr bwMode="auto">
          <a:xfrm>
            <a:off x="0" y="212725"/>
            <a:ext cx="9144000" cy="523220"/>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sz="2800" dirty="0" smtClean="0"/>
              <a:t>Türkiye’nin Son 10 Yıldaki Ticaret Trendi (</a:t>
            </a:r>
            <a:r>
              <a:rPr lang="tr-TR" sz="2800" dirty="0"/>
              <a:t>1.000 </a:t>
            </a:r>
            <a:r>
              <a:rPr lang="tr-TR" sz="2800" dirty="0" smtClean="0"/>
              <a:t>$)(Değer)</a:t>
            </a:r>
            <a:endParaRPr lang="en-US" sz="2800" dirty="0"/>
          </a:p>
        </p:txBody>
      </p:sp>
      <p:pic>
        <p:nvPicPr>
          <p:cNvPr id="46083" name="Grafik 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735945"/>
            <a:ext cx="8533607" cy="5660093"/>
          </a:xfrm>
          <a:prstGeom prst="rect">
            <a:avLst/>
          </a:prstGeom>
          <a:solidFill>
            <a:schemeClr val="accent1">
              <a:lumMod val="50000"/>
            </a:schemeClr>
          </a:solidFill>
          <a:ln>
            <a:noFill/>
          </a:ln>
          <a:extLst/>
        </p:spPr>
      </p:pic>
      <p:sp>
        <p:nvSpPr>
          <p:cNvPr id="46084" name="Text Box 9"/>
          <p:cNvSpPr txBox="1">
            <a:spLocks noChangeArrowheads="1"/>
          </p:cNvSpPr>
          <p:nvPr/>
        </p:nvSpPr>
        <p:spPr bwMode="auto">
          <a:xfrm>
            <a:off x="344215" y="6396038"/>
            <a:ext cx="1625823" cy="338138"/>
          </a:xfrm>
          <a:prstGeom prst="rect">
            <a:avLst/>
          </a:prstGeom>
          <a:solidFill>
            <a:schemeClr val="bg2">
              <a:lumMod val="75000"/>
            </a:scheme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r>
              <a:rPr lang="tr-TR" altLang="tr-TR" dirty="0"/>
              <a:t>Kaynak</a:t>
            </a:r>
            <a:r>
              <a:rPr lang="en-US" altLang="tr-TR" dirty="0"/>
              <a:t>: </a:t>
            </a:r>
            <a:r>
              <a:rPr lang="tr-TR" altLang="tr-TR" dirty="0" smtClean="0"/>
              <a:t>TÜİK</a:t>
            </a:r>
            <a:endParaRPr lang="en-GB" altLang="tr-TR" dirty="0"/>
          </a:p>
        </p:txBody>
      </p:sp>
    </p:spTree>
    <p:extLst>
      <p:ext uri="{BB962C8B-B14F-4D97-AF65-F5344CB8AC3E}">
        <p14:creationId xmlns:p14="http://schemas.microsoft.com/office/powerpoint/2010/main" xmlns="" val="274237173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23528" y="1052736"/>
            <a:ext cx="8504560" cy="5328815"/>
          </a:xfrm>
          <a:solidFill>
            <a:schemeClr val="accent1">
              <a:lumMod val="50000"/>
            </a:schemeClr>
          </a:solidFill>
          <a:effectLst/>
        </p:spPr>
        <p:txBody>
          <a:bodyPr/>
          <a:lstStyle/>
          <a:p>
            <a:pPr marL="381000" indent="-381000">
              <a:lnSpc>
                <a:spcPct val="90000"/>
              </a:lnSpc>
              <a:buFont typeface="Wingdings" panose="05000000000000000000" pitchFamily="2" charset="2"/>
              <a:buNone/>
              <a:defRPr/>
            </a:pPr>
            <a:endParaRPr lang="tr-TR" sz="2000" dirty="0" smtClean="0"/>
          </a:p>
          <a:p>
            <a:pPr marL="381000" indent="-381000">
              <a:lnSpc>
                <a:spcPct val="90000"/>
              </a:lnSpc>
              <a:buFont typeface="Wingdings" panose="05000000000000000000" pitchFamily="2" charset="2"/>
              <a:buNone/>
              <a:defRPr/>
            </a:pPr>
            <a:endParaRPr lang="tr-TR" sz="2000" dirty="0"/>
          </a:p>
          <a:p>
            <a:pPr marL="381000" indent="-381000">
              <a:lnSpc>
                <a:spcPct val="90000"/>
              </a:lnSpc>
              <a:buFont typeface="Wingdings" panose="05000000000000000000" pitchFamily="2" charset="2"/>
              <a:buNone/>
              <a:defRPr/>
            </a:pPr>
            <a:endParaRPr lang="tr-TR" sz="2000" dirty="0" smtClean="0"/>
          </a:p>
          <a:p>
            <a:pPr marL="381000" indent="-381000" algn="just">
              <a:lnSpc>
                <a:spcPct val="90000"/>
              </a:lnSpc>
              <a:buClr>
                <a:srgbClr val="FFFF00"/>
              </a:buClr>
              <a:buFont typeface="Wingdings" panose="05000000000000000000" pitchFamily="2" charset="2"/>
              <a:buChar char="ü"/>
              <a:defRPr/>
            </a:pPr>
            <a:r>
              <a:rPr lang="tr-TR" sz="3600" b="1" dirty="0" smtClean="0">
                <a:solidFill>
                  <a:srgbClr val="FFFF00"/>
                </a:solidFill>
                <a:effectLst/>
                <a:latin typeface="Calibri" panose="020F0502020204030204" pitchFamily="34" charset="0"/>
              </a:rPr>
              <a:t>Yetiştiricilik Üretimi	: </a:t>
            </a:r>
            <a:r>
              <a:rPr lang="tr-TR" sz="3600" b="1" dirty="0" smtClean="0">
                <a:effectLst/>
                <a:latin typeface="Calibri" panose="020F0502020204030204" pitchFamily="34" charset="0"/>
              </a:rPr>
              <a:t>5</a:t>
            </a:r>
            <a:r>
              <a:rPr lang="en-US" sz="3600" b="1" dirty="0">
                <a:effectLst/>
                <a:latin typeface="Calibri" panose="020F0502020204030204" pitchFamily="34" charset="0"/>
              </a:rPr>
              <a:t>00.000 </a:t>
            </a:r>
            <a:r>
              <a:rPr lang="en-US" sz="3600" b="1" dirty="0" smtClean="0">
                <a:effectLst/>
                <a:latin typeface="Calibri" panose="020F0502020204030204" pitchFamily="34" charset="0"/>
              </a:rPr>
              <a:t>ton</a:t>
            </a:r>
            <a:endParaRPr lang="tr-TR" sz="3600" b="1" dirty="0" smtClean="0">
              <a:effectLst/>
              <a:latin typeface="Calibri" panose="020F0502020204030204" pitchFamily="34" charset="0"/>
            </a:endParaRPr>
          </a:p>
          <a:p>
            <a:pPr marL="0" indent="0" algn="just">
              <a:lnSpc>
                <a:spcPct val="90000"/>
              </a:lnSpc>
              <a:buClr>
                <a:srgbClr val="FFFF00"/>
              </a:buClr>
              <a:buNone/>
              <a:defRPr/>
            </a:pPr>
            <a:endParaRPr lang="en-US" sz="3600" b="1" dirty="0" smtClean="0">
              <a:solidFill>
                <a:srgbClr val="FFFF00"/>
              </a:solidFill>
              <a:effectLst/>
              <a:latin typeface="Calibri" panose="020F0502020204030204" pitchFamily="34" charset="0"/>
            </a:endParaRPr>
          </a:p>
          <a:p>
            <a:pPr marL="381000" indent="-381000">
              <a:lnSpc>
                <a:spcPct val="90000"/>
              </a:lnSpc>
              <a:buClr>
                <a:srgbClr val="FFFF00"/>
              </a:buClr>
              <a:buFont typeface="Wingdings" panose="05000000000000000000" pitchFamily="2" charset="2"/>
              <a:buChar char="ü"/>
              <a:defRPr/>
            </a:pPr>
            <a:r>
              <a:rPr lang="tr-TR" sz="3600" b="1" dirty="0" smtClean="0">
                <a:solidFill>
                  <a:srgbClr val="FFFF00"/>
                </a:solidFill>
                <a:effectLst/>
                <a:latin typeface="Calibri" panose="020F0502020204030204" pitchFamily="34" charset="0"/>
              </a:rPr>
              <a:t>İhracat				:</a:t>
            </a:r>
            <a:r>
              <a:rPr lang="en-US" sz="3600" b="1" dirty="0" smtClean="0">
                <a:effectLst/>
                <a:latin typeface="Calibri" panose="020F0502020204030204" pitchFamily="34" charset="0"/>
              </a:rPr>
              <a:t>1 </a:t>
            </a:r>
            <a:r>
              <a:rPr lang="tr-TR" sz="3600" b="1" dirty="0">
                <a:effectLst/>
                <a:latin typeface="Calibri" panose="020F0502020204030204" pitchFamily="34" charset="0"/>
              </a:rPr>
              <a:t>milyar</a:t>
            </a:r>
            <a:r>
              <a:rPr lang="en-US" sz="3600" b="1" dirty="0">
                <a:effectLst/>
                <a:latin typeface="Calibri" panose="020F0502020204030204" pitchFamily="34" charset="0"/>
              </a:rPr>
              <a:t> </a:t>
            </a:r>
            <a:r>
              <a:rPr lang="en-US" sz="3600" b="1" dirty="0" smtClean="0">
                <a:effectLst/>
                <a:latin typeface="Calibri" panose="020F0502020204030204" pitchFamily="34" charset="0"/>
              </a:rPr>
              <a:t>$</a:t>
            </a:r>
            <a:endParaRPr lang="tr-TR" sz="3600" b="1" dirty="0" smtClean="0">
              <a:effectLst/>
              <a:latin typeface="Calibri" panose="020F0502020204030204" pitchFamily="34" charset="0"/>
            </a:endParaRPr>
          </a:p>
          <a:p>
            <a:pPr marL="0" indent="0">
              <a:lnSpc>
                <a:spcPct val="90000"/>
              </a:lnSpc>
              <a:buClr>
                <a:srgbClr val="FFFF00"/>
              </a:buClr>
              <a:buNone/>
              <a:defRPr/>
            </a:pPr>
            <a:endParaRPr lang="tr-TR" sz="3600" b="1" dirty="0" smtClean="0">
              <a:effectLst/>
              <a:latin typeface="Calibri" panose="020F0502020204030204" pitchFamily="34" charset="0"/>
            </a:endParaRPr>
          </a:p>
          <a:p>
            <a:pPr marL="381000" indent="-381000">
              <a:lnSpc>
                <a:spcPct val="90000"/>
              </a:lnSpc>
              <a:buClr>
                <a:srgbClr val="FFFF00"/>
              </a:buClr>
              <a:buFont typeface="Wingdings" panose="05000000000000000000" pitchFamily="2" charset="2"/>
              <a:buChar char="ü"/>
              <a:defRPr/>
            </a:pPr>
            <a:r>
              <a:rPr lang="tr-TR" sz="3600" b="1" dirty="0" smtClean="0">
                <a:solidFill>
                  <a:srgbClr val="FFFF00"/>
                </a:solidFill>
                <a:effectLst/>
                <a:latin typeface="Calibri" panose="020F0502020204030204" pitchFamily="34" charset="0"/>
              </a:rPr>
              <a:t>Su Ürünleri Tüketimi 	:</a:t>
            </a:r>
            <a:r>
              <a:rPr lang="en-US" sz="3600" b="1" dirty="0" smtClean="0">
                <a:effectLst/>
                <a:latin typeface="Calibri" panose="020F0502020204030204" pitchFamily="34" charset="0"/>
              </a:rPr>
              <a:t>1</a:t>
            </a:r>
            <a:r>
              <a:rPr lang="tr-TR" sz="3600" b="1" dirty="0">
                <a:effectLst/>
                <a:latin typeface="Calibri" panose="020F0502020204030204" pitchFamily="34" charset="0"/>
              </a:rPr>
              <a:t>6</a:t>
            </a:r>
            <a:r>
              <a:rPr lang="en-US" sz="3600" b="1" dirty="0">
                <a:effectLst/>
                <a:latin typeface="Calibri" panose="020F0502020204030204" pitchFamily="34" charset="0"/>
              </a:rPr>
              <a:t> </a:t>
            </a:r>
            <a:r>
              <a:rPr lang="en-US" sz="3600" b="1" dirty="0" smtClean="0">
                <a:effectLst/>
                <a:latin typeface="Calibri" panose="020F0502020204030204" pitchFamily="34" charset="0"/>
              </a:rPr>
              <a:t>kg</a:t>
            </a:r>
            <a:r>
              <a:rPr lang="tr-TR" sz="3600" b="1" dirty="0" smtClean="0">
                <a:effectLst/>
                <a:latin typeface="Calibri" panose="020F0502020204030204" pitchFamily="34" charset="0"/>
              </a:rPr>
              <a:t>/</a:t>
            </a:r>
            <a:r>
              <a:rPr lang="tr-TR" sz="3600" b="1" dirty="0">
                <a:effectLst/>
                <a:latin typeface="Calibri" panose="020F0502020204030204" pitchFamily="34" charset="0"/>
              </a:rPr>
              <a:t>kişi</a:t>
            </a:r>
            <a:r>
              <a:rPr lang="tr-TR" sz="3600" b="1" dirty="0" smtClean="0">
                <a:solidFill>
                  <a:srgbClr val="FFFF00"/>
                </a:solidFill>
                <a:effectLst/>
                <a:latin typeface="Calibri" panose="020F0502020204030204" pitchFamily="34" charset="0"/>
              </a:rPr>
              <a:t> </a:t>
            </a:r>
            <a:r>
              <a:rPr lang="en-US" sz="3600" b="1" dirty="0" smtClean="0">
                <a:effectLst/>
                <a:latin typeface="Calibri" panose="020F0502020204030204" pitchFamily="34" charset="0"/>
              </a:rPr>
              <a:t> </a:t>
            </a:r>
            <a:endParaRPr lang="tr-TR" sz="3600" b="1" dirty="0" smtClean="0">
              <a:solidFill>
                <a:srgbClr val="FFFF00"/>
              </a:solidFill>
              <a:effectLst/>
              <a:latin typeface="Calibri" panose="020F0502020204030204" pitchFamily="34" charset="0"/>
            </a:endParaRPr>
          </a:p>
          <a:p>
            <a:pPr marL="381000" indent="-381000">
              <a:lnSpc>
                <a:spcPct val="90000"/>
              </a:lnSpc>
              <a:buClr>
                <a:srgbClr val="FFFF00"/>
              </a:buClr>
              <a:buFont typeface="Wingdings" panose="05000000000000000000" pitchFamily="2" charset="2"/>
              <a:buChar char="ü"/>
              <a:defRPr/>
            </a:pPr>
            <a:endParaRPr lang="en-US" sz="2000" dirty="0" smtClean="0">
              <a:solidFill>
                <a:srgbClr val="FFFF00"/>
              </a:solidFill>
            </a:endParaRPr>
          </a:p>
          <a:p>
            <a:pPr marL="381000" indent="-381000">
              <a:lnSpc>
                <a:spcPct val="90000"/>
              </a:lnSpc>
              <a:buClr>
                <a:srgbClr val="FFFF00"/>
              </a:buClr>
              <a:buFont typeface="Wingdings" panose="05000000000000000000" pitchFamily="2" charset="2"/>
              <a:buNone/>
              <a:defRPr/>
            </a:pPr>
            <a:r>
              <a:rPr lang="en-US" sz="2000" dirty="0" smtClean="0"/>
              <a:t>	</a:t>
            </a:r>
            <a:r>
              <a:rPr lang="tr-TR" sz="2000" dirty="0" smtClean="0"/>
              <a:t>	</a:t>
            </a:r>
            <a:r>
              <a:rPr lang="en-US" sz="2000" dirty="0" smtClean="0"/>
              <a:t>	</a:t>
            </a:r>
            <a:r>
              <a:rPr lang="tr-TR" sz="2000" dirty="0" smtClean="0"/>
              <a:t>	</a:t>
            </a:r>
            <a:endParaRPr lang="en-US" sz="2000" dirty="0" smtClean="0"/>
          </a:p>
        </p:txBody>
      </p:sp>
      <p:sp>
        <p:nvSpPr>
          <p:cNvPr id="4" name="Subtitle 2"/>
          <p:cNvSpPr txBox="1">
            <a:spLocks/>
          </p:cNvSpPr>
          <p:nvPr/>
        </p:nvSpPr>
        <p:spPr bwMode="auto">
          <a:xfrm>
            <a:off x="323528" y="404664"/>
            <a:ext cx="8504561" cy="646331"/>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sz="3600" dirty="0"/>
              <a:t>2023 </a:t>
            </a:r>
            <a:r>
              <a:rPr lang="tr-TR" sz="3600" dirty="0" smtClean="0"/>
              <a:t>Hedefleri</a:t>
            </a:r>
            <a:endParaRPr lang="en-US" sz="3600" dirty="0"/>
          </a:p>
        </p:txBody>
      </p:sp>
    </p:spTree>
    <p:extLst>
      <p:ext uri="{BB962C8B-B14F-4D97-AF65-F5344CB8AC3E}">
        <p14:creationId xmlns:p14="http://schemas.microsoft.com/office/powerpoint/2010/main" xmlns="" val="267664639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55" name="Rectangle 3"/>
          <p:cNvSpPr>
            <a:spLocks noGrp="1" noChangeArrowheads="1"/>
          </p:cNvSpPr>
          <p:nvPr>
            <p:ph type="body" idx="1"/>
          </p:nvPr>
        </p:nvSpPr>
        <p:spPr>
          <a:xfrm>
            <a:off x="251520" y="1092200"/>
            <a:ext cx="8568952" cy="5361136"/>
          </a:xfrm>
          <a:solidFill>
            <a:schemeClr val="accent1">
              <a:lumMod val="50000"/>
            </a:schemeClr>
          </a:solidFill>
        </p:spPr>
        <p:txBody>
          <a:bodyPr/>
          <a:lstStyle/>
          <a:p>
            <a:pPr eaLnBrk="1" hangingPunct="1">
              <a:lnSpc>
                <a:spcPct val="80000"/>
              </a:lnSpc>
              <a:buClr>
                <a:srgbClr val="FF3300"/>
              </a:buClr>
              <a:buSzPct val="120000"/>
              <a:buFont typeface="Wingdings" panose="05000000000000000000" pitchFamily="2" charset="2"/>
              <a:buNone/>
              <a:defRPr/>
            </a:pPr>
            <a:r>
              <a:rPr lang="en-GB" sz="1600" dirty="0" smtClean="0"/>
              <a:t>      </a:t>
            </a:r>
            <a:r>
              <a:rPr lang="tr-TR" sz="1800" b="1" dirty="0" smtClean="0">
                <a:effectLst/>
                <a:latin typeface="Calibri" panose="020F0502020204030204" pitchFamily="34" charset="0"/>
              </a:rPr>
              <a:t>Su ürünleri yetiştiriciliği çok genç bir sektör olmasına rağmen çok kısa bir sürede çok önemli gelişmeler kaydedilmiştir: </a:t>
            </a:r>
          </a:p>
          <a:p>
            <a:pPr marL="0" indent="0" algn="just" eaLnBrk="1" hangingPunct="1">
              <a:lnSpc>
                <a:spcPct val="80000"/>
              </a:lnSpc>
              <a:buClr>
                <a:srgbClr val="FFFF00"/>
              </a:buClr>
              <a:buSzPct val="120000"/>
              <a:buFont typeface="Wingdings" panose="05000000000000000000" pitchFamily="2" charset="2"/>
              <a:buNone/>
              <a:defRPr/>
            </a:pPr>
            <a:endParaRPr lang="tr-TR" sz="1800" b="1" dirty="0" smtClean="0">
              <a:effectLst/>
              <a:latin typeface="Calibri" panose="020F0502020204030204" pitchFamily="34" charset="0"/>
            </a:endParaRPr>
          </a:p>
          <a:p>
            <a:pPr algn="just" eaLnBrk="1" hangingPunct="1">
              <a:lnSpc>
                <a:spcPct val="80000"/>
              </a:lnSpc>
              <a:buClr>
                <a:srgbClr val="FFFF00"/>
              </a:buClr>
              <a:buSzPct val="120000"/>
              <a:buFont typeface="Wingdings" panose="05000000000000000000" pitchFamily="2" charset="2"/>
              <a:buChar char="ü"/>
              <a:defRPr/>
            </a:pPr>
            <a:r>
              <a:rPr lang="tr-TR" sz="1800" b="1" dirty="0" smtClean="0">
                <a:effectLst/>
                <a:latin typeface="Calibri" panose="020F0502020204030204" pitchFamily="34" charset="0"/>
              </a:rPr>
              <a:t>2002-2013 yıllarında, üretim olarak </a:t>
            </a:r>
            <a:r>
              <a:rPr lang="tr-TR" sz="1800" b="1" dirty="0" smtClean="0">
                <a:solidFill>
                  <a:srgbClr val="FFFF00"/>
                </a:solidFill>
                <a:effectLst/>
                <a:latin typeface="Calibri" panose="020F0502020204030204" pitchFamily="34" charset="0"/>
              </a:rPr>
              <a:t>% 288 </a:t>
            </a:r>
            <a:r>
              <a:rPr lang="tr-TR" sz="1800" b="1" dirty="0" smtClean="0">
                <a:effectLst/>
                <a:latin typeface="Calibri" panose="020F0502020204030204" pitchFamily="34" charset="0"/>
              </a:rPr>
              <a:t>oranında artış sağlanmıştır.</a:t>
            </a:r>
          </a:p>
          <a:p>
            <a:pPr algn="just" eaLnBrk="1" hangingPunct="1">
              <a:lnSpc>
                <a:spcPct val="80000"/>
              </a:lnSpc>
              <a:buClr>
                <a:srgbClr val="FFFF00"/>
              </a:buClr>
              <a:buSzPct val="120000"/>
              <a:buFont typeface="Wingdings" panose="05000000000000000000" pitchFamily="2" charset="2"/>
              <a:buChar char="ü"/>
              <a:defRPr/>
            </a:pPr>
            <a:endParaRPr lang="tr-TR" sz="1800" b="1" dirty="0" smtClean="0">
              <a:effectLst/>
              <a:latin typeface="Calibri" panose="020F0502020204030204" pitchFamily="34" charset="0"/>
            </a:endParaRPr>
          </a:p>
          <a:p>
            <a:pPr algn="just" eaLnBrk="1" hangingPunct="1">
              <a:lnSpc>
                <a:spcPct val="80000"/>
              </a:lnSpc>
              <a:buClr>
                <a:srgbClr val="FFFF00"/>
              </a:buClr>
              <a:buSzPct val="120000"/>
              <a:buFont typeface="Wingdings" panose="05000000000000000000" pitchFamily="2" charset="2"/>
              <a:buChar char="ü"/>
              <a:defRPr/>
            </a:pPr>
            <a:r>
              <a:rPr lang="tr-TR" sz="1800" b="1" dirty="0" smtClean="0">
                <a:effectLst/>
                <a:latin typeface="Calibri" panose="020F0502020204030204" pitchFamily="34" charset="0"/>
              </a:rPr>
              <a:t>Türkiye, Avrupa çipura ve levrek pazarında  </a:t>
            </a:r>
            <a:r>
              <a:rPr lang="tr-TR" sz="1800" b="1" dirty="0" smtClean="0">
                <a:solidFill>
                  <a:srgbClr val="FFFF00"/>
                </a:solidFill>
                <a:effectLst/>
                <a:latin typeface="Calibri" panose="020F0502020204030204" pitchFamily="34" charset="0"/>
              </a:rPr>
              <a:t>% 20’lik</a:t>
            </a:r>
            <a:r>
              <a:rPr lang="tr-TR" sz="1800" b="1" dirty="0" smtClean="0">
                <a:effectLst/>
                <a:latin typeface="Calibri" panose="020F0502020204030204" pitchFamily="34" charset="0"/>
              </a:rPr>
              <a:t> bir paya sahiptir.</a:t>
            </a:r>
          </a:p>
          <a:p>
            <a:pPr marL="0" indent="0" algn="just" eaLnBrk="1" hangingPunct="1">
              <a:lnSpc>
                <a:spcPct val="80000"/>
              </a:lnSpc>
              <a:buClr>
                <a:srgbClr val="FFFF00"/>
              </a:buClr>
              <a:buSzPct val="120000"/>
              <a:buFont typeface="Wingdings" panose="05000000000000000000" pitchFamily="2" charset="2"/>
              <a:buNone/>
              <a:defRPr/>
            </a:pPr>
            <a:endParaRPr lang="tr-TR" sz="1800" b="1" dirty="0" smtClean="0">
              <a:effectLst/>
              <a:latin typeface="Calibri" panose="020F0502020204030204" pitchFamily="34" charset="0"/>
            </a:endParaRPr>
          </a:p>
          <a:p>
            <a:pPr algn="just" eaLnBrk="1" hangingPunct="1">
              <a:lnSpc>
                <a:spcPct val="80000"/>
              </a:lnSpc>
              <a:buClr>
                <a:srgbClr val="FFFF00"/>
              </a:buClr>
              <a:buSzPct val="120000"/>
              <a:buFont typeface="Wingdings" panose="05000000000000000000" pitchFamily="2" charset="2"/>
              <a:buChar char="ü"/>
              <a:defRPr/>
            </a:pPr>
            <a:r>
              <a:rPr lang="tr-TR" sz="1800" b="1" dirty="0" smtClean="0">
                <a:effectLst/>
                <a:latin typeface="Calibri" panose="020F0502020204030204" pitchFamily="34" charset="0"/>
              </a:rPr>
              <a:t>Son üç yıldır, Ülkemizde tüm sektörler arasında en hızlı büyüyen sektör su ürünleri yetiştiriciliğidir. </a:t>
            </a:r>
          </a:p>
          <a:p>
            <a:pPr algn="just" eaLnBrk="1" hangingPunct="1">
              <a:lnSpc>
                <a:spcPct val="80000"/>
              </a:lnSpc>
              <a:buClr>
                <a:srgbClr val="FFFF00"/>
              </a:buClr>
              <a:buSzPct val="120000"/>
              <a:buFont typeface="Wingdings" panose="05000000000000000000" pitchFamily="2" charset="2"/>
              <a:buNone/>
              <a:defRPr/>
            </a:pPr>
            <a:endParaRPr lang="tr-TR" sz="1800" b="1" dirty="0" smtClean="0">
              <a:effectLst/>
              <a:latin typeface="Calibri" panose="020F0502020204030204" pitchFamily="34" charset="0"/>
            </a:endParaRPr>
          </a:p>
          <a:p>
            <a:pPr eaLnBrk="1" hangingPunct="1">
              <a:lnSpc>
                <a:spcPct val="80000"/>
              </a:lnSpc>
              <a:buClr>
                <a:srgbClr val="FFFF00"/>
              </a:buClr>
              <a:buSzPct val="120000"/>
              <a:buFont typeface="Wingdings" panose="05000000000000000000" pitchFamily="2" charset="2"/>
              <a:buChar char="ü"/>
              <a:defRPr/>
            </a:pPr>
            <a:r>
              <a:rPr lang="tr-TR" sz="1800" b="1" dirty="0" smtClean="0">
                <a:effectLst/>
                <a:latin typeface="Calibri" panose="020F0502020204030204" pitchFamily="34" charset="0"/>
              </a:rPr>
              <a:t>Türkiye, FAO tarafından 2004 yılında,  </a:t>
            </a:r>
            <a:r>
              <a:rPr lang="tr-TR" sz="1800" b="1" dirty="0" smtClean="0">
                <a:solidFill>
                  <a:srgbClr val="FFFF00"/>
                </a:solidFill>
                <a:effectLst/>
                <a:latin typeface="Calibri" panose="020F0502020204030204" pitchFamily="34" charset="0"/>
              </a:rPr>
              <a:t>Dünyada </a:t>
            </a:r>
            <a:r>
              <a:rPr lang="tr-TR" sz="1800" b="1" dirty="0" smtClean="0">
                <a:effectLst/>
                <a:latin typeface="Calibri" panose="020F0502020204030204" pitchFamily="34" charset="0"/>
              </a:rPr>
              <a:t> su ürünleri yetiştiriciliği konusunda en hızlı büyüyen </a:t>
            </a:r>
            <a:r>
              <a:rPr lang="tr-TR" sz="1800" b="1" dirty="0" smtClean="0">
                <a:solidFill>
                  <a:srgbClr val="FFFF00"/>
                </a:solidFill>
                <a:effectLst/>
                <a:latin typeface="Calibri" panose="020F0502020204030204" pitchFamily="34" charset="0"/>
              </a:rPr>
              <a:t>3 Ülke</a:t>
            </a:r>
            <a:r>
              <a:rPr lang="tr-TR" sz="1800" b="1" dirty="0" smtClean="0">
                <a:effectLst/>
                <a:latin typeface="Calibri" panose="020F0502020204030204" pitchFamily="34" charset="0"/>
              </a:rPr>
              <a:t> olarak ilan edilmiştir.</a:t>
            </a:r>
          </a:p>
          <a:p>
            <a:pPr marL="0" indent="0" eaLnBrk="1" hangingPunct="1">
              <a:lnSpc>
                <a:spcPct val="80000"/>
              </a:lnSpc>
              <a:buClr>
                <a:srgbClr val="FFFF00"/>
              </a:buClr>
              <a:buSzPct val="120000"/>
              <a:buFont typeface="Wingdings" panose="05000000000000000000" pitchFamily="2" charset="2"/>
              <a:buNone/>
              <a:defRPr/>
            </a:pPr>
            <a:endParaRPr lang="tr-TR" sz="1800" b="1" dirty="0" smtClean="0">
              <a:effectLst/>
              <a:latin typeface="Calibri" panose="020F0502020204030204" pitchFamily="34" charset="0"/>
            </a:endParaRPr>
          </a:p>
          <a:p>
            <a:pPr eaLnBrk="1" hangingPunct="1">
              <a:lnSpc>
                <a:spcPct val="80000"/>
              </a:lnSpc>
              <a:buClr>
                <a:srgbClr val="FFFF00"/>
              </a:buClr>
              <a:buSzPct val="120000"/>
              <a:buFont typeface="Wingdings" panose="05000000000000000000" pitchFamily="2" charset="2"/>
              <a:buChar char="ü"/>
              <a:defRPr/>
            </a:pPr>
            <a:r>
              <a:rPr lang="tr-TR" sz="1800" b="1" dirty="0" smtClean="0">
                <a:effectLst/>
                <a:latin typeface="Calibri" panose="020F0502020204030204" pitchFamily="34" charset="0"/>
              </a:rPr>
              <a:t>Türkiye ,Avrupa’da </a:t>
            </a:r>
            <a:r>
              <a:rPr lang="tr-TR" sz="1800" b="1" dirty="0" smtClean="0">
                <a:solidFill>
                  <a:srgbClr val="FFFF00"/>
                </a:solidFill>
                <a:effectLst/>
                <a:latin typeface="Calibri" panose="020F0502020204030204" pitchFamily="34" charset="0"/>
              </a:rPr>
              <a:t>alabalık</a:t>
            </a:r>
            <a:r>
              <a:rPr lang="tr-TR" sz="1800" b="1" dirty="0" smtClean="0">
                <a:effectLst/>
                <a:latin typeface="Calibri" panose="020F0502020204030204" pitchFamily="34" charset="0"/>
              </a:rPr>
              <a:t> ve  </a:t>
            </a:r>
            <a:r>
              <a:rPr lang="tr-TR" sz="1800" b="1" dirty="0" smtClean="0">
                <a:solidFill>
                  <a:srgbClr val="FFFF00"/>
                </a:solidFill>
                <a:effectLst/>
                <a:latin typeface="Calibri" panose="020F0502020204030204" pitchFamily="34" charset="0"/>
              </a:rPr>
              <a:t>levrek yetiştiriciliği</a:t>
            </a:r>
            <a:r>
              <a:rPr lang="tr-TR" sz="1800" b="1" dirty="0" smtClean="0">
                <a:effectLst/>
                <a:latin typeface="Calibri" panose="020F0502020204030204" pitchFamily="34" charset="0"/>
              </a:rPr>
              <a:t> konusunda  </a:t>
            </a:r>
            <a:r>
              <a:rPr lang="tr-TR" sz="1800" b="1" dirty="0" smtClean="0">
                <a:solidFill>
                  <a:srgbClr val="FFFF00"/>
                </a:solidFill>
                <a:effectLst/>
                <a:latin typeface="Calibri" panose="020F0502020204030204" pitchFamily="34" charset="0"/>
              </a:rPr>
              <a:t>birinci , çipura yetiştiriciliği  </a:t>
            </a:r>
            <a:r>
              <a:rPr lang="tr-TR" sz="1800" b="1" dirty="0" smtClean="0">
                <a:effectLst/>
                <a:latin typeface="Calibri" panose="020F0502020204030204" pitchFamily="34" charset="0"/>
              </a:rPr>
              <a:t>konusunda  </a:t>
            </a:r>
            <a:r>
              <a:rPr lang="tr-TR" sz="1800" b="1" dirty="0" smtClean="0">
                <a:solidFill>
                  <a:srgbClr val="FFFF00"/>
                </a:solidFill>
                <a:effectLst/>
                <a:latin typeface="Calibri" panose="020F0502020204030204" pitchFamily="34" charset="0"/>
              </a:rPr>
              <a:t>ikinci</a:t>
            </a:r>
            <a:r>
              <a:rPr lang="tr-TR" sz="1800" b="1" dirty="0" smtClean="0">
                <a:effectLst/>
                <a:latin typeface="Calibri" panose="020F0502020204030204" pitchFamily="34" charset="0"/>
              </a:rPr>
              <a:t> sıraya yükselmiştir.</a:t>
            </a:r>
          </a:p>
          <a:p>
            <a:pPr marL="0" indent="0" eaLnBrk="1" hangingPunct="1">
              <a:lnSpc>
                <a:spcPct val="80000"/>
              </a:lnSpc>
              <a:buClr>
                <a:srgbClr val="FFFF00"/>
              </a:buClr>
              <a:buSzPct val="120000"/>
              <a:buFont typeface="Wingdings" panose="05000000000000000000" pitchFamily="2" charset="2"/>
              <a:buNone/>
              <a:defRPr/>
            </a:pPr>
            <a:endParaRPr lang="tr-TR" sz="1800" b="1" dirty="0" smtClean="0">
              <a:effectLst/>
              <a:latin typeface="Calibri" panose="020F0502020204030204" pitchFamily="34" charset="0"/>
            </a:endParaRPr>
          </a:p>
          <a:p>
            <a:pPr eaLnBrk="1" hangingPunct="1">
              <a:lnSpc>
                <a:spcPct val="80000"/>
              </a:lnSpc>
              <a:buClr>
                <a:srgbClr val="FFFF00"/>
              </a:buClr>
              <a:buSzPct val="120000"/>
              <a:buFont typeface="Wingdings" panose="05000000000000000000" pitchFamily="2" charset="2"/>
              <a:buChar char="ü"/>
              <a:defRPr/>
            </a:pPr>
            <a:r>
              <a:rPr lang="tr-TR" sz="1800" b="1" dirty="0" smtClean="0">
                <a:effectLst/>
                <a:latin typeface="Calibri" panose="020F0502020204030204" pitchFamily="34" charset="0"/>
              </a:rPr>
              <a:t>Sektör  yaklaşık </a:t>
            </a:r>
            <a:r>
              <a:rPr lang="tr-TR" sz="1800" b="1" dirty="0" smtClean="0">
                <a:solidFill>
                  <a:srgbClr val="FFFF00"/>
                </a:solidFill>
                <a:effectLst/>
                <a:latin typeface="Calibri" panose="020F0502020204030204" pitchFamily="34" charset="0"/>
              </a:rPr>
              <a:t>25.000</a:t>
            </a:r>
            <a:r>
              <a:rPr lang="tr-TR" sz="1800" b="1" dirty="0" smtClean="0">
                <a:effectLst/>
                <a:latin typeface="Calibri" panose="020F0502020204030204" pitchFamily="34" charset="0"/>
              </a:rPr>
              <a:t> kişiye istihdam sağlamaktadır.</a:t>
            </a:r>
          </a:p>
          <a:p>
            <a:pPr eaLnBrk="1" hangingPunct="1">
              <a:lnSpc>
                <a:spcPct val="80000"/>
              </a:lnSpc>
              <a:buClr>
                <a:srgbClr val="FFFF00"/>
              </a:buClr>
              <a:buSzPct val="120000"/>
              <a:buFont typeface="Wingdings" panose="05000000000000000000" pitchFamily="2" charset="2"/>
              <a:buNone/>
              <a:defRPr/>
            </a:pPr>
            <a:endParaRPr lang="tr-TR" sz="1800" b="1" dirty="0" smtClean="0">
              <a:effectLst/>
              <a:latin typeface="Calibri" panose="020F0502020204030204" pitchFamily="34" charset="0"/>
            </a:endParaRPr>
          </a:p>
          <a:p>
            <a:pPr eaLnBrk="1" hangingPunct="1">
              <a:lnSpc>
                <a:spcPct val="80000"/>
              </a:lnSpc>
              <a:buClr>
                <a:srgbClr val="FFFF00"/>
              </a:buClr>
              <a:buSzPct val="120000"/>
              <a:buFont typeface="Wingdings" panose="05000000000000000000" pitchFamily="2" charset="2"/>
              <a:buChar char="ü"/>
              <a:defRPr/>
            </a:pPr>
            <a:r>
              <a:rPr lang="tr-TR" sz="1800" b="1" dirty="0" smtClean="0">
                <a:effectLst/>
                <a:latin typeface="Calibri" panose="020F0502020204030204" pitchFamily="34" charset="0"/>
              </a:rPr>
              <a:t>Yukarıda zikredilen gelişmeler sonucu Türkiye, bölgesinde lider konumuna yükselmiştir.</a:t>
            </a:r>
            <a:endParaRPr lang="en-GB" sz="1800" b="1" dirty="0" smtClean="0">
              <a:effectLst/>
              <a:latin typeface="Calibri" panose="020F0502020204030204" pitchFamily="34" charset="0"/>
            </a:endParaRPr>
          </a:p>
          <a:p>
            <a:pPr eaLnBrk="1" hangingPunct="1">
              <a:lnSpc>
                <a:spcPct val="80000"/>
              </a:lnSpc>
              <a:buClr>
                <a:srgbClr val="FFFF00"/>
              </a:buClr>
              <a:buSzPct val="120000"/>
              <a:buFont typeface="Wingdings" panose="05000000000000000000" pitchFamily="2" charset="2"/>
              <a:buNone/>
              <a:defRPr/>
            </a:pPr>
            <a:endParaRPr lang="tr-TR" sz="1800" b="1" dirty="0" smtClean="0"/>
          </a:p>
          <a:p>
            <a:pPr eaLnBrk="1" hangingPunct="1">
              <a:lnSpc>
                <a:spcPct val="80000"/>
              </a:lnSpc>
              <a:buClr>
                <a:srgbClr val="FFFF00"/>
              </a:buClr>
              <a:buSzPct val="120000"/>
              <a:buFont typeface="Wingdings" panose="05000000000000000000" pitchFamily="2" charset="2"/>
              <a:buNone/>
              <a:defRPr/>
            </a:pPr>
            <a:endParaRPr lang="tr-TR" sz="1500" dirty="0" smtClean="0"/>
          </a:p>
          <a:p>
            <a:pPr eaLnBrk="1" hangingPunct="1">
              <a:lnSpc>
                <a:spcPct val="80000"/>
              </a:lnSpc>
              <a:buClr>
                <a:srgbClr val="FFFF00"/>
              </a:buClr>
              <a:buSzPct val="120000"/>
              <a:buFont typeface="Wingdings" panose="05000000000000000000" pitchFamily="2" charset="2"/>
              <a:buChar char="ü"/>
              <a:defRPr/>
            </a:pPr>
            <a:endParaRPr lang="en-US" sz="1600" b="1" dirty="0" smtClean="0"/>
          </a:p>
          <a:p>
            <a:pPr eaLnBrk="1" hangingPunct="1">
              <a:lnSpc>
                <a:spcPct val="80000"/>
              </a:lnSpc>
              <a:buClr>
                <a:srgbClr val="FF3300"/>
              </a:buClr>
              <a:buSzPct val="120000"/>
              <a:buFontTx/>
              <a:buNone/>
              <a:defRPr/>
            </a:pPr>
            <a:endParaRPr lang="en-US" sz="1600" b="1" dirty="0" smtClean="0"/>
          </a:p>
          <a:p>
            <a:pPr eaLnBrk="1" hangingPunct="1">
              <a:lnSpc>
                <a:spcPct val="80000"/>
              </a:lnSpc>
              <a:buClr>
                <a:srgbClr val="FF3300"/>
              </a:buClr>
              <a:buSzPct val="120000"/>
              <a:buFontTx/>
              <a:buChar char="•"/>
              <a:defRPr/>
            </a:pPr>
            <a:endParaRPr lang="en-US" sz="1600" b="1" dirty="0" smtClean="0"/>
          </a:p>
        </p:txBody>
      </p:sp>
      <p:sp>
        <p:nvSpPr>
          <p:cNvPr id="6" name="Subtitle 2"/>
          <p:cNvSpPr txBox="1">
            <a:spLocks/>
          </p:cNvSpPr>
          <p:nvPr/>
        </p:nvSpPr>
        <p:spPr bwMode="auto">
          <a:xfrm>
            <a:off x="251521" y="320675"/>
            <a:ext cx="8568952" cy="584775"/>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Kaydedilen Gelişmeler</a:t>
            </a:r>
            <a:endParaRPr lang="tr-TR" dirty="0"/>
          </a:p>
        </p:txBody>
      </p:sp>
    </p:spTree>
    <p:extLst>
      <p:ext uri="{BB962C8B-B14F-4D97-AF65-F5344CB8AC3E}">
        <p14:creationId xmlns:p14="http://schemas.microsoft.com/office/powerpoint/2010/main" xmlns="" val="23912127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328592"/>
          </a:xfrm>
          <a:solidFill>
            <a:schemeClr val="accent1">
              <a:lumMod val="50000"/>
            </a:schemeClr>
          </a:solidFill>
        </p:spPr>
        <p:txBody>
          <a:bodyPr/>
          <a:lstStyle/>
          <a:p>
            <a:pPr lvl="0" algn="just">
              <a:buClr>
                <a:srgbClr val="99CCFF"/>
              </a:buClr>
              <a:defRPr/>
            </a:pPr>
            <a:endParaRPr lang="tr-TR" sz="1800" b="1" dirty="0" smtClean="0">
              <a:solidFill>
                <a:srgbClr val="FFFFFF"/>
              </a:solidFill>
              <a:effectLst/>
              <a:latin typeface="Calibri" panose="020F0502020204030204" pitchFamily="34" charset="0"/>
              <a:cs typeface="Times New Roman" panose="02020603050405020304" pitchFamily="18" charset="0"/>
            </a:endParaRPr>
          </a:p>
          <a:p>
            <a:pPr lvl="0" algn="just">
              <a:buClr>
                <a:srgbClr val="99CCFF"/>
              </a:buClr>
              <a:defRPr/>
            </a:pPr>
            <a:endParaRPr lang="tr-TR" sz="1800" b="1" dirty="0">
              <a:solidFill>
                <a:srgbClr val="FFFFFF"/>
              </a:solidFill>
              <a:effectLst/>
              <a:latin typeface="Calibri" panose="020F0502020204030204" pitchFamily="34" charset="0"/>
              <a:cs typeface="Times New Roman" panose="02020603050405020304" pitchFamily="18" charset="0"/>
            </a:endParaRPr>
          </a:p>
          <a:p>
            <a:pPr lvl="0" algn="just">
              <a:buClr>
                <a:srgbClr val="99CCFF"/>
              </a:buClr>
              <a:defRPr/>
            </a:pPr>
            <a:r>
              <a:rPr lang="tr-TR" sz="1800" b="1" dirty="0" smtClean="0">
                <a:solidFill>
                  <a:srgbClr val="FFFFFF"/>
                </a:solidFill>
                <a:effectLst/>
                <a:latin typeface="Calibri" panose="020F0502020204030204" pitchFamily="34" charset="0"/>
                <a:cs typeface="Times New Roman" panose="02020603050405020304" pitchFamily="18" charset="0"/>
              </a:rPr>
              <a:t>Başta </a:t>
            </a:r>
            <a:r>
              <a:rPr lang="tr-TR" sz="1800" b="1" dirty="0">
                <a:solidFill>
                  <a:srgbClr val="FFFFFF"/>
                </a:solidFill>
                <a:effectLst/>
                <a:latin typeface="Calibri" panose="020F0502020204030204" pitchFamily="34" charset="0"/>
                <a:cs typeface="Times New Roman" panose="02020603050405020304" pitchFamily="18" charset="0"/>
              </a:rPr>
              <a:t>balık olmak üzere su ürünleri, hayvansal protein kaynağı olarak insan beslenmesinde ve gıda temininde önemli bir yere sahiptir. Dengeli ve sağlıklı beslenmenin bilincinde olan uluslar, hayvansal protein kaynaklarını zenginleştirmek için yoğun çaba göstermekte, bu anlamda su ürünlerinden faydalanma imkanlarını aramaktadırlar.</a:t>
            </a:r>
          </a:p>
          <a:p>
            <a:pPr lvl="0" algn="just">
              <a:buClr>
                <a:srgbClr val="99CCFF"/>
              </a:buClr>
              <a:defRPr/>
            </a:pPr>
            <a:endParaRPr lang="tr-TR" sz="1800" dirty="0">
              <a:solidFill>
                <a:srgbClr val="FFFFFF"/>
              </a:solidFill>
              <a:effectLst/>
              <a:latin typeface="Calibri" panose="020F0502020204030204" pitchFamily="34" charset="0"/>
              <a:cs typeface="Times New Roman" panose="02020603050405020304" pitchFamily="18" charset="0"/>
            </a:endParaRPr>
          </a:p>
          <a:p>
            <a:pPr lvl="0" algn="just">
              <a:buClr>
                <a:srgbClr val="99CCFF"/>
              </a:buClr>
              <a:defRPr/>
            </a:pPr>
            <a:r>
              <a:rPr lang="tr-TR" sz="1800" b="1" dirty="0">
                <a:solidFill>
                  <a:srgbClr val="FFFFFF"/>
                </a:solidFill>
                <a:effectLst/>
                <a:latin typeface="Calibri" panose="020F0502020204030204" pitchFamily="34" charset="0"/>
                <a:cs typeface="Times New Roman" panose="02020603050405020304" pitchFamily="18" charset="0"/>
              </a:rPr>
              <a:t>Sağlıklı ve bilinçli tüketimin vurgulandığı dünyada, ülkeler mevcut su kaynaklarını su ürünleri yetiştiriciliğinde kullanarak gıda temini ve ekonomik fayda sağlama anlamında büyük gelişme göstermektedirler.</a:t>
            </a:r>
          </a:p>
          <a:p>
            <a:pPr lvl="0" algn="just">
              <a:buClr>
                <a:srgbClr val="99CCFF"/>
              </a:buClr>
              <a:defRPr/>
            </a:pPr>
            <a:endParaRPr lang="tr-TR" sz="1800" dirty="0">
              <a:solidFill>
                <a:srgbClr val="FFFFFF"/>
              </a:solidFill>
              <a:effectLst/>
              <a:latin typeface="Calibri" panose="020F0502020204030204" pitchFamily="34" charset="0"/>
              <a:cs typeface="Times New Roman" panose="02020603050405020304" pitchFamily="18" charset="0"/>
            </a:endParaRPr>
          </a:p>
          <a:p>
            <a:pPr lvl="0" algn="just">
              <a:buClr>
                <a:srgbClr val="99CCFF"/>
              </a:buClr>
              <a:defRPr/>
            </a:pPr>
            <a:r>
              <a:rPr lang="tr-TR" sz="1800" b="1" dirty="0">
                <a:solidFill>
                  <a:srgbClr val="FFFFFF"/>
                </a:solidFill>
                <a:effectLst/>
                <a:latin typeface="Calibri" panose="020F0502020204030204" pitchFamily="34" charset="0"/>
                <a:cs typeface="Times New Roman" panose="02020603050405020304" pitchFamily="18" charset="0"/>
              </a:rPr>
              <a:t>Bugün dünyada yaklaşık 2014 yılı itibariyle 166 milyon ton su ürünleri üretimi yapılmakta olup, bunun yaklaşık 74 milyon tonu yetiştiricilik yolu ile elde edilmektedir. Geçmiş yıllarda yetiştiriciliğin toplam su ürünlerindeki payı % 10 iken bu oran giderek artarak bugün % 44.5 </a:t>
            </a:r>
            <a:r>
              <a:rPr lang="tr-TR" sz="1800" b="1" dirty="0" err="1">
                <a:solidFill>
                  <a:srgbClr val="FFFFFF"/>
                </a:solidFill>
                <a:effectLst/>
                <a:latin typeface="Calibri" panose="020F0502020204030204" pitchFamily="34" charset="0"/>
                <a:cs typeface="Times New Roman" panose="02020603050405020304" pitchFamily="18" charset="0"/>
              </a:rPr>
              <a:t>lere</a:t>
            </a:r>
            <a:r>
              <a:rPr lang="tr-TR" sz="1800" b="1" dirty="0">
                <a:solidFill>
                  <a:srgbClr val="FFFFFF"/>
                </a:solidFill>
                <a:effectLst/>
                <a:latin typeface="Calibri" panose="020F0502020204030204" pitchFamily="34" charset="0"/>
                <a:cs typeface="Times New Roman" panose="02020603050405020304" pitchFamily="18" charset="0"/>
              </a:rPr>
              <a:t> ulaşmıştır.</a:t>
            </a:r>
            <a:endParaRPr lang="tr-TR" sz="1800" dirty="0">
              <a:solidFill>
                <a:srgbClr val="FFFFFF"/>
              </a:solidFill>
              <a:effectLst/>
              <a:latin typeface="Calibri" panose="020F0502020204030204" pitchFamily="34" charset="0"/>
              <a:cs typeface="Times New Roman" panose="02020603050405020304" pitchFamily="18" charset="0"/>
            </a:endParaRPr>
          </a:p>
        </p:txBody>
      </p:sp>
      <p:sp>
        <p:nvSpPr>
          <p:cNvPr id="2" name="Dikdörtgen 1"/>
          <p:cNvSpPr/>
          <p:nvPr/>
        </p:nvSpPr>
        <p:spPr>
          <a:xfrm>
            <a:off x="3896087" y="260648"/>
            <a:ext cx="1088760" cy="584775"/>
          </a:xfrm>
          <a:prstGeom prst="rect">
            <a:avLst/>
          </a:prstGeom>
        </p:spPr>
        <p:txBody>
          <a:bodyPr wrap="none">
            <a:spAutoFit/>
          </a:bodyPr>
          <a:lstStyle/>
          <a:p>
            <a:r>
              <a:rPr lang="tr-TR" sz="3200" b="1" kern="0" dirty="0">
                <a:solidFill>
                  <a:srgbClr val="2B2B85">
                    <a:lumMod val="75000"/>
                  </a:srgbClr>
                </a:solidFill>
                <a:latin typeface="Calibri" panose="020F0502020204030204" pitchFamily="34" charset="0"/>
                <a:ea typeface="+mj-ea"/>
                <a:cs typeface="Times New Roman" panose="02020603050405020304" pitchFamily="18" charset="0"/>
              </a:rPr>
              <a:t>GİRİŞ</a:t>
            </a:r>
            <a:endParaRPr lang="tr-TR" dirty="0">
              <a:latin typeface="Calibri" panose="020F0502020204030204" pitchFamily="34" charset="0"/>
            </a:endParaRPr>
          </a:p>
        </p:txBody>
      </p:sp>
    </p:spTree>
    <p:extLst>
      <p:ext uri="{BB962C8B-B14F-4D97-AF65-F5344CB8AC3E}">
        <p14:creationId xmlns:p14="http://schemas.microsoft.com/office/powerpoint/2010/main" xmlns="" val="3569919810"/>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3074"/>
            <a:ext cx="8229600" cy="523220"/>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2010 – 2013 Yılları Dünya Su Ürünleri Toplam Üretimi</a:t>
            </a:r>
          </a:p>
        </p:txBody>
      </p:sp>
      <p:graphicFrame>
        <p:nvGraphicFramePr>
          <p:cNvPr id="3" name="Grafik 2"/>
          <p:cNvGraphicFramePr>
            <a:graphicFrameLocks/>
          </p:cNvGraphicFramePr>
          <p:nvPr>
            <p:extLst>
              <p:ext uri="{D42A27DB-BD31-4B8C-83A1-F6EECF244321}">
                <p14:modId xmlns:p14="http://schemas.microsoft.com/office/powerpoint/2010/main" xmlns="" val="1655808571"/>
              </p:ext>
            </p:extLst>
          </p:nvPr>
        </p:nvGraphicFramePr>
        <p:xfrm>
          <a:off x="467544" y="836712"/>
          <a:ext cx="8136904"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3942952339"/>
              </p:ext>
            </p:extLst>
          </p:nvPr>
        </p:nvGraphicFramePr>
        <p:xfrm>
          <a:off x="467544" y="4221088"/>
          <a:ext cx="4104456" cy="1640920"/>
        </p:xfrm>
        <a:graphic>
          <a:graphicData uri="http://schemas.openxmlformats.org/drawingml/2006/table">
            <a:tbl>
              <a:tblPr>
                <a:tableStyleId>{5C22544A-7EE6-4342-B048-85BDC9FD1C3A}</a:tableStyleId>
              </a:tblPr>
              <a:tblGrid>
                <a:gridCol w="4104456"/>
              </a:tblGrid>
              <a:tr h="42772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Avcılık </a:t>
                      </a:r>
                      <a:r>
                        <a:rPr lang="tr-TR" sz="1600" b="1" u="none" strike="noStrike" dirty="0" smtClean="0">
                          <a:solidFill>
                            <a:schemeClr val="accent2">
                              <a:lumMod val="75000"/>
                            </a:schemeClr>
                          </a:solidFill>
                          <a:effectLst/>
                          <a:latin typeface="+mj-lt"/>
                          <a:cs typeface="Times New Roman" panose="02020603050405020304" pitchFamily="18" charset="0"/>
                        </a:rPr>
                        <a:t>Toplam (Ton)</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03298">
                <a:tc>
                  <a:txBody>
                    <a:bodyPr/>
                    <a:lstStyle/>
                    <a:p>
                      <a:pPr algn="ctr" fontAlgn="ctr"/>
                      <a:r>
                        <a:rPr lang="tr-TR" sz="1600" u="none" strike="noStrike" dirty="0" smtClean="0">
                          <a:effectLst/>
                          <a:latin typeface="+mj-lt"/>
                          <a:cs typeface="Times New Roman" panose="02020603050405020304" pitchFamily="18" charset="0"/>
                        </a:rPr>
                        <a:t>2010             89.099.961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03298">
                <a:tc>
                  <a:txBody>
                    <a:bodyPr/>
                    <a:lstStyle/>
                    <a:p>
                      <a:pPr algn="ctr" fontAlgn="ctr"/>
                      <a:r>
                        <a:rPr lang="tr-TR" sz="1600" u="none" strike="noStrike" dirty="0" smtClean="0">
                          <a:effectLst/>
                          <a:latin typeface="+mj-lt"/>
                          <a:cs typeface="Times New Roman" panose="02020603050405020304" pitchFamily="18" charset="0"/>
                        </a:rPr>
                        <a:t>2011            93.747.951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03298">
                <a:tc>
                  <a:txBody>
                    <a:bodyPr/>
                    <a:lstStyle/>
                    <a:p>
                      <a:pPr algn="ctr" fontAlgn="ctr"/>
                      <a:r>
                        <a:rPr lang="tr-TR" sz="1600" u="none" strike="noStrike" dirty="0" smtClean="0">
                          <a:effectLst/>
                          <a:latin typeface="+mj-lt"/>
                          <a:cs typeface="Times New Roman" panose="02020603050405020304" pitchFamily="18" charset="0"/>
                        </a:rPr>
                        <a:t>2012             91.350.174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03298">
                <a:tc>
                  <a:txBody>
                    <a:bodyPr/>
                    <a:lstStyle/>
                    <a:p>
                      <a:pPr algn="ctr" fontAlgn="ctr"/>
                      <a:r>
                        <a:rPr lang="tr-TR" sz="1600" u="none" strike="noStrike" dirty="0" smtClean="0">
                          <a:effectLst/>
                          <a:latin typeface="+mj-lt"/>
                          <a:cs typeface="Times New Roman" panose="02020603050405020304" pitchFamily="18" charset="0"/>
                        </a:rPr>
                        <a:t>2013             92.586.660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927281335"/>
              </p:ext>
            </p:extLst>
          </p:nvPr>
        </p:nvGraphicFramePr>
        <p:xfrm>
          <a:off x="4572000" y="4221089"/>
          <a:ext cx="4032448" cy="1656183"/>
        </p:xfrm>
        <a:graphic>
          <a:graphicData uri="http://schemas.openxmlformats.org/drawingml/2006/table">
            <a:tbl>
              <a:tblPr>
                <a:tableStyleId>{5C22544A-7EE6-4342-B048-85BDC9FD1C3A}</a:tableStyleId>
              </a:tblPr>
              <a:tblGrid>
                <a:gridCol w="4032448"/>
              </a:tblGrid>
              <a:tr h="432047">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Yetiştiricilik </a:t>
                      </a:r>
                      <a:r>
                        <a:rPr lang="tr-TR" sz="1600" b="1" u="none" strike="noStrike" dirty="0" smtClean="0">
                          <a:solidFill>
                            <a:schemeClr val="accent2">
                              <a:lumMod val="75000"/>
                            </a:schemeClr>
                          </a:solidFill>
                          <a:effectLst/>
                          <a:latin typeface="+mj-lt"/>
                          <a:cs typeface="Times New Roman" panose="02020603050405020304" pitchFamily="18" charset="0"/>
                        </a:rPr>
                        <a:t>Toplam (Ton)</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92064">
                <a:tc>
                  <a:txBody>
                    <a:bodyPr/>
                    <a:lstStyle/>
                    <a:p>
                      <a:pPr algn="ctr" fontAlgn="ctr"/>
                      <a:r>
                        <a:rPr lang="tr-TR" sz="1600" u="none" strike="noStrike" dirty="0" smtClean="0">
                          <a:effectLst/>
                          <a:latin typeface="+mj-lt"/>
                          <a:cs typeface="Times New Roman" panose="02020603050405020304" pitchFamily="18" charset="0"/>
                        </a:rPr>
                        <a:t> 2010          59.100.786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92064">
                <a:tc>
                  <a:txBody>
                    <a:bodyPr/>
                    <a:lstStyle/>
                    <a:p>
                      <a:pPr algn="ctr" fontAlgn="ctr"/>
                      <a:r>
                        <a:rPr lang="tr-TR" sz="1600" u="none" strike="noStrike" dirty="0" smtClean="0">
                          <a:effectLst/>
                          <a:latin typeface="+mj-lt"/>
                          <a:cs typeface="Times New Roman" panose="02020603050405020304" pitchFamily="18" charset="0"/>
                        </a:rPr>
                        <a:t> 2011</a:t>
                      </a:r>
                      <a:r>
                        <a:rPr lang="tr-TR" sz="1600" u="none" strike="noStrike" baseline="0" dirty="0" smtClean="0">
                          <a:effectLst/>
                          <a:latin typeface="+mj-lt"/>
                          <a:cs typeface="Times New Roman" panose="02020603050405020304" pitchFamily="18" charset="0"/>
                        </a:rPr>
                        <a:t>          </a:t>
                      </a:r>
                      <a:r>
                        <a:rPr lang="tr-TR" sz="1600" u="none" strike="noStrike" dirty="0" smtClean="0">
                          <a:effectLst/>
                          <a:latin typeface="+mj-lt"/>
                          <a:cs typeface="Times New Roman" panose="02020603050405020304" pitchFamily="18" charset="0"/>
                        </a:rPr>
                        <a:t>62.065.176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92064">
                <a:tc>
                  <a:txBody>
                    <a:bodyPr/>
                    <a:lstStyle/>
                    <a:p>
                      <a:pPr algn="ctr" fontAlgn="ctr"/>
                      <a:r>
                        <a:rPr lang="tr-TR" sz="1600" u="none" strike="noStrike" dirty="0" smtClean="0">
                          <a:effectLst/>
                          <a:latin typeface="+mj-lt"/>
                          <a:cs typeface="Times New Roman" panose="02020603050405020304" pitchFamily="18" charset="0"/>
                        </a:rPr>
                        <a:t>2012          66.655.656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47944">
                <a:tc>
                  <a:txBody>
                    <a:bodyPr/>
                    <a:lstStyle/>
                    <a:p>
                      <a:pPr algn="ctr" fontAlgn="ctr"/>
                      <a:r>
                        <a:rPr lang="tr-TR" sz="1600" u="none" strike="noStrike" dirty="0" smtClean="0">
                          <a:effectLst/>
                          <a:latin typeface="+mj-lt"/>
                          <a:cs typeface="Times New Roman" panose="02020603050405020304" pitchFamily="18" charset="0"/>
                        </a:rPr>
                        <a:t>2013         72.223.556 </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7" name="Slayt Numarası Yer Tutucusu 6"/>
          <p:cNvSpPr>
            <a:spLocks noGrp="1"/>
          </p:cNvSpPr>
          <p:nvPr>
            <p:ph type="sldNum" sz="quarter" idx="12"/>
          </p:nvPr>
        </p:nvSpPr>
        <p:spPr/>
        <p:txBody>
          <a:bodyPr/>
          <a:lstStyle/>
          <a:p>
            <a:fld id="{560CA6CD-C700-4342-BF2B-F38A811F2609}" type="slidenum">
              <a:rPr lang="tr-TR" smtClean="0"/>
              <a:pPr/>
              <a:t>20</a:t>
            </a:fld>
            <a:endParaRPr lang="tr-TR"/>
          </a:p>
        </p:txBody>
      </p:sp>
      <p:sp>
        <p:nvSpPr>
          <p:cNvPr id="8" name="Text Box 9"/>
          <p:cNvSpPr txBox="1">
            <a:spLocks noChangeArrowheads="1"/>
          </p:cNvSpPr>
          <p:nvPr/>
        </p:nvSpPr>
        <p:spPr bwMode="auto">
          <a:xfrm>
            <a:off x="344215" y="6396038"/>
            <a:ext cx="4443809"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a:t>TUİK </a:t>
            </a:r>
            <a:r>
              <a:rPr lang="tr-TR" altLang="tr-TR" kern="0" dirty="0" smtClean="0"/>
              <a:t> (</a:t>
            </a:r>
            <a:r>
              <a:rPr lang="tr-TR" altLang="tr-TR" sz="1200" kern="0" dirty="0" smtClean="0"/>
              <a:t>Su </a:t>
            </a:r>
            <a:r>
              <a:rPr lang="tr-TR" altLang="tr-TR" sz="1200" kern="0" dirty="0"/>
              <a:t>bitkileri ve deniz memelileri </a:t>
            </a:r>
            <a:r>
              <a:rPr lang="tr-TR" altLang="tr-TR" sz="1200" kern="0" dirty="0" smtClean="0"/>
              <a:t>hariç)</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108310754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88640"/>
            <a:ext cx="8435280" cy="954107"/>
          </a:xfrm>
        </p:spPr>
        <p:txBody>
          <a:bodyPr wrap="square">
            <a:spAutoFit/>
          </a:bodyPr>
          <a:lstStyle/>
          <a:p>
            <a:r>
              <a:rPr lang="tr-TR" sz="2800" b="1" kern="0" dirty="0" smtClean="0">
                <a:solidFill>
                  <a:srgbClr val="2B2B85">
                    <a:lumMod val="75000"/>
                  </a:srgbClr>
                </a:solidFill>
                <a:latin typeface="Calibri" panose="020F0502020204030204" pitchFamily="34" charset="0"/>
                <a:cs typeface="Times New Roman" panose="02020603050405020304" pitchFamily="18" charset="0"/>
              </a:rPr>
              <a:t>Türkiye Su Ürünleri Avcılık ve Yetiştiricilik Toplam Üretimi  (ton)</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2052874450"/>
              </p:ext>
            </p:extLst>
          </p:nvPr>
        </p:nvGraphicFramePr>
        <p:xfrm>
          <a:off x="395536" y="1052736"/>
          <a:ext cx="828092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1270617599"/>
              </p:ext>
            </p:extLst>
          </p:nvPr>
        </p:nvGraphicFramePr>
        <p:xfrm>
          <a:off x="2123728" y="4005064"/>
          <a:ext cx="3888432" cy="2112233"/>
        </p:xfrm>
        <a:graphic>
          <a:graphicData uri="http://schemas.openxmlformats.org/drawingml/2006/table">
            <a:tbl>
              <a:tblPr>
                <a:tableStyleId>{5C22544A-7EE6-4342-B048-85BDC9FD1C3A}</a:tableStyleId>
              </a:tblPr>
              <a:tblGrid>
                <a:gridCol w="3888432"/>
              </a:tblGrid>
              <a:tr h="432048">
                <a:tc>
                  <a:txBody>
                    <a:bodyPr/>
                    <a:lstStyle/>
                    <a:p>
                      <a:pPr algn="ctr" fontAlgn="ctr"/>
                      <a:r>
                        <a:rPr lang="tr-TR" sz="1800" b="1" u="none" strike="noStrike" dirty="0">
                          <a:solidFill>
                            <a:schemeClr val="accent2">
                              <a:lumMod val="75000"/>
                            </a:schemeClr>
                          </a:solidFill>
                          <a:effectLst/>
                          <a:latin typeface="+mj-lt"/>
                          <a:cs typeface="Times New Roman" panose="02020603050405020304" pitchFamily="18" charset="0"/>
                        </a:rPr>
                        <a:t>Avcılık Toplam</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0035">
                <a:tc>
                  <a:txBody>
                    <a:bodyPr/>
                    <a:lstStyle/>
                    <a:p>
                      <a:pPr algn="ctr" fontAlgn="ctr"/>
                      <a:r>
                        <a:rPr lang="tr-TR" sz="1800" u="none" strike="noStrike" dirty="0" smtClean="0">
                          <a:effectLst/>
                          <a:latin typeface="+mj-lt"/>
                          <a:cs typeface="Times New Roman" panose="02020603050405020304" pitchFamily="18" charset="0"/>
                        </a:rPr>
                        <a:t>485.939</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400045">
                <a:tc>
                  <a:txBody>
                    <a:bodyPr/>
                    <a:lstStyle/>
                    <a:p>
                      <a:pPr algn="ctr" fontAlgn="ctr"/>
                      <a:r>
                        <a:rPr lang="tr-TR" sz="1800" u="none" strike="noStrike" dirty="0" smtClean="0">
                          <a:effectLst/>
                          <a:latin typeface="+mj-lt"/>
                          <a:cs typeface="Times New Roman" panose="02020603050405020304" pitchFamily="18" charset="0"/>
                        </a:rPr>
                        <a:t>514.755</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0035">
                <a:tc>
                  <a:txBody>
                    <a:bodyPr/>
                    <a:lstStyle/>
                    <a:p>
                      <a:pPr algn="ctr" fontAlgn="ctr"/>
                      <a:r>
                        <a:rPr lang="tr-TR" sz="1800" u="none" strike="noStrike" dirty="0" smtClean="0">
                          <a:effectLst/>
                          <a:latin typeface="+mj-lt"/>
                          <a:cs typeface="Times New Roman" panose="02020603050405020304" pitchFamily="18" charset="0"/>
                        </a:rPr>
                        <a:t>432.442</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0035">
                <a:tc>
                  <a:txBody>
                    <a:bodyPr/>
                    <a:lstStyle/>
                    <a:p>
                      <a:pPr algn="ctr" fontAlgn="ctr"/>
                      <a:r>
                        <a:rPr lang="tr-TR" sz="1800" u="none" strike="noStrike" dirty="0" smtClean="0">
                          <a:effectLst/>
                          <a:latin typeface="+mj-lt"/>
                          <a:cs typeface="Times New Roman" panose="02020603050405020304" pitchFamily="18" charset="0"/>
                        </a:rPr>
                        <a:t>374.121</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0035">
                <a:tc>
                  <a:txBody>
                    <a:bodyPr/>
                    <a:lstStyle/>
                    <a:p>
                      <a:pPr algn="ctr" fontAlgn="ctr"/>
                      <a:r>
                        <a:rPr lang="tr-TR" sz="1800" u="none" strike="noStrike" dirty="0" smtClean="0">
                          <a:effectLst/>
                          <a:latin typeface="+mj-lt"/>
                          <a:cs typeface="Times New Roman" panose="02020603050405020304" pitchFamily="18" charset="0"/>
                        </a:rPr>
                        <a:t>302.212</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311758114"/>
              </p:ext>
            </p:extLst>
          </p:nvPr>
        </p:nvGraphicFramePr>
        <p:xfrm>
          <a:off x="6156176" y="4005065"/>
          <a:ext cx="2232248" cy="2088234"/>
        </p:xfrm>
        <a:graphic>
          <a:graphicData uri="http://schemas.openxmlformats.org/drawingml/2006/table">
            <a:tbl>
              <a:tblPr>
                <a:tableStyleId>{5C22544A-7EE6-4342-B048-85BDC9FD1C3A}</a:tableStyleId>
              </a:tblPr>
              <a:tblGrid>
                <a:gridCol w="2232248"/>
              </a:tblGrid>
              <a:tr h="455529">
                <a:tc>
                  <a:txBody>
                    <a:bodyPr/>
                    <a:lstStyle/>
                    <a:p>
                      <a:pPr algn="ctr" fontAlgn="ctr"/>
                      <a:r>
                        <a:rPr lang="tr-TR" sz="1800" b="1" u="none" strike="noStrike" dirty="0">
                          <a:solidFill>
                            <a:schemeClr val="accent2">
                              <a:lumMod val="75000"/>
                            </a:schemeClr>
                          </a:solidFill>
                          <a:effectLst/>
                          <a:latin typeface="+mj-lt"/>
                          <a:cs typeface="Times New Roman" panose="02020603050405020304" pitchFamily="18" charset="0"/>
                        </a:rPr>
                        <a:t>Yetiştiricilik Toplam</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6541">
                <a:tc>
                  <a:txBody>
                    <a:bodyPr/>
                    <a:lstStyle/>
                    <a:p>
                      <a:pPr algn="ctr" fontAlgn="ctr"/>
                      <a:r>
                        <a:rPr lang="tr-TR" sz="1800" u="none" strike="noStrike" dirty="0" smtClean="0">
                          <a:effectLst/>
                          <a:latin typeface="+mj-lt"/>
                          <a:cs typeface="Times New Roman" panose="02020603050405020304" pitchFamily="18" charset="0"/>
                        </a:rPr>
                        <a:t>167.141</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6541">
                <a:tc>
                  <a:txBody>
                    <a:bodyPr/>
                    <a:lstStyle/>
                    <a:p>
                      <a:pPr algn="ctr" fontAlgn="ctr"/>
                      <a:r>
                        <a:rPr lang="tr-TR" sz="1800" u="none" strike="noStrike" dirty="0" smtClean="0">
                          <a:effectLst/>
                          <a:latin typeface="+mj-lt"/>
                          <a:cs typeface="Times New Roman" panose="02020603050405020304" pitchFamily="18" charset="0"/>
                        </a:rPr>
                        <a:t>188.790</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6541">
                <a:tc>
                  <a:txBody>
                    <a:bodyPr/>
                    <a:lstStyle/>
                    <a:p>
                      <a:pPr algn="ctr" fontAlgn="ctr"/>
                      <a:r>
                        <a:rPr lang="tr-TR" sz="1800" u="none" strike="noStrike" dirty="0" smtClean="0">
                          <a:effectLst/>
                          <a:latin typeface="+mj-lt"/>
                          <a:cs typeface="Times New Roman" panose="02020603050405020304" pitchFamily="18" charset="0"/>
                        </a:rPr>
                        <a:t>212.410</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6541">
                <a:tc>
                  <a:txBody>
                    <a:bodyPr/>
                    <a:lstStyle/>
                    <a:p>
                      <a:pPr algn="ctr" fontAlgn="ctr"/>
                      <a:r>
                        <a:rPr lang="tr-TR" sz="1800" u="none" strike="noStrike" dirty="0" smtClean="0">
                          <a:effectLst/>
                          <a:latin typeface="+mj-lt"/>
                          <a:cs typeface="Times New Roman" panose="02020603050405020304" pitchFamily="18" charset="0"/>
                        </a:rPr>
                        <a:t>233.394</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6541">
                <a:tc>
                  <a:txBody>
                    <a:bodyPr/>
                    <a:lstStyle/>
                    <a:p>
                      <a:pPr algn="ctr" fontAlgn="ctr"/>
                      <a:r>
                        <a:rPr lang="tr-TR" sz="1800" u="none" strike="noStrike" dirty="0" smtClean="0">
                          <a:effectLst/>
                          <a:latin typeface="+mj-lt"/>
                          <a:cs typeface="Times New Roman" panose="02020603050405020304" pitchFamily="18" charset="0"/>
                        </a:rPr>
                        <a:t>235.133</a:t>
                      </a:r>
                      <a:endParaRPr lang="tr-TR" sz="18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xmlns="" val="1735590512"/>
              </p:ext>
            </p:extLst>
          </p:nvPr>
        </p:nvGraphicFramePr>
        <p:xfrm>
          <a:off x="174014" y="4005065"/>
          <a:ext cx="1877706" cy="2128242"/>
        </p:xfrm>
        <a:graphic>
          <a:graphicData uri="http://schemas.openxmlformats.org/drawingml/2006/table">
            <a:tbl>
              <a:tblPr>
                <a:tableStyleId>{5C22544A-7EE6-4342-B048-85BDC9FD1C3A}</a:tableStyleId>
              </a:tblPr>
              <a:tblGrid>
                <a:gridCol w="1877706"/>
              </a:tblGrid>
              <a:tr h="438337">
                <a:tc>
                  <a:txBody>
                    <a:bodyPr/>
                    <a:lstStyle/>
                    <a:p>
                      <a:pPr algn="ctr" fontAlgn="ctr"/>
                      <a:r>
                        <a:rPr lang="tr-TR" sz="2000" b="1" u="sng" strike="noStrike" dirty="0">
                          <a:solidFill>
                            <a:schemeClr val="accent2">
                              <a:lumMod val="75000"/>
                            </a:schemeClr>
                          </a:solidFill>
                          <a:effectLst/>
                          <a:latin typeface="+mj-lt"/>
                          <a:cs typeface="Times New Roman" panose="02020603050405020304" pitchFamily="18" charset="0"/>
                        </a:rPr>
                        <a:t>Yıllar</a:t>
                      </a:r>
                      <a:endParaRPr lang="tr-TR" sz="2000" b="1" i="0" u="sng"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47463">
                <a:tc>
                  <a:txBody>
                    <a:bodyPr/>
                    <a:lstStyle/>
                    <a:p>
                      <a:pPr algn="ctr" fontAlgn="ctr"/>
                      <a:r>
                        <a:rPr lang="tr-TR" sz="2000" b="1" u="none" strike="noStrike" dirty="0" smtClean="0">
                          <a:solidFill>
                            <a:schemeClr val="accent2">
                              <a:lumMod val="75000"/>
                            </a:schemeClr>
                          </a:solidFill>
                          <a:effectLst/>
                          <a:latin typeface="+mj-lt"/>
                          <a:cs typeface="Times New Roman" panose="02020603050405020304" pitchFamily="18" charset="0"/>
                        </a:rPr>
                        <a:t>2010</a:t>
                      </a:r>
                    </a:p>
                  </a:txBody>
                  <a:tcPr marL="9525" marR="9525" marT="9525" marB="0" anchor="ctr">
                    <a:solidFill>
                      <a:schemeClr val="accent1">
                        <a:lumMod val="60000"/>
                        <a:lumOff val="40000"/>
                      </a:schemeClr>
                    </a:solidFill>
                  </a:tcPr>
                </a:tc>
              </a:tr>
              <a:tr h="347463">
                <a:tc>
                  <a:txBody>
                    <a:bodyPr/>
                    <a:lstStyle/>
                    <a:p>
                      <a:pPr algn="ctr" fontAlgn="ctr"/>
                      <a:r>
                        <a:rPr lang="tr-TR" sz="2000" b="1" i="0" u="none" strike="noStrike" dirty="0" smtClean="0">
                          <a:solidFill>
                            <a:schemeClr val="accent2">
                              <a:lumMod val="75000"/>
                            </a:schemeClr>
                          </a:solidFill>
                          <a:effectLst/>
                          <a:latin typeface="+mj-lt"/>
                          <a:cs typeface="Times New Roman" panose="02020603050405020304" pitchFamily="18" charset="0"/>
                        </a:rPr>
                        <a:t>2011</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83165">
                <a:tc>
                  <a:txBody>
                    <a:bodyPr/>
                    <a:lstStyle/>
                    <a:p>
                      <a:pPr algn="ctr" fontAlgn="ctr"/>
                      <a:r>
                        <a:rPr lang="tr-TR" sz="2000" b="1" u="none" strike="noStrike" dirty="0">
                          <a:solidFill>
                            <a:schemeClr val="accent2">
                              <a:lumMod val="75000"/>
                            </a:schemeClr>
                          </a:solidFill>
                          <a:effectLst/>
                          <a:latin typeface="+mj-lt"/>
                          <a:cs typeface="Times New Roman" panose="02020603050405020304" pitchFamily="18" charset="0"/>
                        </a:rPr>
                        <a:t>2012</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83165">
                <a:tc>
                  <a:txBody>
                    <a:bodyPr/>
                    <a:lstStyle/>
                    <a:p>
                      <a:pPr algn="ctr" fontAlgn="ctr"/>
                      <a:r>
                        <a:rPr lang="tr-TR" sz="2000" b="1" i="0" u="none" strike="noStrike" dirty="0" smtClean="0">
                          <a:solidFill>
                            <a:schemeClr val="accent2">
                              <a:lumMod val="75000"/>
                            </a:schemeClr>
                          </a:solidFill>
                          <a:effectLst/>
                          <a:latin typeface="+mj-lt"/>
                          <a:cs typeface="Times New Roman" panose="02020603050405020304" pitchFamily="18" charset="0"/>
                        </a:rPr>
                        <a:t>2013</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66329">
                <a:tc>
                  <a:txBody>
                    <a:bodyPr/>
                    <a:lstStyle/>
                    <a:p>
                      <a:pPr algn="ctr" fontAlgn="ctr"/>
                      <a:r>
                        <a:rPr lang="tr-TR" sz="2000" b="1" u="none" strike="noStrike" dirty="0">
                          <a:solidFill>
                            <a:schemeClr val="accent2">
                              <a:lumMod val="75000"/>
                            </a:schemeClr>
                          </a:solidFill>
                          <a:effectLst/>
                          <a:latin typeface="+mj-lt"/>
                          <a:cs typeface="Times New Roman" panose="02020603050405020304" pitchFamily="18" charset="0"/>
                        </a:rPr>
                        <a:t>2014</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9" name="Slayt Numarası Yer Tutucusu 8"/>
          <p:cNvSpPr>
            <a:spLocks noGrp="1"/>
          </p:cNvSpPr>
          <p:nvPr>
            <p:ph type="sldNum" sz="quarter" idx="12"/>
          </p:nvPr>
        </p:nvSpPr>
        <p:spPr/>
        <p:txBody>
          <a:bodyPr/>
          <a:lstStyle/>
          <a:p>
            <a:fld id="{560CA6CD-C700-4342-BF2B-F38A811F2609}" type="slidenum">
              <a:rPr lang="tr-TR" smtClean="0"/>
              <a:pPr/>
              <a:t>21</a:t>
            </a:fld>
            <a:endParaRPr lang="tr-TR"/>
          </a:p>
        </p:txBody>
      </p:sp>
      <p:sp>
        <p:nvSpPr>
          <p:cNvPr id="10" name="Text Box 9"/>
          <p:cNvSpPr txBox="1">
            <a:spLocks noChangeArrowheads="1"/>
          </p:cNvSpPr>
          <p:nvPr/>
        </p:nvSpPr>
        <p:spPr bwMode="auto">
          <a:xfrm>
            <a:off x="179512" y="6226761"/>
            <a:ext cx="2427584"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a:t>TÜİK&amp;FAO</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170565360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9084"/>
            <a:ext cx="8229600" cy="954107"/>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2010 – 2013 Yılları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Türkiye’nin </a:t>
            </a:r>
            <a:r>
              <a:rPr lang="tr-TR" sz="2800" b="1" kern="0" dirty="0">
                <a:solidFill>
                  <a:srgbClr val="2B2B85">
                    <a:lumMod val="75000"/>
                  </a:srgbClr>
                </a:solidFill>
                <a:latin typeface="Calibri" panose="020F0502020204030204" pitchFamily="34" charset="0"/>
                <a:cs typeface="Times New Roman" panose="02020603050405020304" pitchFamily="18" charset="0"/>
              </a:rPr>
              <a:t>Dünya Su Ürünleri  Üretimindeki  Sıralaması</a:t>
            </a:r>
            <a:endParaRPr lang="en-US"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2671699886"/>
              </p:ext>
            </p:extLst>
          </p:nvPr>
        </p:nvGraphicFramePr>
        <p:xfrm>
          <a:off x="467544" y="1268760"/>
          <a:ext cx="8136904"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2173302108"/>
              </p:ext>
            </p:extLst>
          </p:nvPr>
        </p:nvGraphicFramePr>
        <p:xfrm>
          <a:off x="467544" y="4293096"/>
          <a:ext cx="8136904" cy="1876425"/>
        </p:xfrm>
        <a:graphic>
          <a:graphicData uri="http://schemas.openxmlformats.org/drawingml/2006/table">
            <a:tbl>
              <a:tblPr>
                <a:tableStyleId>{5C22544A-7EE6-4342-B048-85BDC9FD1C3A}</a:tableStyleId>
              </a:tblPr>
              <a:tblGrid>
                <a:gridCol w="1352515"/>
                <a:gridCol w="1701551"/>
                <a:gridCol w="1548848"/>
                <a:gridCol w="1679736"/>
                <a:gridCol w="1854254"/>
              </a:tblGrid>
              <a:tr h="583176">
                <a:tc>
                  <a:txBody>
                    <a:bodyPr/>
                    <a:lstStyle/>
                    <a:p>
                      <a:pPr algn="l" fontAlgn="ctr"/>
                      <a:r>
                        <a:rPr lang="tr-TR" sz="2000" b="1" u="none" strike="noStrike" dirty="0">
                          <a:solidFill>
                            <a:schemeClr val="accent2">
                              <a:lumMod val="75000"/>
                            </a:schemeClr>
                          </a:solidFill>
                          <a:effectLst/>
                          <a:latin typeface="+mj-lt"/>
                          <a:cs typeface="Times New Roman" panose="02020603050405020304" pitchFamily="18" charset="0"/>
                        </a:rPr>
                        <a:t>Yıllar</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2000" b="1" u="none" strike="noStrike" dirty="0">
                          <a:solidFill>
                            <a:schemeClr val="accent2">
                              <a:lumMod val="75000"/>
                            </a:schemeClr>
                          </a:solidFill>
                          <a:effectLst/>
                          <a:latin typeface="+mj-lt"/>
                          <a:cs typeface="Times New Roman" panose="02020603050405020304" pitchFamily="18" charset="0"/>
                        </a:rPr>
                        <a:t>Deniz Avcılığında</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2000" b="1" u="none" strike="noStrike" dirty="0" err="1">
                          <a:solidFill>
                            <a:schemeClr val="accent2">
                              <a:lumMod val="75000"/>
                            </a:schemeClr>
                          </a:solidFill>
                          <a:effectLst/>
                          <a:latin typeface="+mj-lt"/>
                          <a:cs typeface="Times New Roman" panose="02020603050405020304" pitchFamily="18" charset="0"/>
                        </a:rPr>
                        <a:t>İçsu</a:t>
                      </a:r>
                      <a:r>
                        <a:rPr lang="tr-TR" sz="2000" b="1" u="none" strike="noStrike" dirty="0">
                          <a:solidFill>
                            <a:schemeClr val="accent2">
                              <a:lumMod val="75000"/>
                            </a:schemeClr>
                          </a:solidFill>
                          <a:effectLst/>
                          <a:latin typeface="+mj-lt"/>
                          <a:cs typeface="Times New Roman" panose="02020603050405020304" pitchFamily="18" charset="0"/>
                        </a:rPr>
                        <a:t> Avcılığında</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2000" b="1" u="none" strike="noStrike" dirty="0">
                          <a:solidFill>
                            <a:schemeClr val="accent2">
                              <a:lumMod val="75000"/>
                            </a:schemeClr>
                          </a:solidFill>
                          <a:effectLst/>
                          <a:latin typeface="+mj-lt"/>
                          <a:cs typeface="Times New Roman" panose="02020603050405020304" pitchFamily="18" charset="0"/>
                        </a:rPr>
                        <a:t>Yetiştiricilikte</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2000" b="1" u="none" strike="noStrike" dirty="0">
                          <a:solidFill>
                            <a:schemeClr val="accent2">
                              <a:lumMod val="75000"/>
                            </a:schemeClr>
                          </a:solidFill>
                          <a:effectLst/>
                          <a:latin typeface="+mj-lt"/>
                          <a:cs typeface="Times New Roman" panose="02020603050405020304" pitchFamily="18" charset="0"/>
                        </a:rPr>
                        <a:t>Toplam Üretimde</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476">
                <a:tc>
                  <a:txBody>
                    <a:bodyPr/>
                    <a:lstStyle/>
                    <a:p>
                      <a:pPr algn="l" fontAlgn="ctr"/>
                      <a:r>
                        <a:rPr lang="tr-TR" sz="2000" b="1" u="none" strike="noStrike" dirty="0">
                          <a:solidFill>
                            <a:schemeClr val="accent2">
                              <a:lumMod val="75000"/>
                            </a:schemeClr>
                          </a:solidFill>
                          <a:effectLst/>
                          <a:latin typeface="+mj-lt"/>
                          <a:cs typeface="Times New Roman" panose="02020603050405020304" pitchFamily="18" charset="0"/>
                        </a:rPr>
                        <a:t>2010</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28</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30</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24</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31</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476">
                <a:tc>
                  <a:txBody>
                    <a:bodyPr/>
                    <a:lstStyle/>
                    <a:p>
                      <a:pPr algn="l" fontAlgn="ctr"/>
                      <a:r>
                        <a:rPr lang="tr-TR" sz="2000" b="1" u="none" strike="noStrike" dirty="0">
                          <a:solidFill>
                            <a:schemeClr val="accent2">
                              <a:lumMod val="75000"/>
                            </a:schemeClr>
                          </a:solidFill>
                          <a:effectLst/>
                          <a:latin typeface="+mj-lt"/>
                          <a:cs typeface="Times New Roman" panose="02020603050405020304" pitchFamily="18" charset="0"/>
                        </a:rPr>
                        <a:t>2011</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29</a:t>
                      </a:r>
                      <a:endParaRPr lang="tr-TR" sz="16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32</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23</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32</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476">
                <a:tc>
                  <a:txBody>
                    <a:bodyPr/>
                    <a:lstStyle/>
                    <a:p>
                      <a:pPr algn="l" fontAlgn="ctr"/>
                      <a:r>
                        <a:rPr lang="tr-TR" sz="2000" b="1" u="none" strike="noStrike" dirty="0">
                          <a:solidFill>
                            <a:schemeClr val="accent2">
                              <a:lumMod val="75000"/>
                            </a:schemeClr>
                          </a:solidFill>
                          <a:effectLst/>
                          <a:latin typeface="+mj-lt"/>
                          <a:cs typeface="Times New Roman" panose="02020603050405020304" pitchFamily="18" charset="0"/>
                        </a:rPr>
                        <a:t>2012</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36</a:t>
                      </a:r>
                      <a:endParaRPr lang="tr-TR" sz="16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35</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22</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31</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476">
                <a:tc>
                  <a:txBody>
                    <a:bodyPr/>
                    <a:lstStyle/>
                    <a:p>
                      <a:pPr algn="l" fontAlgn="ctr"/>
                      <a:r>
                        <a:rPr lang="tr-TR" sz="2000" b="1" u="none" strike="noStrike" dirty="0">
                          <a:solidFill>
                            <a:schemeClr val="accent2">
                              <a:lumMod val="75000"/>
                            </a:schemeClr>
                          </a:solidFill>
                          <a:effectLst/>
                          <a:latin typeface="+mj-lt"/>
                          <a:cs typeface="Times New Roman" panose="02020603050405020304" pitchFamily="18" charset="0"/>
                        </a:rPr>
                        <a:t>2013</a:t>
                      </a:r>
                      <a:endParaRPr lang="tr-TR" sz="20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38</a:t>
                      </a:r>
                      <a:endParaRPr lang="tr-TR" sz="16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35</a:t>
                      </a:r>
                      <a:endParaRPr lang="tr-TR" sz="16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21</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34</a:t>
                      </a:r>
                      <a:endParaRPr lang="tr-TR" sz="16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5" name="Slayt Numarası Yer Tutucusu 4"/>
          <p:cNvSpPr>
            <a:spLocks noGrp="1"/>
          </p:cNvSpPr>
          <p:nvPr>
            <p:ph type="sldNum" sz="quarter" idx="12"/>
          </p:nvPr>
        </p:nvSpPr>
        <p:spPr/>
        <p:txBody>
          <a:bodyPr/>
          <a:lstStyle/>
          <a:p>
            <a:fld id="{560CA6CD-C700-4342-BF2B-F38A811F2609}" type="slidenum">
              <a:rPr lang="tr-TR" smtClean="0"/>
              <a:pPr/>
              <a:t>22</a:t>
            </a:fld>
            <a:endParaRPr lang="tr-TR" dirty="0"/>
          </a:p>
        </p:txBody>
      </p:sp>
      <p:sp>
        <p:nvSpPr>
          <p:cNvPr id="8" name="Text Box 9"/>
          <p:cNvSpPr txBox="1">
            <a:spLocks noChangeArrowheads="1"/>
          </p:cNvSpPr>
          <p:nvPr/>
        </p:nvSpPr>
        <p:spPr bwMode="auto">
          <a:xfrm>
            <a:off x="508745" y="6224172"/>
            <a:ext cx="1512168"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272345079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5622"/>
            <a:ext cx="8686800" cy="954107"/>
          </a:xfrm>
        </p:spPr>
        <p:txBody>
          <a:bodyPr wrap="square">
            <a:spAutoFit/>
          </a:bodyPr>
          <a:lstStyle/>
          <a:p>
            <a:r>
              <a:rPr lang="tr-TR" sz="2800" b="1" kern="0" dirty="0" smtClean="0">
                <a:solidFill>
                  <a:srgbClr val="2B2B85">
                    <a:lumMod val="75000"/>
                  </a:srgbClr>
                </a:solidFill>
                <a:latin typeface="Calibri" panose="020F0502020204030204" pitchFamily="34" charset="0"/>
                <a:cs typeface="Times New Roman" panose="02020603050405020304" pitchFamily="18" charset="0"/>
              </a:rPr>
              <a:t>2010 </a:t>
            </a:r>
            <a:r>
              <a:rPr lang="tr-TR" sz="2800" b="1" kern="0" dirty="0">
                <a:solidFill>
                  <a:srgbClr val="2B2B85">
                    <a:lumMod val="75000"/>
                  </a:srgbClr>
                </a:solidFill>
                <a:latin typeface="Calibri" panose="020F0502020204030204" pitchFamily="34" charset="0"/>
                <a:cs typeface="Times New Roman" panose="02020603050405020304" pitchFamily="18" charset="0"/>
              </a:rPr>
              <a:t>– 2013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Yılları Su </a:t>
            </a:r>
            <a:r>
              <a:rPr lang="tr-TR" sz="2800" b="1" kern="0" dirty="0">
                <a:solidFill>
                  <a:srgbClr val="2B2B85">
                    <a:lumMod val="75000"/>
                  </a:srgbClr>
                </a:solidFill>
                <a:latin typeface="Calibri" panose="020F0502020204030204" pitchFamily="34" charset="0"/>
                <a:cs typeface="Times New Roman" panose="02020603050405020304" pitchFamily="18" charset="0"/>
              </a:rPr>
              <a:t>Ürünleri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Üretiminde, Türkiye’nin 28 </a:t>
            </a:r>
            <a:r>
              <a:rPr lang="tr-TR" sz="2800" b="1" kern="0" dirty="0">
                <a:solidFill>
                  <a:srgbClr val="2B2B85">
                    <a:lumMod val="75000"/>
                  </a:srgbClr>
                </a:solidFill>
                <a:latin typeface="Calibri" panose="020F0502020204030204" pitchFamily="34" charset="0"/>
                <a:cs typeface="Times New Roman" panose="02020603050405020304" pitchFamily="18" charset="0"/>
              </a:rPr>
              <a:t>Avrupa Birliği Ülkesi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İçerisindeki Sıralaması</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005589807"/>
              </p:ext>
            </p:extLst>
          </p:nvPr>
        </p:nvGraphicFramePr>
        <p:xfrm>
          <a:off x="395536" y="980728"/>
          <a:ext cx="8424936"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3786619783"/>
              </p:ext>
            </p:extLst>
          </p:nvPr>
        </p:nvGraphicFramePr>
        <p:xfrm>
          <a:off x="395537" y="4581128"/>
          <a:ext cx="8424936" cy="1742594"/>
        </p:xfrm>
        <a:graphic>
          <a:graphicData uri="http://schemas.openxmlformats.org/drawingml/2006/table">
            <a:tbl>
              <a:tblPr>
                <a:tableStyleId>{5C22544A-7EE6-4342-B048-85BDC9FD1C3A}</a:tableStyleId>
              </a:tblPr>
              <a:tblGrid>
                <a:gridCol w="1398220"/>
                <a:gridCol w="1772116"/>
                <a:gridCol w="1601187"/>
                <a:gridCol w="1736499"/>
                <a:gridCol w="1916914"/>
              </a:tblGrid>
              <a:tr h="590466">
                <a:tc>
                  <a:txBody>
                    <a:bodyPr/>
                    <a:lstStyle/>
                    <a:p>
                      <a:pPr algn="l" fontAlgn="ctr"/>
                      <a:r>
                        <a:rPr lang="tr-TR" sz="1800" b="1" u="none" strike="noStrike" dirty="0">
                          <a:solidFill>
                            <a:schemeClr val="accent2">
                              <a:lumMod val="75000"/>
                            </a:schemeClr>
                          </a:solidFill>
                          <a:effectLst/>
                          <a:latin typeface="+mj-lt"/>
                          <a:cs typeface="Times New Roman" panose="02020603050405020304" pitchFamily="18" charset="0"/>
                        </a:rPr>
                        <a:t>Yıllar</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800" b="1" u="none" strike="noStrike" dirty="0">
                          <a:solidFill>
                            <a:schemeClr val="accent2">
                              <a:lumMod val="75000"/>
                            </a:schemeClr>
                          </a:solidFill>
                          <a:effectLst/>
                          <a:latin typeface="+mj-lt"/>
                          <a:cs typeface="Times New Roman" panose="02020603050405020304" pitchFamily="18" charset="0"/>
                        </a:rPr>
                        <a:t>Deniz Avcılığında</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800" b="1" u="none" strike="noStrike" dirty="0" err="1">
                          <a:solidFill>
                            <a:schemeClr val="accent2">
                              <a:lumMod val="75000"/>
                            </a:schemeClr>
                          </a:solidFill>
                          <a:effectLst/>
                          <a:latin typeface="+mj-lt"/>
                          <a:cs typeface="Times New Roman" panose="02020603050405020304" pitchFamily="18" charset="0"/>
                        </a:rPr>
                        <a:t>İçsu</a:t>
                      </a:r>
                      <a:r>
                        <a:rPr lang="tr-TR" sz="1800" b="1" u="none" strike="noStrike" dirty="0">
                          <a:solidFill>
                            <a:schemeClr val="accent2">
                              <a:lumMod val="75000"/>
                            </a:schemeClr>
                          </a:solidFill>
                          <a:effectLst/>
                          <a:latin typeface="+mj-lt"/>
                          <a:cs typeface="Times New Roman" panose="02020603050405020304" pitchFamily="18" charset="0"/>
                        </a:rPr>
                        <a:t> Avcılığında</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800" b="1" u="none" strike="noStrike" dirty="0">
                          <a:solidFill>
                            <a:schemeClr val="accent2">
                              <a:lumMod val="75000"/>
                            </a:schemeClr>
                          </a:solidFill>
                          <a:effectLst/>
                          <a:latin typeface="+mj-lt"/>
                          <a:cs typeface="Times New Roman" panose="02020603050405020304" pitchFamily="18" charset="0"/>
                        </a:rPr>
                        <a:t>Yetiştiricilikte </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800" b="1" u="none" strike="noStrike" dirty="0">
                          <a:solidFill>
                            <a:schemeClr val="accent2">
                              <a:lumMod val="75000"/>
                            </a:schemeClr>
                          </a:solidFill>
                          <a:effectLst/>
                          <a:latin typeface="+mj-lt"/>
                          <a:cs typeface="Times New Roman" panose="02020603050405020304" pitchFamily="18" charset="0"/>
                        </a:rPr>
                        <a:t>Toplam Üretim</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8032">
                <a:tc>
                  <a:txBody>
                    <a:bodyPr/>
                    <a:lstStyle/>
                    <a:p>
                      <a:pPr algn="l" fontAlgn="ctr"/>
                      <a:r>
                        <a:rPr lang="tr-TR" sz="1800" b="1" u="none" strike="noStrike" dirty="0">
                          <a:solidFill>
                            <a:schemeClr val="accent2">
                              <a:lumMod val="75000"/>
                            </a:schemeClr>
                          </a:solidFill>
                          <a:effectLst/>
                          <a:latin typeface="+mj-lt"/>
                          <a:cs typeface="Times New Roman" panose="02020603050405020304" pitchFamily="18" charset="0"/>
                        </a:rPr>
                        <a:t>2010</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4</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4</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5</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8032">
                <a:tc>
                  <a:txBody>
                    <a:bodyPr/>
                    <a:lstStyle/>
                    <a:p>
                      <a:pPr algn="l" fontAlgn="ctr"/>
                      <a:r>
                        <a:rPr lang="tr-TR" sz="1800" b="1" u="none" strike="noStrike" dirty="0">
                          <a:solidFill>
                            <a:schemeClr val="accent2">
                              <a:lumMod val="75000"/>
                            </a:schemeClr>
                          </a:solidFill>
                          <a:effectLst/>
                          <a:latin typeface="+mj-lt"/>
                          <a:cs typeface="Times New Roman" panose="02020603050405020304" pitchFamily="18" charset="0"/>
                        </a:rPr>
                        <a:t>2011</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4</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3</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4</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8032">
                <a:tc>
                  <a:txBody>
                    <a:bodyPr/>
                    <a:lstStyle/>
                    <a:p>
                      <a:pPr algn="l" fontAlgn="ctr"/>
                      <a:r>
                        <a:rPr lang="tr-TR" sz="1800" b="1" u="none" strike="noStrike" dirty="0">
                          <a:solidFill>
                            <a:schemeClr val="accent2">
                              <a:lumMod val="75000"/>
                            </a:schemeClr>
                          </a:solidFill>
                          <a:effectLst/>
                          <a:latin typeface="+mj-lt"/>
                          <a:cs typeface="Times New Roman" panose="02020603050405020304" pitchFamily="18" charset="0"/>
                        </a:rPr>
                        <a:t>2012</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5</a:t>
                      </a:r>
                      <a:endParaRPr lang="tr-TR" sz="14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1</a:t>
                      </a:r>
                      <a:endParaRPr lang="tr-TR" sz="14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2</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3</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8032">
                <a:tc>
                  <a:txBody>
                    <a:bodyPr/>
                    <a:lstStyle/>
                    <a:p>
                      <a:pPr algn="l" fontAlgn="ctr"/>
                      <a:r>
                        <a:rPr lang="tr-TR" sz="1800" b="1" u="none" strike="noStrike" dirty="0">
                          <a:solidFill>
                            <a:schemeClr val="accent2">
                              <a:lumMod val="75000"/>
                            </a:schemeClr>
                          </a:solidFill>
                          <a:effectLst/>
                          <a:latin typeface="+mj-lt"/>
                          <a:cs typeface="Times New Roman" panose="02020603050405020304" pitchFamily="18" charset="0"/>
                        </a:rPr>
                        <a:t>2013</a:t>
                      </a:r>
                      <a:endParaRPr lang="tr-TR" sz="18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5</a:t>
                      </a:r>
                      <a:endParaRPr lang="tr-TR" sz="14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1</a:t>
                      </a:r>
                      <a:endParaRPr lang="tr-TR" sz="1400" b="0" i="0" u="none" strike="noStrike">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5</a:t>
                      </a:r>
                      <a:endParaRPr lang="tr-TR" sz="1400" b="0" i="0" u="none" strike="noStrike" dirty="0">
                        <a:solidFill>
                          <a:srgbClr val="00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5" name="Slayt Numarası Yer Tutucusu 4"/>
          <p:cNvSpPr>
            <a:spLocks noGrp="1"/>
          </p:cNvSpPr>
          <p:nvPr>
            <p:ph type="sldNum" sz="quarter" idx="12"/>
          </p:nvPr>
        </p:nvSpPr>
        <p:spPr/>
        <p:txBody>
          <a:bodyPr/>
          <a:lstStyle/>
          <a:p>
            <a:fld id="{560CA6CD-C700-4342-BF2B-F38A811F2609}" type="slidenum">
              <a:rPr lang="tr-TR" smtClean="0"/>
              <a:pPr/>
              <a:t>23</a:t>
            </a:fld>
            <a:endParaRPr lang="tr-TR"/>
          </a:p>
        </p:txBody>
      </p:sp>
      <p:sp>
        <p:nvSpPr>
          <p:cNvPr id="6" name="Text Box 9"/>
          <p:cNvSpPr txBox="1">
            <a:spLocks noChangeArrowheads="1"/>
          </p:cNvSpPr>
          <p:nvPr/>
        </p:nvSpPr>
        <p:spPr bwMode="auto">
          <a:xfrm>
            <a:off x="395536" y="6393449"/>
            <a:ext cx="1512168"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420166404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79058"/>
            <a:ext cx="8784976" cy="523220"/>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Su Ürünleri Üretimi, İhracatı, İthalatı  2000-2014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(ton)</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581686187"/>
              </p:ext>
            </p:extLst>
          </p:nvPr>
        </p:nvGraphicFramePr>
        <p:xfrm>
          <a:off x="395536" y="620688"/>
          <a:ext cx="8424936"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1778089034"/>
              </p:ext>
            </p:extLst>
          </p:nvPr>
        </p:nvGraphicFramePr>
        <p:xfrm>
          <a:off x="323528" y="2920147"/>
          <a:ext cx="8496943" cy="3566160"/>
        </p:xfrm>
        <a:graphic>
          <a:graphicData uri="http://schemas.openxmlformats.org/drawingml/2006/table">
            <a:tbl>
              <a:tblPr>
                <a:tableStyleId>{5C22544A-7EE6-4342-B048-85BDC9FD1C3A}</a:tableStyleId>
              </a:tblPr>
              <a:tblGrid>
                <a:gridCol w="1829203"/>
                <a:gridCol w="2301255"/>
                <a:gridCol w="2094732"/>
                <a:gridCol w="2271753"/>
              </a:tblGrid>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Yıllar</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Üretim</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İhracat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İthalat</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582.376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14.533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44.230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594.977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18.978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12.971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627.847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26.860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22.532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587.715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29.937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45.606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644.492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32.804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57.694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544.773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37.655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47.676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2006</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661.991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41.973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53.563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2007</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772.323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47.214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58.022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2008</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646.310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54.526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63.222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622.962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54.354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72.686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653.080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55.109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80.726</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703.545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66.738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65.698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644.852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74.007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65.384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607.515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101.063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67.530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1263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537.345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115.682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77.545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5" name="Slayt Numarası Yer Tutucusu 4"/>
          <p:cNvSpPr>
            <a:spLocks noGrp="1"/>
          </p:cNvSpPr>
          <p:nvPr>
            <p:ph type="sldNum" sz="quarter" idx="12"/>
          </p:nvPr>
        </p:nvSpPr>
        <p:spPr/>
        <p:txBody>
          <a:bodyPr/>
          <a:lstStyle/>
          <a:p>
            <a:fld id="{560CA6CD-C700-4342-BF2B-F38A811F2609}" type="slidenum">
              <a:rPr lang="tr-TR" smtClean="0"/>
              <a:pPr/>
              <a:t>24</a:t>
            </a:fld>
            <a:endParaRPr lang="tr-TR"/>
          </a:p>
        </p:txBody>
      </p:sp>
      <p:sp>
        <p:nvSpPr>
          <p:cNvPr id="7" name="Text Box 9"/>
          <p:cNvSpPr txBox="1">
            <a:spLocks noChangeArrowheads="1"/>
          </p:cNvSpPr>
          <p:nvPr/>
        </p:nvSpPr>
        <p:spPr bwMode="auto">
          <a:xfrm>
            <a:off x="323528" y="6519446"/>
            <a:ext cx="2427584"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a:t>TÜİK&amp;FAO</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241596140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268"/>
            <a:ext cx="8229600" cy="584775"/>
          </a:xfrm>
        </p:spPr>
        <p:txBody>
          <a:bodyPr wrap="square">
            <a:spAutoFit/>
          </a:bodyPr>
          <a:lstStyle/>
          <a:p>
            <a:r>
              <a:rPr lang="tr-TR" sz="3200" b="1" kern="0" dirty="0" smtClean="0">
                <a:solidFill>
                  <a:srgbClr val="2B2B85">
                    <a:lumMod val="75000"/>
                  </a:srgbClr>
                </a:solidFill>
                <a:latin typeface="Calibri" panose="020F0502020204030204" pitchFamily="34" charset="0"/>
                <a:cs typeface="Times New Roman" panose="02020603050405020304" pitchFamily="18" charset="0"/>
              </a:rPr>
              <a:t>Türkiye </a:t>
            </a:r>
            <a:r>
              <a:rPr lang="tr-TR" sz="3200" b="1" kern="0" dirty="0">
                <a:solidFill>
                  <a:srgbClr val="2B2B85">
                    <a:lumMod val="75000"/>
                  </a:srgbClr>
                </a:solidFill>
                <a:latin typeface="Calibri" panose="020F0502020204030204" pitchFamily="34" charset="0"/>
                <a:cs typeface="Times New Roman" panose="02020603050405020304" pitchFamily="18" charset="0"/>
              </a:rPr>
              <a:t>Su Ürünleri  Tüketimi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(ton)</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648669814"/>
              </p:ext>
            </p:extLst>
          </p:nvPr>
        </p:nvGraphicFramePr>
        <p:xfrm>
          <a:off x="251520" y="620688"/>
          <a:ext cx="8640960"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973884357"/>
              </p:ext>
            </p:extLst>
          </p:nvPr>
        </p:nvGraphicFramePr>
        <p:xfrm>
          <a:off x="323528" y="2897231"/>
          <a:ext cx="8568954" cy="3395753"/>
        </p:xfrm>
        <a:graphic>
          <a:graphicData uri="http://schemas.openxmlformats.org/drawingml/2006/table">
            <a:tbl>
              <a:tblPr>
                <a:tableStyleId>{5C22544A-7EE6-4342-B048-85BDC9FD1C3A}</a:tableStyleId>
              </a:tblPr>
              <a:tblGrid>
                <a:gridCol w="4792110"/>
                <a:gridCol w="3776844"/>
              </a:tblGrid>
              <a:tr h="2810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C0504D">
                              <a:lumMod val="75000"/>
                            </a:srgbClr>
                          </a:solidFill>
                          <a:effectLst/>
                          <a:uLnTx/>
                          <a:uFillTx/>
                          <a:latin typeface="+mn-lt"/>
                          <a:ea typeface="+mn-ea"/>
                          <a:cs typeface="Times New Roman" panose="02020603050405020304" pitchFamily="18" charset="0"/>
                        </a:rPr>
                        <a:t>   Yıllar                                                                         </a:t>
                      </a:r>
                      <a:r>
                        <a:rPr lang="tr-TR" sz="1600" b="1" u="none" strike="noStrike" dirty="0" smtClean="0">
                          <a:solidFill>
                            <a:schemeClr val="accent2">
                              <a:lumMod val="75000"/>
                            </a:schemeClr>
                          </a:solidFill>
                          <a:effectLst/>
                          <a:latin typeface="+mj-lt"/>
                          <a:cs typeface="Times New Roman" panose="02020603050405020304" pitchFamily="18" charset="0"/>
                        </a:rPr>
                        <a:t>İç </a:t>
                      </a:r>
                      <a:r>
                        <a:rPr lang="tr-TR" sz="1600" b="1" u="none" strike="noStrike" dirty="0">
                          <a:solidFill>
                            <a:schemeClr val="accent2">
                              <a:lumMod val="75000"/>
                            </a:schemeClr>
                          </a:solidFill>
                          <a:effectLst/>
                          <a:latin typeface="+mj-lt"/>
                          <a:cs typeface="Times New Roman" panose="02020603050405020304" pitchFamily="18" charset="0"/>
                        </a:rPr>
                        <a:t>tüketim</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      İşlenen</a:t>
                      </a:r>
                      <a:r>
                        <a:rPr lang="tr-TR" sz="1400" b="1" u="none" strike="noStrike" dirty="0">
                          <a:solidFill>
                            <a:schemeClr val="accent2">
                              <a:lumMod val="75000"/>
                            </a:schemeClr>
                          </a:solidFill>
                          <a:effectLst/>
                          <a:latin typeface="+mj-lt"/>
                          <a:cs typeface="Times New Roman" panose="02020603050405020304" pitchFamily="18" charset="0"/>
                        </a:rPr>
                        <a:t>*</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2000                                                                                              538.764</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71.000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marL="342900" indent="-342900" algn="ctr" fontAlgn="ctr">
                        <a:buAutoNum type="arabicPlain" startAt="2001"/>
                      </a:pPr>
                      <a:r>
                        <a:rPr lang="tr-TR" sz="1300" u="none" strike="noStrike" dirty="0" smtClean="0">
                          <a:effectLst/>
                          <a:latin typeface="+mj-lt"/>
                          <a:cs typeface="Times New Roman" panose="02020603050405020304" pitchFamily="18" charset="0"/>
                        </a:rPr>
                        <a:t>                                                                                              517.832</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62.755</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2002     </a:t>
                      </a:r>
                      <a:r>
                        <a:rPr lang="tr-TR" sz="1300" u="none" strike="noStrike" baseline="0" dirty="0" smtClean="0">
                          <a:effectLst/>
                          <a:latin typeface="+mj-lt"/>
                          <a:cs typeface="Times New Roman" panose="02020603050405020304" pitchFamily="18" charset="0"/>
                        </a:rPr>
                        <a:t>  </a:t>
                      </a:r>
                      <a:r>
                        <a:rPr lang="tr-TR" sz="1300" u="none" strike="noStrike" dirty="0" smtClean="0">
                          <a:effectLst/>
                          <a:latin typeface="+mj-lt"/>
                          <a:cs typeface="Times New Roman" panose="02020603050405020304" pitchFamily="18" charset="0"/>
                        </a:rPr>
                        <a:t>                                                                                       466.289</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156.000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l" fontAlgn="ctr"/>
                      <a:r>
                        <a:rPr lang="tr-TR" sz="1300" u="none" strike="noStrike" dirty="0" smtClean="0">
                          <a:effectLst/>
                          <a:latin typeface="+mj-lt"/>
                          <a:cs typeface="Times New Roman" panose="02020603050405020304" pitchFamily="18" charset="0"/>
                        </a:rPr>
                        <a:t>    </a:t>
                      </a:r>
                      <a:r>
                        <a:rPr lang="tr-TR" sz="1300" u="none" strike="noStrike" kern="1200" dirty="0" smtClean="0">
                          <a:solidFill>
                            <a:schemeClr val="dk1"/>
                          </a:solidFill>
                          <a:effectLst/>
                          <a:latin typeface="+mj-lt"/>
                          <a:ea typeface="+mn-ea"/>
                          <a:cs typeface="Times New Roman" panose="02020603050405020304" pitchFamily="18" charset="0"/>
                        </a:rPr>
                        <a:t>2003                                                                                              470.131</a:t>
                      </a:r>
                      <a:endParaRPr lang="tr-TR" sz="1300" u="none" strike="noStrike" kern="1200" dirty="0">
                        <a:solidFill>
                          <a:schemeClr val="dk1"/>
                        </a:solidFill>
                        <a:effectLst/>
                        <a:latin typeface="+mj-lt"/>
                        <a:ea typeface="+mn-ea"/>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120.000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2004</a:t>
                      </a:r>
                      <a:r>
                        <a:rPr lang="tr-TR" sz="1300" u="none" strike="noStrike" baseline="0" dirty="0" smtClean="0">
                          <a:effectLst/>
                          <a:latin typeface="+mj-lt"/>
                          <a:cs typeface="Times New Roman" panose="02020603050405020304" pitchFamily="18" charset="0"/>
                        </a:rPr>
                        <a:t>                                                                                              </a:t>
                      </a:r>
                      <a:r>
                        <a:rPr lang="tr-TR" sz="1300" u="none" strike="noStrike" dirty="0" smtClean="0">
                          <a:effectLst/>
                          <a:latin typeface="+mj-lt"/>
                          <a:cs typeface="Times New Roman" panose="02020603050405020304" pitchFamily="18" charset="0"/>
                        </a:rPr>
                        <a:t>555.859</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105.000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buAutoNum type="arabicPlain" startAt="2005"/>
                      </a:pPr>
                      <a:r>
                        <a:rPr lang="tr-TR" sz="1300" u="none" strike="noStrike" dirty="0" smtClean="0">
                          <a:effectLst/>
                          <a:latin typeface="+mj-lt"/>
                          <a:cs typeface="Times New Roman" panose="02020603050405020304" pitchFamily="18" charset="0"/>
                        </a:rPr>
                        <a:t>      </a:t>
                      </a:r>
                      <a:r>
                        <a:rPr lang="tr-TR" sz="1300" u="none" strike="noStrike" baseline="0" dirty="0" smtClean="0">
                          <a:effectLst/>
                          <a:latin typeface="+mj-lt"/>
                          <a:cs typeface="Times New Roman" panose="02020603050405020304" pitchFamily="18" charset="0"/>
                        </a:rPr>
                        <a:t>  </a:t>
                      </a:r>
                      <a:r>
                        <a:rPr lang="tr-TR" sz="1300" u="none" strike="noStrike" dirty="0" smtClean="0">
                          <a:effectLst/>
                          <a:latin typeface="+mj-lt"/>
                          <a:cs typeface="Times New Roman" panose="02020603050405020304" pitchFamily="18" charset="0"/>
                        </a:rPr>
                        <a:t>                                                                                      520.985</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30.000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marL="342900" indent="-342900" algn="ctr" fontAlgn="ctr">
                        <a:buAutoNum type="arabicPlain" startAt="2006"/>
                      </a:pPr>
                      <a:r>
                        <a:rPr lang="tr-TR" sz="1300" u="none" strike="noStrike" dirty="0" smtClean="0">
                          <a:effectLst/>
                          <a:latin typeface="+mj-lt"/>
                          <a:cs typeface="Times New Roman" panose="02020603050405020304" pitchFamily="18" charset="0"/>
                        </a:rPr>
                        <a:t>                                                                                             597.738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60.000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marL="342900" indent="-342900" algn="ctr" fontAlgn="ctr">
                        <a:buAutoNum type="arabicPlain" startAt="2007"/>
                      </a:pPr>
                      <a:r>
                        <a:rPr lang="tr-TR" sz="1300" u="none" strike="noStrike" dirty="0" smtClean="0">
                          <a:effectLst/>
                          <a:latin typeface="+mj-lt"/>
                          <a:cs typeface="Times New Roman" panose="02020603050405020304" pitchFamily="18" charset="0"/>
                        </a:rPr>
                        <a:t>                                                                                             </a:t>
                      </a:r>
                      <a:r>
                        <a:rPr lang="tr-TR" sz="1300" b="1" u="none" strike="noStrike" kern="1200" dirty="0" smtClean="0">
                          <a:solidFill>
                            <a:schemeClr val="accent2">
                              <a:lumMod val="75000"/>
                            </a:schemeClr>
                          </a:solidFill>
                          <a:effectLst/>
                          <a:latin typeface="+mj-lt"/>
                          <a:ea typeface="+mn-ea"/>
                          <a:cs typeface="Times New Roman" panose="02020603050405020304" pitchFamily="18" charset="0"/>
                        </a:rPr>
                        <a:t>604.695</a:t>
                      </a:r>
                      <a:endParaRPr lang="tr-TR" sz="1300" b="1" u="none" strike="noStrike" kern="1200" dirty="0">
                        <a:solidFill>
                          <a:schemeClr val="accent2">
                            <a:lumMod val="75000"/>
                          </a:schemeClr>
                        </a:solidFill>
                        <a:effectLst/>
                        <a:latin typeface="+mj-lt"/>
                        <a:ea typeface="+mn-ea"/>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170.000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2008                                                                                              555.275</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95.742</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2009                                                                                              545.368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90.211</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2010                                                                                             505.059</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168.073</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2011                                                                                             468.040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a:t>
                      </a:r>
                      <a:r>
                        <a:rPr lang="tr-TR" sz="1300" b="1" u="none" strike="noStrike" kern="1200" dirty="0" smtClean="0">
                          <a:solidFill>
                            <a:schemeClr val="accent2">
                              <a:lumMod val="75000"/>
                            </a:schemeClr>
                          </a:solidFill>
                          <a:effectLst/>
                          <a:latin typeface="+mj-lt"/>
                          <a:ea typeface="+mn-ea"/>
                          <a:cs typeface="Times New Roman" panose="02020603050405020304" pitchFamily="18" charset="0"/>
                        </a:rPr>
                        <a:t>228.709</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2012                                                                                             532.347</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94.201</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2013                                                                                             479.708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87.896</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1396">
                <a:tc>
                  <a:txBody>
                    <a:bodyPr/>
                    <a:lstStyle/>
                    <a:p>
                      <a:pPr algn="ctr" fontAlgn="ctr"/>
                      <a:r>
                        <a:rPr lang="tr-TR" sz="1300" u="none" strike="noStrike" dirty="0" smtClean="0">
                          <a:effectLst/>
                          <a:latin typeface="+mj-lt"/>
                          <a:cs typeface="Times New Roman" panose="02020603050405020304" pitchFamily="18" charset="0"/>
                        </a:rPr>
                        <a:t>2014                                                                                             420.361</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    73.667</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6" name="Slayt Numarası Yer Tutucusu 5"/>
          <p:cNvSpPr>
            <a:spLocks noGrp="1"/>
          </p:cNvSpPr>
          <p:nvPr>
            <p:ph type="sldNum" sz="quarter" idx="12"/>
          </p:nvPr>
        </p:nvSpPr>
        <p:spPr/>
        <p:txBody>
          <a:bodyPr/>
          <a:lstStyle/>
          <a:p>
            <a:fld id="{560CA6CD-C700-4342-BF2B-F38A811F2609}" type="slidenum">
              <a:rPr lang="tr-TR" smtClean="0"/>
              <a:pPr/>
              <a:t>25</a:t>
            </a:fld>
            <a:endParaRPr lang="tr-TR"/>
          </a:p>
        </p:txBody>
      </p:sp>
      <p:sp>
        <p:nvSpPr>
          <p:cNvPr id="7" name="Text Box 9"/>
          <p:cNvSpPr txBox="1">
            <a:spLocks noChangeArrowheads="1"/>
          </p:cNvSpPr>
          <p:nvPr/>
        </p:nvSpPr>
        <p:spPr bwMode="auto">
          <a:xfrm>
            <a:off x="323528" y="6380946"/>
            <a:ext cx="3744416" cy="276999"/>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lang="tr-TR" altLang="tr-TR" sz="1200" kern="0" dirty="0"/>
              <a:t>* Balık unu ve yağı fabrikalarında işlenen </a:t>
            </a:r>
            <a:r>
              <a:rPr lang="tr-TR" altLang="tr-TR" sz="1200" kern="0" dirty="0" smtClean="0"/>
              <a:t>miktar</a:t>
            </a:r>
            <a:endParaRPr kumimoji="0" lang="en-GB" altLang="tr-TR" sz="105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4961879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265"/>
            <a:ext cx="8229600" cy="584775"/>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Türkiye  Su Ürünleri  Kişi Başı Tüketim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(kg)</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1179651556"/>
              </p:ext>
            </p:extLst>
          </p:nvPr>
        </p:nvGraphicFramePr>
        <p:xfrm>
          <a:off x="179512" y="548680"/>
          <a:ext cx="8640960"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2954770311"/>
              </p:ext>
            </p:extLst>
          </p:nvPr>
        </p:nvGraphicFramePr>
        <p:xfrm>
          <a:off x="2339752" y="2852936"/>
          <a:ext cx="4392488" cy="3599500"/>
        </p:xfrm>
        <a:graphic>
          <a:graphicData uri="http://schemas.openxmlformats.org/drawingml/2006/table">
            <a:tbl>
              <a:tblPr>
                <a:tableStyleId>{5C22544A-7EE6-4342-B048-85BDC9FD1C3A}</a:tableStyleId>
              </a:tblPr>
              <a:tblGrid>
                <a:gridCol w="2196244"/>
                <a:gridCol w="2196244"/>
              </a:tblGrid>
              <a:tr h="256225">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Yıllar</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Kişi Başına Tüketim </a:t>
                      </a:r>
                      <a:r>
                        <a:rPr lang="tr-TR" sz="1400" b="1" u="none" strike="noStrike" dirty="0" smtClean="0">
                          <a:solidFill>
                            <a:schemeClr val="accent2">
                              <a:lumMod val="75000"/>
                            </a:schemeClr>
                          </a:solidFill>
                          <a:effectLst/>
                          <a:latin typeface="+mj-lt"/>
                          <a:cs typeface="Times New Roman" panose="02020603050405020304" pitchFamily="18" charset="0"/>
                        </a:rPr>
                        <a:t>(Kg</a:t>
                      </a:r>
                      <a:r>
                        <a:rPr lang="tr-TR" sz="1400" b="1" u="none" strike="noStrike" dirty="0">
                          <a:solidFill>
                            <a:schemeClr val="accent2">
                              <a:lumMod val="75000"/>
                            </a:schemeClr>
                          </a:solidFill>
                          <a:effectLst/>
                          <a:latin typeface="+mj-lt"/>
                          <a:cs typeface="Times New Roman" panose="02020603050405020304" pitchFamily="18" charset="0"/>
                        </a:rPr>
                        <a:t>)</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7,5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6,7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6,7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7,8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7,2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2006</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8,1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2007</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8,6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2008</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7,8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7,6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6,9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7,1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49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5,4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6" name="Slayt Numarası Yer Tutucusu 5"/>
          <p:cNvSpPr>
            <a:spLocks noGrp="1"/>
          </p:cNvSpPr>
          <p:nvPr>
            <p:ph type="sldNum" sz="quarter" idx="12"/>
          </p:nvPr>
        </p:nvSpPr>
        <p:spPr/>
        <p:txBody>
          <a:bodyPr/>
          <a:lstStyle/>
          <a:p>
            <a:fld id="{560CA6CD-C700-4342-BF2B-F38A811F2609}" type="slidenum">
              <a:rPr lang="tr-TR" smtClean="0"/>
              <a:pPr/>
              <a:t>26</a:t>
            </a:fld>
            <a:endParaRPr lang="tr-TR"/>
          </a:p>
        </p:txBody>
      </p:sp>
      <p:sp>
        <p:nvSpPr>
          <p:cNvPr id="7" name="Text Box 9"/>
          <p:cNvSpPr txBox="1">
            <a:spLocks noChangeArrowheads="1"/>
          </p:cNvSpPr>
          <p:nvPr/>
        </p:nvSpPr>
        <p:spPr bwMode="auto">
          <a:xfrm>
            <a:off x="179512" y="6519446"/>
            <a:ext cx="25716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BSGM</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99196208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7862"/>
            <a:ext cx="9144000" cy="523220"/>
          </a:xfrm>
        </p:spPr>
        <p:txBody>
          <a:bodyPr wrap="square">
            <a:spAutoFit/>
          </a:bodyPr>
          <a:lstStyle/>
          <a:p>
            <a:r>
              <a:rPr lang="tr-TR" sz="2800" b="1" kern="0" dirty="0" smtClean="0">
                <a:solidFill>
                  <a:srgbClr val="2B2B85">
                    <a:lumMod val="75000"/>
                  </a:srgbClr>
                </a:solidFill>
                <a:latin typeface="Calibri" panose="020F0502020204030204" pitchFamily="34" charset="0"/>
                <a:cs typeface="Times New Roman" panose="02020603050405020304" pitchFamily="18" charset="0"/>
              </a:rPr>
              <a:t>Ülkemiz Denizlerinde </a:t>
            </a:r>
            <a:r>
              <a:rPr lang="tr-TR" sz="2800" b="1" kern="0" dirty="0">
                <a:solidFill>
                  <a:srgbClr val="2B2B85">
                    <a:lumMod val="75000"/>
                  </a:srgbClr>
                </a:solidFill>
                <a:latin typeface="Calibri" panose="020F0502020204030204" pitchFamily="34" charset="0"/>
                <a:cs typeface="Times New Roman" panose="02020603050405020304" pitchFamily="18" charset="0"/>
              </a:rPr>
              <a:t>Yıllara  Göre Balıkçı Gemisi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Sayıları</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606242697"/>
              </p:ext>
            </p:extLst>
          </p:nvPr>
        </p:nvGraphicFramePr>
        <p:xfrm>
          <a:off x="107504" y="764704"/>
          <a:ext cx="8856984"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3781956469"/>
              </p:ext>
            </p:extLst>
          </p:nvPr>
        </p:nvGraphicFramePr>
        <p:xfrm>
          <a:off x="107504" y="2708920"/>
          <a:ext cx="8856984" cy="3744416"/>
        </p:xfrm>
        <a:graphic>
          <a:graphicData uri="http://schemas.openxmlformats.org/drawingml/2006/table">
            <a:tbl>
              <a:tblPr>
                <a:tableStyleId>{5C22544A-7EE6-4342-B048-85BDC9FD1C3A}</a:tableStyleId>
              </a:tblPr>
              <a:tblGrid>
                <a:gridCol w="1986217"/>
                <a:gridCol w="2407457"/>
                <a:gridCol w="2175970"/>
                <a:gridCol w="2287340"/>
              </a:tblGrid>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Yıllar</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kern="1200" dirty="0">
                          <a:solidFill>
                            <a:schemeClr val="accent2">
                              <a:lumMod val="75000"/>
                            </a:schemeClr>
                          </a:solidFill>
                          <a:effectLst/>
                          <a:latin typeface="+mj-lt"/>
                          <a:ea typeface="+mn-ea"/>
                          <a:cs typeface="Times New Roman" panose="02020603050405020304" pitchFamily="18" charset="0"/>
                        </a:rPr>
                        <a:t>&lt;12 m</a:t>
                      </a:r>
                    </a:p>
                  </a:txBody>
                  <a:tcPr marL="9525" marR="9525" marT="9525" marB="0" anchor="ctr">
                    <a:solidFill>
                      <a:schemeClr val="accent1">
                        <a:lumMod val="60000"/>
                        <a:lumOff val="40000"/>
                      </a:schemeClr>
                    </a:solidFill>
                  </a:tcPr>
                </a:tc>
                <a:tc>
                  <a:txBody>
                    <a:bodyPr/>
                    <a:lstStyle/>
                    <a:p>
                      <a:pPr algn="ctr" fontAlgn="ctr"/>
                      <a:r>
                        <a:rPr lang="tr-TR" sz="1400" b="1" u="none" strike="noStrike" kern="1200" dirty="0">
                          <a:solidFill>
                            <a:schemeClr val="accent2">
                              <a:lumMod val="75000"/>
                            </a:schemeClr>
                          </a:solidFill>
                          <a:effectLst/>
                          <a:latin typeface="+mj-lt"/>
                          <a:ea typeface="+mn-ea"/>
                          <a:cs typeface="Times New Roman" panose="02020603050405020304" pitchFamily="18" charset="0"/>
                        </a:rPr>
                        <a:t>12+ m</a:t>
                      </a:r>
                    </a:p>
                  </a:txBody>
                  <a:tcPr marL="9525" marR="9525" marT="9525" marB="0" anchor="ctr">
                    <a:solidFill>
                      <a:schemeClr val="accent1">
                        <a:lumMod val="60000"/>
                        <a:lumOff val="40000"/>
                      </a:schemeClr>
                    </a:solidFill>
                  </a:tcPr>
                </a:tc>
                <a:tc>
                  <a:txBody>
                    <a:bodyPr/>
                    <a:lstStyle/>
                    <a:p>
                      <a:pPr algn="ctr" fontAlgn="ctr"/>
                      <a:r>
                        <a:rPr lang="tr-TR" sz="1400" b="1" u="none" strike="noStrike" kern="1200" dirty="0">
                          <a:solidFill>
                            <a:schemeClr val="accent2">
                              <a:lumMod val="75000"/>
                            </a:schemeClr>
                          </a:solidFill>
                          <a:effectLst/>
                          <a:latin typeface="+mj-lt"/>
                          <a:ea typeface="+mn-ea"/>
                          <a:cs typeface="Times New Roman" panose="02020603050405020304" pitchFamily="18" charset="0"/>
                        </a:rPr>
                        <a:t>Toplam</a:t>
                      </a: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13.701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1274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14.975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14.805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1327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16.132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17.033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1663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18.696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16.884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1895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18.779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17.035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1964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18.999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16.898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1938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18.836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2006</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16.829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1961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18.790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2007</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16.610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1953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18.563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2008</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15.863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1869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17.732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15.573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1896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17.469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15.540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a:effectLst/>
                          <a:latin typeface="+mj-lt"/>
                          <a:cs typeface="Times New Roman" panose="02020603050405020304" pitchFamily="18" charset="0"/>
                        </a:rPr>
                        <a:t>1900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17.440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15.326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1839</a:t>
                      </a:r>
                      <a:endParaRPr lang="tr-TR" sz="14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17.165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15.179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1819</a:t>
                      </a:r>
                      <a:endParaRPr lang="tr-TR" sz="14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16.998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14.917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1520</a:t>
                      </a:r>
                      <a:endParaRPr lang="tr-TR" sz="14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16.437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3402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14.457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a:effectLst/>
                          <a:latin typeface="+mj-lt"/>
                          <a:cs typeface="Times New Roman" panose="02020603050405020304" pitchFamily="18" charset="0"/>
                        </a:rPr>
                        <a:t>1420</a:t>
                      </a:r>
                      <a:endParaRPr lang="tr-TR" sz="14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15.877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5" name="Slayt Numarası Yer Tutucusu 4"/>
          <p:cNvSpPr>
            <a:spLocks noGrp="1"/>
          </p:cNvSpPr>
          <p:nvPr>
            <p:ph type="sldNum" sz="quarter" idx="12"/>
          </p:nvPr>
        </p:nvSpPr>
        <p:spPr/>
        <p:txBody>
          <a:bodyPr/>
          <a:lstStyle/>
          <a:p>
            <a:fld id="{560CA6CD-C700-4342-BF2B-F38A811F2609}" type="slidenum">
              <a:rPr lang="tr-TR" smtClean="0"/>
              <a:pPr/>
              <a:t>27</a:t>
            </a:fld>
            <a:endParaRPr lang="tr-TR"/>
          </a:p>
        </p:txBody>
      </p:sp>
      <p:sp>
        <p:nvSpPr>
          <p:cNvPr id="6" name="Text Box 9"/>
          <p:cNvSpPr txBox="1">
            <a:spLocks noChangeArrowheads="1"/>
          </p:cNvSpPr>
          <p:nvPr/>
        </p:nvSpPr>
        <p:spPr bwMode="auto">
          <a:xfrm>
            <a:off x="107504" y="6488968"/>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34391785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43053"/>
            <a:ext cx="9144000" cy="523220"/>
          </a:xfrm>
        </p:spPr>
        <p:txBody>
          <a:bodyPr wrap="square">
            <a:spAutoFit/>
          </a:bodyPr>
          <a:lstStyle/>
          <a:p>
            <a:r>
              <a:rPr lang="tr-TR" sz="2800" b="1" kern="0" dirty="0" smtClean="0">
                <a:solidFill>
                  <a:srgbClr val="2B2B85">
                    <a:lumMod val="75000"/>
                  </a:srgbClr>
                </a:solidFill>
                <a:latin typeface="Calibri" panose="020F0502020204030204" pitchFamily="34" charset="0"/>
                <a:cs typeface="Times New Roman" panose="02020603050405020304" pitchFamily="18" charset="0"/>
              </a:rPr>
              <a:t>Ülkemiz </a:t>
            </a:r>
            <a:r>
              <a:rPr lang="tr-TR" sz="2800" b="1" kern="0" dirty="0" err="1" smtClean="0">
                <a:solidFill>
                  <a:srgbClr val="2B2B85">
                    <a:lumMod val="75000"/>
                  </a:srgbClr>
                </a:solidFill>
                <a:latin typeface="Calibri" panose="020F0502020204030204" pitchFamily="34" charset="0"/>
                <a:cs typeface="Times New Roman" panose="02020603050405020304" pitchFamily="18" charset="0"/>
              </a:rPr>
              <a:t>İçsularında</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 Yıllara  </a:t>
            </a:r>
            <a:r>
              <a:rPr lang="tr-TR" sz="2800" b="1" kern="0" dirty="0">
                <a:solidFill>
                  <a:srgbClr val="2B2B85">
                    <a:lumMod val="75000"/>
                  </a:srgbClr>
                </a:solidFill>
                <a:latin typeface="Calibri" panose="020F0502020204030204" pitchFamily="34" charset="0"/>
                <a:cs typeface="Times New Roman" panose="02020603050405020304" pitchFamily="18" charset="0"/>
              </a:rPr>
              <a:t>Göre Balıkçı Gemisi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Sayıları</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443360380"/>
              </p:ext>
            </p:extLst>
          </p:nvPr>
        </p:nvGraphicFramePr>
        <p:xfrm>
          <a:off x="179512" y="692696"/>
          <a:ext cx="8784976"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2737938094"/>
              </p:ext>
            </p:extLst>
          </p:nvPr>
        </p:nvGraphicFramePr>
        <p:xfrm>
          <a:off x="179512" y="2708920"/>
          <a:ext cx="8784976" cy="3696600"/>
        </p:xfrm>
        <a:graphic>
          <a:graphicData uri="http://schemas.openxmlformats.org/drawingml/2006/table">
            <a:tbl>
              <a:tblPr>
                <a:tableStyleId>{5C22544A-7EE6-4342-B048-85BDC9FD1C3A}</a:tableStyleId>
              </a:tblPr>
              <a:tblGrid>
                <a:gridCol w="4392488"/>
                <a:gridCol w="4392488"/>
              </a:tblGrid>
              <a:tr h="24851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Yıllar</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b="1" u="none" strike="noStrike" dirty="0" err="1">
                          <a:solidFill>
                            <a:schemeClr val="accent2">
                              <a:lumMod val="75000"/>
                            </a:schemeClr>
                          </a:solidFill>
                          <a:effectLst/>
                          <a:latin typeface="+mj-lt"/>
                          <a:cs typeface="Times New Roman" panose="02020603050405020304" pitchFamily="18" charset="0"/>
                        </a:rPr>
                        <a:t>İçsu</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2.500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3.000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3.282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3.221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3.027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3.422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2006</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3.414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2007</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3.199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2008</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3.171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3.149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3.234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3.124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3.102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3.232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54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3.065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6" name="Slayt Numarası Yer Tutucusu 5"/>
          <p:cNvSpPr>
            <a:spLocks noGrp="1"/>
          </p:cNvSpPr>
          <p:nvPr>
            <p:ph type="sldNum" sz="quarter" idx="12"/>
          </p:nvPr>
        </p:nvSpPr>
        <p:spPr/>
        <p:txBody>
          <a:bodyPr/>
          <a:lstStyle/>
          <a:p>
            <a:fld id="{560CA6CD-C700-4342-BF2B-F38A811F2609}" type="slidenum">
              <a:rPr lang="tr-TR" smtClean="0"/>
              <a:pPr/>
              <a:t>28</a:t>
            </a:fld>
            <a:endParaRPr lang="tr-TR"/>
          </a:p>
        </p:txBody>
      </p:sp>
      <p:sp>
        <p:nvSpPr>
          <p:cNvPr id="7" name="Text Box 9"/>
          <p:cNvSpPr txBox="1">
            <a:spLocks noChangeArrowheads="1"/>
          </p:cNvSpPr>
          <p:nvPr/>
        </p:nvSpPr>
        <p:spPr bwMode="auto">
          <a:xfrm>
            <a:off x="173962" y="6488968"/>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391413254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523220"/>
          </a:xfrm>
        </p:spPr>
        <p:txBody>
          <a:bodyPr wrap="square">
            <a:spAutoFit/>
          </a:bodyPr>
          <a:lstStyle/>
          <a:p>
            <a:r>
              <a:rPr lang="tr-TR" sz="2800" b="1" kern="0" dirty="0" smtClean="0">
                <a:solidFill>
                  <a:srgbClr val="2B2B85">
                    <a:lumMod val="75000"/>
                  </a:srgbClr>
                </a:solidFill>
                <a:latin typeface="Calibri" panose="020F0502020204030204" pitchFamily="34" charset="0"/>
                <a:cs typeface="Times New Roman" panose="02020603050405020304" pitchFamily="18" charset="0"/>
              </a:rPr>
              <a:t>Ülkemizde </a:t>
            </a:r>
            <a:r>
              <a:rPr lang="tr-TR" sz="2800" b="1" kern="0" dirty="0">
                <a:solidFill>
                  <a:srgbClr val="2B2B85">
                    <a:lumMod val="75000"/>
                  </a:srgbClr>
                </a:solidFill>
                <a:latin typeface="Calibri" panose="020F0502020204030204" pitchFamily="34" charset="0"/>
                <a:cs typeface="Times New Roman" panose="02020603050405020304" pitchFamily="18" charset="0"/>
              </a:rPr>
              <a:t>Yıllara  Göre Balıkçı Gemisi Sayıları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Toplamı</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1635462366"/>
              </p:ext>
            </p:extLst>
          </p:nvPr>
        </p:nvGraphicFramePr>
        <p:xfrm>
          <a:off x="221744" y="692696"/>
          <a:ext cx="8742744"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3178353197"/>
              </p:ext>
            </p:extLst>
          </p:nvPr>
        </p:nvGraphicFramePr>
        <p:xfrm>
          <a:off x="251520" y="2708921"/>
          <a:ext cx="8712968" cy="3691465"/>
        </p:xfrm>
        <a:graphic>
          <a:graphicData uri="http://schemas.openxmlformats.org/drawingml/2006/table">
            <a:tbl>
              <a:tblPr>
                <a:tableStyleId>{5C22544A-7EE6-4342-B048-85BDC9FD1C3A}</a:tableStyleId>
              </a:tblPr>
              <a:tblGrid>
                <a:gridCol w="4356484"/>
                <a:gridCol w="4356484"/>
              </a:tblGrid>
              <a:tr h="22378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Yıllar</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TOPLAM</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17.475</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421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19.132</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21.978</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22.000</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22.026</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22.258</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2006</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22.204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2007</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21.762</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2008</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20.903</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20.618</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20.674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20.289</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9296">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20.100</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808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19.669</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0763">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18.942</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6" name="Slayt Numarası Yer Tutucusu 5"/>
          <p:cNvSpPr>
            <a:spLocks noGrp="1"/>
          </p:cNvSpPr>
          <p:nvPr>
            <p:ph type="sldNum" sz="quarter" idx="12"/>
          </p:nvPr>
        </p:nvSpPr>
        <p:spPr/>
        <p:txBody>
          <a:bodyPr/>
          <a:lstStyle/>
          <a:p>
            <a:fld id="{560CA6CD-C700-4342-BF2B-F38A811F2609}" type="slidenum">
              <a:rPr lang="tr-TR" smtClean="0"/>
              <a:pPr/>
              <a:t>29</a:t>
            </a:fld>
            <a:endParaRPr lang="tr-TR"/>
          </a:p>
        </p:txBody>
      </p:sp>
      <p:sp>
        <p:nvSpPr>
          <p:cNvPr id="7" name="Text Box 9"/>
          <p:cNvSpPr txBox="1">
            <a:spLocks noChangeArrowheads="1"/>
          </p:cNvSpPr>
          <p:nvPr/>
        </p:nvSpPr>
        <p:spPr bwMode="auto">
          <a:xfrm>
            <a:off x="251520" y="6462836"/>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325750293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a:solidFill>
            <a:schemeClr val="accent1">
              <a:lumMod val="50000"/>
            </a:schemeClr>
          </a:solidFill>
        </p:spPr>
        <p:txBody>
          <a:bodyPr/>
          <a:lstStyle/>
          <a:p>
            <a:pPr algn="just">
              <a:defRPr/>
            </a:pPr>
            <a:endParaRPr lang="tr-TR" sz="1800" b="1" dirty="0" smtClean="0">
              <a:effectLst/>
              <a:latin typeface="Calibri" panose="020F0502020204030204" pitchFamily="34" charset="0"/>
              <a:cs typeface="Times New Roman" panose="02020603050405020304" pitchFamily="18" charset="0"/>
            </a:endParaRPr>
          </a:p>
          <a:p>
            <a:pPr algn="just">
              <a:defRPr/>
            </a:pPr>
            <a:endParaRPr lang="tr-TR" sz="1800" b="1" dirty="0">
              <a:effectLst/>
              <a:latin typeface="Calibri" panose="020F0502020204030204" pitchFamily="34" charset="0"/>
              <a:cs typeface="Times New Roman" panose="02020603050405020304" pitchFamily="18" charset="0"/>
            </a:endParaRPr>
          </a:p>
          <a:p>
            <a:pPr algn="just">
              <a:defRPr/>
            </a:pPr>
            <a:r>
              <a:rPr lang="tr-TR" sz="1800" b="1" dirty="0" smtClean="0">
                <a:effectLst/>
                <a:latin typeface="Calibri" panose="020F0502020204030204" pitchFamily="34" charset="0"/>
                <a:cs typeface="Times New Roman" panose="02020603050405020304" pitchFamily="18" charset="0"/>
              </a:rPr>
              <a:t>Ülkemizde </a:t>
            </a:r>
            <a:r>
              <a:rPr lang="tr-TR" sz="1800" b="1" dirty="0">
                <a:effectLst/>
                <a:latin typeface="Calibri" panose="020F0502020204030204" pitchFamily="34" charset="0"/>
                <a:cs typeface="Times New Roman" panose="02020603050405020304" pitchFamily="18" charset="0"/>
              </a:rPr>
              <a:t>de su ürünleri yetiştiriciliği dünyadaki gelişmeye paralel bir seyir izlemiştir. İlk alabalık çiftliği 1968 yılında, çipura ve levrek çiftliği ise 1985 yılında kurulmasına rağmen sektörün gelişimi özellikle 2000 yılından sonra büyük hız kazanmıştır. </a:t>
            </a:r>
            <a:r>
              <a:rPr lang="tr-TR" sz="1800" b="1" dirty="0" smtClean="0">
                <a:effectLst/>
                <a:latin typeface="Calibri" panose="020F0502020204030204" pitchFamily="34" charset="0"/>
                <a:cs typeface="Times New Roman" panose="02020603050405020304" pitchFamily="18" charset="0"/>
              </a:rPr>
              <a:t>2014 Yılında ülkemizin </a:t>
            </a:r>
            <a:r>
              <a:rPr lang="tr-TR" sz="1800" b="1" dirty="0">
                <a:effectLst/>
                <a:latin typeface="Calibri" panose="020F0502020204030204" pitchFamily="34" charset="0"/>
                <a:cs typeface="Times New Roman" panose="02020603050405020304" pitchFamily="18" charset="0"/>
              </a:rPr>
              <a:t>toplam 537.345 ton olan su ürünleri üretiminin 235.133 tonunu yetiştiricilik ürünleri teşkil etmektedir. Yaklaşık olarak Sofraya giden her 100 balığın 44 adeti yetiştiricilik yolu ile elde edilmektedir</a:t>
            </a:r>
            <a:r>
              <a:rPr lang="tr-TR" sz="1800" b="1" dirty="0" smtClean="0">
                <a:effectLst/>
                <a:latin typeface="Calibri" panose="020F0502020204030204" pitchFamily="34" charset="0"/>
                <a:cs typeface="Times New Roman" panose="02020603050405020304" pitchFamily="18" charset="0"/>
              </a:rPr>
              <a:t>.</a:t>
            </a:r>
          </a:p>
          <a:p>
            <a:pPr algn="just">
              <a:defRPr/>
            </a:pPr>
            <a:endParaRPr lang="tr-TR" sz="1800" dirty="0">
              <a:effectLst/>
              <a:latin typeface="Calibri" panose="020F0502020204030204" pitchFamily="34" charset="0"/>
              <a:cs typeface="Times New Roman" panose="02020603050405020304" pitchFamily="18" charset="0"/>
            </a:endParaRPr>
          </a:p>
          <a:p>
            <a:pPr algn="just">
              <a:defRPr/>
            </a:pPr>
            <a:r>
              <a:rPr lang="tr-TR" sz="1800" b="1" dirty="0" smtClean="0">
                <a:effectLst/>
                <a:latin typeface="Calibri" panose="020F0502020204030204" pitchFamily="34" charset="0"/>
                <a:cs typeface="Times New Roman" panose="02020603050405020304" pitchFamily="18" charset="0"/>
              </a:rPr>
              <a:t>Ülkemiz </a:t>
            </a:r>
            <a:r>
              <a:rPr lang="tr-TR" sz="1800" b="1" dirty="0">
                <a:effectLst/>
                <a:latin typeface="Calibri" panose="020F0502020204030204" pitchFamily="34" charset="0"/>
                <a:cs typeface="Times New Roman" panose="02020603050405020304" pitchFamily="18" charset="0"/>
              </a:rPr>
              <a:t>Avrupa’da bugün; alabalık ve levrek üretiminde birinci sırada, çipura  üretimin de ise ikinci sırada yer alarak büyük bir başarı göstermektedir</a:t>
            </a:r>
            <a:r>
              <a:rPr lang="tr-TR" sz="1800" b="1" dirty="0" smtClean="0">
                <a:effectLst/>
                <a:latin typeface="Calibri" panose="020F0502020204030204" pitchFamily="34" charset="0"/>
                <a:cs typeface="Times New Roman" panose="02020603050405020304" pitchFamily="18" charset="0"/>
              </a:rPr>
              <a:t>.</a:t>
            </a:r>
          </a:p>
          <a:p>
            <a:pPr algn="just">
              <a:defRPr/>
            </a:pPr>
            <a:endParaRPr lang="tr-TR" sz="1800" b="1" dirty="0">
              <a:effectLst/>
              <a:latin typeface="Calibri" panose="020F0502020204030204" pitchFamily="34" charset="0"/>
              <a:cs typeface="Times New Roman" panose="02020603050405020304" pitchFamily="18" charset="0"/>
            </a:endParaRPr>
          </a:p>
          <a:p>
            <a:pPr algn="just">
              <a:defRPr/>
            </a:pPr>
            <a:r>
              <a:rPr lang="tr-TR" sz="1800" b="1" dirty="0">
                <a:effectLst/>
                <a:latin typeface="Calibri" panose="020F0502020204030204" pitchFamily="34" charset="0"/>
                <a:cs typeface="Times New Roman" panose="02020603050405020304" pitchFamily="18" charset="0"/>
              </a:rPr>
              <a:t>Bu gelişmede su ürünleri yetiştiriciliği sektörüne verilen destek ve teşviklerin, yerli   sanayide sağlanan ileri teknolojinin, modern üretim tekniklerinin ve balık kalitesinde yakalanan yüksek kalite standartlarının büyük rolü olmuştur</a:t>
            </a:r>
            <a:r>
              <a:rPr lang="tr-TR" sz="1800" b="1" dirty="0" smtClean="0">
                <a:effectLst/>
                <a:latin typeface="Calibri" panose="020F0502020204030204" pitchFamily="34" charset="0"/>
                <a:cs typeface="Times New Roman" panose="02020603050405020304" pitchFamily="18" charset="0"/>
              </a:rPr>
              <a:t>.</a:t>
            </a:r>
          </a:p>
          <a:p>
            <a:pPr algn="just">
              <a:defRPr/>
            </a:pPr>
            <a:endParaRPr lang="tr-TR" sz="2000" b="1" dirty="0" smtClean="0">
              <a:effectLst/>
              <a:latin typeface="Times New Roman" panose="02020603050405020304" pitchFamily="18" charset="0"/>
              <a:cs typeface="Times New Roman" panose="02020603050405020304" pitchFamily="18" charset="0"/>
            </a:endParaRPr>
          </a:p>
          <a:p>
            <a:pPr marL="0" indent="0" algn="just">
              <a:buNone/>
              <a:defRPr/>
            </a:pPr>
            <a:endParaRPr lang="tr-TR" sz="2000" dirty="0" smtClean="0">
              <a:effectLst/>
              <a:latin typeface="Times New Roman" panose="02020603050405020304" pitchFamily="18" charset="0"/>
              <a:cs typeface="Times New Roman" panose="02020603050405020304" pitchFamily="18" charset="0"/>
            </a:endParaRPr>
          </a:p>
          <a:p>
            <a:pPr>
              <a:defRPr/>
            </a:pPr>
            <a:endParaRPr lang="tr-TR" sz="1400" dirty="0"/>
          </a:p>
        </p:txBody>
      </p:sp>
    </p:spTree>
    <p:extLst>
      <p:ext uri="{BB962C8B-B14F-4D97-AF65-F5344CB8AC3E}">
        <p14:creationId xmlns:p14="http://schemas.microsoft.com/office/powerpoint/2010/main" xmlns="" val="252405936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93151"/>
            <a:ext cx="8229600" cy="1569660"/>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
            </a:r>
            <a:br>
              <a:rPr lang="tr-TR" sz="3200" b="1" kern="0" dirty="0">
                <a:solidFill>
                  <a:srgbClr val="2B2B85">
                    <a:lumMod val="75000"/>
                  </a:srgbClr>
                </a:solidFill>
                <a:latin typeface="Calibri" panose="020F0502020204030204" pitchFamily="34" charset="0"/>
                <a:cs typeface="Times New Roman" panose="02020603050405020304" pitchFamily="18" charset="0"/>
              </a:rPr>
            </a:br>
            <a:r>
              <a:rPr lang="tr-TR" sz="3200" b="1" kern="0" dirty="0">
                <a:solidFill>
                  <a:srgbClr val="2B2B85">
                    <a:lumMod val="75000"/>
                  </a:srgbClr>
                </a:solidFill>
                <a:latin typeface="Calibri" panose="020F0502020204030204" pitchFamily="34" charset="0"/>
                <a:cs typeface="Times New Roman" panose="02020603050405020304" pitchFamily="18" charset="0"/>
              </a:rPr>
              <a:t>Balıkçı Gemilerinin Boy Dağılımı (2014)</a:t>
            </a:r>
            <a:br>
              <a:rPr lang="tr-TR" sz="3200" b="1" kern="0" dirty="0">
                <a:solidFill>
                  <a:srgbClr val="2B2B85">
                    <a:lumMod val="75000"/>
                  </a:srgbClr>
                </a:solidFill>
                <a:latin typeface="Calibri" panose="020F0502020204030204" pitchFamily="34" charset="0"/>
                <a:cs typeface="Times New Roman" panose="02020603050405020304" pitchFamily="18" charset="0"/>
              </a:rPr>
            </a:b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30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2556250138"/>
              </p:ext>
            </p:extLst>
          </p:nvPr>
        </p:nvGraphicFramePr>
        <p:xfrm>
          <a:off x="1276350" y="3728561"/>
          <a:ext cx="6591300" cy="127000"/>
        </p:xfrm>
        <a:graphic>
          <a:graphicData uri="http://schemas.openxmlformats.org/drawingml/2006/table">
            <a:tbl>
              <a:tblPr>
                <a:tableStyleId>{5C22544A-7EE6-4342-B048-85BDC9FD1C3A}</a:tableStyleId>
              </a:tblPr>
              <a:tblGrid>
                <a:gridCol w="6591300"/>
              </a:tblGrid>
              <a:tr h="0">
                <a:tc>
                  <a:txBody>
                    <a:bodyPr/>
                    <a:lstStyle/>
                    <a:p>
                      <a:pPr algn="l">
                        <a:lnSpc>
                          <a:spcPts val="950"/>
                        </a:lnSpc>
                        <a:spcAft>
                          <a:spcPts val="20"/>
                        </a:spcAft>
                      </a:pPr>
                      <a:endParaRPr lang="tr-TR" sz="1200" dirty="0">
                        <a:solidFill>
                          <a:srgbClr val="000000"/>
                        </a:solidFill>
                        <a:effectLst/>
                        <a:latin typeface="Arial Unicode MS"/>
                      </a:endParaRPr>
                    </a:p>
                  </a:txBody>
                  <a:tcPr marL="0" marR="0" marT="0" marB="0"/>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xmlns="" val="2998226246"/>
              </p:ext>
            </p:extLst>
          </p:nvPr>
        </p:nvGraphicFramePr>
        <p:xfrm>
          <a:off x="251521" y="1484784"/>
          <a:ext cx="8712966" cy="4176464"/>
        </p:xfrm>
        <a:graphic>
          <a:graphicData uri="http://schemas.openxmlformats.org/drawingml/2006/table">
            <a:tbl>
              <a:tblPr firstRow="1" firstCol="1" bandRow="1">
                <a:tableStyleId>{5C22544A-7EE6-4342-B048-85BDC9FD1C3A}</a:tableStyleId>
              </a:tblPr>
              <a:tblGrid>
                <a:gridCol w="1043475"/>
                <a:gridCol w="640524"/>
                <a:gridCol w="761409"/>
                <a:gridCol w="693410"/>
                <a:gridCol w="810098"/>
                <a:gridCol w="870541"/>
                <a:gridCol w="830246"/>
                <a:gridCol w="834443"/>
                <a:gridCol w="830246"/>
                <a:gridCol w="487738"/>
                <a:gridCol w="910836"/>
              </a:tblGrid>
              <a:tr h="500278">
                <a:tc rowSpan="2">
                  <a:txBody>
                    <a:bodyPr/>
                    <a:lstStyle/>
                    <a:p>
                      <a:pPr algn="ctr">
                        <a:lnSpc>
                          <a:spcPts val="1050"/>
                        </a:lnSpc>
                        <a:spcAft>
                          <a:spcPts val="300"/>
                        </a:spcAft>
                      </a:pPr>
                      <a:r>
                        <a:rPr lang="tr-TR" sz="1600" u="none" strike="noStrike" spc="0" dirty="0">
                          <a:solidFill>
                            <a:schemeClr val="accent2">
                              <a:lumMod val="75000"/>
                            </a:schemeClr>
                          </a:solidFill>
                          <a:effectLst/>
                          <a:latin typeface="+mj-lt"/>
                          <a:cs typeface="Times New Roman" panose="02020603050405020304" pitchFamily="18" charset="0"/>
                        </a:rPr>
                        <a:t>Faaliyet</a:t>
                      </a:r>
                      <a:endParaRPr lang="tr-TR" sz="2000" dirty="0">
                        <a:solidFill>
                          <a:schemeClr val="accent2">
                            <a:lumMod val="75000"/>
                          </a:schemeClr>
                        </a:solidFill>
                        <a:effectLst/>
                        <a:latin typeface="+mj-lt"/>
                        <a:cs typeface="Times New Roman" panose="02020603050405020304" pitchFamily="18" charset="0"/>
                      </a:endParaRPr>
                    </a:p>
                    <a:p>
                      <a:pPr algn="ctr">
                        <a:lnSpc>
                          <a:spcPts val="1050"/>
                        </a:lnSpc>
                        <a:spcBef>
                          <a:spcPts val="300"/>
                        </a:spcBef>
                        <a:spcAft>
                          <a:spcPts val="0"/>
                        </a:spcAft>
                      </a:pPr>
                      <a:r>
                        <a:rPr lang="tr-TR" sz="1600" u="none" strike="noStrike" spc="0" dirty="0">
                          <a:solidFill>
                            <a:schemeClr val="accent2">
                              <a:lumMod val="75000"/>
                            </a:schemeClr>
                          </a:solidFill>
                          <a:effectLst/>
                          <a:latin typeface="+mj-lt"/>
                          <a:cs typeface="Times New Roman" panose="02020603050405020304" pitchFamily="18" charset="0"/>
                        </a:rPr>
                        <a:t>Alanı</a:t>
                      </a:r>
                      <a:endParaRPr lang="tr-TR" sz="20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gridSpan="9">
                  <a:txBody>
                    <a:bodyPr/>
                    <a:lstStyle/>
                    <a:p>
                      <a:pPr algn="ctr">
                        <a:lnSpc>
                          <a:spcPts val="1050"/>
                        </a:lnSpc>
                        <a:spcAft>
                          <a:spcPts val="0"/>
                        </a:spcAft>
                      </a:pPr>
                      <a:r>
                        <a:rPr lang="tr-TR" sz="1800" b="1" u="none" strike="noStrike" spc="0" dirty="0">
                          <a:solidFill>
                            <a:schemeClr val="accent2">
                              <a:lumMod val="75000"/>
                            </a:schemeClr>
                          </a:solidFill>
                          <a:effectLst/>
                          <a:latin typeface="+mj-lt"/>
                          <a:cs typeface="Times New Roman" panose="02020603050405020304" pitchFamily="18" charset="0"/>
                        </a:rPr>
                        <a:t>Boy Grubu (m)</a:t>
                      </a:r>
                      <a:endParaRPr lang="tr-TR" sz="2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ts val="1050"/>
                        </a:lnSpc>
                        <a:spcAft>
                          <a:spcPts val="300"/>
                        </a:spcAft>
                      </a:pPr>
                      <a:r>
                        <a:rPr lang="tr-TR" sz="1400" b="1" u="none" strike="noStrike" spc="0" dirty="0" smtClean="0">
                          <a:solidFill>
                            <a:schemeClr val="accent2">
                              <a:lumMod val="75000"/>
                            </a:schemeClr>
                          </a:solidFill>
                          <a:effectLst/>
                          <a:latin typeface="+mj-lt"/>
                          <a:cs typeface="Times New Roman" panose="02020603050405020304" pitchFamily="18" charset="0"/>
                        </a:rPr>
                        <a:t>TOPLAM</a:t>
                      </a:r>
                      <a:endParaRPr lang="tr-TR" sz="1800" b="1" u="none" strike="noStrike" spc="0" dirty="0">
                        <a:solidFill>
                          <a:schemeClr val="accent2">
                            <a:lumMod val="75000"/>
                          </a:schemeClr>
                        </a:solidFill>
                        <a:effectLst/>
                        <a:latin typeface="+mj-lt"/>
                        <a:cs typeface="Times New Roman" panose="02020603050405020304" pitchFamily="18" charset="0"/>
                      </a:endParaRPr>
                    </a:p>
                    <a:p>
                      <a:pPr algn="ctr">
                        <a:lnSpc>
                          <a:spcPts val="1050"/>
                        </a:lnSpc>
                        <a:spcAft>
                          <a:spcPts val="300"/>
                        </a:spcAft>
                      </a:pPr>
                      <a:r>
                        <a:rPr lang="tr-TR" sz="1400" b="1" u="none" strike="noStrike" spc="0" dirty="0" smtClean="0">
                          <a:solidFill>
                            <a:schemeClr val="accent2">
                              <a:lumMod val="75000"/>
                            </a:schemeClr>
                          </a:solidFill>
                          <a:effectLst/>
                          <a:latin typeface="+mj-lt"/>
                          <a:cs typeface="Times New Roman" panose="02020603050405020304" pitchFamily="18" charset="0"/>
                        </a:rPr>
                        <a:t>(adet</a:t>
                      </a:r>
                      <a:r>
                        <a:rPr lang="tr-TR" sz="1400" b="1" u="none" strike="noStrike" spc="0" dirty="0">
                          <a:solidFill>
                            <a:schemeClr val="accent2">
                              <a:lumMod val="75000"/>
                            </a:schemeClr>
                          </a:solidFill>
                          <a:effectLst/>
                          <a:latin typeface="+mj-lt"/>
                          <a:cs typeface="Times New Roman" panose="02020603050405020304" pitchFamily="18" charset="0"/>
                        </a:rPr>
                        <a:t>)</a:t>
                      </a:r>
                      <a:endParaRPr lang="tr-TR" sz="18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584605">
                <a:tc vMerge="1">
                  <a:txBody>
                    <a:bodyPr/>
                    <a:lstStyle/>
                    <a:p>
                      <a:endParaRPr lang="tr-TR"/>
                    </a:p>
                  </a:txBody>
                  <a:tcPr/>
                </a:tc>
                <a:tc gridSpan="9">
                  <a:txBody>
                    <a:bodyPr/>
                    <a:lstStyle/>
                    <a:p>
                      <a:pPr marL="101600" algn="l">
                        <a:lnSpc>
                          <a:spcPts val="1050"/>
                        </a:lnSpc>
                        <a:spcAft>
                          <a:spcPts val="0"/>
                        </a:spcAft>
                      </a:pPr>
                      <a:r>
                        <a:rPr lang="tr-TR" sz="1600" b="1" u="none" strike="noStrike" kern="1200" spc="0" dirty="0" smtClean="0">
                          <a:solidFill>
                            <a:schemeClr val="accent2">
                              <a:lumMod val="75000"/>
                            </a:schemeClr>
                          </a:solidFill>
                          <a:effectLst/>
                          <a:latin typeface="+mj-lt"/>
                          <a:ea typeface="+mn-ea"/>
                          <a:cs typeface="Times New Roman" panose="02020603050405020304" pitchFamily="18" charset="0"/>
                        </a:rPr>
                        <a:t>0-4,9     5-7,9       8-9,9     10-11,9     12-14,9    15-19,9     20-29,9    30-49,9    50</a:t>
                      </a:r>
                      <a:r>
                        <a:rPr lang="tr-TR" sz="1600" b="1" u="none" strike="noStrike" kern="1200" spc="0" dirty="0">
                          <a:solidFill>
                            <a:schemeClr val="accent2">
                              <a:lumMod val="75000"/>
                            </a:schemeClr>
                          </a:solidFill>
                          <a:effectLst/>
                          <a:latin typeface="+mj-lt"/>
                          <a:ea typeface="+mn-ea"/>
                          <a:cs typeface="Times New Roman" panose="02020603050405020304" pitchFamily="18" charset="0"/>
                        </a:rPr>
                        <a:t>+</a:t>
                      </a:r>
                    </a:p>
                  </a:txBody>
                  <a:tcPr marL="6350" marR="6350" marT="0" marB="0" anchor="ctr">
                    <a:solidFill>
                      <a:schemeClr val="accent1">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vMerge="1">
                  <a:txBody>
                    <a:bodyPr/>
                    <a:lstStyle/>
                    <a:p>
                      <a:endParaRPr lang="tr-TR"/>
                    </a:p>
                  </a:txBody>
                  <a:tcPr/>
                </a:tc>
              </a:tr>
              <a:tr h="1013458">
                <a:tc>
                  <a:txBody>
                    <a:bodyPr/>
                    <a:lstStyle/>
                    <a:p>
                      <a:pPr algn="ctr">
                        <a:lnSpc>
                          <a:spcPts val="950"/>
                        </a:lnSpc>
                        <a:spcAft>
                          <a:spcPts val="0"/>
                        </a:spcAft>
                      </a:pPr>
                      <a:r>
                        <a:rPr lang="tr-TR" sz="1600" u="none" strike="noStrike" spc="0" dirty="0">
                          <a:solidFill>
                            <a:schemeClr val="accent2">
                              <a:lumMod val="75000"/>
                            </a:schemeClr>
                          </a:solidFill>
                          <a:effectLst/>
                          <a:latin typeface="+mj-lt"/>
                          <a:cs typeface="Times New Roman" panose="02020603050405020304" pitchFamily="18" charset="0"/>
                        </a:rPr>
                        <a:t>Deniz Avcı</a:t>
                      </a:r>
                      <a:endParaRPr lang="tr-TR" sz="28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39700" algn="ctr">
                        <a:lnSpc>
                          <a:spcPts val="950"/>
                        </a:lnSpc>
                        <a:spcAft>
                          <a:spcPts val="0"/>
                        </a:spcAft>
                      </a:pPr>
                      <a:r>
                        <a:rPr lang="tr-TR" sz="1400" u="none" strike="noStrike" spc="0" dirty="0">
                          <a:effectLst/>
                          <a:latin typeface="+mj-lt"/>
                          <a:cs typeface="Times New Roman" panose="02020603050405020304" pitchFamily="18" charset="0"/>
                        </a:rPr>
                        <a:t>794</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27000"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9.883</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14300" algn="ctr">
                        <a:lnSpc>
                          <a:spcPts val="950"/>
                        </a:lnSpc>
                        <a:spcAft>
                          <a:spcPts val="0"/>
                        </a:spcAft>
                      </a:pPr>
                      <a:r>
                        <a:rPr lang="tr-TR" sz="1400" u="none" strike="noStrike" spc="0" dirty="0">
                          <a:effectLst/>
                          <a:latin typeface="+mj-lt"/>
                          <a:cs typeface="Times New Roman" panose="02020603050405020304" pitchFamily="18" charset="0"/>
                        </a:rPr>
                        <a:t>2.978</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802</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435</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284</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462</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233</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52400" algn="ctr">
                        <a:lnSpc>
                          <a:spcPts val="950"/>
                        </a:lnSpc>
                        <a:spcAft>
                          <a:spcPts val="0"/>
                        </a:spcAft>
                      </a:pPr>
                      <a:r>
                        <a:rPr lang="tr-TR" sz="1400" u="none" strike="noStrike" spc="0" dirty="0">
                          <a:effectLst/>
                          <a:latin typeface="+mj-lt"/>
                          <a:cs typeface="Times New Roman" panose="02020603050405020304" pitchFamily="18" charset="0"/>
                        </a:rPr>
                        <a:t>6</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65100" algn="ctr">
                        <a:lnSpc>
                          <a:spcPts val="1050"/>
                        </a:lnSpc>
                        <a:spcAft>
                          <a:spcPts val="0"/>
                        </a:spcAft>
                      </a:pPr>
                      <a:r>
                        <a:rPr lang="tr-TR" sz="1400" u="none" strike="noStrike" spc="0" dirty="0">
                          <a:effectLst/>
                          <a:latin typeface="+mj-lt"/>
                          <a:cs typeface="Times New Roman" panose="02020603050405020304" pitchFamily="18" charset="0"/>
                        </a:rPr>
                        <a:t>15.877</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1002790">
                <a:tc>
                  <a:txBody>
                    <a:bodyPr/>
                    <a:lstStyle/>
                    <a:p>
                      <a:pPr algn="ctr">
                        <a:lnSpc>
                          <a:spcPts val="950"/>
                        </a:lnSpc>
                        <a:spcAft>
                          <a:spcPts val="0"/>
                        </a:spcAft>
                      </a:pPr>
                      <a:r>
                        <a:rPr lang="tr-TR" sz="2000" u="none" strike="noStrike" spc="0" dirty="0" err="1" smtClean="0">
                          <a:solidFill>
                            <a:schemeClr val="accent2">
                              <a:lumMod val="75000"/>
                            </a:schemeClr>
                          </a:solidFill>
                          <a:effectLst/>
                          <a:latin typeface="+mj-lt"/>
                          <a:cs typeface="Times New Roman" panose="02020603050405020304" pitchFamily="18" charset="0"/>
                        </a:rPr>
                        <a:t>İçsu</a:t>
                      </a:r>
                      <a:endParaRPr lang="tr-TR" sz="12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39700" algn="ctr">
                        <a:lnSpc>
                          <a:spcPts val="950"/>
                        </a:lnSpc>
                        <a:spcAft>
                          <a:spcPts val="0"/>
                        </a:spcAft>
                      </a:pPr>
                      <a:r>
                        <a:rPr lang="tr-TR" sz="1400" u="none" strike="noStrike" spc="0" dirty="0">
                          <a:effectLst/>
                          <a:latin typeface="+mj-lt"/>
                          <a:cs typeface="Times New Roman" panose="02020603050405020304" pitchFamily="18" charset="0"/>
                        </a:rPr>
                        <a:t>306</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27000"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2.431</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65100" algn="ctr">
                        <a:lnSpc>
                          <a:spcPts val="950"/>
                        </a:lnSpc>
                        <a:spcAft>
                          <a:spcPts val="0"/>
                        </a:spcAft>
                      </a:pPr>
                      <a:r>
                        <a:rPr lang="tr-TR" sz="1400" u="none" strike="noStrike" spc="0">
                          <a:effectLst/>
                          <a:latin typeface="+mj-lt"/>
                          <a:cs typeface="Times New Roman" panose="02020603050405020304" pitchFamily="18" charset="0"/>
                        </a:rPr>
                        <a:t>223</a:t>
                      </a:r>
                      <a:endParaRPr lang="tr-TR" sz="140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30</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60</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15</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0</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effectLst/>
                          <a:latin typeface="+mj-lt"/>
                          <a:cs typeface="Times New Roman" panose="02020603050405020304" pitchFamily="18" charset="0"/>
                        </a:rPr>
                        <a:t>0</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52400" algn="ctr">
                        <a:lnSpc>
                          <a:spcPts val="950"/>
                        </a:lnSpc>
                        <a:spcAft>
                          <a:spcPts val="0"/>
                        </a:spcAft>
                      </a:pPr>
                      <a:r>
                        <a:rPr lang="tr-TR" sz="1400" u="none" strike="noStrike" spc="0" dirty="0">
                          <a:effectLst/>
                          <a:latin typeface="+mj-lt"/>
                          <a:cs typeface="Times New Roman" panose="02020603050405020304" pitchFamily="18" charset="0"/>
                        </a:rPr>
                        <a:t>0</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65100" algn="ctr">
                        <a:lnSpc>
                          <a:spcPts val="1050"/>
                        </a:lnSpc>
                        <a:spcAft>
                          <a:spcPts val="0"/>
                        </a:spcAft>
                      </a:pPr>
                      <a:r>
                        <a:rPr lang="tr-TR" sz="1400" u="none" strike="noStrike" spc="0" dirty="0">
                          <a:effectLst/>
                          <a:latin typeface="+mj-lt"/>
                          <a:cs typeface="Times New Roman" panose="02020603050405020304" pitchFamily="18" charset="0"/>
                        </a:rPr>
                        <a:t>3.065</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1075333">
                <a:tc>
                  <a:txBody>
                    <a:bodyPr/>
                    <a:lstStyle/>
                    <a:p>
                      <a:pPr algn="ctr">
                        <a:lnSpc>
                          <a:spcPts val="1050"/>
                        </a:lnSpc>
                        <a:spcAft>
                          <a:spcPts val="0"/>
                        </a:spcAft>
                      </a:pPr>
                      <a:r>
                        <a:rPr lang="tr-TR" sz="1600" u="none" strike="noStrike" spc="0" dirty="0">
                          <a:solidFill>
                            <a:schemeClr val="accent2">
                              <a:lumMod val="75000"/>
                            </a:schemeClr>
                          </a:solidFill>
                          <a:effectLst/>
                          <a:latin typeface="+mj-lt"/>
                          <a:cs typeface="Times New Roman" panose="02020603050405020304" pitchFamily="18" charset="0"/>
                        </a:rPr>
                        <a:t>TOPLAM</a:t>
                      </a:r>
                      <a:endParaRPr lang="tr-TR" sz="20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88900" algn="ctr">
                        <a:lnSpc>
                          <a:spcPts val="1050"/>
                        </a:lnSpc>
                        <a:spcAft>
                          <a:spcPts val="0"/>
                        </a:spcAft>
                      </a:pPr>
                      <a:r>
                        <a:rPr lang="tr-TR" sz="1400" u="none" strike="noStrike" spc="0" dirty="0">
                          <a:effectLst/>
                          <a:latin typeface="+mj-lt"/>
                          <a:cs typeface="Times New Roman" panose="02020603050405020304" pitchFamily="18" charset="0"/>
                        </a:rPr>
                        <a:t>1.100</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27000" algn="ctr">
                        <a:lnSpc>
                          <a:spcPts val="10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12.314</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14300" algn="ctr">
                        <a:lnSpc>
                          <a:spcPts val="1050"/>
                        </a:lnSpc>
                        <a:spcAft>
                          <a:spcPts val="0"/>
                        </a:spcAft>
                      </a:pPr>
                      <a:r>
                        <a:rPr lang="tr-TR" sz="1400" u="none" strike="noStrike" spc="0">
                          <a:effectLst/>
                          <a:latin typeface="+mj-lt"/>
                          <a:cs typeface="Times New Roman" panose="02020603050405020304" pitchFamily="18" charset="0"/>
                        </a:rPr>
                        <a:t>3.201</a:t>
                      </a:r>
                      <a:endParaRPr lang="tr-TR" sz="140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u="none" strike="noStrike" spc="0" dirty="0">
                          <a:effectLst/>
                          <a:latin typeface="+mj-lt"/>
                          <a:cs typeface="Times New Roman" panose="02020603050405020304" pitchFamily="18" charset="0"/>
                        </a:rPr>
                        <a:t>832</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u="none" strike="noStrike" spc="0" dirty="0">
                          <a:effectLst/>
                          <a:latin typeface="+mj-lt"/>
                          <a:cs typeface="Times New Roman" panose="02020603050405020304" pitchFamily="18" charset="0"/>
                        </a:rPr>
                        <a:t>495</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u="none" strike="noStrike" spc="0">
                          <a:effectLst/>
                          <a:latin typeface="+mj-lt"/>
                          <a:cs typeface="Times New Roman" panose="02020603050405020304" pitchFamily="18" charset="0"/>
                        </a:rPr>
                        <a:t>299</a:t>
                      </a:r>
                      <a:endParaRPr lang="tr-TR" sz="140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u="none" strike="noStrike" spc="0">
                          <a:effectLst/>
                          <a:latin typeface="+mj-lt"/>
                          <a:cs typeface="Times New Roman" panose="02020603050405020304" pitchFamily="18" charset="0"/>
                        </a:rPr>
                        <a:t>462</a:t>
                      </a:r>
                      <a:endParaRPr lang="tr-TR" sz="140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u="none" strike="noStrike" spc="0" dirty="0">
                          <a:effectLst/>
                          <a:latin typeface="+mj-lt"/>
                          <a:cs typeface="Times New Roman" panose="02020603050405020304" pitchFamily="18" charset="0"/>
                        </a:rPr>
                        <a:t>233</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52400" algn="ctr">
                        <a:lnSpc>
                          <a:spcPts val="1050"/>
                        </a:lnSpc>
                        <a:spcAft>
                          <a:spcPts val="0"/>
                        </a:spcAft>
                      </a:pPr>
                      <a:r>
                        <a:rPr lang="tr-TR" sz="1400" u="none" strike="noStrike" spc="0" dirty="0">
                          <a:effectLst/>
                          <a:latin typeface="+mj-lt"/>
                          <a:cs typeface="Times New Roman" panose="02020603050405020304" pitchFamily="18" charset="0"/>
                        </a:rPr>
                        <a:t>6</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165100" algn="ctr">
                        <a:lnSpc>
                          <a:spcPts val="1050"/>
                        </a:lnSpc>
                        <a:spcAft>
                          <a:spcPts val="0"/>
                        </a:spcAft>
                      </a:pPr>
                      <a:r>
                        <a:rPr lang="tr-TR" sz="1400" u="none" strike="noStrike" spc="0" dirty="0">
                          <a:effectLst/>
                          <a:latin typeface="+mj-lt"/>
                          <a:cs typeface="Times New Roman" panose="02020603050405020304" pitchFamily="18" charset="0"/>
                        </a:rPr>
                        <a:t>18.942</a:t>
                      </a:r>
                      <a:endParaRPr lang="tr-TR" sz="1400" dirty="0">
                        <a:solidFill>
                          <a:srgbClr val="00000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bl>
          </a:graphicData>
        </a:graphic>
      </p:graphicFrame>
      <p:sp>
        <p:nvSpPr>
          <p:cNvPr id="7" name="Text Box 9"/>
          <p:cNvSpPr txBox="1">
            <a:spLocks noChangeArrowheads="1"/>
          </p:cNvSpPr>
          <p:nvPr/>
        </p:nvSpPr>
        <p:spPr bwMode="auto">
          <a:xfrm>
            <a:off x="251520" y="5853082"/>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GTHB</a:t>
            </a:r>
            <a:endParaRPr kumimoji="0" lang="en-GB" altLang="tr-TR" sz="1200" b="1" i="0" u="none" strike="noStrike" kern="0" cap="none" spc="0" normalizeH="0" baseline="0" noProof="0" dirty="0">
              <a:ln>
                <a:noFill/>
              </a:ln>
              <a:solidFill>
                <a:srgbClr val="00FF00"/>
              </a:solidFill>
              <a:effectLst/>
              <a:uLnTx/>
              <a:uFillTx/>
            </a:endParaRPr>
          </a:p>
        </p:txBody>
      </p:sp>
      <p:sp>
        <p:nvSpPr>
          <p:cNvPr id="9" name="Text Box 9"/>
          <p:cNvSpPr txBox="1">
            <a:spLocks noChangeArrowheads="1"/>
          </p:cNvSpPr>
          <p:nvPr/>
        </p:nvSpPr>
        <p:spPr bwMode="auto">
          <a:xfrm>
            <a:off x="237828" y="6309319"/>
            <a:ext cx="5774332" cy="276999"/>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lang="tr-TR" altLang="tr-TR" sz="1200" kern="0" dirty="0"/>
              <a:t>Not: Ayrıca, denizde faaliyet gösteren 67 adet yardımcı gemi bulunmaktadır.</a:t>
            </a:r>
          </a:p>
        </p:txBody>
      </p:sp>
    </p:spTree>
    <p:extLst>
      <p:ext uri="{BB962C8B-B14F-4D97-AF65-F5344CB8AC3E}">
        <p14:creationId xmlns:p14="http://schemas.microsoft.com/office/powerpoint/2010/main" xmlns="" val="47383578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71299"/>
            <a:ext cx="8229600" cy="584775"/>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Balıkçı Filosu</a:t>
            </a:r>
          </a:p>
        </p:txBody>
      </p:sp>
      <p:sp>
        <p:nvSpPr>
          <p:cNvPr id="3" name="Slayt Numarası Yer Tutucusu 2"/>
          <p:cNvSpPr>
            <a:spLocks noGrp="1"/>
          </p:cNvSpPr>
          <p:nvPr>
            <p:ph type="sldNum" sz="quarter" idx="12"/>
          </p:nvPr>
        </p:nvSpPr>
        <p:spPr/>
        <p:txBody>
          <a:bodyPr/>
          <a:lstStyle/>
          <a:p>
            <a:fld id="{560CA6CD-C700-4342-BF2B-F38A811F2609}" type="slidenum">
              <a:rPr lang="tr-TR" smtClean="0"/>
              <a:pPr/>
              <a:t>31</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xmlns="" val="3744911819"/>
              </p:ext>
            </p:extLst>
          </p:nvPr>
        </p:nvGraphicFramePr>
        <p:xfrm>
          <a:off x="755576" y="1772816"/>
          <a:ext cx="2592288" cy="2232247"/>
        </p:xfrm>
        <a:graphic>
          <a:graphicData uri="http://schemas.openxmlformats.org/drawingml/2006/table">
            <a:tbl>
              <a:tblPr firstRow="1" firstCol="1" bandRow="1">
                <a:tableStyleId>{BDBED569-4797-4DF1-A0F4-6AAB3CD982D8}</a:tableStyleId>
              </a:tblPr>
              <a:tblGrid>
                <a:gridCol w="1126981"/>
                <a:gridCol w="1465307"/>
              </a:tblGrid>
              <a:tr h="990433">
                <a:tc>
                  <a:txBody>
                    <a:bodyPr/>
                    <a:lstStyle/>
                    <a:p>
                      <a:pPr algn="ctr">
                        <a:spcAft>
                          <a:spcPts val="0"/>
                        </a:spcAft>
                        <a:tabLst>
                          <a:tab pos="-90170" algn="l"/>
                        </a:tabLst>
                      </a:pPr>
                      <a:r>
                        <a:rPr lang="tr-TR" sz="1800" b="1" kern="1200" noProof="0" dirty="0" smtClean="0">
                          <a:solidFill>
                            <a:schemeClr val="accent2">
                              <a:lumMod val="75000"/>
                            </a:schemeClr>
                          </a:solidFill>
                        </a:rPr>
                        <a:t>Faaliyet Alanı</a:t>
                      </a:r>
                      <a:endParaRPr lang="en-US" sz="1800" b="1" kern="1200" noProof="0" dirty="0">
                        <a:solidFill>
                          <a:schemeClr val="accent2">
                            <a:lumMod val="75000"/>
                          </a:schemeClr>
                        </a:solidFill>
                        <a:latin typeface="+mj-lt"/>
                        <a:ea typeface="+mj-ea"/>
                        <a:cs typeface="+mj-cs"/>
                      </a:endParaRPr>
                    </a:p>
                  </a:txBody>
                  <a:tcPr marL="68580" marR="68580" marT="0" marB="0" anchor="ctr">
                    <a:solidFill>
                      <a:schemeClr val="accent1">
                        <a:lumMod val="60000"/>
                        <a:lumOff val="40000"/>
                      </a:schemeClr>
                    </a:solidFill>
                  </a:tcPr>
                </a:tc>
                <a:tc>
                  <a:txBody>
                    <a:bodyPr/>
                    <a:lstStyle/>
                    <a:p>
                      <a:pPr algn="ctr">
                        <a:spcAft>
                          <a:spcPts val="0"/>
                        </a:spcAft>
                      </a:pPr>
                      <a:r>
                        <a:rPr lang="tr-TR" sz="1800" b="1" kern="1200" noProof="0" dirty="0" smtClean="0">
                          <a:solidFill>
                            <a:schemeClr val="accent2">
                              <a:lumMod val="75000"/>
                            </a:schemeClr>
                          </a:solidFill>
                        </a:rPr>
                        <a:t>Gemi</a:t>
                      </a:r>
                    </a:p>
                    <a:p>
                      <a:pPr algn="ctr">
                        <a:spcAft>
                          <a:spcPts val="0"/>
                        </a:spcAft>
                      </a:pPr>
                      <a:r>
                        <a:rPr lang="tr-TR" sz="1800" b="1" kern="1200" noProof="0" dirty="0" smtClean="0">
                          <a:solidFill>
                            <a:schemeClr val="accent2">
                              <a:lumMod val="75000"/>
                            </a:schemeClr>
                          </a:solidFill>
                        </a:rPr>
                        <a:t>Sayısı</a:t>
                      </a:r>
                      <a:endParaRPr lang="en-US" sz="1800" b="1" kern="1200" noProof="0" dirty="0">
                        <a:solidFill>
                          <a:schemeClr val="accent2">
                            <a:lumMod val="75000"/>
                          </a:schemeClr>
                        </a:solidFill>
                        <a:latin typeface="+mj-lt"/>
                        <a:ea typeface="+mj-ea"/>
                        <a:cs typeface="+mj-cs"/>
                      </a:endParaRPr>
                    </a:p>
                  </a:txBody>
                  <a:tcPr marL="68580" marR="68580" marT="0" marB="0" anchor="ctr">
                    <a:solidFill>
                      <a:schemeClr val="accent1">
                        <a:lumMod val="60000"/>
                        <a:lumOff val="40000"/>
                      </a:schemeClr>
                    </a:solidFill>
                  </a:tcPr>
                </a:tc>
              </a:tr>
              <a:tr h="413938">
                <a:tc>
                  <a:txBody>
                    <a:bodyPr/>
                    <a:lstStyle/>
                    <a:p>
                      <a:pPr algn="ctr">
                        <a:spcAft>
                          <a:spcPts val="0"/>
                        </a:spcAft>
                      </a:pPr>
                      <a:r>
                        <a:rPr lang="tr-TR" sz="1800" b="1" kern="1200" noProof="0" dirty="0" smtClean="0">
                          <a:solidFill>
                            <a:schemeClr val="accent2">
                              <a:lumMod val="75000"/>
                            </a:schemeClr>
                          </a:solidFill>
                        </a:rPr>
                        <a:t>D</a:t>
                      </a:r>
                      <a:r>
                        <a:rPr lang="en-US" sz="1800" b="1" kern="1200" noProof="0" dirty="0" smtClean="0">
                          <a:solidFill>
                            <a:schemeClr val="accent2">
                              <a:lumMod val="75000"/>
                            </a:schemeClr>
                          </a:solidFill>
                        </a:rPr>
                        <a:t>e</a:t>
                      </a:r>
                      <a:r>
                        <a:rPr lang="tr-TR" sz="1800" b="1" kern="1200" noProof="0" dirty="0" err="1" smtClean="0">
                          <a:solidFill>
                            <a:schemeClr val="accent2">
                              <a:lumMod val="75000"/>
                            </a:schemeClr>
                          </a:solidFill>
                        </a:rPr>
                        <a:t>niz</a:t>
                      </a:r>
                      <a:endParaRPr lang="en-US" sz="1800" b="1" kern="1200" noProof="0" dirty="0">
                        <a:solidFill>
                          <a:schemeClr val="accent2">
                            <a:lumMod val="75000"/>
                          </a:schemeClr>
                        </a:solidFill>
                        <a:latin typeface="+mj-lt"/>
                        <a:ea typeface="+mj-ea"/>
                        <a:cs typeface="+mj-cs"/>
                      </a:endParaRPr>
                    </a:p>
                  </a:txBody>
                  <a:tcPr marL="68580" marR="68580" marT="0" marB="0" anchor="ctr">
                    <a:solidFill>
                      <a:schemeClr val="accent1">
                        <a:lumMod val="60000"/>
                        <a:lumOff val="40000"/>
                      </a:schemeClr>
                    </a:solidFill>
                  </a:tcPr>
                </a:tc>
                <a:tc>
                  <a:txBody>
                    <a:bodyPr/>
                    <a:lstStyle/>
                    <a:p>
                      <a:pPr algn="l">
                        <a:spcAft>
                          <a:spcPts val="0"/>
                        </a:spcAft>
                      </a:pPr>
                      <a:r>
                        <a:rPr lang="tr-TR" sz="1800" kern="1200" noProof="0" dirty="0" smtClean="0">
                          <a:solidFill>
                            <a:schemeClr val="tx1"/>
                          </a:solidFill>
                        </a:rPr>
                        <a:t>        </a:t>
                      </a:r>
                      <a:r>
                        <a:rPr lang="en-US" sz="1800" kern="1200" noProof="0" dirty="0" smtClean="0">
                          <a:solidFill>
                            <a:schemeClr val="tx1"/>
                          </a:solidFill>
                        </a:rPr>
                        <a:t>15.877</a:t>
                      </a:r>
                    </a:p>
                  </a:txBody>
                  <a:tcPr marL="68580" marR="68580" marT="0" marB="0" anchor="ctr">
                    <a:solidFill>
                      <a:schemeClr val="accent1">
                        <a:lumMod val="60000"/>
                        <a:lumOff val="40000"/>
                      </a:schemeClr>
                    </a:solidFill>
                  </a:tcPr>
                </a:tc>
              </a:tr>
              <a:tr h="413938">
                <a:tc>
                  <a:txBody>
                    <a:bodyPr/>
                    <a:lstStyle/>
                    <a:p>
                      <a:pPr algn="ctr">
                        <a:spcAft>
                          <a:spcPts val="0"/>
                        </a:spcAft>
                      </a:pPr>
                      <a:r>
                        <a:rPr lang="tr-TR" sz="1800" b="1" kern="1200" noProof="0" dirty="0" err="1" smtClean="0">
                          <a:solidFill>
                            <a:schemeClr val="accent2">
                              <a:lumMod val="75000"/>
                            </a:schemeClr>
                          </a:solidFill>
                        </a:rPr>
                        <a:t>İçsu</a:t>
                      </a:r>
                      <a:endParaRPr lang="en-US" sz="1800" b="1" kern="1200" noProof="0" dirty="0">
                        <a:solidFill>
                          <a:schemeClr val="accent2">
                            <a:lumMod val="75000"/>
                          </a:schemeClr>
                        </a:solidFill>
                        <a:latin typeface="+mj-lt"/>
                        <a:ea typeface="+mj-ea"/>
                        <a:cs typeface="+mj-cs"/>
                      </a:endParaRPr>
                    </a:p>
                  </a:txBody>
                  <a:tcPr marL="68580" marR="68580" marT="0" marB="0" anchor="ctr">
                    <a:solidFill>
                      <a:schemeClr val="accent1">
                        <a:lumMod val="60000"/>
                        <a:lumOff val="40000"/>
                      </a:schemeClr>
                    </a:solidFill>
                  </a:tcPr>
                </a:tc>
                <a:tc>
                  <a:txBody>
                    <a:bodyPr/>
                    <a:lstStyle/>
                    <a:p>
                      <a:pPr algn="l">
                        <a:spcAft>
                          <a:spcPts val="0"/>
                        </a:spcAft>
                      </a:pPr>
                      <a:r>
                        <a:rPr lang="tr-TR" sz="1800" kern="1200" noProof="0" dirty="0" smtClean="0">
                          <a:solidFill>
                            <a:schemeClr val="tx1"/>
                          </a:solidFill>
                        </a:rPr>
                        <a:t>          </a:t>
                      </a:r>
                      <a:r>
                        <a:rPr lang="en-US" sz="1800" kern="1200" noProof="0" dirty="0" smtClean="0">
                          <a:solidFill>
                            <a:schemeClr val="tx1"/>
                          </a:solidFill>
                        </a:rPr>
                        <a:t>3.</a:t>
                      </a:r>
                      <a:r>
                        <a:rPr lang="tr-TR" sz="1800" kern="1200" noProof="0" dirty="0" smtClean="0">
                          <a:solidFill>
                            <a:schemeClr val="tx1"/>
                          </a:solidFill>
                        </a:rPr>
                        <a:t>065</a:t>
                      </a:r>
                      <a:endParaRPr lang="en-US" sz="1800" b="1" kern="1200" noProof="0" dirty="0">
                        <a:solidFill>
                          <a:schemeClr val="tx1"/>
                        </a:solidFill>
                        <a:latin typeface="+mj-lt"/>
                        <a:ea typeface="+mj-ea"/>
                        <a:cs typeface="+mj-cs"/>
                      </a:endParaRPr>
                    </a:p>
                  </a:txBody>
                  <a:tcPr marL="68580" marR="68580" marT="0" marB="0" anchor="ctr">
                    <a:solidFill>
                      <a:schemeClr val="accent1">
                        <a:lumMod val="60000"/>
                        <a:lumOff val="40000"/>
                      </a:schemeClr>
                    </a:solidFill>
                  </a:tcPr>
                </a:tc>
              </a:tr>
              <a:tr h="413938">
                <a:tc>
                  <a:txBody>
                    <a:bodyPr/>
                    <a:lstStyle/>
                    <a:p>
                      <a:pPr algn="ctr">
                        <a:spcAft>
                          <a:spcPts val="0"/>
                        </a:spcAft>
                      </a:pPr>
                      <a:r>
                        <a:rPr lang="en-US" sz="1800" b="1" kern="1200" noProof="0" dirty="0" smtClean="0">
                          <a:solidFill>
                            <a:schemeClr val="accent2">
                              <a:lumMod val="75000"/>
                            </a:schemeClr>
                          </a:solidFill>
                        </a:rPr>
                        <a:t>TO</a:t>
                      </a:r>
                      <a:r>
                        <a:rPr lang="tr-TR" sz="1800" b="1" kern="1200" noProof="0" dirty="0" smtClean="0">
                          <a:solidFill>
                            <a:schemeClr val="accent2">
                              <a:lumMod val="75000"/>
                            </a:schemeClr>
                          </a:solidFill>
                        </a:rPr>
                        <a:t>PLAM</a:t>
                      </a:r>
                      <a:endParaRPr lang="en-US" sz="1800" b="1" kern="1200" noProof="0" dirty="0">
                        <a:solidFill>
                          <a:schemeClr val="accent2">
                            <a:lumMod val="75000"/>
                          </a:schemeClr>
                        </a:solidFill>
                        <a:latin typeface="+mj-lt"/>
                        <a:ea typeface="+mj-ea"/>
                        <a:cs typeface="+mj-cs"/>
                      </a:endParaRPr>
                    </a:p>
                  </a:txBody>
                  <a:tcPr marL="68580" marR="68580" marT="0" marB="0" anchor="ctr">
                    <a:solidFill>
                      <a:schemeClr val="accent1">
                        <a:lumMod val="60000"/>
                        <a:lumOff val="40000"/>
                      </a:schemeClr>
                    </a:solidFill>
                  </a:tcPr>
                </a:tc>
                <a:tc>
                  <a:txBody>
                    <a:bodyPr/>
                    <a:lstStyle/>
                    <a:p>
                      <a:pPr algn="l">
                        <a:spcAft>
                          <a:spcPts val="0"/>
                        </a:spcAft>
                      </a:pPr>
                      <a:r>
                        <a:rPr lang="tr-TR" sz="1800" b="1" kern="1200" noProof="0" dirty="0" smtClean="0">
                          <a:solidFill>
                            <a:schemeClr val="tx1"/>
                          </a:solidFill>
                        </a:rPr>
                        <a:t>        </a:t>
                      </a:r>
                      <a:r>
                        <a:rPr lang="tr-TR" sz="1800" b="1" kern="1200" noProof="0" dirty="0" smtClean="0">
                          <a:solidFill>
                            <a:schemeClr val="accent2">
                              <a:lumMod val="75000"/>
                            </a:schemeClr>
                          </a:solidFill>
                        </a:rPr>
                        <a:t>18.942</a:t>
                      </a:r>
                    </a:p>
                  </a:txBody>
                  <a:tcPr marL="68580" marR="68580" marT="0" marB="0" anchor="ctr">
                    <a:solidFill>
                      <a:schemeClr val="accent1">
                        <a:lumMod val="60000"/>
                        <a:lumOff val="40000"/>
                      </a:schemeClr>
                    </a:solidFill>
                  </a:tcPr>
                </a:tc>
              </a:tr>
            </a:tbl>
          </a:graphicData>
        </a:graphic>
      </p:graphicFrame>
      <p:sp>
        <p:nvSpPr>
          <p:cNvPr id="5" name="Dikdörtgen 4"/>
          <p:cNvSpPr/>
          <p:nvPr/>
        </p:nvSpPr>
        <p:spPr>
          <a:xfrm>
            <a:off x="755576" y="1196752"/>
            <a:ext cx="2592288" cy="369332"/>
          </a:xfrm>
          <a:prstGeom prst="rect">
            <a:avLst/>
          </a:prstGeom>
        </p:spPr>
        <p:txBody>
          <a:bodyPr wrap="square">
            <a:spAutoFit/>
          </a:bodyPr>
          <a:lstStyle/>
          <a:p>
            <a:r>
              <a:rPr lang="tr-TR" b="1" dirty="0">
                <a:solidFill>
                  <a:schemeClr val="tx2"/>
                </a:solidFill>
              </a:rPr>
              <a:t>Balıkçı Filosu (</a:t>
            </a:r>
            <a:r>
              <a:rPr lang="tr-TR" b="1" dirty="0" smtClean="0">
                <a:solidFill>
                  <a:schemeClr val="tx2"/>
                </a:solidFill>
              </a:rPr>
              <a:t>2014)</a:t>
            </a:r>
            <a:endParaRPr lang="en-US" b="1" dirty="0">
              <a:solidFill>
                <a:schemeClr val="tx2"/>
              </a:solidFill>
            </a:endParaRPr>
          </a:p>
        </p:txBody>
      </p:sp>
      <p:sp>
        <p:nvSpPr>
          <p:cNvPr id="6" name="Dikdörtgen 5"/>
          <p:cNvSpPr/>
          <p:nvPr/>
        </p:nvSpPr>
        <p:spPr>
          <a:xfrm>
            <a:off x="4211960" y="1058252"/>
            <a:ext cx="4572000" cy="923330"/>
          </a:xfrm>
          <a:prstGeom prst="rect">
            <a:avLst/>
          </a:prstGeom>
        </p:spPr>
        <p:txBody>
          <a:bodyPr>
            <a:spAutoFit/>
          </a:bodyPr>
          <a:lstStyle/>
          <a:p>
            <a:pPr algn="ctr">
              <a:defRPr/>
            </a:pPr>
            <a:r>
              <a:rPr lang="tr-TR" b="1" dirty="0" smtClean="0">
                <a:solidFill>
                  <a:schemeClr val="tx2"/>
                </a:solidFill>
              </a:rPr>
              <a:t>Deniz ve iç Sularımızda  </a:t>
            </a:r>
            <a:r>
              <a:rPr lang="tr-TR" b="1" dirty="0">
                <a:solidFill>
                  <a:schemeClr val="tx2"/>
                </a:solidFill>
              </a:rPr>
              <a:t>Faaliyet Gösteren Gemilerin </a:t>
            </a:r>
          </a:p>
          <a:p>
            <a:pPr algn="ctr">
              <a:defRPr/>
            </a:pPr>
            <a:r>
              <a:rPr lang="tr-TR" b="1" dirty="0">
                <a:solidFill>
                  <a:schemeClr val="tx2"/>
                </a:solidFill>
              </a:rPr>
              <a:t>Boylarına Göre Dağılımı</a:t>
            </a:r>
            <a:r>
              <a:rPr lang="en-US" b="1" dirty="0">
                <a:solidFill>
                  <a:schemeClr val="tx2"/>
                </a:solidFill>
              </a:rPr>
              <a:t> (</a:t>
            </a:r>
            <a:r>
              <a:rPr lang="en-US" b="1" dirty="0" smtClean="0">
                <a:solidFill>
                  <a:schemeClr val="tx2"/>
                </a:solidFill>
              </a:rPr>
              <a:t>201</a:t>
            </a:r>
            <a:r>
              <a:rPr lang="tr-TR" b="1" dirty="0" smtClean="0">
                <a:solidFill>
                  <a:schemeClr val="tx2"/>
                </a:solidFill>
              </a:rPr>
              <a:t>4</a:t>
            </a:r>
            <a:r>
              <a:rPr lang="en-US" b="1" dirty="0" smtClean="0">
                <a:solidFill>
                  <a:schemeClr val="tx2"/>
                </a:solidFill>
              </a:rPr>
              <a:t>)</a:t>
            </a:r>
            <a:endParaRPr lang="en-US" b="1" dirty="0">
              <a:solidFill>
                <a:schemeClr val="tx2"/>
              </a:solidFill>
            </a:endParaRPr>
          </a:p>
        </p:txBody>
      </p:sp>
      <p:sp>
        <p:nvSpPr>
          <p:cNvPr id="8" name="Dikdörtgen 7"/>
          <p:cNvSpPr/>
          <p:nvPr/>
        </p:nvSpPr>
        <p:spPr>
          <a:xfrm>
            <a:off x="3869668" y="6068896"/>
            <a:ext cx="5256584" cy="338554"/>
          </a:xfrm>
          <a:prstGeom prst="rect">
            <a:avLst/>
          </a:prstGeom>
        </p:spPr>
        <p:txBody>
          <a:bodyPr wrap="square">
            <a:spAutoFit/>
          </a:bodyPr>
          <a:lstStyle/>
          <a:p>
            <a:endParaRPr lang="tr-TR" sz="1600" b="1" dirty="0"/>
          </a:p>
        </p:txBody>
      </p:sp>
      <p:pic>
        <p:nvPicPr>
          <p:cNvPr id="9" name="Picture 38" descr="100_524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656" y="4365104"/>
            <a:ext cx="2701215" cy="177162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Grafik 11"/>
          <p:cNvGraphicFramePr>
            <a:graphicFrameLocks/>
          </p:cNvGraphicFramePr>
          <p:nvPr>
            <p:extLst>
              <p:ext uri="{D42A27DB-BD31-4B8C-83A1-F6EECF244321}">
                <p14:modId xmlns:p14="http://schemas.microsoft.com/office/powerpoint/2010/main" xmlns="" val="1354252106"/>
              </p:ext>
            </p:extLst>
          </p:nvPr>
        </p:nvGraphicFramePr>
        <p:xfrm>
          <a:off x="3419871" y="1704583"/>
          <a:ext cx="5220072" cy="414384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9"/>
          <p:cNvSpPr txBox="1">
            <a:spLocks noChangeArrowheads="1"/>
          </p:cNvSpPr>
          <p:nvPr/>
        </p:nvSpPr>
        <p:spPr bwMode="auto">
          <a:xfrm>
            <a:off x="3779912" y="5657755"/>
            <a:ext cx="4896544"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r>
              <a:rPr lang="tr-TR" sz="1400" dirty="0" smtClean="0"/>
              <a:t>12 m </a:t>
            </a:r>
            <a:r>
              <a:rPr lang="tr-TR" sz="1400" dirty="0"/>
              <a:t>ve üzerindeki gemi sayısı (Deniz) : 1.420 (%8,9</a:t>
            </a:r>
            <a:r>
              <a:rPr lang="tr-TR" sz="1400" dirty="0" smtClean="0"/>
              <a:t>)</a:t>
            </a:r>
            <a:endParaRPr lang="tr-TR" sz="1400" dirty="0"/>
          </a:p>
        </p:txBody>
      </p:sp>
    </p:spTree>
    <p:extLst>
      <p:ext uri="{BB962C8B-B14F-4D97-AF65-F5344CB8AC3E}">
        <p14:creationId xmlns:p14="http://schemas.microsoft.com/office/powerpoint/2010/main" xmlns="" val="19147835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047"/>
            <a:ext cx="8229600" cy="584775"/>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Ülkemiz (Deniz) Avcılık Üretim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miktarı(ton)</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1186829861"/>
              </p:ext>
            </p:extLst>
          </p:nvPr>
        </p:nvGraphicFramePr>
        <p:xfrm>
          <a:off x="179512" y="476672"/>
          <a:ext cx="8712968"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4235832911"/>
              </p:ext>
            </p:extLst>
          </p:nvPr>
        </p:nvGraphicFramePr>
        <p:xfrm>
          <a:off x="179512" y="3068961"/>
          <a:ext cx="8712967" cy="3322320"/>
        </p:xfrm>
        <a:graphic>
          <a:graphicData uri="http://schemas.openxmlformats.org/drawingml/2006/table">
            <a:tbl>
              <a:tblPr>
                <a:tableStyleId>{5C22544A-7EE6-4342-B048-85BDC9FD1C3A}</a:tableStyleId>
              </a:tblPr>
              <a:tblGrid>
                <a:gridCol w="1875708"/>
                <a:gridCol w="2359762"/>
                <a:gridCol w="2147989"/>
                <a:gridCol w="2329508"/>
              </a:tblGrid>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Yıllar</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Balıklar</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Diğer</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Toplam</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2000</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441.634</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18.831</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460.465</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2001</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464.987</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19.230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484.217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2002</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493.446</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29.298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522.744</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2003</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416.126</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46.948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463.074</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2004</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456.752</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48.145</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504.897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a:solidFill>
                            <a:schemeClr val="accent2">
                              <a:lumMod val="75000"/>
                            </a:schemeClr>
                          </a:solidFill>
                          <a:effectLst/>
                          <a:latin typeface="+mj-lt"/>
                          <a:cs typeface="Times New Roman" panose="02020603050405020304" pitchFamily="18" charset="0"/>
                        </a:rPr>
                        <a:t>2005</a:t>
                      </a:r>
                      <a:endParaRPr lang="tr-TR" sz="1300" b="1" i="0" u="none" strike="noStrike">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334.248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46.133</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380.381</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2006</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409.945</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79.021</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488.966</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2007</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b="1" u="none" strike="noStrike" dirty="0" smtClean="0">
                          <a:solidFill>
                            <a:schemeClr val="accent2">
                              <a:lumMod val="75000"/>
                            </a:schemeClr>
                          </a:solidFill>
                          <a:effectLst/>
                          <a:latin typeface="+mj-lt"/>
                          <a:cs typeface="Times New Roman" panose="02020603050405020304" pitchFamily="18" charset="0"/>
                        </a:rPr>
                        <a:t>518.201</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70.928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b="1" u="none" strike="noStrike" dirty="0" smtClean="0">
                          <a:solidFill>
                            <a:schemeClr val="accent2">
                              <a:lumMod val="75000"/>
                            </a:schemeClr>
                          </a:solidFill>
                          <a:effectLst/>
                          <a:latin typeface="+mj-lt"/>
                          <a:cs typeface="Times New Roman" panose="02020603050405020304" pitchFamily="18" charset="0"/>
                        </a:rPr>
                        <a:t>589.129</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2008</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395.660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57.453</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453.113</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2009</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380.636</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44.410</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425.046</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2010</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399.656</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46.024</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445.680</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2011</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432.246</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45.412</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477.658</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2012</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315.637</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b="1" u="none" strike="noStrike" dirty="0" smtClean="0">
                          <a:solidFill>
                            <a:schemeClr val="accent2">
                              <a:lumMod val="75000"/>
                            </a:schemeClr>
                          </a:solidFill>
                          <a:effectLst/>
                          <a:latin typeface="+mj-lt"/>
                          <a:cs typeface="Times New Roman" panose="02020603050405020304" pitchFamily="18" charset="0"/>
                        </a:rPr>
                        <a:t>80.686</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396.323</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2013</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295.168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43.879</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339.047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8022">
                <a:tc>
                  <a:txBody>
                    <a:bodyPr/>
                    <a:lstStyle/>
                    <a:p>
                      <a:pPr algn="ctr" fontAlgn="ctr"/>
                      <a:r>
                        <a:rPr lang="tr-TR" sz="1300" b="1" u="none" strike="noStrike" dirty="0">
                          <a:solidFill>
                            <a:schemeClr val="accent2">
                              <a:lumMod val="75000"/>
                            </a:schemeClr>
                          </a:solidFill>
                          <a:effectLst/>
                          <a:latin typeface="+mj-lt"/>
                          <a:cs typeface="Times New Roman" panose="02020603050405020304" pitchFamily="18" charset="0"/>
                        </a:rPr>
                        <a:t>2014</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231.058</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35.019</a:t>
                      </a:r>
                      <a:endParaRPr lang="tr-TR" sz="13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266.077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5" name="Slayt Numarası Yer Tutucusu 4"/>
          <p:cNvSpPr>
            <a:spLocks noGrp="1"/>
          </p:cNvSpPr>
          <p:nvPr>
            <p:ph type="sldNum" sz="quarter" idx="12"/>
          </p:nvPr>
        </p:nvSpPr>
        <p:spPr/>
        <p:txBody>
          <a:bodyPr/>
          <a:lstStyle/>
          <a:p>
            <a:fld id="{560CA6CD-C700-4342-BF2B-F38A811F2609}" type="slidenum">
              <a:rPr lang="tr-TR" smtClean="0"/>
              <a:pPr/>
              <a:t>32</a:t>
            </a:fld>
            <a:endParaRPr lang="tr-TR"/>
          </a:p>
        </p:txBody>
      </p:sp>
      <p:sp>
        <p:nvSpPr>
          <p:cNvPr id="6" name="Text Box 9"/>
          <p:cNvSpPr txBox="1">
            <a:spLocks noChangeArrowheads="1"/>
          </p:cNvSpPr>
          <p:nvPr/>
        </p:nvSpPr>
        <p:spPr bwMode="auto">
          <a:xfrm>
            <a:off x="179512" y="6474822"/>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244401725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33</a:t>
            </a:fld>
            <a:endParaRPr lang="tr-TR"/>
          </a:p>
        </p:txBody>
      </p:sp>
      <p:sp>
        <p:nvSpPr>
          <p:cNvPr id="4" name="Dikdörtgen 3"/>
          <p:cNvSpPr/>
          <p:nvPr/>
        </p:nvSpPr>
        <p:spPr>
          <a:xfrm>
            <a:off x="0" y="332656"/>
            <a:ext cx="9144000" cy="477054"/>
          </a:xfrm>
          <a:prstGeom prst="rect">
            <a:avLst/>
          </a:prstGeom>
        </p:spPr>
        <p:txBody>
          <a:bodyPr wrap="square">
            <a:spAutoFit/>
          </a:bodyPr>
          <a:lstStyle/>
          <a:p>
            <a:pPr algn="ctr"/>
            <a:r>
              <a:rPr lang="tr-TR" altLang="tr-TR" sz="2500" b="1" dirty="0" smtClean="0">
                <a:solidFill>
                  <a:schemeClr val="tx2"/>
                </a:solidFill>
              </a:rPr>
              <a:t>Denizlerimizdeki Su Ürünleri Avcılık Miktarları </a:t>
            </a:r>
            <a:r>
              <a:rPr lang="tr-TR" altLang="tr-TR" sz="2500" b="1" dirty="0">
                <a:solidFill>
                  <a:schemeClr val="tx2"/>
                </a:solidFill>
              </a:rPr>
              <a:t>(339.047 ton) </a:t>
            </a:r>
            <a:r>
              <a:rPr lang="tr-TR" altLang="tr-TR" sz="2500" b="1" dirty="0" smtClean="0">
                <a:solidFill>
                  <a:schemeClr val="tx2"/>
                </a:solidFill>
              </a:rPr>
              <a:t>(</a:t>
            </a:r>
            <a:r>
              <a:rPr lang="tr-TR" altLang="tr-TR" sz="2500" b="1" dirty="0">
                <a:solidFill>
                  <a:schemeClr val="tx2"/>
                </a:solidFill>
              </a:rPr>
              <a:t>2013</a:t>
            </a:r>
            <a:r>
              <a:rPr lang="tr-TR" altLang="tr-TR" sz="2500" b="1" dirty="0" smtClean="0">
                <a:solidFill>
                  <a:schemeClr val="tx2"/>
                </a:solidFill>
              </a:rPr>
              <a:t>)</a:t>
            </a:r>
            <a:endParaRPr lang="tr-TR" sz="2500" dirty="0"/>
          </a:p>
        </p:txBody>
      </p:sp>
      <p:graphicFrame>
        <p:nvGraphicFramePr>
          <p:cNvPr id="7" name="Grafik 6"/>
          <p:cNvGraphicFramePr>
            <a:graphicFrameLocks/>
          </p:cNvGraphicFramePr>
          <p:nvPr>
            <p:extLst>
              <p:ext uri="{D42A27DB-BD31-4B8C-83A1-F6EECF244321}">
                <p14:modId xmlns:p14="http://schemas.microsoft.com/office/powerpoint/2010/main" xmlns="" val="2098337143"/>
              </p:ext>
            </p:extLst>
          </p:nvPr>
        </p:nvGraphicFramePr>
        <p:xfrm>
          <a:off x="827584" y="1052736"/>
          <a:ext cx="7704856" cy="5256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4235765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2694"/>
            <a:ext cx="9144000" cy="954107"/>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2005-2014 Yılları Arasında Avlanan Deniz Balıkları Miktarı ile Avlanan Hamsi Miktarının Karşılaştırılması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(ton)</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34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947113049"/>
              </p:ext>
            </p:extLst>
          </p:nvPr>
        </p:nvGraphicFramePr>
        <p:xfrm>
          <a:off x="107504" y="5229200"/>
          <a:ext cx="8928992" cy="1363990"/>
        </p:xfrm>
        <a:graphic>
          <a:graphicData uri="http://schemas.openxmlformats.org/drawingml/2006/table">
            <a:tbl>
              <a:tblPr>
                <a:tableStyleId>{5C22544A-7EE6-4342-B048-85BDC9FD1C3A}</a:tableStyleId>
              </a:tblPr>
              <a:tblGrid>
                <a:gridCol w="792088"/>
                <a:gridCol w="792088"/>
                <a:gridCol w="1033271"/>
                <a:gridCol w="757682"/>
                <a:gridCol w="783569"/>
                <a:gridCol w="783569"/>
                <a:gridCol w="878336"/>
                <a:gridCol w="757682"/>
                <a:gridCol w="783569"/>
                <a:gridCol w="783569"/>
                <a:gridCol w="783569"/>
              </a:tblGrid>
              <a:tr h="220186">
                <a:tc>
                  <a:txBody>
                    <a:bodyPr/>
                    <a:lstStyle/>
                    <a:p>
                      <a:pPr algn="ctr" fontAlgn="b"/>
                      <a:r>
                        <a:rPr lang="tr-TR" sz="1300" b="1" i="0" u="none" strike="noStrike" dirty="0" smtClean="0">
                          <a:solidFill>
                            <a:schemeClr val="accent2">
                              <a:lumMod val="75000"/>
                            </a:schemeClr>
                          </a:solidFill>
                          <a:effectLst/>
                          <a:latin typeface="+mj-lt"/>
                          <a:cs typeface="Times New Roman" panose="02020603050405020304" pitchFamily="18" charset="0"/>
                        </a:rPr>
                        <a:t>Yıllar</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2005</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2006</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2007</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2008</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2009</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2010</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2011</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2012</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2013</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2014</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571902">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Toplam - Total</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334 </a:t>
                      </a:r>
                      <a:r>
                        <a:rPr lang="tr-TR" sz="1300" u="none" strike="noStrike" dirty="0" smtClean="0">
                          <a:effectLst/>
                          <a:latin typeface="+mj-lt"/>
                          <a:cs typeface="Times New Roman" panose="02020603050405020304" pitchFamily="18" charset="0"/>
                        </a:rPr>
                        <a:t>248,0</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409 </a:t>
                      </a:r>
                      <a:r>
                        <a:rPr lang="tr-TR" sz="1300" u="none" strike="noStrike" dirty="0" smtClean="0">
                          <a:effectLst/>
                          <a:latin typeface="+mj-lt"/>
                          <a:cs typeface="Times New Roman" panose="02020603050405020304" pitchFamily="18" charset="0"/>
                        </a:rPr>
                        <a:t>945,0</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 518 </a:t>
                      </a:r>
                      <a:r>
                        <a:rPr lang="tr-TR" sz="1300" b="1" u="none" strike="noStrike" dirty="0" smtClean="0">
                          <a:solidFill>
                            <a:schemeClr val="accent2">
                              <a:lumMod val="75000"/>
                            </a:schemeClr>
                          </a:solidFill>
                          <a:effectLst/>
                          <a:latin typeface="+mj-lt"/>
                          <a:cs typeface="Times New Roman" panose="02020603050405020304" pitchFamily="18" charset="0"/>
                        </a:rPr>
                        <a:t>201,0</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395 </a:t>
                      </a:r>
                      <a:r>
                        <a:rPr lang="tr-TR" sz="1300" u="none" strike="noStrike" dirty="0" smtClean="0">
                          <a:effectLst/>
                          <a:latin typeface="+mj-lt"/>
                          <a:cs typeface="Times New Roman" panose="02020603050405020304" pitchFamily="18" charset="0"/>
                        </a:rPr>
                        <a:t>660,0</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380 </a:t>
                      </a:r>
                      <a:r>
                        <a:rPr lang="tr-TR" sz="1300" u="none" strike="noStrike" dirty="0" smtClean="0">
                          <a:effectLst/>
                          <a:latin typeface="+mj-lt"/>
                          <a:cs typeface="Times New Roman" panose="02020603050405020304" pitchFamily="18" charset="0"/>
                        </a:rPr>
                        <a:t>636,0</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399 </a:t>
                      </a:r>
                      <a:r>
                        <a:rPr lang="tr-TR" sz="1300" u="none" strike="noStrike" dirty="0" smtClean="0">
                          <a:effectLst/>
                          <a:latin typeface="+mj-lt"/>
                          <a:cs typeface="Times New Roman" panose="02020603050405020304" pitchFamily="18" charset="0"/>
                        </a:rPr>
                        <a:t>656,0</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432 </a:t>
                      </a:r>
                      <a:r>
                        <a:rPr lang="tr-TR" sz="1300" u="none" strike="noStrike" dirty="0" smtClean="0">
                          <a:effectLst/>
                          <a:latin typeface="+mj-lt"/>
                          <a:cs typeface="Times New Roman" panose="02020603050405020304" pitchFamily="18" charset="0"/>
                        </a:rPr>
                        <a:t>246,0</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315 </a:t>
                      </a:r>
                      <a:r>
                        <a:rPr lang="tr-TR" sz="1300" u="none" strike="noStrike" dirty="0" smtClean="0">
                          <a:effectLst/>
                          <a:latin typeface="+mj-lt"/>
                          <a:cs typeface="Times New Roman" panose="02020603050405020304" pitchFamily="18" charset="0"/>
                        </a:rPr>
                        <a:t>636,5</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295 </a:t>
                      </a:r>
                      <a:r>
                        <a:rPr lang="tr-TR" sz="1300" u="none" strike="noStrike" dirty="0" smtClean="0">
                          <a:effectLst/>
                          <a:latin typeface="+mj-lt"/>
                          <a:cs typeface="Times New Roman" panose="02020603050405020304" pitchFamily="18" charset="0"/>
                        </a:rPr>
                        <a:t>167,9</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231 058,3</a:t>
                      </a:r>
                      <a:endParaRPr lang="tr-TR" sz="1300" b="1"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571902">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Hamsi - </a:t>
                      </a:r>
                      <a:r>
                        <a:rPr lang="tr-TR" sz="1300" b="1" u="none" strike="noStrike" dirty="0" err="1">
                          <a:solidFill>
                            <a:schemeClr val="accent2">
                              <a:lumMod val="75000"/>
                            </a:schemeClr>
                          </a:solidFill>
                          <a:effectLst/>
                          <a:latin typeface="+mj-lt"/>
                          <a:cs typeface="Times New Roman" panose="02020603050405020304" pitchFamily="18" charset="0"/>
                        </a:rPr>
                        <a:t>Anchovy</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a:effectLst/>
                          <a:latin typeface="+mj-lt"/>
                          <a:cs typeface="Times New Roman" panose="02020603050405020304" pitchFamily="18" charset="0"/>
                        </a:rPr>
                        <a:t> 138 569,0</a:t>
                      </a:r>
                      <a:endParaRPr lang="tr-TR" sz="1300" b="0" i="0" u="none" strike="noStrike">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270 000,0</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b="1" u="none" strike="noStrike" dirty="0">
                          <a:solidFill>
                            <a:schemeClr val="accent2">
                              <a:lumMod val="75000"/>
                            </a:schemeClr>
                          </a:solidFill>
                          <a:effectLst/>
                          <a:latin typeface="+mj-lt"/>
                          <a:cs typeface="Times New Roman" panose="02020603050405020304" pitchFamily="18" charset="0"/>
                        </a:rPr>
                        <a:t> 385 000,0</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251 675,0</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204 699,0</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229 023,0</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228 491,4</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163 981,9</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179 615,2</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b"/>
                      <a:r>
                        <a:rPr lang="tr-TR" sz="1300" u="none" strike="noStrike" dirty="0">
                          <a:effectLst/>
                          <a:latin typeface="+mj-lt"/>
                          <a:cs typeface="Times New Roman" panose="02020603050405020304" pitchFamily="18" charset="0"/>
                        </a:rPr>
                        <a:t> 96 440,0</a:t>
                      </a:r>
                      <a:endParaRPr lang="tr-TR" sz="1300" b="0" i="0" u="none" strike="noStrike" dirty="0">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graphicFrame>
        <p:nvGraphicFramePr>
          <p:cNvPr id="7" name="Grafik 6"/>
          <p:cNvGraphicFramePr>
            <a:graphicFrameLocks/>
          </p:cNvGraphicFramePr>
          <p:nvPr>
            <p:extLst>
              <p:ext uri="{D42A27DB-BD31-4B8C-83A1-F6EECF244321}">
                <p14:modId xmlns:p14="http://schemas.microsoft.com/office/powerpoint/2010/main" xmlns="" val="2466693920"/>
              </p:ext>
            </p:extLst>
          </p:nvPr>
        </p:nvGraphicFramePr>
        <p:xfrm>
          <a:off x="179512" y="764704"/>
          <a:ext cx="8784976"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2906760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79057"/>
            <a:ext cx="9144000" cy="523220"/>
          </a:xfrm>
        </p:spPr>
        <p:txBody>
          <a:bodyPr wrap="square">
            <a:spAutoFit/>
          </a:bodyPr>
          <a:lstStyle/>
          <a:p>
            <a:r>
              <a:rPr lang="tr-TR" sz="2700" b="1" kern="0" dirty="0">
                <a:solidFill>
                  <a:srgbClr val="2B2B85">
                    <a:lumMod val="75000"/>
                  </a:srgbClr>
                </a:solidFill>
                <a:latin typeface="Calibri" panose="020F0502020204030204" pitchFamily="34" charset="0"/>
                <a:cs typeface="Times New Roman" panose="02020603050405020304" pitchFamily="18" charset="0"/>
              </a:rPr>
              <a:t>2014 Yılında En </a:t>
            </a:r>
            <a:r>
              <a:rPr lang="tr-TR" sz="2700" b="1" kern="0" dirty="0" smtClean="0">
                <a:solidFill>
                  <a:srgbClr val="2B2B85">
                    <a:lumMod val="75000"/>
                  </a:srgbClr>
                </a:solidFill>
                <a:latin typeface="Calibri" panose="020F0502020204030204" pitchFamily="34" charset="0"/>
                <a:cs typeface="Times New Roman" panose="02020603050405020304" pitchFamily="18" charset="0"/>
              </a:rPr>
              <a:t>Çok </a:t>
            </a:r>
            <a:r>
              <a:rPr lang="tr-TR" sz="2700" b="1" kern="0" dirty="0">
                <a:solidFill>
                  <a:srgbClr val="2B2B85">
                    <a:lumMod val="75000"/>
                  </a:srgbClr>
                </a:solidFill>
                <a:latin typeface="Calibri" panose="020F0502020204030204" pitchFamily="34" charset="0"/>
                <a:cs typeface="Times New Roman" panose="02020603050405020304" pitchFamily="18" charset="0"/>
              </a:rPr>
              <a:t>Avlanan Deniz Balıkları ve </a:t>
            </a:r>
            <a:r>
              <a:rPr lang="tr-TR" sz="2700" b="1" kern="0" dirty="0" smtClean="0">
                <a:solidFill>
                  <a:srgbClr val="2B2B85">
                    <a:lumMod val="75000"/>
                  </a:srgbClr>
                </a:solidFill>
                <a:latin typeface="Calibri" panose="020F0502020204030204" pitchFamily="34" charset="0"/>
                <a:cs typeface="Times New Roman" panose="02020603050405020304" pitchFamily="18" charset="0"/>
              </a:rPr>
              <a:t>Miktarları </a:t>
            </a:r>
            <a:r>
              <a:rPr lang="tr-TR" sz="2700" b="1" kern="0" dirty="0" smtClean="0">
                <a:latin typeface="Calibri" panose="020F0502020204030204" pitchFamily="34" charset="0"/>
                <a:cs typeface="Times New Roman" panose="02020603050405020304" pitchFamily="18" charset="0"/>
              </a:rPr>
              <a:t>(ton)</a:t>
            </a:r>
            <a:endParaRPr lang="tr-TR" sz="2700" b="1" kern="0" dirty="0">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35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xmlns="" val="1734873050"/>
              </p:ext>
            </p:extLst>
          </p:nvPr>
        </p:nvGraphicFramePr>
        <p:xfrm>
          <a:off x="323528" y="764705"/>
          <a:ext cx="8496944" cy="5544617"/>
        </p:xfrm>
        <a:graphic>
          <a:graphicData uri="http://schemas.openxmlformats.org/drawingml/2006/table">
            <a:tbl>
              <a:tblPr>
                <a:tableStyleId>{5C22544A-7EE6-4342-B048-85BDC9FD1C3A}</a:tableStyleId>
              </a:tblPr>
              <a:tblGrid>
                <a:gridCol w="7093101"/>
                <a:gridCol w="1403843"/>
              </a:tblGrid>
              <a:tr h="394987">
                <a:tc>
                  <a:txBody>
                    <a:bodyPr/>
                    <a:lstStyle/>
                    <a:p>
                      <a:pPr algn="l" fontAlgn="b"/>
                      <a:r>
                        <a:rPr lang="tr-TR" sz="1600" u="none" strike="noStrike" dirty="0">
                          <a:effectLst/>
                        </a:rPr>
                        <a:t>Hamsi - </a:t>
                      </a:r>
                      <a:r>
                        <a:rPr lang="tr-TR" sz="1600" u="none" strike="noStrike" dirty="0" err="1">
                          <a:effectLst/>
                        </a:rPr>
                        <a:t>Anchovy</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a:t>
                      </a:r>
                      <a:r>
                        <a:rPr lang="tr-TR" sz="1600" u="none" strike="noStrike" dirty="0" smtClean="0">
                          <a:effectLst/>
                        </a:rPr>
                        <a:t>96 </a:t>
                      </a:r>
                      <a:r>
                        <a:rPr lang="tr-TR" sz="1600" u="none" strike="noStrike" dirty="0">
                          <a:effectLst/>
                        </a:rPr>
                        <a:t>440,0</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Çaça - </a:t>
                      </a:r>
                      <a:r>
                        <a:rPr lang="tr-TR" sz="1600" u="none" strike="noStrike" dirty="0" err="1">
                          <a:effectLst/>
                        </a:rPr>
                        <a:t>Sprat</a:t>
                      </a:r>
                      <a:r>
                        <a:rPr lang="tr-TR" sz="1600" u="none" strike="noStrike" dirty="0">
                          <a:effectLst/>
                        </a:rPr>
                        <a:t> </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41 647,9</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430182">
                <a:tc>
                  <a:txBody>
                    <a:bodyPr/>
                    <a:lstStyle/>
                    <a:p>
                      <a:pPr algn="l" fontAlgn="b"/>
                      <a:r>
                        <a:rPr lang="tr-TR" sz="1600" u="none" strike="noStrike" dirty="0">
                          <a:effectLst/>
                        </a:rPr>
                        <a:t>Palamut-Torik - </a:t>
                      </a:r>
                      <a:r>
                        <a:rPr lang="tr-TR" sz="1600" u="none" strike="noStrike" dirty="0" err="1">
                          <a:effectLst/>
                        </a:rPr>
                        <a:t>Atlantic</a:t>
                      </a:r>
                      <a:r>
                        <a:rPr lang="tr-TR" sz="1600" u="none" strike="noStrike" dirty="0">
                          <a:effectLst/>
                        </a:rPr>
                        <a:t> </a:t>
                      </a:r>
                      <a:r>
                        <a:rPr lang="tr-TR" sz="1600" u="none" strike="noStrike" dirty="0" err="1">
                          <a:effectLst/>
                        </a:rPr>
                        <a:t>bonito</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19 031,5</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err="1">
                          <a:effectLst/>
                        </a:rPr>
                        <a:t>Sardalya</a:t>
                      </a:r>
                      <a:r>
                        <a:rPr lang="tr-TR" sz="1600" u="none" strike="noStrike" dirty="0">
                          <a:effectLst/>
                        </a:rPr>
                        <a:t> - </a:t>
                      </a:r>
                      <a:r>
                        <a:rPr lang="tr-TR" sz="1600" u="none" strike="noStrike" dirty="0" err="1" smtClean="0">
                          <a:effectLst/>
                        </a:rPr>
                        <a:t>Pilchard</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18 077,2</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İstavrit(</a:t>
                      </a:r>
                      <a:r>
                        <a:rPr lang="tr-TR" sz="1600" u="none" strike="noStrike" dirty="0" err="1">
                          <a:effectLst/>
                        </a:rPr>
                        <a:t>Kraça</a:t>
                      </a:r>
                      <a:r>
                        <a:rPr lang="tr-TR" sz="1600" u="none" strike="noStrike" dirty="0">
                          <a:effectLst/>
                        </a:rPr>
                        <a:t>)-</a:t>
                      </a:r>
                      <a:r>
                        <a:rPr lang="tr-TR" sz="1600" u="none" strike="noStrike" dirty="0" err="1">
                          <a:effectLst/>
                        </a:rPr>
                        <a:t>Horse</a:t>
                      </a:r>
                      <a:r>
                        <a:rPr lang="tr-TR" sz="1600" u="none" strike="noStrike" dirty="0">
                          <a:effectLst/>
                        </a:rPr>
                        <a:t> </a:t>
                      </a:r>
                      <a:r>
                        <a:rPr lang="tr-TR" sz="1600" u="none" strike="noStrike" dirty="0" err="1">
                          <a:effectLst/>
                        </a:rPr>
                        <a:t>mackerel</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12 213,2</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Mezgit - </a:t>
                      </a:r>
                      <a:r>
                        <a:rPr lang="tr-TR" sz="1600" u="none" strike="noStrike" dirty="0" err="1">
                          <a:effectLst/>
                        </a:rPr>
                        <a:t>Whiting</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9 555,1</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Lüfer - Blue </a:t>
                      </a:r>
                      <a:r>
                        <a:rPr lang="tr-TR" sz="1600" u="none" strike="noStrike" dirty="0" err="1">
                          <a:effectLst/>
                        </a:rPr>
                        <a:t>fish</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8 386,3</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İstavrit (</a:t>
                      </a:r>
                      <a:r>
                        <a:rPr lang="tr-TR" sz="1600" u="none" strike="noStrike" dirty="0" smtClean="0">
                          <a:effectLst/>
                        </a:rPr>
                        <a:t>Karagöz</a:t>
                      </a:r>
                      <a:r>
                        <a:rPr lang="tr-TR" sz="1600" u="none" strike="noStrike" dirty="0">
                          <a:effectLst/>
                        </a:rPr>
                        <a:t>) </a:t>
                      </a:r>
                      <a:r>
                        <a:rPr lang="tr-TR" sz="1600" u="none" strike="noStrike" dirty="0" smtClean="0">
                          <a:effectLst/>
                        </a:rPr>
                        <a:t>– </a:t>
                      </a:r>
                      <a:r>
                        <a:rPr lang="tr-TR" sz="1600" u="none" strike="noStrike" dirty="0" err="1">
                          <a:effectLst/>
                        </a:rPr>
                        <a:t>Scad</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4 110,4</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Tekir - </a:t>
                      </a:r>
                      <a:r>
                        <a:rPr lang="tr-TR" sz="1600" u="none" strike="noStrike" dirty="0" err="1">
                          <a:effectLst/>
                        </a:rPr>
                        <a:t>Striped</a:t>
                      </a:r>
                      <a:r>
                        <a:rPr lang="tr-TR" sz="1600" u="none" strike="noStrike" dirty="0">
                          <a:effectLst/>
                        </a:rPr>
                        <a:t> </a:t>
                      </a:r>
                      <a:r>
                        <a:rPr lang="tr-TR" sz="1600" u="none" strike="noStrike" dirty="0" err="1">
                          <a:effectLst/>
                        </a:rPr>
                        <a:t>red</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3 616,5</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err="1">
                          <a:effectLst/>
                        </a:rPr>
                        <a:t>Kupez</a:t>
                      </a:r>
                      <a:r>
                        <a:rPr lang="tr-TR" sz="1600" u="none" strike="noStrike" dirty="0">
                          <a:effectLst/>
                        </a:rPr>
                        <a:t> - </a:t>
                      </a:r>
                      <a:r>
                        <a:rPr lang="tr-TR" sz="1600" u="none" strike="noStrike" dirty="0" err="1" smtClean="0">
                          <a:effectLst/>
                        </a:rPr>
                        <a:t>Bogue</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2 208,4</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Tirsi - </a:t>
                      </a:r>
                      <a:r>
                        <a:rPr lang="tr-TR" sz="1600" u="none" strike="noStrike" dirty="0" err="1">
                          <a:effectLst/>
                        </a:rPr>
                        <a:t>Twaite</a:t>
                      </a:r>
                      <a:r>
                        <a:rPr lang="tr-TR" sz="1600" u="none" strike="noStrike" dirty="0">
                          <a:effectLst/>
                        </a:rPr>
                        <a:t> </a:t>
                      </a:r>
                      <a:r>
                        <a:rPr lang="tr-TR" sz="1600" u="none" strike="noStrike" dirty="0" err="1">
                          <a:effectLst/>
                        </a:rPr>
                        <a:t>shad</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2 094,4</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4987">
                <a:tc>
                  <a:txBody>
                    <a:bodyPr/>
                    <a:lstStyle/>
                    <a:p>
                      <a:pPr algn="l" fontAlgn="b"/>
                      <a:r>
                        <a:rPr lang="tr-TR" sz="1600" u="none" strike="noStrike" dirty="0">
                          <a:effectLst/>
                        </a:rPr>
                        <a:t>Kefal - </a:t>
                      </a:r>
                      <a:r>
                        <a:rPr lang="tr-TR" sz="1600" u="none" strike="noStrike" dirty="0" err="1">
                          <a:effectLst/>
                        </a:rPr>
                        <a:t>Grey</a:t>
                      </a:r>
                      <a:r>
                        <a:rPr lang="tr-TR" sz="1600" u="none" strike="noStrike" dirty="0">
                          <a:effectLst/>
                        </a:rPr>
                        <a:t> </a:t>
                      </a:r>
                      <a:r>
                        <a:rPr lang="tr-TR" sz="1600" u="none" strike="noStrike" dirty="0" err="1">
                          <a:effectLst/>
                        </a:rPr>
                        <a:t>mullet</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1 721,0</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99936">
                <a:tc>
                  <a:txBody>
                    <a:bodyPr/>
                    <a:lstStyle/>
                    <a:p>
                      <a:pPr algn="l" fontAlgn="b"/>
                      <a:r>
                        <a:rPr lang="tr-TR" sz="1600" u="none" strike="noStrike" dirty="0">
                          <a:effectLst/>
                        </a:rPr>
                        <a:t>Kolyoz - </a:t>
                      </a:r>
                      <a:r>
                        <a:rPr lang="tr-TR" sz="1600" u="none" strike="noStrike" dirty="0" err="1">
                          <a:effectLst/>
                        </a:rPr>
                        <a:t>Chup</a:t>
                      </a:r>
                      <a:r>
                        <a:rPr lang="tr-TR" sz="1600" u="none" strike="noStrike" dirty="0">
                          <a:effectLst/>
                        </a:rPr>
                        <a:t> </a:t>
                      </a:r>
                      <a:r>
                        <a:rPr lang="tr-TR" sz="1600" u="none" strike="noStrike" dirty="0" err="1" smtClean="0">
                          <a:effectLst/>
                        </a:rPr>
                        <a:t>mackerel</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1 695,0</a:t>
                      </a:r>
                      <a:endParaRPr lang="tr-TR" sz="1600" b="0" i="0" u="none" strike="noStrike" dirty="0">
                        <a:effectLst/>
                        <a:latin typeface="Arial Tur"/>
                      </a:endParaRPr>
                    </a:p>
                  </a:txBody>
                  <a:tcPr marL="9525" marR="9525" marT="9525" marB="0" anchor="b">
                    <a:solidFill>
                      <a:schemeClr val="accent3">
                        <a:lumMod val="60000"/>
                        <a:lumOff val="40000"/>
                      </a:schemeClr>
                    </a:solidFill>
                  </a:tcPr>
                </a:tc>
              </a:tr>
              <a:tr h="369642">
                <a:tc>
                  <a:txBody>
                    <a:bodyPr/>
                    <a:lstStyle/>
                    <a:p>
                      <a:pPr algn="l" fontAlgn="b"/>
                      <a:r>
                        <a:rPr lang="tr-TR" sz="1600" u="none" strike="noStrike" dirty="0" smtClean="0">
                          <a:effectLst/>
                        </a:rPr>
                        <a:t>Barbunya </a:t>
                      </a:r>
                      <a:r>
                        <a:rPr lang="tr-TR" sz="1600" u="none" strike="noStrike" baseline="0" dirty="0" smtClean="0">
                          <a:effectLst/>
                          <a:latin typeface="Times New Roman" panose="02020603050405020304" pitchFamily="18" charset="0"/>
                          <a:cs typeface="Times New Roman" panose="02020603050405020304" pitchFamily="18" charset="0"/>
                        </a:rPr>
                        <a:t> </a:t>
                      </a:r>
                      <a:r>
                        <a:rPr lang="tr-TR" sz="1600" u="none" strike="noStrike" dirty="0" err="1" smtClean="0">
                          <a:effectLst/>
                        </a:rPr>
                        <a:t>mullet</a:t>
                      </a:r>
                      <a:r>
                        <a:rPr lang="tr-TR" sz="1600" u="none" strike="noStrike" dirty="0" smtClean="0">
                          <a:effectLst/>
                        </a:rPr>
                        <a:t> </a:t>
                      </a:r>
                      <a:endParaRPr lang="tr-TR" sz="1600" b="1" i="0" u="none" strike="noStrike" dirty="0">
                        <a:effectLst/>
                        <a:latin typeface="Arial"/>
                      </a:endParaRPr>
                    </a:p>
                  </a:txBody>
                  <a:tcPr marL="9525" marR="9525" marT="9525" marB="0" anchor="b">
                    <a:solidFill>
                      <a:schemeClr val="accent3">
                        <a:lumMod val="60000"/>
                        <a:lumOff val="40000"/>
                      </a:schemeClr>
                    </a:solidFill>
                  </a:tcPr>
                </a:tc>
                <a:tc>
                  <a:txBody>
                    <a:bodyPr/>
                    <a:lstStyle/>
                    <a:p>
                      <a:pPr algn="r" fontAlgn="b"/>
                      <a:r>
                        <a:rPr lang="tr-TR" sz="1600" u="none" strike="noStrike" dirty="0">
                          <a:effectLst/>
                        </a:rPr>
                        <a:t> 1 426,1</a:t>
                      </a:r>
                      <a:endParaRPr lang="tr-TR" sz="1600" b="0" i="0" u="none" strike="noStrike" dirty="0">
                        <a:effectLst/>
                        <a:latin typeface="Arial Tur"/>
                      </a:endParaRPr>
                    </a:p>
                  </a:txBody>
                  <a:tcPr marL="9525" marR="9525" marT="9525" marB="0" anchor="b">
                    <a:solidFill>
                      <a:schemeClr val="accent3">
                        <a:lumMod val="60000"/>
                        <a:lumOff val="40000"/>
                      </a:schemeClr>
                    </a:solidFill>
                  </a:tcPr>
                </a:tc>
              </a:tr>
            </a:tbl>
          </a:graphicData>
        </a:graphic>
      </p:graphicFrame>
      <p:pic>
        <p:nvPicPr>
          <p:cNvPr id="11" name="Picture 4" descr="cac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1623" y="1679141"/>
            <a:ext cx="3258689" cy="741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Düz Ok Bağlayıcısı 11"/>
          <p:cNvCxnSpPr/>
          <p:nvPr/>
        </p:nvCxnSpPr>
        <p:spPr>
          <a:xfrm>
            <a:off x="1331640" y="1440036"/>
            <a:ext cx="2789983" cy="6099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a:off x="1619672" y="4725144"/>
            <a:ext cx="237626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a:off x="1043608" y="1916832"/>
            <a:ext cx="3078015" cy="7920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9218" name="Picture 2" descr="http://www.turkcebilgi.com/images/imgk/Engraulis-mordax-(hams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1624" y="786579"/>
            <a:ext cx="3258687" cy="89256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Düz Ok Bağlayıcısı 4"/>
          <p:cNvCxnSpPr/>
          <p:nvPr/>
        </p:nvCxnSpPr>
        <p:spPr>
          <a:xfrm>
            <a:off x="1547664" y="1052736"/>
            <a:ext cx="2448272" cy="1801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8" name="irc_mi" descr="http://2.bp.blogspot.com/-OolRyhdL3P8/U4_IKG8f0QI/AAAAAAAARYw/5-sFy0Kqt8M/s1600/kolyoz_baligi.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21623" y="2420889"/>
            <a:ext cx="3258687" cy="816903"/>
          </a:xfrm>
          <a:prstGeom prst="rect">
            <a:avLst/>
          </a:prstGeom>
          <a:noFill/>
          <a:ln>
            <a:noFill/>
          </a:ln>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21624" y="5229200"/>
            <a:ext cx="3258689"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21623" y="4221088"/>
            <a:ext cx="3258689" cy="1008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 name="Resim 33" descr="http://wowturkey.com/tr164/Yilmaz_z_istavrit_1.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21624" y="3237792"/>
            <a:ext cx="3258688" cy="983296"/>
          </a:xfrm>
          <a:prstGeom prst="rect">
            <a:avLst/>
          </a:prstGeom>
          <a:noFill/>
          <a:ln>
            <a:noFill/>
          </a:ln>
        </p:spPr>
      </p:pic>
      <p:cxnSp>
        <p:nvCxnSpPr>
          <p:cNvPr id="36" name="Düz Ok Bağlayıcısı 35"/>
          <p:cNvCxnSpPr>
            <a:endCxn id="34" idx="1"/>
          </p:cNvCxnSpPr>
          <p:nvPr/>
        </p:nvCxnSpPr>
        <p:spPr>
          <a:xfrm flipV="1">
            <a:off x="2483768" y="3729440"/>
            <a:ext cx="1637856" cy="5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p:nvPr/>
        </p:nvCxnSpPr>
        <p:spPr>
          <a:xfrm>
            <a:off x="1907705" y="5062808"/>
            <a:ext cx="2213918" cy="5264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7720620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descr="luf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6943699" y="724647"/>
            <a:ext cx="2924945" cy="147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tirs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876298" y="848917"/>
            <a:ext cx="30353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Başlık 1"/>
          <p:cNvSpPr>
            <a:spLocks noGrp="1"/>
          </p:cNvSpPr>
          <p:nvPr>
            <p:ph type="title"/>
          </p:nvPr>
        </p:nvSpPr>
        <p:spPr>
          <a:xfrm>
            <a:off x="457200" y="215062"/>
            <a:ext cx="8229600" cy="523220"/>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2014 Yılında En Çok Avlanılan Deniz Balıkları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(ton)*</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36</a:t>
            </a:fld>
            <a:endParaRPr lang="tr-TR" dirty="0"/>
          </a:p>
        </p:txBody>
      </p:sp>
      <p:graphicFrame>
        <p:nvGraphicFramePr>
          <p:cNvPr id="4" name="Grafik 3"/>
          <p:cNvGraphicFramePr>
            <a:graphicFrameLocks/>
          </p:cNvGraphicFramePr>
          <p:nvPr>
            <p:extLst>
              <p:ext uri="{D42A27DB-BD31-4B8C-83A1-F6EECF244321}">
                <p14:modId xmlns:p14="http://schemas.microsoft.com/office/powerpoint/2010/main" xmlns="" val="3072022387"/>
              </p:ext>
            </p:extLst>
          </p:nvPr>
        </p:nvGraphicFramePr>
        <p:xfrm>
          <a:off x="1187624" y="764704"/>
          <a:ext cx="6552728" cy="4752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2448308030"/>
              </p:ext>
            </p:extLst>
          </p:nvPr>
        </p:nvGraphicFramePr>
        <p:xfrm>
          <a:off x="1547128" y="5733256"/>
          <a:ext cx="6120680" cy="553213"/>
        </p:xfrm>
        <a:graphic>
          <a:graphicData uri="http://schemas.openxmlformats.org/drawingml/2006/table">
            <a:tbl>
              <a:tblPr/>
              <a:tblGrid>
                <a:gridCol w="6120680"/>
              </a:tblGrid>
              <a:tr h="330328">
                <a:tc>
                  <a:txBody>
                    <a:bodyPr/>
                    <a:lstStyle/>
                    <a:p>
                      <a:pPr algn="l" fontAlgn="b">
                        <a:tabLst/>
                      </a:pPr>
                      <a:endParaRPr lang="tr-TR" sz="1400" b="0" i="0" u="none" strike="noStrike" dirty="0">
                        <a:effectLst/>
                        <a:latin typeface="Arial"/>
                      </a:endParaRPr>
                    </a:p>
                  </a:txBody>
                  <a:tcPr marL="9525" marR="9525" marT="9525" marB="0" anchor="b">
                    <a:lnL>
                      <a:noFill/>
                    </a:lnL>
                    <a:lnR>
                      <a:noFill/>
                    </a:lnR>
                    <a:lnT>
                      <a:noFill/>
                    </a:lnT>
                    <a:lnB>
                      <a:noFill/>
                    </a:lnB>
                  </a:tcPr>
                </a:tc>
              </a:tr>
              <a:tr h="101720">
                <a:tc>
                  <a:txBody>
                    <a:bodyPr/>
                    <a:lstStyle/>
                    <a:p>
                      <a:pPr algn="l" fontAlgn="b">
                        <a:tabLst>
                          <a:tab pos="3679825" algn="l"/>
                        </a:tabLst>
                      </a:pPr>
                      <a:endParaRPr lang="tr-TR" sz="1400" b="0" i="0" u="none" strike="noStrike" dirty="0">
                        <a:effectLst/>
                        <a:latin typeface="Arial"/>
                      </a:endParaRPr>
                    </a:p>
                  </a:txBody>
                  <a:tcPr marL="9525" marR="9525" marT="9525" marB="0" anchor="b">
                    <a:lnL>
                      <a:noFill/>
                    </a:lnL>
                    <a:lnR>
                      <a:noFill/>
                    </a:lnR>
                    <a:lnT>
                      <a:noFill/>
                    </a:lnT>
                    <a:lnB>
                      <a:noFill/>
                    </a:lnB>
                  </a:tcPr>
                </a:tc>
              </a:tr>
            </a:tbl>
          </a:graphicData>
        </a:graphic>
      </p:graphicFrame>
      <p:cxnSp>
        <p:nvCxnSpPr>
          <p:cNvPr id="7" name="Düz Ok Bağlayıcısı 6"/>
          <p:cNvCxnSpPr/>
          <p:nvPr/>
        </p:nvCxnSpPr>
        <p:spPr>
          <a:xfrm flipV="1">
            <a:off x="5436096" y="2132856"/>
            <a:ext cx="2232247" cy="172819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8196" name="Picture 4" descr="teki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7059704" y="3533050"/>
            <a:ext cx="2692400" cy="147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Düz Ok Bağlayıcısı 8"/>
          <p:cNvCxnSpPr/>
          <p:nvPr/>
        </p:nvCxnSpPr>
        <p:spPr>
          <a:xfrm flipV="1">
            <a:off x="7092280" y="3501008"/>
            <a:ext cx="720080" cy="5760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H="1" flipV="1">
            <a:off x="1115616" y="1916832"/>
            <a:ext cx="6336704" cy="21602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8194" name="Picture 2" descr="istavri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649672" y="3684972"/>
            <a:ext cx="2582046" cy="1282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Düz Ok Bağlayıcısı 7"/>
          <p:cNvCxnSpPr/>
          <p:nvPr/>
        </p:nvCxnSpPr>
        <p:spPr>
          <a:xfrm flipH="1" flipV="1">
            <a:off x="971600" y="3501008"/>
            <a:ext cx="2448272"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 Box 9"/>
          <p:cNvSpPr txBox="1">
            <a:spLocks noChangeArrowheads="1"/>
          </p:cNvSpPr>
          <p:nvPr/>
        </p:nvSpPr>
        <p:spPr bwMode="auto">
          <a:xfrm>
            <a:off x="1753434" y="5965374"/>
            <a:ext cx="5600042"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lang="tr-TR" altLang="tr-TR" sz="1400" kern="0" dirty="0"/>
              <a:t>Diğer avlanan 51 adet türün toplam  miktarı      </a:t>
            </a:r>
            <a:r>
              <a:rPr lang="tr-TR" altLang="tr-TR" sz="1400" kern="0" dirty="0" smtClean="0"/>
              <a:t>  </a:t>
            </a:r>
            <a:r>
              <a:rPr lang="tr-TR" altLang="tr-TR" sz="900" kern="0" dirty="0" smtClean="0"/>
              <a:t> </a:t>
            </a:r>
            <a:r>
              <a:rPr lang="tr-TR" altLang="tr-TR" sz="1400" kern="0" dirty="0" smtClean="0"/>
              <a:t> </a:t>
            </a:r>
            <a:r>
              <a:rPr lang="tr-TR" altLang="tr-TR" sz="1400" kern="0" dirty="0"/>
              <a:t>:      8.835  Ton </a:t>
            </a:r>
          </a:p>
        </p:txBody>
      </p:sp>
      <p:sp>
        <p:nvSpPr>
          <p:cNvPr id="15" name="Text Box 9"/>
          <p:cNvSpPr txBox="1">
            <a:spLocks noChangeArrowheads="1"/>
          </p:cNvSpPr>
          <p:nvPr/>
        </p:nvSpPr>
        <p:spPr bwMode="auto">
          <a:xfrm>
            <a:off x="1763145" y="5589240"/>
            <a:ext cx="558062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r>
              <a:rPr lang="tr-TR" dirty="0" smtClean="0">
                <a:latin typeface="Arial"/>
              </a:rPr>
              <a:t>*</a:t>
            </a:r>
            <a:r>
              <a:rPr lang="tr-TR" sz="1400" dirty="0" smtClean="0">
                <a:latin typeface="Arial"/>
              </a:rPr>
              <a:t> En </a:t>
            </a:r>
            <a:r>
              <a:rPr lang="tr-TR" sz="1400" dirty="0">
                <a:latin typeface="Arial"/>
              </a:rPr>
              <a:t>çok avlanan 14 adet türün toplam miktarı     :   222.223  </a:t>
            </a:r>
            <a:r>
              <a:rPr lang="tr-TR" sz="1400" dirty="0" smtClean="0">
                <a:latin typeface="Arial"/>
              </a:rPr>
              <a:t>Ton</a:t>
            </a:r>
            <a:endParaRPr lang="tr-TR" sz="1400" dirty="0">
              <a:latin typeface="Arial"/>
            </a:endParaRPr>
          </a:p>
        </p:txBody>
      </p:sp>
    </p:spTree>
    <p:extLst>
      <p:ext uri="{BB962C8B-B14F-4D97-AF65-F5344CB8AC3E}">
        <p14:creationId xmlns:p14="http://schemas.microsoft.com/office/powerpoint/2010/main" xmlns="" val="5628612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37</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xmlns="" val="4113660409"/>
              </p:ext>
            </p:extLst>
          </p:nvPr>
        </p:nvGraphicFramePr>
        <p:xfrm>
          <a:off x="251520" y="901048"/>
          <a:ext cx="8568952" cy="5737369"/>
        </p:xfrm>
        <a:graphic>
          <a:graphicData uri="http://schemas.openxmlformats.org/drawingml/2006/table">
            <a:tbl>
              <a:tblPr firstRow="1" firstCol="1" bandRow="1">
                <a:effectLst>
                  <a:outerShdw blurRad="50800" dist="50800" dir="5400000" algn="ctr" rotWithShape="0">
                    <a:schemeClr val="tx1"/>
                  </a:outerShdw>
                </a:effectLst>
                <a:tableStyleId>{5C22544A-7EE6-4342-B048-85BDC9FD1C3A}</a:tableStyleId>
              </a:tblPr>
              <a:tblGrid>
                <a:gridCol w="8568952"/>
              </a:tblGrid>
              <a:tr h="276139">
                <a:tc>
                  <a:txBody>
                    <a:bodyPr/>
                    <a:lstStyle/>
                    <a:p>
                      <a:pPr>
                        <a:lnSpc>
                          <a:spcPct val="115000"/>
                        </a:lnSpc>
                        <a:spcAft>
                          <a:spcPts val="0"/>
                        </a:spcAft>
                      </a:pPr>
                      <a:r>
                        <a:rPr lang="tr-TR" sz="1400" dirty="0">
                          <a:effectLst/>
                          <a:latin typeface="+mj-lt"/>
                          <a:cs typeface="Times New Roman" panose="02020603050405020304" pitchFamily="18" charset="0"/>
                        </a:rPr>
                        <a:t>Ahtapot – </a:t>
                      </a:r>
                      <a:r>
                        <a:rPr lang="tr-TR" sz="1400" dirty="0" err="1">
                          <a:effectLst/>
                          <a:latin typeface="+mj-lt"/>
                          <a:cs typeface="Times New Roman" panose="02020603050405020304" pitchFamily="18" charset="0"/>
                        </a:rPr>
                        <a:t>Octopus</a:t>
                      </a:r>
                      <a:r>
                        <a:rPr lang="tr-TR" sz="1400" dirty="0">
                          <a:effectLst/>
                          <a:latin typeface="+mj-lt"/>
                          <a:cs typeface="Times New Roman" panose="02020603050405020304" pitchFamily="18" charset="0"/>
                        </a:rPr>
                        <a:t>   </a:t>
                      </a:r>
                      <a:r>
                        <a:rPr lang="tr-TR" sz="1400" b="0" dirty="0" smtClean="0">
                          <a:effectLst/>
                          <a:latin typeface="+mj-lt"/>
                          <a:cs typeface="Times New Roman" panose="02020603050405020304" pitchFamily="18" charset="0"/>
                        </a:rPr>
                        <a:t>…………………………………………………….</a:t>
                      </a:r>
                      <a:r>
                        <a:rPr lang="tr-TR" sz="1400" dirty="0">
                          <a:effectLst/>
                          <a:latin typeface="+mj-lt"/>
                          <a:cs typeface="Times New Roman" panose="02020603050405020304" pitchFamily="18" charset="0"/>
                        </a:rPr>
                        <a:t>253,7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Ayna - </a:t>
                      </a:r>
                      <a:r>
                        <a:rPr lang="tr-TR" sz="1400" dirty="0" err="1">
                          <a:effectLst/>
                          <a:latin typeface="+mj-lt"/>
                          <a:cs typeface="Times New Roman" panose="02020603050405020304" pitchFamily="18" charset="0"/>
                        </a:rPr>
                        <a:t>Spider</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crab</a:t>
                      </a:r>
                      <a:r>
                        <a:rPr lang="tr-TR" sz="1400" dirty="0">
                          <a:effectLst/>
                          <a:latin typeface="+mj-lt"/>
                          <a:cs typeface="Times New Roman" panose="02020603050405020304" pitchFamily="18" charset="0"/>
                        </a:rPr>
                        <a:t> *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Böcek - </a:t>
                      </a:r>
                      <a:r>
                        <a:rPr lang="tr-TR" sz="1400" dirty="0" err="1">
                          <a:effectLst/>
                          <a:latin typeface="+mj-lt"/>
                          <a:cs typeface="Times New Roman" panose="02020603050405020304" pitchFamily="18" charset="0"/>
                        </a:rPr>
                        <a:t>Spiny</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lobster</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1,1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Çağanoz - </a:t>
                      </a:r>
                      <a:r>
                        <a:rPr lang="tr-TR" sz="1400" dirty="0" err="1">
                          <a:effectLst/>
                          <a:latin typeface="+mj-lt"/>
                          <a:cs typeface="Times New Roman" panose="02020603050405020304" pitchFamily="18" charset="0"/>
                        </a:rPr>
                        <a:t>Crab</a:t>
                      </a:r>
                      <a:r>
                        <a:rPr lang="tr-TR" sz="1400" dirty="0">
                          <a:effectLst/>
                          <a:latin typeface="+mj-lt"/>
                          <a:cs typeface="Times New Roman" panose="02020603050405020304" pitchFamily="18" charset="0"/>
                        </a:rPr>
                        <a:t>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Çalpara - </a:t>
                      </a:r>
                      <a:r>
                        <a:rPr lang="tr-TR" sz="1400" dirty="0" err="1">
                          <a:effectLst/>
                          <a:latin typeface="+mj-lt"/>
                          <a:cs typeface="Times New Roman" panose="02020603050405020304" pitchFamily="18" charset="0"/>
                        </a:rPr>
                        <a:t>Swimming</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crabs</a:t>
                      </a:r>
                      <a:r>
                        <a:rPr lang="tr-TR" sz="1400" dirty="0">
                          <a:effectLst/>
                          <a:latin typeface="+mj-lt"/>
                          <a:cs typeface="Times New Roman" panose="02020603050405020304" pitchFamily="18" charset="0"/>
                        </a:rPr>
                        <a:t>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Deniz anası - </a:t>
                      </a:r>
                      <a:r>
                        <a:rPr lang="tr-TR" sz="1400" dirty="0" err="1">
                          <a:effectLst/>
                          <a:latin typeface="+mj-lt"/>
                          <a:cs typeface="Times New Roman" panose="02020603050405020304" pitchFamily="18" charset="0"/>
                        </a:rPr>
                        <a:t>Common</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jelly</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fish</a:t>
                      </a:r>
                      <a:r>
                        <a:rPr lang="tr-TR" sz="1400" dirty="0">
                          <a:effectLst/>
                          <a:latin typeface="+mj-lt"/>
                          <a:cs typeface="Times New Roman" panose="02020603050405020304" pitchFamily="18" charset="0"/>
                        </a:rPr>
                        <a:t>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Deniz kereviti - </a:t>
                      </a:r>
                      <a:r>
                        <a:rPr lang="tr-TR" sz="1400" dirty="0" err="1">
                          <a:effectLst/>
                          <a:latin typeface="+mj-lt"/>
                          <a:cs typeface="Times New Roman" panose="02020603050405020304" pitchFamily="18" charset="0"/>
                        </a:rPr>
                        <a:t>Norway</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lobster</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1,1</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Deniz salyangozu - </a:t>
                      </a:r>
                      <a:r>
                        <a:rPr lang="tr-TR" sz="1400" dirty="0" err="1">
                          <a:effectLst/>
                          <a:latin typeface="+mj-lt"/>
                          <a:cs typeface="Times New Roman" panose="02020603050405020304" pitchFamily="18" charset="0"/>
                        </a:rPr>
                        <a:t>Sea</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snail</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smtClean="0">
                          <a:effectLst/>
                          <a:latin typeface="+mj-lt"/>
                          <a:cs typeface="Times New Roman" panose="02020603050405020304" pitchFamily="18" charset="0"/>
                        </a:rPr>
                        <a:t>7.003,6</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err="1">
                          <a:effectLst/>
                          <a:latin typeface="+mj-lt"/>
                          <a:cs typeface="Times New Roman" panose="02020603050405020304" pitchFamily="18" charset="0"/>
                        </a:rPr>
                        <a:t>İstakoz</a:t>
                      </a:r>
                      <a:r>
                        <a:rPr lang="tr-TR" sz="1400" dirty="0">
                          <a:effectLst/>
                          <a:latin typeface="+mj-lt"/>
                          <a:cs typeface="Times New Roman" panose="02020603050405020304" pitchFamily="18" charset="0"/>
                        </a:rPr>
                        <a:t> - </a:t>
                      </a:r>
                      <a:r>
                        <a:rPr lang="tr-TR" sz="1400" dirty="0" err="1">
                          <a:effectLst/>
                          <a:latin typeface="+mj-lt"/>
                          <a:cs typeface="Times New Roman" panose="02020603050405020304" pitchFamily="18" charset="0"/>
                        </a:rPr>
                        <a:t>Common</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lobster</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1,4</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İstiridye – </a:t>
                      </a:r>
                      <a:r>
                        <a:rPr lang="tr-TR" sz="1400" dirty="0" err="1">
                          <a:effectLst/>
                          <a:latin typeface="+mj-lt"/>
                          <a:cs typeface="Times New Roman" panose="02020603050405020304" pitchFamily="18" charset="0"/>
                        </a:rPr>
                        <a:t>Oystre</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0,1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err="1">
                          <a:effectLst/>
                          <a:latin typeface="+mj-lt"/>
                          <a:cs typeface="Times New Roman" panose="02020603050405020304" pitchFamily="18" charset="0"/>
                        </a:rPr>
                        <a:t>Kalamerya</a:t>
                      </a:r>
                      <a:r>
                        <a:rPr lang="tr-TR" sz="1400" dirty="0">
                          <a:effectLst/>
                          <a:latin typeface="+mj-lt"/>
                          <a:cs typeface="Times New Roman" panose="02020603050405020304" pitchFamily="18" charset="0"/>
                        </a:rPr>
                        <a:t> - </a:t>
                      </a:r>
                      <a:r>
                        <a:rPr lang="tr-TR" sz="1400" dirty="0" err="1">
                          <a:effectLst/>
                          <a:latin typeface="+mj-lt"/>
                          <a:cs typeface="Times New Roman" panose="02020603050405020304" pitchFamily="18" charset="0"/>
                        </a:rPr>
                        <a:t>Long</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finned</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squid</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409,5</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Karides - </a:t>
                      </a:r>
                      <a:r>
                        <a:rPr lang="tr-TR" sz="1400" dirty="0" err="1">
                          <a:effectLst/>
                          <a:latin typeface="+mj-lt"/>
                          <a:cs typeface="Times New Roman" panose="02020603050405020304" pitchFamily="18" charset="0"/>
                        </a:rPr>
                        <a:t>Prawn</a:t>
                      </a:r>
                      <a:r>
                        <a:rPr lang="tr-TR" sz="1400" dirty="0">
                          <a:effectLst/>
                          <a:latin typeface="+mj-lt"/>
                          <a:cs typeface="Times New Roman" panose="02020603050405020304" pitchFamily="18" charset="0"/>
                        </a:rPr>
                        <a:t> </a:t>
                      </a:r>
                      <a:r>
                        <a:rPr lang="tr-TR" sz="1400" b="0" kern="1200" dirty="0">
                          <a:solidFill>
                            <a:schemeClr val="lt1"/>
                          </a:solidFill>
                          <a:effectLst/>
                          <a:latin typeface="+mj-lt"/>
                          <a:ea typeface="+mn-ea"/>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smtClean="0">
                          <a:effectLst/>
                          <a:latin typeface="+mj-lt"/>
                          <a:cs typeface="Times New Roman" panose="02020603050405020304" pitchFamily="18" charset="0"/>
                        </a:rPr>
                        <a:t>4.416,3</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Midye - </a:t>
                      </a:r>
                      <a:r>
                        <a:rPr lang="tr-TR" sz="1400" dirty="0" err="1">
                          <a:effectLst/>
                          <a:latin typeface="+mj-lt"/>
                          <a:cs typeface="Times New Roman" panose="02020603050405020304" pitchFamily="18" charset="0"/>
                        </a:rPr>
                        <a:t>Mussel</a:t>
                      </a:r>
                      <a:r>
                        <a:rPr lang="tr-TR" sz="1400" dirty="0">
                          <a:effectLst/>
                          <a:latin typeface="+mj-lt"/>
                          <a:cs typeface="Times New Roman" panose="02020603050405020304" pitchFamily="18" charset="0"/>
                        </a:rPr>
                        <a:t> </a:t>
                      </a:r>
                      <a:r>
                        <a:rPr lang="tr-TR" sz="1400" b="0" kern="1200" dirty="0">
                          <a:solidFill>
                            <a:schemeClr val="lt1"/>
                          </a:solidFill>
                          <a:effectLst/>
                          <a:latin typeface="+mj-lt"/>
                          <a:ea typeface="+mn-ea"/>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smtClean="0">
                          <a:solidFill>
                            <a:srgbClr val="FFFF00"/>
                          </a:solidFill>
                          <a:effectLst/>
                          <a:latin typeface="+mj-lt"/>
                          <a:cs typeface="Times New Roman" panose="02020603050405020304" pitchFamily="18" charset="0"/>
                        </a:rPr>
                        <a:t>22.040,2 </a:t>
                      </a:r>
                      <a:endParaRPr lang="tr-TR" sz="1400" dirty="0">
                        <a:solidFill>
                          <a:srgbClr val="FFFF00"/>
                        </a:solidFill>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Mürekkepbalığı - </a:t>
                      </a:r>
                      <a:r>
                        <a:rPr lang="tr-TR" sz="1400" dirty="0" err="1">
                          <a:effectLst/>
                          <a:latin typeface="+mj-lt"/>
                          <a:cs typeface="Times New Roman" panose="02020603050405020304" pitchFamily="18" charset="0"/>
                        </a:rPr>
                        <a:t>Cuttle</a:t>
                      </a:r>
                      <a:r>
                        <a:rPr lang="tr-TR" sz="1400" dirty="0">
                          <a:effectLst/>
                          <a:latin typeface="+mj-lt"/>
                          <a:cs typeface="Times New Roman" panose="02020603050405020304" pitchFamily="18" charset="0"/>
                        </a:rPr>
                        <a:t> </a:t>
                      </a:r>
                      <a:r>
                        <a:rPr lang="tr-TR" sz="1400" b="0" kern="1200" dirty="0" err="1">
                          <a:solidFill>
                            <a:schemeClr val="lt1"/>
                          </a:solidFill>
                          <a:effectLst/>
                          <a:latin typeface="+mj-lt"/>
                          <a:ea typeface="+mn-ea"/>
                          <a:cs typeface="Times New Roman" panose="02020603050405020304" pitchFamily="18" charset="0"/>
                        </a:rPr>
                        <a:t>fish</a:t>
                      </a:r>
                      <a:r>
                        <a:rPr lang="tr-TR" sz="1400" b="0" kern="1200" dirty="0">
                          <a:solidFill>
                            <a:schemeClr val="lt1"/>
                          </a:solidFill>
                          <a:effectLst/>
                          <a:latin typeface="+mj-lt"/>
                          <a:ea typeface="+mn-ea"/>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smtClean="0">
                          <a:effectLst/>
                          <a:latin typeface="+mj-lt"/>
                          <a:cs typeface="Times New Roman" panose="02020603050405020304" pitchFamily="18" charset="0"/>
                        </a:rPr>
                        <a:t>696,8</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Pavurya - </a:t>
                      </a:r>
                      <a:r>
                        <a:rPr lang="tr-TR" sz="1400" dirty="0" err="1">
                          <a:effectLst/>
                          <a:latin typeface="+mj-lt"/>
                          <a:cs typeface="Times New Roman" panose="02020603050405020304" pitchFamily="18" charset="0"/>
                        </a:rPr>
                        <a:t>Common</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shore</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crab</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4,5</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Tarak - Great </a:t>
                      </a:r>
                      <a:r>
                        <a:rPr lang="tr-TR" sz="1400" dirty="0" err="1">
                          <a:effectLst/>
                          <a:latin typeface="+mj-lt"/>
                          <a:cs typeface="Times New Roman" panose="02020603050405020304" pitchFamily="18" charset="0"/>
                        </a:rPr>
                        <a:t>Scallop</a:t>
                      </a:r>
                      <a:r>
                        <a:rPr lang="tr-TR" sz="1400" dirty="0">
                          <a:effectLst/>
                          <a:latin typeface="+mj-lt"/>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0,1</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Yengeç - </a:t>
                      </a:r>
                      <a:r>
                        <a:rPr lang="tr-TR" sz="1400" dirty="0" err="1">
                          <a:effectLst/>
                          <a:latin typeface="+mj-lt"/>
                          <a:cs typeface="Times New Roman" panose="02020603050405020304" pitchFamily="18" charset="0"/>
                        </a:rPr>
                        <a:t>Edible</a:t>
                      </a:r>
                      <a:r>
                        <a:rPr lang="tr-TR" sz="1400" dirty="0">
                          <a:effectLst/>
                          <a:latin typeface="+mj-lt"/>
                          <a:cs typeface="Times New Roman" panose="02020603050405020304" pitchFamily="18" charset="0"/>
                        </a:rPr>
                        <a:t> </a:t>
                      </a:r>
                      <a:r>
                        <a:rPr lang="tr-TR" sz="1400" dirty="0" err="1">
                          <a:effectLst/>
                          <a:latin typeface="+mj-lt"/>
                          <a:cs typeface="Times New Roman" panose="02020603050405020304" pitchFamily="18" charset="0"/>
                        </a:rPr>
                        <a:t>crab</a:t>
                      </a:r>
                      <a:r>
                        <a:rPr lang="tr-TR" sz="1400" dirty="0">
                          <a:effectLst/>
                          <a:latin typeface="+mj-lt"/>
                          <a:cs typeface="Times New Roman" panose="02020603050405020304" pitchFamily="18" charset="0"/>
                        </a:rPr>
                        <a:t> </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Mavi yengeç - Blue </a:t>
                      </a:r>
                      <a:r>
                        <a:rPr lang="tr-TR" sz="1400" dirty="0" err="1">
                          <a:effectLst/>
                          <a:latin typeface="+mj-lt"/>
                          <a:cs typeface="Times New Roman" panose="02020603050405020304" pitchFamily="18" charset="0"/>
                        </a:rPr>
                        <a:t>crab</a:t>
                      </a:r>
                      <a:r>
                        <a:rPr lang="tr-TR" sz="1400" dirty="0">
                          <a:effectLst/>
                          <a:latin typeface="+mj-lt"/>
                          <a:cs typeface="Times New Roman" panose="02020603050405020304" pitchFamily="18" charset="0"/>
                        </a:rPr>
                        <a:t>( Yengeç dahil</a:t>
                      </a:r>
                      <a:r>
                        <a:rPr lang="tr-TR" sz="1400" dirty="0" smtClean="0">
                          <a:effectLst/>
                          <a:latin typeface="+mj-lt"/>
                          <a:cs typeface="Times New Roman" panose="02020603050405020304" pitchFamily="18" charset="0"/>
                        </a:rPr>
                        <a:t>)</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1,5</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449670">
                <a:tc>
                  <a:txBody>
                    <a:bodyPr/>
                    <a:lstStyle/>
                    <a:p>
                      <a:pPr>
                        <a:lnSpc>
                          <a:spcPct val="115000"/>
                        </a:lnSpc>
                        <a:spcAft>
                          <a:spcPts val="0"/>
                        </a:spcAft>
                      </a:pPr>
                      <a:r>
                        <a:rPr lang="tr-TR" sz="1400" dirty="0">
                          <a:effectLst/>
                          <a:latin typeface="+mj-lt"/>
                          <a:cs typeface="Times New Roman" panose="02020603050405020304" pitchFamily="18" charset="0"/>
                        </a:rPr>
                        <a:t>Diğer – </a:t>
                      </a:r>
                      <a:r>
                        <a:rPr lang="tr-TR" sz="1400" dirty="0" err="1">
                          <a:effectLst/>
                          <a:latin typeface="+mj-lt"/>
                          <a:cs typeface="Times New Roman" panose="02020603050405020304" pitchFamily="18" charset="0"/>
                        </a:rPr>
                        <a:t>Other</a:t>
                      </a:r>
                      <a:r>
                        <a:rPr lang="tr-TR" sz="1400" dirty="0">
                          <a:effectLst/>
                          <a:latin typeface="+mj-lt"/>
                          <a:cs typeface="Times New Roman" panose="02020603050405020304" pitchFamily="18" charset="0"/>
                        </a:rPr>
                        <a:t>* ( Ayna, </a:t>
                      </a:r>
                      <a:r>
                        <a:rPr lang="tr-TR" sz="1400" dirty="0" err="1">
                          <a:effectLst/>
                          <a:latin typeface="+mj-lt"/>
                          <a:cs typeface="Times New Roman" panose="02020603050405020304" pitchFamily="18" charset="0"/>
                        </a:rPr>
                        <a:t>Çağanoz,Çalpara</a:t>
                      </a:r>
                      <a:r>
                        <a:rPr lang="tr-TR" sz="1400" dirty="0">
                          <a:effectLst/>
                          <a:latin typeface="+mj-lt"/>
                          <a:cs typeface="Times New Roman" panose="02020603050405020304" pitchFamily="18" charset="0"/>
                        </a:rPr>
                        <a:t>,</a:t>
                      </a:r>
                    </a:p>
                    <a:p>
                      <a:pPr>
                        <a:lnSpc>
                          <a:spcPct val="115000"/>
                        </a:lnSpc>
                        <a:spcAft>
                          <a:spcPts val="0"/>
                        </a:spcAft>
                      </a:pPr>
                      <a:r>
                        <a:rPr lang="tr-TR" sz="1400" dirty="0">
                          <a:effectLst/>
                          <a:latin typeface="+mj-lt"/>
                          <a:cs typeface="Times New Roman" panose="02020603050405020304" pitchFamily="18" charset="0"/>
                        </a:rPr>
                        <a:t>                         Deniz Anası</a:t>
                      </a:r>
                      <a:r>
                        <a:rPr lang="tr-TR" sz="1400" b="0" kern="1200" dirty="0">
                          <a:solidFill>
                            <a:schemeClr val="lt1"/>
                          </a:solidFill>
                          <a:effectLst/>
                          <a:latin typeface="+mj-lt"/>
                          <a:ea typeface="+mn-ea"/>
                          <a:cs typeface="Times New Roman" panose="02020603050405020304" pitchFamily="18" charset="0"/>
                        </a:rPr>
                        <a:t>)  </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189,4</a:t>
                      </a:r>
                      <a:endParaRPr lang="tr-TR" sz="1400" dirty="0">
                        <a:effectLst/>
                        <a:latin typeface="+mj-lt"/>
                        <a:ea typeface="Times New Roman"/>
                        <a:cs typeface="Times New Roman" panose="02020603050405020304" pitchFamily="18" charset="0"/>
                      </a:endParaRPr>
                    </a:p>
                  </a:txBody>
                  <a:tcPr marL="44450" marR="44450" marT="0" marB="0" anchor="b">
                    <a:solidFill>
                      <a:srgbClr val="0070C0"/>
                    </a:solidFill>
                  </a:tcPr>
                </a:tc>
              </a:tr>
              <a:tr h="276139">
                <a:tc>
                  <a:txBody>
                    <a:bodyPr/>
                    <a:lstStyle/>
                    <a:p>
                      <a:pPr>
                        <a:lnSpc>
                          <a:spcPct val="115000"/>
                        </a:lnSpc>
                        <a:spcAft>
                          <a:spcPts val="0"/>
                        </a:spcAft>
                      </a:pPr>
                      <a:r>
                        <a:rPr lang="tr-TR" sz="1400" dirty="0">
                          <a:effectLst/>
                          <a:latin typeface="+mj-lt"/>
                          <a:cs typeface="Times New Roman" panose="02020603050405020304" pitchFamily="18" charset="0"/>
                        </a:rPr>
                        <a:t>                         Genel TOPLAM</a:t>
                      </a:r>
                      <a:r>
                        <a:rPr lang="tr-TR" sz="1400" b="0" kern="1200" dirty="0" smtClean="0">
                          <a:solidFill>
                            <a:schemeClr val="lt1"/>
                          </a:solidFill>
                          <a:effectLst/>
                          <a:latin typeface="+mj-lt"/>
                          <a:ea typeface="+mn-ea"/>
                          <a:cs typeface="Times New Roman" panose="02020603050405020304" pitchFamily="18" charset="0"/>
                        </a:rPr>
                        <a:t>………………………………..</a:t>
                      </a:r>
                      <a:r>
                        <a:rPr lang="tr-TR" sz="1400" dirty="0">
                          <a:effectLst/>
                          <a:latin typeface="+mj-lt"/>
                          <a:cs typeface="Times New Roman" panose="02020603050405020304" pitchFamily="18" charset="0"/>
                        </a:rPr>
                        <a:t>35.019,3   </a:t>
                      </a:r>
                      <a:endParaRPr lang="tr-TR" sz="1400" dirty="0">
                        <a:effectLst/>
                        <a:latin typeface="+mj-lt"/>
                        <a:ea typeface="Times New Roman"/>
                        <a:cs typeface="Times New Roman" panose="02020603050405020304" pitchFamily="18" charset="0"/>
                      </a:endParaRPr>
                    </a:p>
                  </a:txBody>
                  <a:tcPr marL="44450" marR="44450" marT="0" marB="0" anchor="b"/>
                </a:tc>
              </a:tr>
            </a:tbl>
          </a:graphicData>
        </a:graphic>
      </p:graphicFrame>
      <p:sp>
        <p:nvSpPr>
          <p:cNvPr id="9" name="Rectangle 4"/>
          <p:cNvSpPr>
            <a:spLocks noChangeArrowheads="1"/>
          </p:cNvSpPr>
          <p:nvPr/>
        </p:nvSpPr>
        <p:spPr bwMode="auto">
          <a:xfrm>
            <a:off x="-12261" y="92116"/>
            <a:ext cx="9144000" cy="507831"/>
          </a:xfrm>
          <a:prstGeom prst="rect">
            <a:avLst/>
          </a:prstGeom>
        </p:spPr>
        <p:txBody>
          <a:bodyPr wrap="square">
            <a:spAutoFit/>
          </a:bodyPr>
          <a:lstStyle/>
          <a:p>
            <a:pPr algn="ctr"/>
            <a:r>
              <a:rPr lang="tr-TR" altLang="tr-TR" sz="2700" b="1" kern="0" dirty="0" smtClean="0">
                <a:solidFill>
                  <a:srgbClr val="2B2B85">
                    <a:lumMod val="75000"/>
                  </a:srgbClr>
                </a:solidFill>
                <a:latin typeface="Calibri" panose="020F0502020204030204" pitchFamily="34" charset="0"/>
                <a:ea typeface="+mj-ea"/>
                <a:cs typeface="Times New Roman" panose="02020603050405020304" pitchFamily="18" charset="0"/>
              </a:rPr>
              <a:t>2014 </a:t>
            </a:r>
            <a:r>
              <a:rPr lang="tr-TR" altLang="tr-TR" sz="2700" b="1" kern="0" dirty="0">
                <a:solidFill>
                  <a:srgbClr val="2B2B85">
                    <a:lumMod val="75000"/>
                  </a:srgbClr>
                </a:solidFill>
                <a:latin typeface="Calibri" panose="020F0502020204030204" pitchFamily="34" charset="0"/>
                <a:ea typeface="+mj-ea"/>
                <a:cs typeface="Times New Roman" panose="02020603050405020304" pitchFamily="18" charset="0"/>
              </a:rPr>
              <a:t>Yılında Avlanılan Diğer Deniz Ürünlerinin   Dağılımı </a:t>
            </a:r>
            <a:r>
              <a:rPr lang="tr-TR" altLang="tr-TR" sz="2700" b="1" kern="0" dirty="0" smtClean="0">
                <a:solidFill>
                  <a:srgbClr val="2B2B85">
                    <a:lumMod val="75000"/>
                  </a:srgbClr>
                </a:solidFill>
                <a:latin typeface="Calibri" panose="020F0502020204030204" pitchFamily="34" charset="0"/>
                <a:ea typeface="+mj-ea"/>
                <a:cs typeface="Times New Roman" panose="02020603050405020304" pitchFamily="18" charset="0"/>
              </a:rPr>
              <a:t>(ton)</a:t>
            </a:r>
            <a:endParaRPr lang="tr-TR" altLang="tr-TR" sz="2700" b="1" kern="0" dirty="0">
              <a:solidFill>
                <a:srgbClr val="2B2B85">
                  <a:lumMod val="75000"/>
                </a:srgbClr>
              </a:solidFill>
              <a:latin typeface="Calibri" panose="020F0502020204030204" pitchFamily="34" charset="0"/>
              <a:ea typeface="+mj-ea"/>
              <a:cs typeface="Times New Roman" panose="02020603050405020304" pitchFamily="18" charset="0"/>
            </a:endParaRPr>
          </a:p>
        </p:txBody>
      </p:sp>
      <p:pic>
        <p:nvPicPr>
          <p:cNvPr id="12" name="Resim 11" descr="25 KİLOGRAM AHTAPOT AVLIYORLAR"/>
          <p:cNvPicPr/>
          <p:nvPr/>
        </p:nvPicPr>
        <p:blipFill>
          <a:blip r:embed="rId2" cstate="print"/>
          <a:srcRect/>
          <a:stretch>
            <a:fillRect/>
          </a:stretch>
        </p:blipFill>
        <p:spPr bwMode="auto">
          <a:xfrm>
            <a:off x="4908522" y="988678"/>
            <a:ext cx="1031630" cy="627122"/>
          </a:xfrm>
          <a:prstGeom prst="rect">
            <a:avLst/>
          </a:prstGeom>
          <a:noFill/>
          <a:ln w="9525">
            <a:noFill/>
            <a:miter lim="800000"/>
            <a:headEnd/>
            <a:tailEnd/>
          </a:ln>
        </p:spPr>
      </p:pic>
      <p:pic>
        <p:nvPicPr>
          <p:cNvPr id="13" name="Resim 12" descr="http://farm8.static.flickr.com/7275/7801683892_640c469ef0.jpg"/>
          <p:cNvPicPr/>
          <p:nvPr/>
        </p:nvPicPr>
        <p:blipFill>
          <a:blip r:embed="rId3" cstate="print"/>
          <a:srcRect/>
          <a:stretch>
            <a:fillRect/>
          </a:stretch>
        </p:blipFill>
        <p:spPr bwMode="auto">
          <a:xfrm>
            <a:off x="4892767" y="1667501"/>
            <a:ext cx="1047385" cy="609371"/>
          </a:xfrm>
          <a:prstGeom prst="rect">
            <a:avLst/>
          </a:prstGeom>
          <a:noFill/>
          <a:ln w="9525">
            <a:noFill/>
            <a:miter lim="800000"/>
            <a:headEnd/>
            <a:tailEnd/>
          </a:ln>
        </p:spPr>
      </p:pic>
      <p:pic>
        <p:nvPicPr>
          <p:cNvPr id="14" name="Resim 13" descr="Böcek (Spiny lobster ile ilgili görsel sonucu"/>
          <p:cNvPicPr/>
          <p:nvPr/>
        </p:nvPicPr>
        <p:blipFill>
          <a:blip r:embed="rId4" cstate="print"/>
          <a:srcRect/>
          <a:stretch>
            <a:fillRect/>
          </a:stretch>
        </p:blipFill>
        <p:spPr bwMode="auto">
          <a:xfrm>
            <a:off x="4908522" y="2276872"/>
            <a:ext cx="1031630" cy="728817"/>
          </a:xfrm>
          <a:prstGeom prst="rect">
            <a:avLst/>
          </a:prstGeom>
          <a:noFill/>
          <a:ln w="9525">
            <a:noFill/>
            <a:miter lim="800000"/>
            <a:headEnd/>
            <a:tailEnd/>
          </a:ln>
        </p:spPr>
      </p:pic>
      <p:pic>
        <p:nvPicPr>
          <p:cNvPr id="15" name="Resim 14" descr="https://encrypted-tbn1.gstatic.com/images?q=tbn:ANd9GcQ_0tk1kjSvmaOfODIfPkad8MCQvDiYRtTDhUbgacqMntwHZgAx"/>
          <p:cNvPicPr/>
          <p:nvPr/>
        </p:nvPicPr>
        <p:blipFill>
          <a:blip r:embed="rId5" cstate="print"/>
          <a:srcRect/>
          <a:stretch>
            <a:fillRect/>
          </a:stretch>
        </p:blipFill>
        <p:spPr bwMode="auto">
          <a:xfrm>
            <a:off x="4892767" y="3046788"/>
            <a:ext cx="1047385" cy="590845"/>
          </a:xfrm>
          <a:prstGeom prst="rect">
            <a:avLst/>
          </a:prstGeom>
          <a:noFill/>
          <a:ln w="9525">
            <a:noFill/>
            <a:miter lim="800000"/>
            <a:headEnd/>
            <a:tailEnd/>
          </a:ln>
        </p:spPr>
      </p:pic>
      <p:pic>
        <p:nvPicPr>
          <p:cNvPr id="16" name="Resim 15" descr="http://www.zipkinci.com/images/diger/183_2_calpara.gif"/>
          <p:cNvPicPr/>
          <p:nvPr/>
        </p:nvPicPr>
        <p:blipFill>
          <a:blip r:embed="rId6" cstate="print"/>
          <a:srcRect/>
          <a:stretch>
            <a:fillRect/>
          </a:stretch>
        </p:blipFill>
        <p:spPr bwMode="auto">
          <a:xfrm>
            <a:off x="4872458" y="3665908"/>
            <a:ext cx="1067694" cy="648072"/>
          </a:xfrm>
          <a:prstGeom prst="rect">
            <a:avLst/>
          </a:prstGeom>
          <a:noFill/>
          <a:ln w="9525">
            <a:noFill/>
            <a:miter lim="800000"/>
            <a:headEnd/>
            <a:tailEnd/>
          </a:ln>
        </p:spPr>
      </p:pic>
      <p:pic>
        <p:nvPicPr>
          <p:cNvPr id="17" name="Resim 16" descr="Deniz ANASI -common jelly fish ile ilgili görsel sonucu"/>
          <p:cNvPicPr/>
          <p:nvPr/>
        </p:nvPicPr>
        <p:blipFill>
          <a:blip r:embed="rId7" cstate="print"/>
          <a:srcRect/>
          <a:stretch>
            <a:fillRect/>
          </a:stretch>
        </p:blipFill>
        <p:spPr bwMode="auto">
          <a:xfrm>
            <a:off x="4872458" y="4313980"/>
            <a:ext cx="1067694" cy="627188"/>
          </a:xfrm>
          <a:prstGeom prst="rect">
            <a:avLst/>
          </a:prstGeom>
          <a:noFill/>
          <a:ln w="9525">
            <a:noFill/>
            <a:miter lim="800000"/>
            <a:headEnd/>
            <a:tailEnd/>
          </a:ln>
        </p:spPr>
      </p:pic>
      <p:pic>
        <p:nvPicPr>
          <p:cNvPr id="18" name="Resim 17" descr="http://www.zipkinci.com/images/diger/187_2_denizbocegi.gif"/>
          <p:cNvPicPr/>
          <p:nvPr/>
        </p:nvPicPr>
        <p:blipFill>
          <a:blip r:embed="rId8" cstate="print"/>
          <a:srcRect/>
          <a:stretch>
            <a:fillRect/>
          </a:stretch>
        </p:blipFill>
        <p:spPr bwMode="auto">
          <a:xfrm>
            <a:off x="4892766" y="5013705"/>
            <a:ext cx="1047385" cy="503527"/>
          </a:xfrm>
          <a:prstGeom prst="rect">
            <a:avLst/>
          </a:prstGeom>
          <a:noFill/>
          <a:ln w="9525">
            <a:noFill/>
            <a:miter lim="800000"/>
            <a:headEnd/>
            <a:tailEnd/>
          </a:ln>
        </p:spPr>
      </p:pic>
      <p:pic>
        <p:nvPicPr>
          <p:cNvPr id="19" name="Resim 18" descr="https://encrypted-tbn2.gstatic.com/images?q=tbn:ANd9GcQQqQzBI7jbJKK6v2SejPk_PXyuT_vBMfc_epgXkRvxsVvsHoqx"/>
          <p:cNvPicPr/>
          <p:nvPr/>
        </p:nvPicPr>
        <p:blipFill>
          <a:blip r:embed="rId9" cstate="print"/>
          <a:srcRect/>
          <a:stretch>
            <a:fillRect/>
          </a:stretch>
        </p:blipFill>
        <p:spPr bwMode="auto">
          <a:xfrm>
            <a:off x="4872458" y="5661248"/>
            <a:ext cx="1067693" cy="613261"/>
          </a:xfrm>
          <a:prstGeom prst="rect">
            <a:avLst/>
          </a:prstGeom>
          <a:noFill/>
          <a:ln w="9525">
            <a:noFill/>
            <a:miter lim="800000"/>
            <a:headEnd/>
            <a:tailEnd/>
          </a:ln>
        </p:spPr>
      </p:pic>
      <p:pic>
        <p:nvPicPr>
          <p:cNvPr id="20" name="Resim 19" descr="http://st.depositphotos.com/1874629/1688/i/450/depositphotos_16882595-Cooked-European-common-lobster.jpg"/>
          <p:cNvPicPr/>
          <p:nvPr/>
        </p:nvPicPr>
        <p:blipFill>
          <a:blip r:embed="rId10" cstate="print"/>
          <a:srcRect/>
          <a:stretch>
            <a:fillRect/>
          </a:stretch>
        </p:blipFill>
        <p:spPr bwMode="auto">
          <a:xfrm>
            <a:off x="6084168" y="988677"/>
            <a:ext cx="1152128" cy="904875"/>
          </a:xfrm>
          <a:prstGeom prst="rect">
            <a:avLst/>
          </a:prstGeom>
          <a:noFill/>
          <a:ln w="9525">
            <a:noFill/>
            <a:miter lim="800000"/>
            <a:headEnd/>
            <a:tailEnd/>
          </a:ln>
        </p:spPr>
      </p:pic>
      <p:pic>
        <p:nvPicPr>
          <p:cNvPr id="21" name="Resim 20" descr="http://1.bp.blogspot.com/---v-Qr5Zkz0/VEu--BlJrEI/AAAAAAAAIxY/WJqnyHzXdkc/s1600/istiridye_icinde_inci.png"/>
          <p:cNvPicPr/>
          <p:nvPr/>
        </p:nvPicPr>
        <p:blipFill>
          <a:blip r:embed="rId11" cstate="print"/>
          <a:srcRect/>
          <a:stretch>
            <a:fillRect/>
          </a:stretch>
        </p:blipFill>
        <p:spPr bwMode="auto">
          <a:xfrm>
            <a:off x="6084168" y="2048744"/>
            <a:ext cx="1152128" cy="903882"/>
          </a:xfrm>
          <a:prstGeom prst="rect">
            <a:avLst/>
          </a:prstGeom>
          <a:noFill/>
          <a:ln w="9525">
            <a:noFill/>
            <a:miter lim="800000"/>
            <a:headEnd/>
            <a:tailEnd/>
          </a:ln>
        </p:spPr>
      </p:pic>
      <p:pic>
        <p:nvPicPr>
          <p:cNvPr id="22" name="Resim 21" descr="https://upload.wikimedia.org/wikipedia/commons/9/98/Loligo_pealeii.jpg"/>
          <p:cNvPicPr/>
          <p:nvPr/>
        </p:nvPicPr>
        <p:blipFill>
          <a:blip r:embed="rId12" cstate="print"/>
          <a:srcRect/>
          <a:stretch>
            <a:fillRect/>
          </a:stretch>
        </p:blipFill>
        <p:spPr bwMode="auto">
          <a:xfrm>
            <a:off x="6084168" y="3046788"/>
            <a:ext cx="1152128" cy="970280"/>
          </a:xfrm>
          <a:prstGeom prst="rect">
            <a:avLst/>
          </a:prstGeom>
          <a:noFill/>
          <a:ln w="9525">
            <a:noFill/>
            <a:miter lim="800000"/>
            <a:headEnd/>
            <a:tailEnd/>
          </a:ln>
        </p:spPr>
      </p:pic>
      <p:pic>
        <p:nvPicPr>
          <p:cNvPr id="23" name="Resim 22" descr="http://www.tr.all.biz/img/tr/catalog/middle/26280.jpeg?rrr=1"/>
          <p:cNvPicPr/>
          <p:nvPr/>
        </p:nvPicPr>
        <p:blipFill>
          <a:blip r:embed="rId13" cstate="print"/>
          <a:srcRect/>
          <a:stretch>
            <a:fillRect/>
          </a:stretch>
        </p:blipFill>
        <p:spPr bwMode="auto">
          <a:xfrm>
            <a:off x="6084168" y="4146560"/>
            <a:ext cx="1152127" cy="962026"/>
          </a:xfrm>
          <a:prstGeom prst="rect">
            <a:avLst/>
          </a:prstGeom>
          <a:noFill/>
          <a:ln w="9525">
            <a:noFill/>
            <a:miter lim="800000"/>
            <a:headEnd/>
            <a:tailEnd/>
          </a:ln>
        </p:spPr>
      </p:pic>
      <p:pic>
        <p:nvPicPr>
          <p:cNvPr id="24" name="Resim 23" descr="http://www.bilgilinks.com/wp-content/uploads/2012/07/midye_70959.jpg"/>
          <p:cNvPicPr/>
          <p:nvPr/>
        </p:nvPicPr>
        <p:blipFill>
          <a:blip r:embed="rId14" cstate="print"/>
          <a:srcRect/>
          <a:stretch>
            <a:fillRect/>
          </a:stretch>
        </p:blipFill>
        <p:spPr bwMode="auto">
          <a:xfrm>
            <a:off x="6084168" y="5265468"/>
            <a:ext cx="1152128" cy="993140"/>
          </a:xfrm>
          <a:prstGeom prst="rect">
            <a:avLst/>
          </a:prstGeom>
          <a:noFill/>
          <a:ln w="9525">
            <a:noFill/>
            <a:miter lim="800000"/>
            <a:headEnd/>
            <a:tailEnd/>
          </a:ln>
        </p:spPr>
      </p:pic>
      <p:pic>
        <p:nvPicPr>
          <p:cNvPr id="25" name="Resim 24" descr="Georgia Aquarium - Cuttlefish Jan 2006.jpg"/>
          <p:cNvPicPr/>
          <p:nvPr/>
        </p:nvPicPr>
        <p:blipFill>
          <a:blip r:embed="rId15" cstate="print"/>
          <a:srcRect/>
          <a:stretch>
            <a:fillRect/>
          </a:stretch>
        </p:blipFill>
        <p:spPr bwMode="auto">
          <a:xfrm>
            <a:off x="7414964" y="988678"/>
            <a:ext cx="1333500" cy="904875"/>
          </a:xfrm>
          <a:prstGeom prst="rect">
            <a:avLst/>
          </a:prstGeom>
          <a:noFill/>
          <a:ln w="9525">
            <a:noFill/>
            <a:miter lim="800000"/>
            <a:headEnd/>
            <a:tailEnd/>
          </a:ln>
        </p:spPr>
      </p:pic>
      <p:pic>
        <p:nvPicPr>
          <p:cNvPr id="26" name="Resim 25" descr="Cancer pagurus.jpg"/>
          <p:cNvPicPr/>
          <p:nvPr/>
        </p:nvPicPr>
        <p:blipFill>
          <a:blip r:embed="rId16" cstate="print"/>
          <a:srcRect/>
          <a:stretch>
            <a:fillRect/>
          </a:stretch>
        </p:blipFill>
        <p:spPr bwMode="auto">
          <a:xfrm>
            <a:off x="7414964" y="2048744"/>
            <a:ext cx="1333500" cy="956945"/>
          </a:xfrm>
          <a:prstGeom prst="rect">
            <a:avLst/>
          </a:prstGeom>
          <a:noFill/>
          <a:ln w="9525">
            <a:noFill/>
            <a:miter lim="800000"/>
            <a:headEnd/>
            <a:tailEnd/>
          </a:ln>
        </p:spPr>
      </p:pic>
      <p:pic>
        <p:nvPicPr>
          <p:cNvPr id="27" name="Resim 26" descr="İlgili resim"/>
          <p:cNvPicPr/>
          <p:nvPr/>
        </p:nvPicPr>
        <p:blipFill>
          <a:blip r:embed="rId17" cstate="print"/>
          <a:srcRect/>
          <a:stretch>
            <a:fillRect/>
          </a:stretch>
        </p:blipFill>
        <p:spPr bwMode="auto">
          <a:xfrm>
            <a:off x="7414964" y="3046788"/>
            <a:ext cx="1333500" cy="970280"/>
          </a:xfrm>
          <a:prstGeom prst="rect">
            <a:avLst/>
          </a:prstGeom>
          <a:noFill/>
          <a:ln w="9525">
            <a:noFill/>
            <a:miter lim="800000"/>
            <a:headEnd/>
            <a:tailEnd/>
          </a:ln>
        </p:spPr>
      </p:pic>
      <p:pic>
        <p:nvPicPr>
          <p:cNvPr id="28" name="Resim 27" descr="http://st.depositphotos.com/1874629/1687/i/950/depositphotos_16877377-Edible-brown-crab-isolated-on-a-white-studio-background..jpg"/>
          <p:cNvPicPr/>
          <p:nvPr/>
        </p:nvPicPr>
        <p:blipFill>
          <a:blip r:embed="rId18" cstate="print"/>
          <a:srcRect/>
          <a:stretch>
            <a:fillRect/>
          </a:stretch>
        </p:blipFill>
        <p:spPr bwMode="auto">
          <a:xfrm>
            <a:off x="7414964" y="4146561"/>
            <a:ext cx="1333500" cy="962025"/>
          </a:xfrm>
          <a:prstGeom prst="rect">
            <a:avLst/>
          </a:prstGeom>
          <a:noFill/>
          <a:ln w="9525">
            <a:noFill/>
            <a:miter lim="800000"/>
            <a:headEnd/>
            <a:tailEnd/>
          </a:ln>
        </p:spPr>
      </p:pic>
      <p:pic>
        <p:nvPicPr>
          <p:cNvPr id="29" name="Resim 28" descr="http://images.profileengine.com/large/423601579/mavi.yenge.blue.crab.callinectes.sapidus.pavurya"/>
          <p:cNvPicPr/>
          <p:nvPr/>
        </p:nvPicPr>
        <p:blipFill>
          <a:blip r:embed="rId19" cstate="print"/>
          <a:srcRect/>
          <a:stretch>
            <a:fillRect/>
          </a:stretch>
        </p:blipFill>
        <p:spPr bwMode="auto">
          <a:xfrm>
            <a:off x="7414964" y="5265468"/>
            <a:ext cx="1333500" cy="993140"/>
          </a:xfrm>
          <a:prstGeom prst="rect">
            <a:avLst/>
          </a:prstGeom>
          <a:noFill/>
          <a:ln w="9525">
            <a:noFill/>
            <a:miter lim="800000"/>
            <a:headEnd/>
            <a:tailEnd/>
          </a:ln>
        </p:spPr>
      </p:pic>
    </p:spTree>
    <p:extLst>
      <p:ext uri="{BB962C8B-B14F-4D97-AF65-F5344CB8AC3E}">
        <p14:creationId xmlns:p14="http://schemas.microsoft.com/office/powerpoint/2010/main" xmlns="" val="32745942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44252" y="276616"/>
            <a:ext cx="8435280" cy="400110"/>
          </a:xfrm>
        </p:spPr>
        <p:txBody>
          <a:bodyPr wrap="square">
            <a:spAutoFit/>
          </a:bodyPr>
          <a:lstStyle/>
          <a:p>
            <a:r>
              <a:rPr lang="tr-TR" sz="2000" b="1" kern="0" dirty="0" smtClean="0">
                <a:solidFill>
                  <a:srgbClr val="2B2B85">
                    <a:lumMod val="75000"/>
                  </a:srgbClr>
                </a:solidFill>
                <a:latin typeface="Calibri" panose="020F0502020204030204" pitchFamily="34" charset="0"/>
                <a:cs typeface="Times New Roman" panose="02020603050405020304" pitchFamily="18" charset="0"/>
              </a:rPr>
              <a:t>Avcılığı </a:t>
            </a:r>
            <a:r>
              <a:rPr lang="tr-TR" sz="2000" b="1" kern="0" dirty="0">
                <a:solidFill>
                  <a:srgbClr val="2B2B85">
                    <a:lumMod val="75000"/>
                  </a:srgbClr>
                </a:solidFill>
                <a:latin typeface="Calibri" panose="020F0502020204030204" pitchFamily="34" charset="0"/>
                <a:cs typeface="Times New Roman" panose="02020603050405020304" pitchFamily="18" charset="0"/>
              </a:rPr>
              <a:t>En Çok Yapılan </a:t>
            </a:r>
            <a:r>
              <a:rPr lang="tr-TR" sz="2000" b="1" kern="0" dirty="0" err="1">
                <a:solidFill>
                  <a:srgbClr val="2B2B85">
                    <a:lumMod val="75000"/>
                  </a:srgbClr>
                </a:solidFill>
                <a:latin typeface="Calibri" panose="020F0502020204030204" pitchFamily="34" charset="0"/>
                <a:cs typeface="Times New Roman" panose="02020603050405020304" pitchFamily="18" charset="0"/>
              </a:rPr>
              <a:t>Pelajik</a:t>
            </a:r>
            <a:r>
              <a:rPr lang="tr-TR" sz="2000" b="1" kern="0" dirty="0">
                <a:solidFill>
                  <a:srgbClr val="2B2B85">
                    <a:lumMod val="75000"/>
                  </a:srgbClr>
                </a:solidFill>
                <a:latin typeface="Calibri" panose="020F0502020204030204" pitchFamily="34" charset="0"/>
                <a:cs typeface="Times New Roman" panose="02020603050405020304" pitchFamily="18" charset="0"/>
              </a:rPr>
              <a:t> Deniz Balıklarının Üretim Miktarları </a:t>
            </a:r>
            <a:r>
              <a:rPr lang="tr-TR" sz="2000" b="1" kern="0" dirty="0" smtClean="0">
                <a:solidFill>
                  <a:srgbClr val="2B2B85">
                    <a:lumMod val="75000"/>
                  </a:srgbClr>
                </a:solidFill>
                <a:latin typeface="Calibri" panose="020F0502020204030204" pitchFamily="34" charset="0"/>
                <a:cs typeface="Times New Roman" panose="02020603050405020304" pitchFamily="18" charset="0"/>
              </a:rPr>
              <a:t>(ton)</a:t>
            </a:r>
            <a:endParaRPr lang="tr-TR" sz="20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38</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xmlns="" val="3114789409"/>
              </p:ext>
            </p:extLst>
          </p:nvPr>
        </p:nvGraphicFramePr>
        <p:xfrm>
          <a:off x="457200" y="692696"/>
          <a:ext cx="8382146" cy="1064368"/>
        </p:xfrm>
        <a:graphic>
          <a:graphicData uri="http://schemas.openxmlformats.org/drawingml/2006/table">
            <a:tbl>
              <a:tblPr firstRow="1" firstCol="1" bandRow="1">
                <a:tableStyleId>{5C22544A-7EE6-4342-B048-85BDC9FD1C3A}</a:tableStyleId>
              </a:tblPr>
              <a:tblGrid>
                <a:gridCol w="1104235"/>
                <a:gridCol w="1123174"/>
                <a:gridCol w="1126964"/>
                <a:gridCol w="1123174"/>
                <a:gridCol w="1681923"/>
                <a:gridCol w="1108970"/>
                <a:gridCol w="1113706"/>
              </a:tblGrid>
              <a:tr h="372290">
                <a:tc>
                  <a:txBody>
                    <a:bodyPr/>
                    <a:lstStyle/>
                    <a:p>
                      <a:pPr algn="ctr">
                        <a:spcAft>
                          <a:spcPts val="0"/>
                        </a:spcAft>
                      </a:pPr>
                      <a:r>
                        <a:rPr lang="tr-TR" sz="1400" dirty="0">
                          <a:solidFill>
                            <a:srgbClr val="002060"/>
                          </a:solidFill>
                          <a:effectLst/>
                          <a:latin typeface="Times New Roman" panose="02020603050405020304" pitchFamily="18" charset="0"/>
                          <a:cs typeface="Times New Roman" panose="02020603050405020304" pitchFamily="18" charset="0"/>
                        </a:rPr>
                        <a:t> </a:t>
                      </a:r>
                    </a:p>
                  </a:txBody>
                  <a:tcPr marL="6350" marR="6350" marT="0" marB="0" anchor="ctr">
                    <a:solidFill>
                      <a:schemeClr val="accent1">
                        <a:lumMod val="40000"/>
                        <a:lumOff val="60000"/>
                      </a:schemeClr>
                    </a:solidFill>
                  </a:tcPr>
                </a:tc>
                <a:tc>
                  <a:txBody>
                    <a:bodyPr/>
                    <a:lstStyle/>
                    <a:p>
                      <a:pPr marL="177800" algn="ctr">
                        <a:lnSpc>
                          <a:spcPts val="1050"/>
                        </a:lnSpc>
                        <a:spcAft>
                          <a:spcPts val="0"/>
                        </a:spcAft>
                      </a:pPr>
                      <a:r>
                        <a:rPr lang="tr-TR" sz="1400" b="1"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Hamsi</a:t>
                      </a:r>
                      <a:endParaRPr lang="tr-TR" sz="1400" b="1"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27000" algn="ctr">
                        <a:lnSpc>
                          <a:spcPts val="1050"/>
                        </a:lnSpc>
                        <a:spcAft>
                          <a:spcPts val="0"/>
                        </a:spcAft>
                      </a:pPr>
                      <a:r>
                        <a:rPr lang="tr-TR" sz="1400" b="1" u="none" strike="noStrike" spc="0" dirty="0" err="1">
                          <a:solidFill>
                            <a:schemeClr val="accent2">
                              <a:lumMod val="75000"/>
                            </a:schemeClr>
                          </a:solidFill>
                          <a:effectLst/>
                          <a:latin typeface="Times New Roman" panose="02020603050405020304" pitchFamily="18" charset="0"/>
                          <a:cs typeface="Times New Roman" panose="02020603050405020304" pitchFamily="18" charset="0"/>
                        </a:rPr>
                        <a:t>Sardalya</a:t>
                      </a:r>
                      <a:endParaRPr lang="tr-TR" sz="1400" b="1"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27000" algn="ctr">
                        <a:lnSpc>
                          <a:spcPts val="1050"/>
                        </a:lnSpc>
                        <a:spcAft>
                          <a:spcPts val="0"/>
                        </a:spcAft>
                      </a:pPr>
                      <a:r>
                        <a:rPr lang="tr-TR" sz="1400" b="1"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İstavrit*</a:t>
                      </a:r>
                      <a:endParaRPr lang="tr-TR" sz="1400" b="1"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L="165100" algn="ctr">
                        <a:lnSpc>
                          <a:spcPts val="1050"/>
                        </a:lnSpc>
                        <a:spcAft>
                          <a:spcPts val="0"/>
                        </a:spcAft>
                      </a:pPr>
                      <a:r>
                        <a:rPr lang="tr-TR" sz="1400" b="1"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Palamut-Torik</a:t>
                      </a:r>
                      <a:endParaRPr lang="tr-TR" sz="1400" b="1"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algn="ctr">
                        <a:lnSpc>
                          <a:spcPts val="1050"/>
                        </a:lnSpc>
                        <a:spcAft>
                          <a:spcPts val="0"/>
                        </a:spcAft>
                      </a:pPr>
                      <a:r>
                        <a:rPr lang="tr-TR" sz="1400" b="1"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Lüfer</a:t>
                      </a:r>
                      <a:endParaRPr lang="tr-TR" sz="1400" b="1"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algn="ctr">
                        <a:lnSpc>
                          <a:spcPts val="1050"/>
                        </a:lnSpc>
                        <a:spcAft>
                          <a:spcPts val="0"/>
                        </a:spcAft>
                      </a:pPr>
                      <a:r>
                        <a:rPr lang="tr-TR" sz="1400" b="1"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Çaça</a:t>
                      </a:r>
                      <a:endParaRPr lang="tr-TR" sz="1400" b="1"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r>
              <a:tr h="331720">
                <a:tc>
                  <a:txBody>
                    <a:bodyPr/>
                    <a:lstStyle/>
                    <a:p>
                      <a:pPr algn="ctr">
                        <a:lnSpc>
                          <a:spcPts val="950"/>
                        </a:lnSpc>
                        <a:spcAft>
                          <a:spcPts val="0"/>
                        </a:spcAft>
                      </a:pPr>
                      <a:r>
                        <a:rPr lang="tr-TR" sz="1400"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2013</a:t>
                      </a:r>
                      <a:endParaRPr lang="tr-TR" sz="1400"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L="3175" indent="0" algn="ctr">
                        <a:lnSpc>
                          <a:spcPts val="950"/>
                        </a:lnSpc>
                        <a:spcAft>
                          <a:spcPts val="0"/>
                        </a:spcAft>
                      </a:pPr>
                      <a:r>
                        <a:rPr lang="tr-TR" sz="1400" u="none" strike="noStrike" spc="0" dirty="0">
                          <a:solidFill>
                            <a:srgbClr val="002060"/>
                          </a:solidFill>
                          <a:effectLst/>
                          <a:latin typeface="Times New Roman" panose="02020603050405020304" pitchFamily="18" charset="0"/>
                          <a:cs typeface="Times New Roman" panose="02020603050405020304" pitchFamily="18" charset="0"/>
                        </a:rPr>
                        <a:t>179.615</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27000" algn="ctr">
                        <a:lnSpc>
                          <a:spcPts val="950"/>
                        </a:lnSpc>
                        <a:spcAft>
                          <a:spcPts val="0"/>
                        </a:spcAft>
                      </a:pPr>
                      <a:r>
                        <a:rPr lang="tr-TR" sz="1400" u="none" strike="noStrike" spc="0" dirty="0">
                          <a:solidFill>
                            <a:srgbClr val="002060"/>
                          </a:solidFill>
                          <a:effectLst/>
                          <a:latin typeface="Times New Roman" panose="02020603050405020304" pitchFamily="18" charset="0"/>
                          <a:cs typeface="Times New Roman" panose="02020603050405020304" pitchFamily="18" charset="0"/>
                        </a:rPr>
                        <a:t>23.919</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27000" algn="ctr">
                        <a:lnSpc>
                          <a:spcPts val="950"/>
                        </a:lnSpc>
                        <a:spcAft>
                          <a:spcPts val="0"/>
                        </a:spcAft>
                      </a:pPr>
                      <a:r>
                        <a:rPr lang="tr-TR" sz="1400" u="none" strike="noStrike" spc="0" dirty="0">
                          <a:solidFill>
                            <a:srgbClr val="002060"/>
                          </a:solidFill>
                          <a:effectLst/>
                          <a:latin typeface="Times New Roman" panose="02020603050405020304" pitchFamily="18" charset="0"/>
                          <a:cs typeface="Times New Roman" panose="02020603050405020304" pitchFamily="18" charset="0"/>
                        </a:rPr>
                        <a:t>28.424</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algn="ctr">
                        <a:lnSpc>
                          <a:spcPts val="950"/>
                        </a:lnSpc>
                        <a:spcAft>
                          <a:spcPts val="0"/>
                        </a:spcAft>
                      </a:pPr>
                      <a:r>
                        <a:rPr lang="tr-TR" sz="1400" u="none" strike="noStrike" spc="0" dirty="0">
                          <a:solidFill>
                            <a:srgbClr val="002060"/>
                          </a:solidFill>
                          <a:effectLst/>
                          <a:latin typeface="Times New Roman" panose="02020603050405020304" pitchFamily="18" charset="0"/>
                          <a:cs typeface="Times New Roman" panose="02020603050405020304" pitchFamily="18" charset="0"/>
                        </a:rPr>
                        <a:t>13.158</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52400" algn="ctr">
                        <a:lnSpc>
                          <a:spcPts val="950"/>
                        </a:lnSpc>
                        <a:spcAft>
                          <a:spcPts val="0"/>
                        </a:spcAft>
                      </a:pPr>
                      <a:r>
                        <a:rPr lang="tr-TR" sz="1400" u="none" strike="noStrike" spc="0" dirty="0" smtClean="0">
                          <a:solidFill>
                            <a:srgbClr val="002060"/>
                          </a:solidFill>
                          <a:effectLst/>
                          <a:latin typeface="Times New Roman" panose="02020603050405020304" pitchFamily="18" charset="0"/>
                          <a:cs typeface="Times New Roman" panose="02020603050405020304" pitchFamily="18" charset="0"/>
                        </a:rPr>
                        <a:t>  5.225</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algn="ctr">
                        <a:lnSpc>
                          <a:spcPts val="950"/>
                        </a:lnSpc>
                        <a:spcAft>
                          <a:spcPts val="0"/>
                        </a:spcAft>
                      </a:pPr>
                      <a:r>
                        <a:rPr lang="tr-TR" sz="1400" u="none" strike="noStrike" spc="0" dirty="0">
                          <a:solidFill>
                            <a:srgbClr val="002060"/>
                          </a:solidFill>
                          <a:effectLst/>
                          <a:latin typeface="Times New Roman" panose="02020603050405020304" pitchFamily="18" charset="0"/>
                          <a:cs typeface="Times New Roman" panose="02020603050405020304" pitchFamily="18" charset="0"/>
                        </a:rPr>
                        <a:t>9.764</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r>
              <a:tr h="360358">
                <a:tc>
                  <a:txBody>
                    <a:bodyPr/>
                    <a:lstStyle/>
                    <a:p>
                      <a:pPr algn="ctr">
                        <a:lnSpc>
                          <a:spcPts val="950"/>
                        </a:lnSpc>
                        <a:spcAft>
                          <a:spcPts val="0"/>
                        </a:spcAft>
                      </a:pPr>
                      <a:endParaRPr lang="tr-TR" sz="1400" u="none" strike="noStrike" spc="0" dirty="0" smtClean="0">
                        <a:solidFill>
                          <a:schemeClr val="accent2">
                            <a:lumMod val="75000"/>
                          </a:schemeClr>
                        </a:solidFill>
                        <a:effectLst/>
                        <a:latin typeface="Times New Roman" panose="02020603050405020304" pitchFamily="18" charset="0"/>
                        <a:cs typeface="Times New Roman" panose="02020603050405020304" pitchFamily="18" charset="0"/>
                      </a:endParaRPr>
                    </a:p>
                    <a:p>
                      <a:pPr algn="ctr">
                        <a:lnSpc>
                          <a:spcPts val="950"/>
                        </a:lnSpc>
                        <a:spcAft>
                          <a:spcPts val="0"/>
                        </a:spcAft>
                      </a:pPr>
                      <a:r>
                        <a:rPr lang="tr-TR" sz="1400" u="none" strike="noStrike" spc="0" dirty="0" smtClean="0">
                          <a:solidFill>
                            <a:schemeClr val="accent2">
                              <a:lumMod val="75000"/>
                            </a:schemeClr>
                          </a:solidFill>
                          <a:effectLst/>
                          <a:latin typeface="Times New Roman" panose="02020603050405020304" pitchFamily="18" charset="0"/>
                          <a:cs typeface="Times New Roman" panose="02020603050405020304" pitchFamily="18" charset="0"/>
                        </a:rPr>
                        <a:t>2014</a:t>
                      </a:r>
                      <a:endParaRPr lang="tr-TR" sz="1400"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27000" algn="ctr">
                        <a:lnSpc>
                          <a:spcPts val="950"/>
                        </a:lnSpc>
                        <a:spcAft>
                          <a:spcPts val="0"/>
                        </a:spcAft>
                      </a:pPr>
                      <a:r>
                        <a:rPr lang="tr-TR" sz="1400" u="none" strike="noStrike" spc="0" dirty="0" smtClean="0">
                          <a:solidFill>
                            <a:srgbClr val="002060"/>
                          </a:solidFill>
                          <a:effectLst/>
                          <a:latin typeface="Times New Roman" panose="02020603050405020304" pitchFamily="18" charset="0"/>
                          <a:cs typeface="Times New Roman" panose="02020603050405020304" pitchFamily="18" charset="0"/>
                        </a:rPr>
                        <a:t>    96.440</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27000" algn="ctr">
                        <a:lnSpc>
                          <a:spcPts val="950"/>
                        </a:lnSpc>
                        <a:spcAft>
                          <a:spcPts val="0"/>
                        </a:spcAft>
                      </a:pPr>
                      <a:endParaRPr lang="tr-TR" sz="1400" u="none" strike="noStrike" spc="0" dirty="0" smtClean="0">
                        <a:solidFill>
                          <a:srgbClr val="002060"/>
                        </a:solidFill>
                        <a:effectLst/>
                        <a:latin typeface="Times New Roman" panose="02020603050405020304" pitchFamily="18" charset="0"/>
                        <a:cs typeface="Times New Roman" panose="02020603050405020304" pitchFamily="18" charset="0"/>
                      </a:endParaRPr>
                    </a:p>
                    <a:p>
                      <a:pPr marR="127000" algn="ctr">
                        <a:lnSpc>
                          <a:spcPts val="950"/>
                        </a:lnSpc>
                        <a:spcAft>
                          <a:spcPts val="0"/>
                        </a:spcAft>
                      </a:pPr>
                      <a:r>
                        <a:rPr lang="tr-TR" sz="1400" u="none" strike="noStrike" spc="0" dirty="0" smtClean="0">
                          <a:solidFill>
                            <a:srgbClr val="002060"/>
                          </a:solidFill>
                          <a:effectLst/>
                          <a:latin typeface="Times New Roman" panose="02020603050405020304" pitchFamily="18" charset="0"/>
                          <a:cs typeface="Times New Roman" panose="02020603050405020304" pitchFamily="18" charset="0"/>
                        </a:rPr>
                        <a:t>18.077</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27000" algn="ctr">
                        <a:lnSpc>
                          <a:spcPts val="950"/>
                        </a:lnSpc>
                        <a:spcAft>
                          <a:spcPts val="0"/>
                        </a:spcAft>
                      </a:pPr>
                      <a:endParaRPr lang="tr-TR" sz="1400" u="none" strike="noStrike" spc="0" dirty="0" smtClean="0">
                        <a:solidFill>
                          <a:srgbClr val="002060"/>
                        </a:solidFill>
                        <a:effectLst/>
                        <a:latin typeface="Times New Roman" panose="02020603050405020304" pitchFamily="18" charset="0"/>
                        <a:cs typeface="Times New Roman" panose="02020603050405020304" pitchFamily="18" charset="0"/>
                      </a:endParaRPr>
                    </a:p>
                    <a:p>
                      <a:pPr marR="127000" algn="ctr">
                        <a:lnSpc>
                          <a:spcPts val="950"/>
                        </a:lnSpc>
                        <a:spcAft>
                          <a:spcPts val="0"/>
                        </a:spcAft>
                      </a:pPr>
                      <a:r>
                        <a:rPr lang="tr-TR" sz="1400" u="none" strike="noStrike" spc="0" dirty="0" smtClean="0">
                          <a:solidFill>
                            <a:srgbClr val="002060"/>
                          </a:solidFill>
                          <a:effectLst/>
                          <a:latin typeface="Times New Roman" panose="02020603050405020304" pitchFamily="18" charset="0"/>
                          <a:cs typeface="Times New Roman" panose="02020603050405020304" pitchFamily="18" charset="0"/>
                        </a:rPr>
                        <a:t>16.324</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algn="ctr">
                        <a:lnSpc>
                          <a:spcPts val="950"/>
                        </a:lnSpc>
                        <a:spcAft>
                          <a:spcPts val="0"/>
                        </a:spcAft>
                      </a:pPr>
                      <a:endParaRPr lang="tr-TR" sz="1400" u="none" strike="noStrike" spc="0" dirty="0" smtClean="0">
                        <a:solidFill>
                          <a:srgbClr val="002060"/>
                        </a:solidFill>
                        <a:effectLst/>
                        <a:latin typeface="Times New Roman" panose="02020603050405020304" pitchFamily="18" charset="0"/>
                        <a:cs typeface="Times New Roman" panose="02020603050405020304" pitchFamily="18" charset="0"/>
                      </a:endParaRPr>
                    </a:p>
                    <a:p>
                      <a:pPr algn="ctr">
                        <a:lnSpc>
                          <a:spcPts val="950"/>
                        </a:lnSpc>
                        <a:spcAft>
                          <a:spcPts val="0"/>
                        </a:spcAft>
                      </a:pPr>
                      <a:r>
                        <a:rPr lang="tr-TR" sz="1400" u="none" strike="noStrike" spc="0" dirty="0" smtClean="0">
                          <a:solidFill>
                            <a:srgbClr val="002060"/>
                          </a:solidFill>
                          <a:effectLst/>
                          <a:latin typeface="Times New Roman" panose="02020603050405020304" pitchFamily="18" charset="0"/>
                          <a:cs typeface="Times New Roman" panose="02020603050405020304" pitchFamily="18" charset="0"/>
                        </a:rPr>
                        <a:t>19.032</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marR="152400" algn="ctr">
                        <a:lnSpc>
                          <a:spcPts val="950"/>
                        </a:lnSpc>
                        <a:spcAft>
                          <a:spcPts val="0"/>
                        </a:spcAft>
                      </a:pPr>
                      <a:endParaRPr lang="tr-TR" sz="1400" u="none" strike="noStrike" spc="0" dirty="0" smtClean="0">
                        <a:solidFill>
                          <a:srgbClr val="002060"/>
                        </a:solidFill>
                        <a:effectLst/>
                        <a:latin typeface="Times New Roman" panose="02020603050405020304" pitchFamily="18" charset="0"/>
                        <a:cs typeface="Times New Roman" panose="02020603050405020304" pitchFamily="18" charset="0"/>
                      </a:endParaRPr>
                    </a:p>
                    <a:p>
                      <a:pPr marR="152400" algn="ctr">
                        <a:lnSpc>
                          <a:spcPts val="950"/>
                        </a:lnSpc>
                        <a:spcAft>
                          <a:spcPts val="0"/>
                        </a:spcAft>
                      </a:pPr>
                      <a:r>
                        <a:rPr lang="tr-TR" sz="1400" u="none" strike="noStrike" spc="0" dirty="0" smtClean="0">
                          <a:solidFill>
                            <a:srgbClr val="002060"/>
                          </a:solidFill>
                          <a:effectLst/>
                          <a:latin typeface="Times New Roman" panose="02020603050405020304" pitchFamily="18" charset="0"/>
                          <a:cs typeface="Times New Roman" panose="02020603050405020304" pitchFamily="18" charset="0"/>
                        </a:rPr>
                        <a:t>  8.386</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c>
                  <a:txBody>
                    <a:bodyPr/>
                    <a:lstStyle/>
                    <a:p>
                      <a:pPr algn="ctr">
                        <a:lnSpc>
                          <a:spcPts val="950"/>
                        </a:lnSpc>
                        <a:spcAft>
                          <a:spcPts val="0"/>
                        </a:spcAft>
                      </a:pPr>
                      <a:endParaRPr lang="tr-TR" sz="1400" u="none" strike="noStrike" spc="0" dirty="0" smtClean="0">
                        <a:solidFill>
                          <a:srgbClr val="002060"/>
                        </a:solidFill>
                        <a:effectLst/>
                        <a:latin typeface="Times New Roman" panose="02020603050405020304" pitchFamily="18" charset="0"/>
                        <a:cs typeface="Times New Roman" panose="02020603050405020304" pitchFamily="18" charset="0"/>
                      </a:endParaRPr>
                    </a:p>
                    <a:p>
                      <a:pPr algn="ctr">
                        <a:lnSpc>
                          <a:spcPts val="950"/>
                        </a:lnSpc>
                        <a:spcAft>
                          <a:spcPts val="0"/>
                        </a:spcAft>
                      </a:pPr>
                      <a:r>
                        <a:rPr lang="tr-TR" sz="1400" u="none" strike="noStrike" spc="0" dirty="0" smtClean="0">
                          <a:solidFill>
                            <a:srgbClr val="002060"/>
                          </a:solidFill>
                          <a:effectLst/>
                          <a:latin typeface="Times New Roman" panose="02020603050405020304" pitchFamily="18" charset="0"/>
                          <a:cs typeface="Times New Roman" panose="02020603050405020304" pitchFamily="18" charset="0"/>
                        </a:rPr>
                        <a:t>41.648</a:t>
                      </a:r>
                      <a:endParaRPr lang="tr-TR" sz="1400" dirty="0">
                        <a:solidFill>
                          <a:srgbClr val="002060"/>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40000"/>
                        <a:lumOff val="60000"/>
                      </a:schemeClr>
                    </a:solidFill>
                  </a:tcPr>
                </a:tc>
              </a:tr>
            </a:tbl>
          </a:graphicData>
        </a:graphic>
      </p:graphicFrame>
      <p:sp>
        <p:nvSpPr>
          <p:cNvPr id="9" name="Rectangle 2"/>
          <p:cNvSpPr>
            <a:spLocks noChangeArrowheads="1"/>
          </p:cNvSpPr>
          <p:nvPr/>
        </p:nvSpPr>
        <p:spPr bwMode="auto">
          <a:xfrm>
            <a:off x="1762125" y="3786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o 10"/>
          <p:cNvGraphicFramePr>
            <a:graphicFrameLocks noGrp="1"/>
          </p:cNvGraphicFramePr>
          <p:nvPr>
            <p:extLst>
              <p:ext uri="{D42A27DB-BD31-4B8C-83A1-F6EECF244321}">
                <p14:modId xmlns:p14="http://schemas.microsoft.com/office/powerpoint/2010/main" xmlns="" val="2134662359"/>
              </p:ext>
            </p:extLst>
          </p:nvPr>
        </p:nvGraphicFramePr>
        <p:xfrm>
          <a:off x="408293" y="2636912"/>
          <a:ext cx="8352926" cy="1234256"/>
        </p:xfrm>
        <a:graphic>
          <a:graphicData uri="http://schemas.openxmlformats.org/drawingml/2006/table">
            <a:tbl>
              <a:tblPr firstRow="1" firstCol="1" bandRow="1">
                <a:tableStyleId>{5C22544A-7EE6-4342-B048-85BDC9FD1C3A}</a:tableStyleId>
              </a:tblPr>
              <a:tblGrid>
                <a:gridCol w="1150648"/>
                <a:gridCol w="1414533"/>
                <a:gridCol w="1414533"/>
                <a:gridCol w="1419196"/>
                <a:gridCol w="1494725"/>
                <a:gridCol w="1459291"/>
              </a:tblGrid>
              <a:tr h="545120">
                <a:tc>
                  <a:txBody>
                    <a:bodyPr/>
                    <a:lstStyle/>
                    <a:p>
                      <a:pPr>
                        <a:spcAft>
                          <a:spcPts val="0"/>
                        </a:spcAft>
                      </a:pPr>
                      <a:r>
                        <a:rPr lang="tr-TR" sz="1500" dirty="0">
                          <a:solidFill>
                            <a:schemeClr val="tx1"/>
                          </a:solidFill>
                          <a:effectLst/>
                          <a:latin typeface="+mj-lt"/>
                          <a:cs typeface="Times New Roman" panose="02020603050405020304" pitchFamily="18" charset="0"/>
                        </a:rPr>
                        <a:t> </a:t>
                      </a:r>
                    </a:p>
                  </a:txBody>
                  <a:tcPr marL="6350" marR="6350" marT="0" marB="0" anchor="ctr">
                    <a:solidFill>
                      <a:schemeClr val="accent4">
                        <a:lumMod val="40000"/>
                        <a:lumOff val="60000"/>
                      </a:schemeClr>
                    </a:solidFill>
                  </a:tcPr>
                </a:tc>
                <a:tc>
                  <a:txBody>
                    <a:bodyPr/>
                    <a:lstStyle/>
                    <a:p>
                      <a:pPr algn="ctr">
                        <a:lnSpc>
                          <a:spcPts val="1050"/>
                        </a:lnSpc>
                        <a:spcAft>
                          <a:spcPts val="0"/>
                        </a:spcAft>
                      </a:pPr>
                      <a:r>
                        <a:rPr lang="tr-TR" sz="1500" u="none" strike="noStrike" spc="0" dirty="0">
                          <a:solidFill>
                            <a:schemeClr val="accent2">
                              <a:lumMod val="75000"/>
                            </a:schemeClr>
                          </a:solidFill>
                          <a:effectLst/>
                          <a:latin typeface="+mj-lt"/>
                          <a:cs typeface="Times New Roman" panose="02020603050405020304" pitchFamily="18" charset="0"/>
                        </a:rPr>
                        <a:t>Mezgit</a:t>
                      </a:r>
                      <a:endParaRPr lang="tr-TR" sz="15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4">
                        <a:lumMod val="40000"/>
                        <a:lumOff val="60000"/>
                      </a:schemeClr>
                    </a:solidFill>
                  </a:tcPr>
                </a:tc>
                <a:tc>
                  <a:txBody>
                    <a:bodyPr/>
                    <a:lstStyle/>
                    <a:p>
                      <a:pPr marL="177800" algn="ctr">
                        <a:lnSpc>
                          <a:spcPts val="1050"/>
                        </a:lnSpc>
                        <a:spcAft>
                          <a:spcPts val="300"/>
                        </a:spcAft>
                      </a:pPr>
                      <a:r>
                        <a:rPr lang="tr-TR" sz="1500" u="none" strike="noStrike" spc="0" dirty="0">
                          <a:solidFill>
                            <a:schemeClr val="accent2">
                              <a:lumMod val="75000"/>
                            </a:schemeClr>
                          </a:solidFill>
                          <a:effectLst/>
                          <a:latin typeface="+mj-lt"/>
                          <a:cs typeface="Times New Roman" panose="02020603050405020304" pitchFamily="18" charset="0"/>
                        </a:rPr>
                        <a:t>Bakalorya-</a:t>
                      </a:r>
                      <a:endParaRPr lang="tr-TR" sz="1500" dirty="0">
                        <a:solidFill>
                          <a:schemeClr val="accent2">
                            <a:lumMod val="75000"/>
                          </a:schemeClr>
                        </a:solidFill>
                        <a:effectLst/>
                        <a:latin typeface="+mj-lt"/>
                        <a:cs typeface="Times New Roman" panose="02020603050405020304" pitchFamily="18" charset="0"/>
                      </a:endParaRPr>
                    </a:p>
                    <a:p>
                      <a:pPr marR="254000" algn="ctr">
                        <a:lnSpc>
                          <a:spcPts val="1050"/>
                        </a:lnSpc>
                        <a:spcBef>
                          <a:spcPts val="300"/>
                        </a:spcBef>
                        <a:spcAft>
                          <a:spcPts val="0"/>
                        </a:spcAft>
                      </a:pPr>
                      <a:r>
                        <a:rPr lang="tr-TR" sz="1500" u="none" strike="noStrike" spc="0" dirty="0" smtClean="0">
                          <a:solidFill>
                            <a:schemeClr val="accent2">
                              <a:lumMod val="75000"/>
                            </a:schemeClr>
                          </a:solidFill>
                          <a:effectLst/>
                          <a:latin typeface="+mj-lt"/>
                          <a:cs typeface="Times New Roman" panose="02020603050405020304" pitchFamily="18" charset="0"/>
                        </a:rPr>
                        <a:t>       Berlam</a:t>
                      </a:r>
                      <a:endParaRPr lang="tr-TR" sz="15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4">
                        <a:lumMod val="40000"/>
                        <a:lumOff val="60000"/>
                      </a:schemeClr>
                    </a:solidFill>
                  </a:tcPr>
                </a:tc>
                <a:tc>
                  <a:txBody>
                    <a:bodyPr/>
                    <a:lstStyle/>
                    <a:p>
                      <a:pPr algn="ctr">
                        <a:lnSpc>
                          <a:spcPts val="1050"/>
                        </a:lnSpc>
                        <a:spcAft>
                          <a:spcPts val="0"/>
                        </a:spcAft>
                      </a:pPr>
                      <a:r>
                        <a:rPr lang="tr-TR" sz="1500" u="none" strike="noStrike" spc="0" dirty="0">
                          <a:solidFill>
                            <a:schemeClr val="accent2">
                              <a:lumMod val="75000"/>
                            </a:schemeClr>
                          </a:solidFill>
                          <a:effectLst/>
                          <a:latin typeface="+mj-lt"/>
                          <a:cs typeface="Times New Roman" panose="02020603050405020304" pitchFamily="18" charset="0"/>
                        </a:rPr>
                        <a:t>Tekir</a:t>
                      </a:r>
                      <a:endParaRPr lang="tr-TR" sz="15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4">
                        <a:lumMod val="40000"/>
                        <a:lumOff val="60000"/>
                      </a:schemeClr>
                    </a:solidFill>
                  </a:tcPr>
                </a:tc>
                <a:tc>
                  <a:txBody>
                    <a:bodyPr/>
                    <a:lstStyle/>
                    <a:p>
                      <a:pPr algn="ctr">
                        <a:spcAft>
                          <a:spcPts val="0"/>
                        </a:spcAft>
                      </a:pPr>
                      <a:r>
                        <a:rPr lang="tr-TR" sz="1500" u="none" strike="noStrike" spc="0" dirty="0">
                          <a:solidFill>
                            <a:schemeClr val="accent2">
                              <a:lumMod val="75000"/>
                            </a:schemeClr>
                          </a:solidFill>
                          <a:effectLst/>
                          <a:latin typeface="+mj-lt"/>
                          <a:cs typeface="Times New Roman" panose="02020603050405020304" pitchFamily="18" charset="0"/>
                        </a:rPr>
                        <a:t>Barbunya&amp; Paşa </a:t>
                      </a:r>
                      <a:r>
                        <a:rPr lang="tr-TR" sz="1500" u="none" strike="noStrike" spc="0" dirty="0" err="1">
                          <a:solidFill>
                            <a:schemeClr val="accent2">
                              <a:lumMod val="75000"/>
                            </a:schemeClr>
                          </a:solidFill>
                          <a:effectLst/>
                          <a:latin typeface="+mj-lt"/>
                          <a:cs typeface="Times New Roman" panose="02020603050405020304" pitchFamily="18" charset="0"/>
                        </a:rPr>
                        <a:t>Barbunu</a:t>
                      </a:r>
                      <a:endParaRPr lang="tr-TR" sz="15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4">
                        <a:lumMod val="40000"/>
                        <a:lumOff val="60000"/>
                      </a:schemeClr>
                    </a:solidFill>
                  </a:tcPr>
                </a:tc>
                <a:tc>
                  <a:txBody>
                    <a:bodyPr/>
                    <a:lstStyle/>
                    <a:p>
                      <a:pPr algn="ctr">
                        <a:lnSpc>
                          <a:spcPts val="1050"/>
                        </a:lnSpc>
                        <a:spcAft>
                          <a:spcPts val="0"/>
                        </a:spcAft>
                      </a:pPr>
                      <a:r>
                        <a:rPr lang="tr-TR" sz="1500" u="none" strike="noStrike" spc="0" dirty="0">
                          <a:solidFill>
                            <a:schemeClr val="accent2">
                              <a:lumMod val="75000"/>
                            </a:schemeClr>
                          </a:solidFill>
                          <a:effectLst/>
                          <a:latin typeface="+mj-lt"/>
                          <a:cs typeface="Times New Roman" panose="02020603050405020304" pitchFamily="18" charset="0"/>
                        </a:rPr>
                        <a:t>Kalkan</a:t>
                      </a:r>
                      <a:endParaRPr lang="tr-TR" sz="15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4">
                        <a:lumMod val="40000"/>
                        <a:lumOff val="60000"/>
                      </a:schemeClr>
                    </a:solidFill>
                  </a:tcPr>
                </a:tc>
              </a:tr>
              <a:tr h="324997">
                <a:tc>
                  <a:txBody>
                    <a:bodyPr/>
                    <a:lstStyle/>
                    <a:p>
                      <a:pPr algn="ctr">
                        <a:lnSpc>
                          <a:spcPts val="950"/>
                        </a:lnSpc>
                        <a:spcAft>
                          <a:spcPts val="0"/>
                        </a:spcAft>
                      </a:pPr>
                      <a:r>
                        <a:rPr lang="tr-TR" sz="1500" u="none" strike="noStrike" spc="0" dirty="0">
                          <a:solidFill>
                            <a:schemeClr val="accent2">
                              <a:lumMod val="75000"/>
                            </a:schemeClr>
                          </a:solidFill>
                          <a:effectLst/>
                          <a:latin typeface="+mj-lt"/>
                          <a:cs typeface="Times New Roman" panose="02020603050405020304" pitchFamily="18" charset="0"/>
                        </a:rPr>
                        <a:t>2013</a:t>
                      </a:r>
                      <a:endParaRPr lang="tr-TR" sz="15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4">
                        <a:lumMod val="40000"/>
                        <a:lumOff val="60000"/>
                      </a:schemeClr>
                    </a:solidFill>
                  </a:tcPr>
                </a:tc>
                <a:tc>
                  <a:txBody>
                    <a:bodyPr/>
                    <a:lstStyle/>
                    <a:p>
                      <a:pPr algn="ctr">
                        <a:lnSpc>
                          <a:spcPts val="950"/>
                        </a:lnSpc>
                        <a:spcAft>
                          <a:spcPts val="0"/>
                        </a:spcAft>
                      </a:pPr>
                      <a:r>
                        <a:rPr lang="tr-TR" sz="1500" u="none" strike="noStrike" spc="0" dirty="0">
                          <a:solidFill>
                            <a:schemeClr val="tx1"/>
                          </a:solidFill>
                          <a:effectLst/>
                          <a:latin typeface="+mj-lt"/>
                          <a:cs typeface="Times New Roman" panose="02020603050405020304" pitchFamily="18" charset="0"/>
                        </a:rPr>
                        <a:t>9.397</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R="254000" algn="ctr">
                        <a:lnSpc>
                          <a:spcPts val="950"/>
                        </a:lnSpc>
                        <a:spcAft>
                          <a:spcPts val="0"/>
                        </a:spcAft>
                      </a:pPr>
                      <a:r>
                        <a:rPr lang="tr-TR" sz="1500" u="none" strike="noStrike" spc="0" dirty="0" smtClean="0">
                          <a:solidFill>
                            <a:schemeClr val="tx1"/>
                          </a:solidFill>
                          <a:effectLst/>
                          <a:latin typeface="+mj-lt"/>
                          <a:cs typeface="Times New Roman" panose="02020603050405020304" pitchFamily="18" charset="0"/>
                        </a:rPr>
                        <a:t>      676</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R="254000" algn="ctr">
                        <a:lnSpc>
                          <a:spcPts val="950"/>
                        </a:lnSpc>
                        <a:spcAft>
                          <a:spcPts val="0"/>
                        </a:spcAft>
                      </a:pPr>
                      <a:r>
                        <a:rPr lang="tr-TR" sz="1500" u="none" strike="noStrike" spc="0" dirty="0">
                          <a:solidFill>
                            <a:schemeClr val="tx1"/>
                          </a:solidFill>
                          <a:effectLst/>
                          <a:latin typeface="+mj-lt"/>
                          <a:cs typeface="Times New Roman" panose="02020603050405020304" pitchFamily="18" charset="0"/>
                        </a:rPr>
                        <a:t>2.333</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L="0" indent="0" algn="ctr">
                        <a:lnSpc>
                          <a:spcPts val="950"/>
                        </a:lnSpc>
                        <a:spcAft>
                          <a:spcPts val="0"/>
                        </a:spcAft>
                      </a:pPr>
                      <a:r>
                        <a:rPr lang="tr-TR" sz="1500" u="none" strike="noStrike" spc="0" dirty="0">
                          <a:solidFill>
                            <a:schemeClr val="tx1"/>
                          </a:solidFill>
                          <a:effectLst/>
                          <a:latin typeface="+mj-lt"/>
                          <a:cs typeface="Times New Roman" panose="02020603050405020304" pitchFamily="18" charset="0"/>
                        </a:rPr>
                        <a:t>2.144</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R="266700" algn="ctr">
                        <a:lnSpc>
                          <a:spcPts val="950"/>
                        </a:lnSpc>
                        <a:spcAft>
                          <a:spcPts val="0"/>
                        </a:spcAft>
                      </a:pPr>
                      <a:r>
                        <a:rPr lang="tr-TR" sz="1500" u="none" strike="noStrike" spc="0" dirty="0">
                          <a:solidFill>
                            <a:schemeClr val="tx1"/>
                          </a:solidFill>
                          <a:effectLst/>
                          <a:latin typeface="+mj-lt"/>
                          <a:cs typeface="Times New Roman" panose="02020603050405020304" pitchFamily="18" charset="0"/>
                        </a:rPr>
                        <a:t>209</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r>
              <a:tr h="364139">
                <a:tc>
                  <a:txBody>
                    <a:bodyPr/>
                    <a:lstStyle/>
                    <a:p>
                      <a:pPr algn="ctr">
                        <a:lnSpc>
                          <a:spcPts val="950"/>
                        </a:lnSpc>
                        <a:spcAft>
                          <a:spcPts val="0"/>
                        </a:spcAft>
                      </a:pPr>
                      <a:endParaRPr lang="tr-TR" sz="1500" u="none" strike="noStrike" spc="0" dirty="0" smtClean="0">
                        <a:solidFill>
                          <a:schemeClr val="accent2">
                            <a:lumMod val="75000"/>
                          </a:schemeClr>
                        </a:solidFill>
                        <a:effectLst/>
                        <a:latin typeface="+mj-lt"/>
                        <a:cs typeface="Times New Roman" panose="02020603050405020304" pitchFamily="18" charset="0"/>
                      </a:endParaRPr>
                    </a:p>
                    <a:p>
                      <a:pPr algn="ctr">
                        <a:lnSpc>
                          <a:spcPts val="950"/>
                        </a:lnSpc>
                        <a:spcAft>
                          <a:spcPts val="0"/>
                        </a:spcAft>
                      </a:pPr>
                      <a:r>
                        <a:rPr lang="tr-TR" sz="1500" u="none" strike="noStrike" spc="0" dirty="0" smtClean="0">
                          <a:solidFill>
                            <a:schemeClr val="accent2">
                              <a:lumMod val="75000"/>
                            </a:schemeClr>
                          </a:solidFill>
                          <a:effectLst/>
                          <a:latin typeface="+mj-lt"/>
                          <a:cs typeface="Times New Roman" panose="02020603050405020304" pitchFamily="18" charset="0"/>
                        </a:rPr>
                        <a:t>2014</a:t>
                      </a:r>
                      <a:endParaRPr lang="tr-TR" sz="15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4">
                        <a:lumMod val="40000"/>
                        <a:lumOff val="60000"/>
                      </a:schemeClr>
                    </a:solidFill>
                  </a:tcPr>
                </a:tc>
                <a:tc>
                  <a:txBody>
                    <a:bodyPr/>
                    <a:lstStyle/>
                    <a:p>
                      <a:pPr algn="ctr">
                        <a:lnSpc>
                          <a:spcPts val="950"/>
                        </a:lnSpc>
                        <a:spcAft>
                          <a:spcPts val="0"/>
                        </a:spcAft>
                      </a:pPr>
                      <a:endParaRPr lang="tr-TR" sz="1500" u="none" strike="noStrike" spc="0" dirty="0" smtClean="0">
                        <a:solidFill>
                          <a:schemeClr val="tx1"/>
                        </a:solidFill>
                        <a:effectLst/>
                        <a:latin typeface="+mj-lt"/>
                        <a:cs typeface="Times New Roman" panose="02020603050405020304" pitchFamily="18" charset="0"/>
                      </a:endParaRPr>
                    </a:p>
                    <a:p>
                      <a:pPr algn="ctr">
                        <a:lnSpc>
                          <a:spcPts val="950"/>
                        </a:lnSpc>
                        <a:spcAft>
                          <a:spcPts val="0"/>
                        </a:spcAft>
                      </a:pPr>
                      <a:r>
                        <a:rPr lang="tr-TR" sz="1500" u="none" strike="noStrike" spc="0" dirty="0" smtClean="0">
                          <a:solidFill>
                            <a:schemeClr val="tx1"/>
                          </a:solidFill>
                          <a:effectLst/>
                          <a:latin typeface="+mj-lt"/>
                          <a:cs typeface="Times New Roman" panose="02020603050405020304" pitchFamily="18" charset="0"/>
                        </a:rPr>
                        <a:t>9.555</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R="254000" algn="ctr">
                        <a:lnSpc>
                          <a:spcPts val="950"/>
                        </a:lnSpc>
                        <a:spcAft>
                          <a:spcPts val="0"/>
                        </a:spcAft>
                      </a:pPr>
                      <a:r>
                        <a:rPr lang="tr-TR" sz="1500" u="none" strike="noStrike" spc="0" dirty="0" smtClean="0">
                          <a:solidFill>
                            <a:schemeClr val="tx1"/>
                          </a:solidFill>
                          <a:effectLst/>
                          <a:latin typeface="+mj-lt"/>
                          <a:cs typeface="Times New Roman" panose="02020603050405020304" pitchFamily="18" charset="0"/>
                        </a:rPr>
                        <a:t>       642</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R="254000" algn="ctr">
                        <a:lnSpc>
                          <a:spcPts val="950"/>
                        </a:lnSpc>
                        <a:spcAft>
                          <a:spcPts val="0"/>
                        </a:spcAft>
                      </a:pPr>
                      <a:endParaRPr lang="tr-TR" sz="1500" u="none" strike="noStrike" spc="0" dirty="0" smtClean="0">
                        <a:solidFill>
                          <a:schemeClr val="tx1"/>
                        </a:solidFill>
                        <a:effectLst/>
                        <a:latin typeface="+mj-lt"/>
                        <a:cs typeface="Times New Roman" panose="02020603050405020304" pitchFamily="18" charset="0"/>
                      </a:endParaRPr>
                    </a:p>
                    <a:p>
                      <a:pPr marR="254000" algn="ctr">
                        <a:lnSpc>
                          <a:spcPts val="950"/>
                        </a:lnSpc>
                        <a:spcAft>
                          <a:spcPts val="0"/>
                        </a:spcAft>
                      </a:pPr>
                      <a:r>
                        <a:rPr lang="tr-TR" sz="1500" u="none" strike="noStrike" spc="0" dirty="0" smtClean="0">
                          <a:solidFill>
                            <a:schemeClr val="tx1"/>
                          </a:solidFill>
                          <a:effectLst/>
                          <a:latin typeface="+mj-lt"/>
                          <a:cs typeface="Times New Roman" panose="02020603050405020304" pitchFamily="18" charset="0"/>
                        </a:rPr>
                        <a:t>3.617</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L="457200" algn="ctr">
                        <a:lnSpc>
                          <a:spcPts val="950"/>
                        </a:lnSpc>
                        <a:spcAft>
                          <a:spcPts val="0"/>
                        </a:spcAft>
                      </a:pPr>
                      <a:endParaRPr lang="tr-TR" sz="1500" u="none" strike="noStrike" spc="0" dirty="0" smtClean="0">
                        <a:solidFill>
                          <a:schemeClr val="tx1"/>
                        </a:solidFill>
                        <a:effectLst/>
                        <a:latin typeface="+mj-lt"/>
                        <a:cs typeface="Times New Roman" panose="02020603050405020304" pitchFamily="18" charset="0"/>
                      </a:endParaRPr>
                    </a:p>
                    <a:p>
                      <a:pPr marL="0" indent="0" algn="ctr">
                        <a:lnSpc>
                          <a:spcPts val="950"/>
                        </a:lnSpc>
                        <a:spcAft>
                          <a:spcPts val="0"/>
                        </a:spcAft>
                      </a:pPr>
                      <a:r>
                        <a:rPr lang="tr-TR" sz="1500" u="none" strike="noStrike" spc="0" dirty="0" smtClean="0">
                          <a:solidFill>
                            <a:schemeClr val="tx1"/>
                          </a:solidFill>
                          <a:effectLst/>
                          <a:latin typeface="+mj-lt"/>
                          <a:cs typeface="Times New Roman" panose="02020603050405020304" pitchFamily="18" charset="0"/>
                        </a:rPr>
                        <a:t>1.461</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c>
                  <a:txBody>
                    <a:bodyPr/>
                    <a:lstStyle/>
                    <a:p>
                      <a:pPr marR="266700" algn="ctr">
                        <a:lnSpc>
                          <a:spcPts val="950"/>
                        </a:lnSpc>
                        <a:spcAft>
                          <a:spcPts val="0"/>
                        </a:spcAft>
                      </a:pPr>
                      <a:endParaRPr lang="tr-TR" sz="1500" u="none" strike="noStrike" spc="0" dirty="0" smtClean="0">
                        <a:solidFill>
                          <a:schemeClr val="tx1"/>
                        </a:solidFill>
                        <a:effectLst/>
                        <a:latin typeface="+mj-lt"/>
                        <a:cs typeface="Times New Roman" panose="02020603050405020304" pitchFamily="18" charset="0"/>
                      </a:endParaRPr>
                    </a:p>
                    <a:p>
                      <a:pPr marR="266700" algn="ctr">
                        <a:lnSpc>
                          <a:spcPts val="950"/>
                        </a:lnSpc>
                        <a:spcAft>
                          <a:spcPts val="0"/>
                        </a:spcAft>
                      </a:pPr>
                      <a:r>
                        <a:rPr lang="tr-TR" sz="1500" u="none" strike="noStrike" spc="0" dirty="0" smtClean="0">
                          <a:solidFill>
                            <a:schemeClr val="tx1"/>
                          </a:solidFill>
                          <a:effectLst/>
                          <a:latin typeface="+mj-lt"/>
                          <a:cs typeface="Times New Roman" panose="02020603050405020304" pitchFamily="18" charset="0"/>
                        </a:rPr>
                        <a:t>198</a:t>
                      </a:r>
                      <a:endParaRPr lang="tr-TR" sz="1500" dirty="0">
                        <a:solidFill>
                          <a:schemeClr val="tx1"/>
                        </a:solidFill>
                        <a:effectLst/>
                        <a:latin typeface="+mj-lt"/>
                        <a:cs typeface="Times New Roman" panose="02020603050405020304" pitchFamily="18" charset="0"/>
                      </a:endParaRPr>
                    </a:p>
                  </a:txBody>
                  <a:tcPr marL="6350" marR="0" marT="0" marB="0" anchor="ctr">
                    <a:solidFill>
                      <a:schemeClr val="accent4">
                        <a:lumMod val="40000"/>
                        <a:lumOff val="60000"/>
                      </a:schemeClr>
                    </a:solidFill>
                  </a:tcPr>
                </a:tc>
              </a:tr>
            </a:tbl>
          </a:graphicData>
        </a:graphic>
      </p:graphicFrame>
      <p:sp>
        <p:nvSpPr>
          <p:cNvPr id="12" name="Başlık 1"/>
          <p:cNvSpPr txBox="1">
            <a:spLocks/>
          </p:cNvSpPr>
          <p:nvPr/>
        </p:nvSpPr>
        <p:spPr>
          <a:xfrm>
            <a:off x="408293" y="4254222"/>
            <a:ext cx="8229600" cy="400110"/>
          </a:xfrm>
          <a:prstGeom prst="rect">
            <a:avLst/>
          </a:prstGeom>
        </p:spPr>
        <p:txBody>
          <a:bodyPr vert="horz" wrap="square" lIns="91440" tIns="45720" rIns="91440" bIns="45720" rtlCol="0" anchor="ctr">
            <a:spAutoFit/>
          </a:bodyPr>
          <a:lstStyle>
            <a:defPPr>
              <a:defRPr lang="tr-TR"/>
            </a:defPPr>
            <a:lvl1pPr algn="ctr">
              <a:spcBef>
                <a:spcPct val="0"/>
              </a:spcBef>
              <a:defRPr sz="20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Avcılığı </a:t>
            </a:r>
            <a:r>
              <a:rPr lang="tr-TR" dirty="0"/>
              <a:t>En Çok Yapılan Diğer Deniz Ürünleri Üretim Miktarları (Ton</a:t>
            </a:r>
            <a:r>
              <a:rPr lang="tr-TR" dirty="0" smtClean="0"/>
              <a:t>)</a:t>
            </a:r>
            <a:endParaRPr lang="tr-TR" dirty="0"/>
          </a:p>
        </p:txBody>
      </p:sp>
      <p:graphicFrame>
        <p:nvGraphicFramePr>
          <p:cNvPr id="13" name="Tablo 12"/>
          <p:cNvGraphicFramePr>
            <a:graphicFrameLocks noGrp="1"/>
          </p:cNvGraphicFramePr>
          <p:nvPr>
            <p:extLst>
              <p:ext uri="{D42A27DB-BD31-4B8C-83A1-F6EECF244321}">
                <p14:modId xmlns:p14="http://schemas.microsoft.com/office/powerpoint/2010/main" xmlns="" val="3892000568"/>
              </p:ext>
            </p:extLst>
          </p:nvPr>
        </p:nvGraphicFramePr>
        <p:xfrm>
          <a:off x="408293" y="4725144"/>
          <a:ext cx="8334797" cy="1404800"/>
        </p:xfrm>
        <a:graphic>
          <a:graphicData uri="http://schemas.openxmlformats.org/drawingml/2006/table">
            <a:tbl>
              <a:tblPr firstRow="1" firstCol="1" bandRow="1">
                <a:tableStyleId>{5C22544A-7EE6-4342-B048-85BDC9FD1C3A}</a:tableStyleId>
              </a:tblPr>
              <a:tblGrid>
                <a:gridCol w="1062864"/>
                <a:gridCol w="1591494"/>
                <a:gridCol w="1416841"/>
                <a:gridCol w="1416841"/>
                <a:gridCol w="1416841"/>
                <a:gridCol w="1429916"/>
              </a:tblGrid>
              <a:tr h="720080">
                <a:tc>
                  <a:txBody>
                    <a:bodyPr/>
                    <a:lstStyle/>
                    <a:p>
                      <a:pPr>
                        <a:spcAft>
                          <a:spcPts val="0"/>
                        </a:spcAft>
                      </a:pPr>
                      <a:endParaRPr lang="tr-TR" sz="1400" dirty="0" smtClean="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Kum Midyesi (</a:t>
                      </a:r>
                      <a:r>
                        <a:rPr lang="tr-TR" sz="1400" u="none" strike="noStrike" spc="0" dirty="0" err="1">
                          <a:solidFill>
                            <a:schemeClr val="accent2">
                              <a:lumMod val="75000"/>
                            </a:schemeClr>
                          </a:solidFill>
                          <a:effectLst/>
                          <a:latin typeface="+mj-lt"/>
                          <a:cs typeface="Times New Roman" panose="02020603050405020304" pitchFamily="18" charset="0"/>
                        </a:rPr>
                        <a:t>Akivades</a:t>
                      </a:r>
                      <a:r>
                        <a:rPr lang="tr-TR" sz="1400" u="none" strike="noStrike" spc="0" dirty="0">
                          <a:solidFill>
                            <a:schemeClr val="accent2">
                              <a:lumMod val="75000"/>
                            </a:schemeClr>
                          </a:solidFill>
                          <a:effectLst/>
                          <a:latin typeface="+mj-lt"/>
                          <a:cs typeface="Times New Roman" panose="02020603050405020304" pitchFamily="18" charset="0"/>
                        </a:rPr>
                        <a:t> ve Beyaz Kum M</a:t>
                      </a:r>
                      <a:r>
                        <a:rPr lang="tr-TR" sz="1400" u="none" strike="noStrike" spc="0" dirty="0" smtClean="0">
                          <a:solidFill>
                            <a:schemeClr val="accent2">
                              <a:lumMod val="75000"/>
                            </a:schemeClr>
                          </a:solidFill>
                          <a:effectLst/>
                          <a:latin typeface="+mj-lt"/>
                          <a:cs typeface="Times New Roman" panose="02020603050405020304" pitchFamily="18" charset="0"/>
                        </a:rPr>
                        <a:t>.)</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lnSpc>
                          <a:spcPts val="1050"/>
                        </a:lnSpc>
                        <a:spcAft>
                          <a:spcPts val="300"/>
                        </a:spcAft>
                      </a:pPr>
                      <a:r>
                        <a:rPr lang="tr-TR" sz="1400" u="none" strike="noStrike" spc="0" dirty="0" smtClean="0">
                          <a:solidFill>
                            <a:schemeClr val="accent2">
                              <a:lumMod val="75000"/>
                            </a:schemeClr>
                          </a:solidFill>
                          <a:effectLst/>
                          <a:latin typeface="+mj-lt"/>
                          <a:cs typeface="Times New Roman" panose="02020603050405020304" pitchFamily="18" charset="0"/>
                        </a:rPr>
                        <a:t>Deniz</a:t>
                      </a:r>
                      <a:endParaRPr lang="tr-TR" sz="1400" dirty="0">
                        <a:solidFill>
                          <a:schemeClr val="accent2">
                            <a:lumMod val="75000"/>
                          </a:schemeClr>
                        </a:solidFill>
                        <a:effectLst/>
                        <a:latin typeface="+mj-lt"/>
                        <a:cs typeface="Times New Roman" panose="02020603050405020304" pitchFamily="18" charset="0"/>
                      </a:endParaRPr>
                    </a:p>
                    <a:p>
                      <a:pPr marL="165100" algn="ctr">
                        <a:lnSpc>
                          <a:spcPts val="1050"/>
                        </a:lnSpc>
                        <a:spcBef>
                          <a:spcPts val="300"/>
                        </a:spcBef>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Salyangozu</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lnSpc>
                          <a:spcPts val="1320"/>
                        </a:lnSpc>
                        <a:spcAft>
                          <a:spcPts val="0"/>
                        </a:spcAft>
                      </a:pPr>
                      <a:r>
                        <a:rPr lang="tr-TR" sz="1400" u="none" strike="noStrike" spc="0" dirty="0" smtClean="0">
                          <a:solidFill>
                            <a:schemeClr val="accent2">
                              <a:lumMod val="75000"/>
                            </a:schemeClr>
                          </a:solidFill>
                          <a:effectLst/>
                          <a:latin typeface="+mj-lt"/>
                          <a:cs typeface="Times New Roman" panose="02020603050405020304" pitchFamily="18" charset="0"/>
                        </a:rPr>
                        <a:t>Karidesler </a:t>
                      </a:r>
                      <a:r>
                        <a:rPr lang="tr-TR" sz="1400" u="none" strike="noStrike" spc="0" dirty="0">
                          <a:solidFill>
                            <a:schemeClr val="accent2">
                              <a:lumMod val="75000"/>
                            </a:schemeClr>
                          </a:solidFill>
                          <a:effectLst/>
                          <a:latin typeface="+mj-lt"/>
                          <a:cs typeface="Times New Roman" panose="02020603050405020304" pitchFamily="18" charset="0"/>
                        </a:rPr>
                        <a:t>(Tüm Türler)</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Midye (Kara ve Kıllı Midye)</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lnSpc>
                          <a:spcPts val="1050"/>
                        </a:lnSpc>
                        <a:spcAft>
                          <a:spcPts val="300"/>
                        </a:spcAft>
                      </a:pPr>
                      <a:r>
                        <a:rPr lang="tr-TR" sz="1400" u="none" strike="noStrike" spc="0" dirty="0" smtClean="0">
                          <a:solidFill>
                            <a:schemeClr val="accent2">
                              <a:lumMod val="75000"/>
                            </a:schemeClr>
                          </a:solidFill>
                          <a:effectLst/>
                          <a:latin typeface="+mj-lt"/>
                          <a:cs typeface="Times New Roman" panose="02020603050405020304" pitchFamily="18" charset="0"/>
                        </a:rPr>
                        <a:t>Mürekkep</a:t>
                      </a:r>
                      <a:endParaRPr lang="tr-TR" sz="1400" dirty="0">
                        <a:solidFill>
                          <a:schemeClr val="accent2">
                            <a:lumMod val="75000"/>
                          </a:schemeClr>
                        </a:solidFill>
                        <a:effectLst/>
                        <a:latin typeface="+mj-lt"/>
                        <a:cs typeface="Times New Roman" panose="02020603050405020304" pitchFamily="18" charset="0"/>
                      </a:endParaRPr>
                    </a:p>
                    <a:p>
                      <a:pPr algn="ctr">
                        <a:lnSpc>
                          <a:spcPts val="1050"/>
                        </a:lnSpc>
                        <a:spcBef>
                          <a:spcPts val="300"/>
                        </a:spcBef>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Balığı</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r>
              <a:tr h="360040">
                <a:tc>
                  <a:txBody>
                    <a:bodyPr/>
                    <a:lstStyle/>
                    <a:p>
                      <a:pPr algn="ctr">
                        <a:lnSpc>
                          <a:spcPts val="950"/>
                        </a:lnSpc>
                        <a:spcAft>
                          <a:spcPts val="0"/>
                        </a:spcAft>
                      </a:pPr>
                      <a:r>
                        <a:rPr lang="tr-TR" sz="1400" u="none" strike="noStrike" spc="0" dirty="0" smtClean="0">
                          <a:solidFill>
                            <a:schemeClr val="accent2">
                              <a:lumMod val="75000"/>
                            </a:schemeClr>
                          </a:solidFill>
                          <a:effectLst/>
                          <a:latin typeface="+mj-lt"/>
                          <a:cs typeface="Times New Roman" panose="02020603050405020304" pitchFamily="18" charset="0"/>
                        </a:rPr>
                        <a:t>2013</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marR="254000" algn="ctr">
                        <a:lnSpc>
                          <a:spcPts val="950"/>
                        </a:lnSpc>
                        <a:spcAft>
                          <a:spcPts val="0"/>
                        </a:spcAft>
                      </a:pPr>
                      <a:r>
                        <a:rPr lang="tr-TR" sz="1400" u="none" strike="noStrike" spc="0" dirty="0">
                          <a:solidFill>
                            <a:schemeClr val="tx1">
                              <a:lumMod val="95000"/>
                              <a:lumOff val="5000"/>
                            </a:schemeClr>
                          </a:solidFill>
                          <a:effectLst/>
                          <a:latin typeface="+mj-lt"/>
                          <a:cs typeface="Times New Roman" panose="02020603050405020304" pitchFamily="18" charset="0"/>
                        </a:rPr>
                        <a:t>28.113</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lnSpc>
                          <a:spcPts val="950"/>
                        </a:lnSpc>
                        <a:spcAft>
                          <a:spcPts val="0"/>
                        </a:spcAft>
                      </a:pPr>
                      <a:r>
                        <a:rPr lang="tr-TR" sz="1400" u="none" strike="noStrike" spc="0" dirty="0">
                          <a:solidFill>
                            <a:schemeClr val="tx1">
                              <a:lumMod val="95000"/>
                              <a:lumOff val="5000"/>
                            </a:schemeClr>
                          </a:solidFill>
                          <a:effectLst/>
                          <a:latin typeface="+mj-lt"/>
                          <a:cs typeface="Times New Roman" panose="02020603050405020304" pitchFamily="18" charset="0"/>
                        </a:rPr>
                        <a:t>8.655</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lnSpc>
                          <a:spcPts val="950"/>
                        </a:lnSpc>
                        <a:spcAft>
                          <a:spcPts val="0"/>
                        </a:spcAft>
                      </a:pPr>
                      <a:r>
                        <a:rPr lang="tr-TR" sz="1400" u="none" strike="noStrike" spc="0" dirty="0">
                          <a:solidFill>
                            <a:schemeClr val="tx1">
                              <a:lumMod val="95000"/>
                              <a:lumOff val="5000"/>
                            </a:schemeClr>
                          </a:solidFill>
                          <a:effectLst/>
                          <a:latin typeface="+mj-lt"/>
                          <a:cs typeface="Times New Roman" panose="02020603050405020304" pitchFamily="18" charset="0"/>
                        </a:rPr>
                        <a:t>4.028</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marR="254000" algn="ctr">
                        <a:lnSpc>
                          <a:spcPts val="950"/>
                        </a:lnSpc>
                        <a:spcAft>
                          <a:spcPts val="0"/>
                        </a:spcAft>
                      </a:pPr>
                      <a:r>
                        <a:rPr lang="tr-TR" sz="1400" u="none" strike="noStrike" spc="0" dirty="0">
                          <a:solidFill>
                            <a:schemeClr val="tx1">
                              <a:lumMod val="95000"/>
                              <a:lumOff val="5000"/>
                            </a:schemeClr>
                          </a:solidFill>
                          <a:effectLst/>
                          <a:latin typeface="+mj-lt"/>
                          <a:cs typeface="Times New Roman" panose="02020603050405020304" pitchFamily="18" charset="0"/>
                        </a:rPr>
                        <a:t>887</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marR="266700" algn="ctr">
                        <a:lnSpc>
                          <a:spcPts val="950"/>
                        </a:lnSpc>
                        <a:spcAft>
                          <a:spcPts val="0"/>
                        </a:spcAft>
                      </a:pPr>
                      <a:r>
                        <a:rPr lang="tr-TR" sz="1400" u="none" strike="noStrike" spc="0" dirty="0">
                          <a:solidFill>
                            <a:schemeClr val="tx1">
                              <a:lumMod val="95000"/>
                              <a:lumOff val="5000"/>
                            </a:schemeClr>
                          </a:solidFill>
                          <a:effectLst/>
                          <a:latin typeface="+mj-lt"/>
                          <a:cs typeface="Times New Roman" panose="02020603050405020304" pitchFamily="18" charset="0"/>
                        </a:rPr>
                        <a:t>1.244</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r>
              <a:tr h="324680">
                <a:tc>
                  <a:txBody>
                    <a:bodyPr/>
                    <a:lstStyle/>
                    <a:p>
                      <a:pPr algn="ctr">
                        <a:lnSpc>
                          <a:spcPts val="950"/>
                        </a:lnSpc>
                        <a:spcAft>
                          <a:spcPts val="0"/>
                        </a:spcAft>
                      </a:pPr>
                      <a:endParaRPr lang="tr-TR" sz="1400" u="none" strike="noStrike" spc="0" dirty="0" smtClean="0">
                        <a:solidFill>
                          <a:schemeClr val="accent2">
                            <a:lumMod val="75000"/>
                          </a:schemeClr>
                        </a:solidFill>
                        <a:effectLst/>
                        <a:latin typeface="+mj-lt"/>
                        <a:cs typeface="Times New Roman" panose="02020603050405020304" pitchFamily="18" charset="0"/>
                      </a:endParaRPr>
                    </a:p>
                    <a:p>
                      <a:pPr algn="ctr">
                        <a:lnSpc>
                          <a:spcPts val="950"/>
                        </a:lnSpc>
                        <a:spcAft>
                          <a:spcPts val="0"/>
                        </a:spcAft>
                      </a:pPr>
                      <a:r>
                        <a:rPr lang="tr-TR" sz="1400" u="none" strike="noStrike" spc="0" dirty="0" smtClean="0">
                          <a:solidFill>
                            <a:schemeClr val="accent2">
                              <a:lumMod val="75000"/>
                            </a:schemeClr>
                          </a:solidFill>
                          <a:effectLst/>
                          <a:latin typeface="+mj-lt"/>
                          <a:cs typeface="Times New Roman" panose="02020603050405020304" pitchFamily="18" charset="0"/>
                        </a:rPr>
                        <a:t>2014</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marR="254000" algn="ctr">
                        <a:lnSpc>
                          <a:spcPts val="950"/>
                        </a:lnSpc>
                        <a:spcAft>
                          <a:spcPts val="0"/>
                        </a:spcAft>
                      </a:pPr>
                      <a:endParaRPr lang="tr-TR" sz="1400" u="none" strike="noStrike" spc="0" dirty="0" smtClean="0">
                        <a:solidFill>
                          <a:schemeClr val="tx1">
                            <a:lumMod val="95000"/>
                            <a:lumOff val="5000"/>
                          </a:schemeClr>
                        </a:solidFill>
                        <a:effectLst/>
                        <a:latin typeface="+mj-lt"/>
                        <a:cs typeface="Times New Roman" panose="02020603050405020304" pitchFamily="18" charset="0"/>
                      </a:endParaRPr>
                    </a:p>
                    <a:p>
                      <a:pPr marR="254000" algn="ctr">
                        <a:lnSpc>
                          <a:spcPts val="950"/>
                        </a:lnSpc>
                        <a:spcAft>
                          <a:spcPts val="0"/>
                        </a:spcAft>
                      </a:pPr>
                      <a:r>
                        <a:rPr lang="tr-TR" sz="1400" u="none" strike="noStrike" spc="0" dirty="0" smtClean="0">
                          <a:solidFill>
                            <a:schemeClr val="tx1">
                              <a:lumMod val="95000"/>
                              <a:lumOff val="5000"/>
                            </a:schemeClr>
                          </a:solidFill>
                          <a:effectLst/>
                          <a:latin typeface="+mj-lt"/>
                          <a:cs typeface="Times New Roman" panose="02020603050405020304" pitchFamily="18" charset="0"/>
                        </a:rPr>
                        <a:t>21.836</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lnSpc>
                          <a:spcPts val="950"/>
                        </a:lnSpc>
                        <a:spcAft>
                          <a:spcPts val="0"/>
                        </a:spcAft>
                      </a:pPr>
                      <a:endParaRPr lang="tr-TR" sz="1400" u="none" strike="noStrike" spc="0" dirty="0" smtClean="0">
                        <a:solidFill>
                          <a:schemeClr val="tx1">
                            <a:lumMod val="95000"/>
                            <a:lumOff val="5000"/>
                          </a:schemeClr>
                        </a:solidFill>
                        <a:effectLst/>
                        <a:latin typeface="+mj-lt"/>
                        <a:cs typeface="Times New Roman" panose="02020603050405020304" pitchFamily="18" charset="0"/>
                      </a:endParaRPr>
                    </a:p>
                    <a:p>
                      <a:pPr algn="ctr">
                        <a:lnSpc>
                          <a:spcPts val="950"/>
                        </a:lnSpc>
                        <a:spcAft>
                          <a:spcPts val="0"/>
                        </a:spcAft>
                      </a:pPr>
                      <a:r>
                        <a:rPr lang="tr-TR" sz="1400" u="none" strike="noStrike" spc="0" dirty="0" smtClean="0">
                          <a:solidFill>
                            <a:schemeClr val="tx1">
                              <a:lumMod val="95000"/>
                              <a:lumOff val="5000"/>
                            </a:schemeClr>
                          </a:solidFill>
                          <a:effectLst/>
                          <a:latin typeface="+mj-lt"/>
                          <a:cs typeface="Times New Roman" panose="02020603050405020304" pitchFamily="18" charset="0"/>
                        </a:rPr>
                        <a:t>7.004</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algn="ctr">
                        <a:lnSpc>
                          <a:spcPts val="950"/>
                        </a:lnSpc>
                        <a:spcAft>
                          <a:spcPts val="0"/>
                        </a:spcAft>
                      </a:pPr>
                      <a:endParaRPr lang="tr-TR" sz="1400" u="none" strike="noStrike" spc="0" dirty="0" smtClean="0">
                        <a:solidFill>
                          <a:schemeClr val="tx1">
                            <a:lumMod val="95000"/>
                            <a:lumOff val="5000"/>
                          </a:schemeClr>
                        </a:solidFill>
                        <a:effectLst/>
                        <a:latin typeface="+mj-lt"/>
                        <a:cs typeface="Times New Roman" panose="02020603050405020304" pitchFamily="18" charset="0"/>
                      </a:endParaRPr>
                    </a:p>
                    <a:p>
                      <a:pPr algn="ctr">
                        <a:lnSpc>
                          <a:spcPts val="950"/>
                        </a:lnSpc>
                        <a:spcAft>
                          <a:spcPts val="0"/>
                        </a:spcAft>
                      </a:pPr>
                      <a:r>
                        <a:rPr lang="tr-TR" sz="1400" u="none" strike="noStrike" spc="0" dirty="0" smtClean="0">
                          <a:solidFill>
                            <a:schemeClr val="tx1">
                              <a:lumMod val="95000"/>
                              <a:lumOff val="5000"/>
                            </a:schemeClr>
                          </a:solidFill>
                          <a:effectLst/>
                          <a:latin typeface="+mj-lt"/>
                          <a:cs typeface="Times New Roman" panose="02020603050405020304" pitchFamily="18" charset="0"/>
                        </a:rPr>
                        <a:t>4.416</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marR="254000" algn="ctr">
                        <a:lnSpc>
                          <a:spcPts val="950"/>
                        </a:lnSpc>
                        <a:spcAft>
                          <a:spcPts val="0"/>
                        </a:spcAft>
                      </a:pPr>
                      <a:endParaRPr lang="tr-TR" sz="1400" u="none" strike="noStrike" spc="0" dirty="0" smtClean="0">
                        <a:solidFill>
                          <a:schemeClr val="tx1">
                            <a:lumMod val="95000"/>
                            <a:lumOff val="5000"/>
                          </a:schemeClr>
                        </a:solidFill>
                        <a:effectLst/>
                        <a:latin typeface="+mj-lt"/>
                        <a:cs typeface="Times New Roman" panose="02020603050405020304" pitchFamily="18" charset="0"/>
                      </a:endParaRPr>
                    </a:p>
                    <a:p>
                      <a:pPr marR="254000" algn="ctr">
                        <a:lnSpc>
                          <a:spcPts val="950"/>
                        </a:lnSpc>
                        <a:spcAft>
                          <a:spcPts val="0"/>
                        </a:spcAft>
                      </a:pPr>
                      <a:r>
                        <a:rPr lang="tr-TR" sz="1400" u="none" strike="noStrike" spc="0" dirty="0" smtClean="0">
                          <a:solidFill>
                            <a:schemeClr val="tx1">
                              <a:lumMod val="95000"/>
                              <a:lumOff val="5000"/>
                            </a:schemeClr>
                          </a:solidFill>
                          <a:effectLst/>
                          <a:latin typeface="+mj-lt"/>
                          <a:cs typeface="Times New Roman" panose="02020603050405020304" pitchFamily="18" charset="0"/>
                        </a:rPr>
                        <a:t>204</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c>
                  <a:txBody>
                    <a:bodyPr/>
                    <a:lstStyle/>
                    <a:p>
                      <a:pPr marR="266700" algn="ctr">
                        <a:lnSpc>
                          <a:spcPts val="950"/>
                        </a:lnSpc>
                        <a:spcAft>
                          <a:spcPts val="0"/>
                        </a:spcAft>
                      </a:pPr>
                      <a:endParaRPr lang="tr-TR" sz="1400" u="none" strike="noStrike" spc="0" dirty="0" smtClean="0">
                        <a:solidFill>
                          <a:schemeClr val="tx1">
                            <a:lumMod val="95000"/>
                            <a:lumOff val="5000"/>
                          </a:schemeClr>
                        </a:solidFill>
                        <a:effectLst/>
                        <a:latin typeface="+mj-lt"/>
                        <a:cs typeface="Times New Roman" panose="02020603050405020304" pitchFamily="18" charset="0"/>
                      </a:endParaRPr>
                    </a:p>
                    <a:p>
                      <a:pPr marR="266700" algn="ctr">
                        <a:lnSpc>
                          <a:spcPts val="950"/>
                        </a:lnSpc>
                        <a:spcAft>
                          <a:spcPts val="0"/>
                        </a:spcAft>
                      </a:pPr>
                      <a:r>
                        <a:rPr lang="tr-TR" sz="1400" u="none" strike="noStrike" spc="0" dirty="0" smtClean="0">
                          <a:solidFill>
                            <a:schemeClr val="tx1">
                              <a:lumMod val="95000"/>
                              <a:lumOff val="5000"/>
                            </a:schemeClr>
                          </a:solidFill>
                          <a:effectLst/>
                          <a:latin typeface="+mj-lt"/>
                          <a:cs typeface="Times New Roman" panose="02020603050405020304" pitchFamily="18" charset="0"/>
                        </a:rPr>
                        <a:t>    697</a:t>
                      </a:r>
                      <a:endParaRPr lang="tr-TR" sz="1400" dirty="0">
                        <a:solidFill>
                          <a:schemeClr val="tx1">
                            <a:lumMod val="95000"/>
                            <a:lumOff val="5000"/>
                          </a:schemeClr>
                        </a:solidFill>
                        <a:effectLst/>
                        <a:latin typeface="+mj-lt"/>
                        <a:cs typeface="Times New Roman" panose="02020603050405020304" pitchFamily="18" charset="0"/>
                      </a:endParaRPr>
                    </a:p>
                  </a:txBody>
                  <a:tcPr marL="6350" marR="6350" marT="0" marB="0" anchor="ctr">
                    <a:solidFill>
                      <a:schemeClr val="bg2">
                        <a:lumMod val="75000"/>
                      </a:schemeClr>
                    </a:solidFill>
                  </a:tcPr>
                </a:tc>
              </a:tr>
            </a:tbl>
          </a:graphicData>
        </a:graphic>
      </p:graphicFrame>
      <p:sp>
        <p:nvSpPr>
          <p:cNvPr id="4" name="Dikdörtgen 3"/>
          <p:cNvSpPr/>
          <p:nvPr/>
        </p:nvSpPr>
        <p:spPr>
          <a:xfrm>
            <a:off x="397699" y="1788559"/>
            <a:ext cx="1459054" cy="246221"/>
          </a:xfrm>
          <a:prstGeom prst="rect">
            <a:avLst/>
          </a:prstGeom>
        </p:spPr>
        <p:txBody>
          <a:bodyPr wrap="none">
            <a:spAutoFit/>
          </a:bodyPr>
          <a:lstStyle/>
          <a:p>
            <a:pPr>
              <a:lnSpc>
                <a:spcPts val="1225"/>
              </a:lnSpc>
            </a:pPr>
            <a:r>
              <a:rPr lang="tr-TR" sz="1400" dirty="0" smtClean="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Kraça+Karagöz</a:t>
            </a:r>
            <a:endParaRPr lang="tr-TR" sz="1400" dirty="0">
              <a:latin typeface="Times New Roman" panose="02020603050405020304" pitchFamily="18" charset="0"/>
              <a:ea typeface="Calibri"/>
              <a:cs typeface="Times New Roman" panose="02020603050405020304" pitchFamily="18" charset="0"/>
            </a:endParaRPr>
          </a:p>
        </p:txBody>
      </p:sp>
      <p:sp>
        <p:nvSpPr>
          <p:cNvPr id="5" name="Dikdörtgen 4"/>
          <p:cNvSpPr/>
          <p:nvPr/>
        </p:nvSpPr>
        <p:spPr>
          <a:xfrm>
            <a:off x="408293" y="2204864"/>
            <a:ext cx="8229600" cy="400110"/>
          </a:xfrm>
          <a:prstGeom prst="rect">
            <a:avLst/>
          </a:prstGeom>
        </p:spPr>
        <p:txBody>
          <a:bodyPr vert="horz" wrap="square" lIns="91440" tIns="45720" rIns="91440" bIns="45720" rtlCol="0" anchor="ctr">
            <a:spAutoFit/>
          </a:bodyPr>
          <a:lstStyle/>
          <a:p>
            <a:pPr algn="ctr">
              <a:spcBef>
                <a:spcPct val="0"/>
              </a:spcBef>
            </a:pPr>
            <a:r>
              <a:rPr lang="tr-TR" sz="2000" b="1" kern="0" dirty="0">
                <a:solidFill>
                  <a:srgbClr val="2B2B85">
                    <a:lumMod val="75000"/>
                  </a:srgbClr>
                </a:solidFill>
                <a:latin typeface="Calibri" panose="020F0502020204030204" pitchFamily="34" charset="0"/>
                <a:ea typeface="+mj-ea"/>
                <a:cs typeface="Times New Roman" panose="02020603050405020304" pitchFamily="18" charset="0"/>
              </a:rPr>
              <a:t>Avcılığı En Çok Yapılan </a:t>
            </a:r>
            <a:r>
              <a:rPr lang="tr-TR" sz="2000" b="1" kern="0" dirty="0" err="1">
                <a:solidFill>
                  <a:srgbClr val="2B2B85">
                    <a:lumMod val="75000"/>
                  </a:srgbClr>
                </a:solidFill>
                <a:latin typeface="Calibri" panose="020F0502020204030204" pitchFamily="34" charset="0"/>
                <a:ea typeface="+mj-ea"/>
                <a:cs typeface="Times New Roman" panose="02020603050405020304" pitchFamily="18" charset="0"/>
              </a:rPr>
              <a:t>Demersal</a:t>
            </a:r>
            <a:r>
              <a:rPr lang="tr-TR" sz="2000" b="1" kern="0" dirty="0">
                <a:solidFill>
                  <a:srgbClr val="2B2B85">
                    <a:lumMod val="75000"/>
                  </a:srgbClr>
                </a:solidFill>
                <a:latin typeface="Calibri" panose="020F0502020204030204" pitchFamily="34" charset="0"/>
                <a:ea typeface="+mj-ea"/>
                <a:cs typeface="Times New Roman" panose="02020603050405020304" pitchFamily="18" charset="0"/>
              </a:rPr>
              <a:t> Deniz Balıklarının Üretim Miktarları (Ton)</a:t>
            </a:r>
          </a:p>
        </p:txBody>
      </p:sp>
      <p:sp>
        <p:nvSpPr>
          <p:cNvPr id="14" name="Text Box 9"/>
          <p:cNvSpPr txBox="1">
            <a:spLocks noChangeArrowheads="1"/>
          </p:cNvSpPr>
          <p:nvPr/>
        </p:nvSpPr>
        <p:spPr bwMode="auto">
          <a:xfrm>
            <a:off x="397699" y="6275585"/>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329256703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39</a:t>
            </a:fld>
            <a:endParaRPr lang="tr-TR"/>
          </a:p>
        </p:txBody>
      </p:sp>
      <p:graphicFrame>
        <p:nvGraphicFramePr>
          <p:cNvPr id="4" name="Grafik 3"/>
          <p:cNvGraphicFramePr>
            <a:graphicFrameLocks/>
          </p:cNvGraphicFramePr>
          <p:nvPr>
            <p:extLst>
              <p:ext uri="{D42A27DB-BD31-4B8C-83A1-F6EECF244321}">
                <p14:modId xmlns:p14="http://schemas.microsoft.com/office/powerpoint/2010/main" xmlns="" val="521722410"/>
              </p:ext>
            </p:extLst>
          </p:nvPr>
        </p:nvGraphicFramePr>
        <p:xfrm>
          <a:off x="251520" y="764704"/>
          <a:ext cx="8892479"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6" name="Başlık 1"/>
          <p:cNvSpPr>
            <a:spLocks noGrp="1"/>
          </p:cNvSpPr>
          <p:nvPr>
            <p:ph type="title"/>
          </p:nvPr>
        </p:nvSpPr>
        <p:spPr>
          <a:xfrm>
            <a:off x="0" y="94444"/>
            <a:ext cx="9144000" cy="954107"/>
          </a:xfrm>
        </p:spPr>
        <p:txBody>
          <a:bodyPr wrap="square">
            <a:spAutoFit/>
          </a:bodyPr>
          <a:lstStyle/>
          <a:p>
            <a:r>
              <a:rPr lang="en-US" sz="2800" b="1" kern="0" dirty="0" smtClean="0">
                <a:solidFill>
                  <a:srgbClr val="2B2B85">
                    <a:lumMod val="75000"/>
                  </a:srgbClr>
                </a:solidFill>
                <a:latin typeface="Calibri" panose="020F0502020204030204" pitchFamily="34" charset="0"/>
                <a:cs typeface="Times New Roman" panose="02020603050405020304" pitchFamily="18" charset="0"/>
              </a:rPr>
              <a:t>201</a:t>
            </a:r>
            <a:r>
              <a:rPr lang="tr-TR" sz="2800" b="1" kern="0" dirty="0">
                <a:solidFill>
                  <a:srgbClr val="2B2B85">
                    <a:lumMod val="75000"/>
                  </a:srgbClr>
                </a:solidFill>
                <a:latin typeface="Calibri" panose="020F0502020204030204" pitchFamily="34" charset="0"/>
                <a:cs typeface="Times New Roman" panose="02020603050405020304" pitchFamily="18" charset="0"/>
              </a:rPr>
              <a:t>4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Yılında </a:t>
            </a:r>
            <a:r>
              <a:rPr lang="tr-TR" sz="2800" b="1" kern="0" dirty="0">
                <a:solidFill>
                  <a:srgbClr val="2B2B85">
                    <a:lumMod val="75000"/>
                  </a:srgbClr>
                </a:solidFill>
                <a:latin typeface="Calibri" panose="020F0502020204030204" pitchFamily="34" charset="0"/>
                <a:cs typeface="Times New Roman" panose="02020603050405020304" pitchFamily="18" charset="0"/>
              </a:rPr>
              <a:t>A</a:t>
            </a:r>
            <a:r>
              <a:rPr lang="tr-TR" altLang="tr-TR" sz="2800" b="1" kern="0" dirty="0" smtClean="0">
                <a:solidFill>
                  <a:srgbClr val="2B2B85">
                    <a:lumMod val="75000"/>
                  </a:srgbClr>
                </a:solidFill>
                <a:latin typeface="Calibri" panose="020F0502020204030204" pitchFamily="34" charset="0"/>
                <a:cs typeface="Times New Roman" panose="02020603050405020304" pitchFamily="18" charset="0"/>
              </a:rPr>
              <a:t>vcılığı En </a:t>
            </a:r>
            <a:r>
              <a:rPr lang="tr-TR" altLang="tr-TR" sz="2800" b="1" kern="0" dirty="0">
                <a:solidFill>
                  <a:srgbClr val="2B2B85">
                    <a:lumMod val="75000"/>
                  </a:srgbClr>
                </a:solidFill>
                <a:latin typeface="Calibri" panose="020F0502020204030204" pitchFamily="34" charset="0"/>
                <a:cs typeface="Times New Roman" panose="02020603050405020304" pitchFamily="18" charset="0"/>
              </a:rPr>
              <a:t>Ç</a:t>
            </a:r>
            <a:r>
              <a:rPr lang="tr-TR" altLang="tr-TR" sz="2800" b="1" kern="0" dirty="0" smtClean="0">
                <a:solidFill>
                  <a:srgbClr val="2B2B85">
                    <a:lumMod val="75000"/>
                  </a:srgbClr>
                </a:solidFill>
                <a:latin typeface="Calibri" panose="020F0502020204030204" pitchFamily="34" charset="0"/>
                <a:cs typeface="Times New Roman" panose="02020603050405020304" pitchFamily="18" charset="0"/>
              </a:rPr>
              <a:t>ok Yapılan </a:t>
            </a:r>
            <a:r>
              <a:rPr lang="tr-TR" sz="2800" b="1" kern="0" dirty="0">
                <a:solidFill>
                  <a:srgbClr val="2B2B85">
                    <a:lumMod val="75000"/>
                  </a:srgbClr>
                </a:solidFill>
                <a:latin typeface="Calibri" panose="020F0502020204030204" pitchFamily="34" charset="0"/>
                <a:cs typeface="Times New Roman" panose="02020603050405020304" pitchFamily="18" charset="0"/>
              </a:rPr>
              <a:t>Deniz Ürünlerimizin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Üretim </a:t>
            </a:r>
            <a:r>
              <a:rPr lang="tr-TR" sz="2800" b="1" kern="0" dirty="0">
                <a:solidFill>
                  <a:srgbClr val="2B2B85">
                    <a:lumMod val="75000"/>
                  </a:srgbClr>
                </a:solidFill>
                <a:latin typeface="Calibri" panose="020F0502020204030204" pitchFamily="34" charset="0"/>
                <a:cs typeface="Times New Roman" panose="02020603050405020304" pitchFamily="18" charset="0"/>
              </a:rPr>
              <a:t>Miktarları </a:t>
            </a:r>
            <a:r>
              <a:rPr lang="en-US" sz="2800" b="1" kern="0" dirty="0">
                <a:solidFill>
                  <a:srgbClr val="2B2B85">
                    <a:lumMod val="75000"/>
                  </a:srgbClr>
                </a:solidFill>
                <a:latin typeface="Calibri" panose="020F0502020204030204" pitchFamily="34" charset="0"/>
                <a:cs typeface="Times New Roman" panose="02020603050405020304" pitchFamily="18" charset="0"/>
              </a:rPr>
              <a:t>(</a:t>
            </a:r>
            <a:r>
              <a:rPr lang="tr-TR" sz="2800" b="1" kern="0" dirty="0">
                <a:solidFill>
                  <a:srgbClr val="2B2B85">
                    <a:lumMod val="75000"/>
                  </a:srgbClr>
                </a:solidFill>
                <a:latin typeface="Calibri" panose="020F0502020204030204" pitchFamily="34" charset="0"/>
                <a:cs typeface="Times New Roman" panose="02020603050405020304" pitchFamily="18" charset="0"/>
              </a:rPr>
              <a:t>ton</a:t>
            </a:r>
            <a:r>
              <a:rPr lang="en-US" sz="2800" b="1" kern="0" dirty="0" smtClean="0">
                <a:solidFill>
                  <a:srgbClr val="2B2B85">
                    <a:lumMod val="75000"/>
                  </a:srgbClr>
                </a:solidFill>
                <a:latin typeface="Calibri" panose="020F0502020204030204" pitchFamily="34" charset="0"/>
                <a:cs typeface="Times New Roman" panose="02020603050405020304" pitchFamily="18" charset="0"/>
              </a:rPr>
              <a:t>)</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895255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a:solidFill>
            <a:schemeClr val="accent1">
              <a:lumMod val="50000"/>
            </a:schemeClr>
          </a:solidFill>
        </p:spPr>
        <p:txBody>
          <a:bodyPr/>
          <a:lstStyle/>
          <a:p>
            <a:pPr algn="just">
              <a:defRPr/>
            </a:pPr>
            <a:endParaRPr lang="tr-TR" sz="1800" b="1" dirty="0" smtClean="0">
              <a:solidFill>
                <a:srgbClr val="FFFFFF"/>
              </a:solidFill>
              <a:effectLst/>
              <a:latin typeface="Calibri" panose="020F0502020204030204" pitchFamily="34" charset="0"/>
              <a:cs typeface="Times New Roman" panose="02020603050405020304" pitchFamily="18" charset="0"/>
            </a:endParaRPr>
          </a:p>
          <a:p>
            <a:pPr algn="just">
              <a:defRPr/>
            </a:pPr>
            <a:endParaRPr lang="tr-TR" sz="1800" b="1" dirty="0">
              <a:solidFill>
                <a:srgbClr val="FFFFFF"/>
              </a:solidFill>
              <a:effectLst/>
              <a:latin typeface="Calibri" panose="020F0502020204030204" pitchFamily="34" charset="0"/>
              <a:cs typeface="Times New Roman" panose="02020603050405020304" pitchFamily="18" charset="0"/>
            </a:endParaRPr>
          </a:p>
          <a:p>
            <a:pPr algn="just">
              <a:defRPr/>
            </a:pPr>
            <a:r>
              <a:rPr lang="tr-TR" sz="1800" b="1" dirty="0" smtClean="0">
                <a:solidFill>
                  <a:srgbClr val="FFFFFF"/>
                </a:solidFill>
                <a:effectLst/>
                <a:latin typeface="Calibri" panose="020F0502020204030204" pitchFamily="34" charset="0"/>
                <a:cs typeface="Times New Roman" panose="02020603050405020304" pitchFamily="18" charset="0"/>
              </a:rPr>
              <a:t>Bütün </a:t>
            </a:r>
            <a:r>
              <a:rPr lang="tr-TR" sz="1800" b="1" dirty="0">
                <a:solidFill>
                  <a:srgbClr val="FFFFFF"/>
                </a:solidFill>
                <a:effectLst/>
                <a:latin typeface="Calibri" panose="020F0502020204030204" pitchFamily="34" charset="0"/>
                <a:cs typeface="Times New Roman" panose="02020603050405020304" pitchFamily="18" charset="0"/>
              </a:rPr>
              <a:t>bu gelişmelere rağmen İç tüketimde henüz hedeflenen düzey yakalanamamıştır. Ülkemizde kişi başına balık tüketimi 7,8 kg </a:t>
            </a:r>
            <a:r>
              <a:rPr lang="tr-TR" sz="1800" b="1" dirty="0" err="1">
                <a:solidFill>
                  <a:srgbClr val="FFFFFF"/>
                </a:solidFill>
                <a:effectLst/>
                <a:latin typeface="Calibri" panose="020F0502020204030204" pitchFamily="34" charset="0"/>
                <a:cs typeface="Times New Roman" panose="02020603050405020304" pitchFamily="18" charset="0"/>
              </a:rPr>
              <a:t>dır</a:t>
            </a:r>
            <a:r>
              <a:rPr lang="tr-TR" sz="1800" b="1" dirty="0">
                <a:solidFill>
                  <a:srgbClr val="FFFFFF"/>
                </a:solidFill>
                <a:effectLst/>
                <a:latin typeface="Calibri" panose="020F0502020204030204" pitchFamily="34" charset="0"/>
                <a:cs typeface="Times New Roman" panose="02020603050405020304" pitchFamily="18" charset="0"/>
              </a:rPr>
              <a:t>. Bu rakamın en az dünya ortalaması olan 16 kg çıkarılması </a:t>
            </a:r>
            <a:r>
              <a:rPr lang="tr-TR" sz="1800" b="1" dirty="0" smtClean="0">
                <a:solidFill>
                  <a:srgbClr val="FFFFFF"/>
                </a:solidFill>
                <a:effectLst/>
                <a:latin typeface="Calibri" panose="020F0502020204030204" pitchFamily="34" charset="0"/>
                <a:cs typeface="Times New Roman" panose="02020603050405020304" pitchFamily="18" charset="0"/>
              </a:rPr>
              <a:t>gerekmektedir.</a:t>
            </a:r>
          </a:p>
          <a:p>
            <a:pPr algn="just">
              <a:defRPr/>
            </a:pPr>
            <a:endParaRPr lang="tr-TR" sz="1800" b="1" dirty="0" smtClean="0">
              <a:effectLst/>
              <a:latin typeface="Calibri" panose="020F0502020204030204" pitchFamily="34" charset="0"/>
              <a:cs typeface="Times New Roman" panose="02020603050405020304" pitchFamily="18" charset="0"/>
            </a:endParaRPr>
          </a:p>
          <a:p>
            <a:pPr algn="just">
              <a:defRPr/>
            </a:pPr>
            <a:r>
              <a:rPr lang="tr-TR" sz="1800" b="1" dirty="0" smtClean="0">
                <a:effectLst/>
                <a:latin typeface="Calibri" panose="020F0502020204030204" pitchFamily="34" charset="0"/>
                <a:cs typeface="Times New Roman" panose="02020603050405020304" pitchFamily="18" charset="0"/>
              </a:rPr>
              <a:t>İç </a:t>
            </a:r>
            <a:r>
              <a:rPr lang="tr-TR" sz="1800" b="1" dirty="0">
                <a:effectLst/>
                <a:latin typeface="Calibri" panose="020F0502020204030204" pitchFamily="34" charset="0"/>
                <a:cs typeface="Times New Roman" panose="02020603050405020304" pitchFamily="18" charset="0"/>
              </a:rPr>
              <a:t>pazarlara sunumda yaşanan sıkıntılara rağmen ihracatta büyük gelişmeler sağlanmıştır. Bu gün AB pazarlarında % 25 oranında yer alan ülkemiz, çeşitli pazarlara yönelmiş bulunmaktadır. Rusya, Orta ve Yakın Doğunun yanında Amerika ve Uzak Doğu ülkelerine de ihracat yapmaktadır. 600 milyon dolara yaklaşan ihracatımızın daha da artacağı bir gerçektir. Ürünlerimize  katma değer yaratılarak, taze-soğutulmuş yerine işlenmiş ürün olarak ihracatı büyük önem taşımaktadır</a:t>
            </a:r>
            <a:r>
              <a:rPr lang="tr-TR" sz="1800" b="1" dirty="0" smtClean="0">
                <a:effectLst/>
                <a:latin typeface="Calibri" panose="020F0502020204030204" pitchFamily="34" charset="0"/>
                <a:cs typeface="Times New Roman" panose="02020603050405020304" pitchFamily="18" charset="0"/>
              </a:rPr>
              <a:t>.</a:t>
            </a:r>
          </a:p>
          <a:p>
            <a:pPr algn="just">
              <a:defRPr/>
            </a:pPr>
            <a:endParaRPr lang="tr-TR" sz="1800" dirty="0">
              <a:effectLst/>
              <a:latin typeface="Calibri" panose="020F0502020204030204" pitchFamily="34" charset="0"/>
              <a:cs typeface="Times New Roman" panose="02020603050405020304" pitchFamily="18" charset="0"/>
            </a:endParaRPr>
          </a:p>
          <a:p>
            <a:pPr algn="just">
              <a:defRPr/>
            </a:pPr>
            <a:r>
              <a:rPr lang="tr-TR" sz="1800" b="1" dirty="0">
                <a:effectLst/>
                <a:latin typeface="Calibri" panose="020F0502020204030204" pitchFamily="34" charset="0"/>
                <a:cs typeface="Times New Roman" panose="02020603050405020304" pitchFamily="18" charset="0"/>
              </a:rPr>
              <a:t>Sektörde yaşanan olumsuzluklara rağmen su ürünleri yetiştiriciliği sektörü ülkemiz ekonomisine; üretim, tüketim, istihdam ve kırsal kalkınma boyutu ile katkıda bulunmaktadır. Gelecek yıllarda bölgesinde lider ve dünyada önemli bir aktör olma yolunda hızla ilerlemektedir</a:t>
            </a:r>
            <a:r>
              <a:rPr lang="tr-TR" sz="1800" b="1" dirty="0" smtClean="0">
                <a:effectLst/>
                <a:latin typeface="Calibri" panose="020F0502020204030204" pitchFamily="34" charset="0"/>
                <a:cs typeface="Times New Roman" panose="02020603050405020304" pitchFamily="18" charset="0"/>
              </a:rPr>
              <a:t>.</a:t>
            </a:r>
          </a:p>
          <a:p>
            <a:pPr algn="just">
              <a:defRPr/>
            </a:pPr>
            <a:endParaRPr lang="tr-TR" sz="1900" dirty="0">
              <a:effectLst/>
              <a:latin typeface="Times New Roman" panose="02020603050405020304" pitchFamily="18" charset="0"/>
              <a:cs typeface="Times New Roman" panose="02020603050405020304" pitchFamily="18" charset="0"/>
            </a:endParaRPr>
          </a:p>
          <a:p>
            <a:pPr algn="just">
              <a:defRPr/>
            </a:pPr>
            <a:endParaRPr lang="tr-TR" sz="19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2215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523220"/>
          </a:xfrm>
        </p:spPr>
        <p:txBody>
          <a:bodyPr wrap="square">
            <a:spAutoFit/>
          </a:bodyPr>
          <a:lstStyle/>
          <a:p>
            <a:r>
              <a:rPr lang="tr-TR" sz="2800" b="1" kern="0" dirty="0" smtClean="0">
                <a:solidFill>
                  <a:srgbClr val="2B2B85">
                    <a:lumMod val="75000"/>
                  </a:srgbClr>
                </a:solidFill>
                <a:latin typeface="Calibri" panose="020F0502020204030204" pitchFamily="34" charset="0"/>
                <a:cs typeface="Times New Roman" panose="02020603050405020304" pitchFamily="18" charset="0"/>
              </a:rPr>
              <a:t>Ülkemiz </a:t>
            </a:r>
            <a:r>
              <a:rPr lang="tr-TR" sz="2800" b="1" kern="0" dirty="0" err="1">
                <a:solidFill>
                  <a:srgbClr val="2B2B85">
                    <a:lumMod val="75000"/>
                  </a:srgbClr>
                </a:solidFill>
                <a:latin typeface="Calibri" panose="020F0502020204030204" pitchFamily="34" charset="0"/>
                <a:cs typeface="Times New Roman" panose="02020603050405020304" pitchFamily="18" charset="0"/>
              </a:rPr>
              <a:t>İçsu</a:t>
            </a:r>
            <a:r>
              <a:rPr lang="tr-TR" sz="2800" b="1" kern="0" dirty="0">
                <a:solidFill>
                  <a:srgbClr val="2B2B85">
                    <a:lumMod val="75000"/>
                  </a:srgbClr>
                </a:solidFill>
                <a:latin typeface="Calibri" panose="020F0502020204030204" pitchFamily="34" charset="0"/>
                <a:cs typeface="Times New Roman" panose="02020603050405020304" pitchFamily="18" charset="0"/>
              </a:rPr>
              <a:t> Avcılık Üretim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Miktarı (ton)</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107229845"/>
              </p:ext>
            </p:extLst>
          </p:nvPr>
        </p:nvGraphicFramePr>
        <p:xfrm>
          <a:off x="179512" y="620688"/>
          <a:ext cx="8640960"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4083905886"/>
              </p:ext>
            </p:extLst>
          </p:nvPr>
        </p:nvGraphicFramePr>
        <p:xfrm>
          <a:off x="179511" y="2564905"/>
          <a:ext cx="8640962" cy="3744416"/>
        </p:xfrm>
        <a:graphic>
          <a:graphicData uri="http://schemas.openxmlformats.org/drawingml/2006/table">
            <a:tbl>
              <a:tblPr>
                <a:tableStyleId>{5C22544A-7EE6-4342-B048-85BDC9FD1C3A}</a:tableStyleId>
              </a:tblPr>
              <a:tblGrid>
                <a:gridCol w="2361944"/>
                <a:gridCol w="2361944"/>
                <a:gridCol w="1833981"/>
                <a:gridCol w="2083093"/>
              </a:tblGrid>
              <a:tr h="29321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Yıllar</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Balıklar</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Diğer</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Toplam</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39.474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3.350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42.824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39.215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4.108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43.323</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39.209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4.729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43.938</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740">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39.873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4.825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44.698</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40.586</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4.999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45.585</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42.630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3.485</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46.115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2006</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40.990</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3.092</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44.082</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2007</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40.213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3.108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43.321</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2008</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38.553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2.458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41.011</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2009</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35.604</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3.583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39.187</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2010</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36.458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3.801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40.259</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2011</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34.328</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2.769</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37.099</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2012</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33.787</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2.333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36.120</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2013</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32.281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2.793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35.074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8319">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2014</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33.263</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2.871</a:t>
                      </a:r>
                      <a:endParaRPr lang="tr-TR" sz="14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36.134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4" name="Slayt Numarası Yer Tutucusu 3"/>
          <p:cNvSpPr>
            <a:spLocks noGrp="1"/>
          </p:cNvSpPr>
          <p:nvPr>
            <p:ph type="sldNum" sz="quarter" idx="12"/>
          </p:nvPr>
        </p:nvSpPr>
        <p:spPr/>
        <p:txBody>
          <a:bodyPr/>
          <a:lstStyle/>
          <a:p>
            <a:fld id="{560CA6CD-C700-4342-BF2B-F38A811F2609}" type="slidenum">
              <a:rPr lang="tr-TR" smtClean="0"/>
              <a:pPr/>
              <a:t>40</a:t>
            </a:fld>
            <a:endParaRPr lang="tr-TR"/>
          </a:p>
        </p:txBody>
      </p:sp>
      <p:sp>
        <p:nvSpPr>
          <p:cNvPr id="8" name="Text Box 9"/>
          <p:cNvSpPr txBox="1">
            <a:spLocks noChangeArrowheads="1"/>
          </p:cNvSpPr>
          <p:nvPr/>
        </p:nvSpPr>
        <p:spPr bwMode="auto">
          <a:xfrm>
            <a:off x="179512" y="6429601"/>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399072183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2390"/>
            <a:ext cx="8229600" cy="954107"/>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2014 Yılı içinde Avlanılan Tatlı Su Ürünleri İsim ve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Miktarları </a:t>
            </a:r>
            <a:r>
              <a:rPr lang="tr-TR" sz="2800" b="1" kern="0" dirty="0">
                <a:solidFill>
                  <a:srgbClr val="2B2B85">
                    <a:lumMod val="75000"/>
                  </a:srgbClr>
                </a:solidFill>
                <a:latin typeface="Calibri" panose="020F0502020204030204" pitchFamily="34" charset="0"/>
                <a:cs typeface="Times New Roman" panose="02020603050405020304" pitchFamily="18" charset="0"/>
              </a:rPr>
              <a:t>(ton)</a:t>
            </a:r>
          </a:p>
        </p:txBody>
      </p:sp>
      <p:sp>
        <p:nvSpPr>
          <p:cNvPr id="3" name="Slayt Numarası Yer Tutucusu 2"/>
          <p:cNvSpPr>
            <a:spLocks noGrp="1"/>
          </p:cNvSpPr>
          <p:nvPr>
            <p:ph type="sldNum" sz="quarter" idx="12"/>
          </p:nvPr>
        </p:nvSpPr>
        <p:spPr/>
        <p:txBody>
          <a:bodyPr/>
          <a:lstStyle/>
          <a:p>
            <a:fld id="{560CA6CD-C700-4342-BF2B-F38A811F2609}" type="slidenum">
              <a:rPr lang="tr-TR" smtClean="0"/>
              <a:pPr/>
              <a:t>41</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xmlns="" val="1374189217"/>
              </p:ext>
            </p:extLst>
          </p:nvPr>
        </p:nvGraphicFramePr>
        <p:xfrm>
          <a:off x="395537" y="836712"/>
          <a:ext cx="8280920" cy="5911227"/>
        </p:xfrm>
        <a:graphic>
          <a:graphicData uri="http://schemas.openxmlformats.org/drawingml/2006/table">
            <a:tbl>
              <a:tblPr>
                <a:tableStyleId>{5C22544A-7EE6-4342-B048-85BDC9FD1C3A}</a:tableStyleId>
              </a:tblPr>
              <a:tblGrid>
                <a:gridCol w="4707339"/>
                <a:gridCol w="1469604"/>
                <a:gridCol w="1469604"/>
                <a:gridCol w="634373"/>
              </a:tblGrid>
              <a:tr h="214478">
                <a:tc gridSpan="4">
                  <a:txBody>
                    <a:bodyPr/>
                    <a:lstStyle/>
                    <a:p>
                      <a:pPr algn="l" fontAlgn="b"/>
                      <a:endParaRPr lang="tr-TR" sz="1400" b="1" i="0" u="none" strike="noStrike" dirty="0">
                        <a:solidFill>
                          <a:schemeClr val="accent2">
                            <a:lumMod val="75000"/>
                          </a:schemeClr>
                        </a:solidFill>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16336">
                <a:tc>
                  <a:txBody>
                    <a:bodyPr/>
                    <a:lstStyle/>
                    <a:p>
                      <a:pPr algn="l" fontAlgn="b"/>
                      <a:r>
                        <a:rPr lang="tr-TR" sz="1400" b="1" u="none" strike="noStrike" dirty="0">
                          <a:solidFill>
                            <a:schemeClr val="accent2">
                              <a:lumMod val="75000"/>
                            </a:schemeClr>
                          </a:solidFill>
                          <a:effectLst/>
                          <a:latin typeface="+mj-lt"/>
                          <a:cs typeface="Times New Roman" panose="02020603050405020304" pitchFamily="18" charset="0"/>
                        </a:rPr>
                        <a:t>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b="1" u="none" strike="noStrike" dirty="0" smtClean="0">
                          <a:solidFill>
                            <a:schemeClr val="accent2">
                              <a:lumMod val="75000"/>
                            </a:schemeClr>
                          </a:solidFill>
                          <a:effectLst/>
                          <a:latin typeface="+mj-lt"/>
                          <a:cs typeface="Times New Roman" panose="02020603050405020304" pitchFamily="18" charset="0"/>
                        </a:rPr>
                        <a:t>Ton</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b="1" u="none" strike="noStrike" dirty="0">
                          <a:solidFill>
                            <a:schemeClr val="accent2">
                              <a:lumMod val="75000"/>
                            </a:schemeClr>
                          </a:solidFill>
                          <a:effectLst/>
                          <a:latin typeface="+mj-lt"/>
                          <a:cs typeface="Times New Roman" panose="02020603050405020304" pitchFamily="18" charset="0"/>
                        </a:rPr>
                        <a:t>Balık </a:t>
                      </a:r>
                      <a:r>
                        <a:rPr lang="tr-TR" sz="1400" b="1" u="none" strike="noStrike" dirty="0" smtClean="0">
                          <a:solidFill>
                            <a:schemeClr val="accent2">
                              <a:lumMod val="75000"/>
                            </a:schemeClr>
                          </a:solidFill>
                          <a:effectLst/>
                          <a:latin typeface="+mj-lt"/>
                          <a:cs typeface="Times New Roman" panose="02020603050405020304" pitchFamily="18" charset="0"/>
                        </a:rPr>
                        <a:t>Türü</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b="1" u="none" strike="noStrike" dirty="0" smtClean="0">
                          <a:solidFill>
                            <a:schemeClr val="accent2">
                              <a:lumMod val="75000"/>
                            </a:schemeClr>
                          </a:solidFill>
                          <a:effectLst/>
                          <a:latin typeface="+mj-lt"/>
                          <a:cs typeface="Times New Roman" panose="02020603050405020304" pitchFamily="18" charset="0"/>
                        </a:rPr>
                        <a:t>2014 Yılı</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r>
                        <a:rPr lang="tr-TR" sz="1400" u="none" strike="noStrike" dirty="0">
                          <a:effectLst/>
                          <a:latin typeface="+mj-lt"/>
                          <a:cs typeface="Times New Roman" panose="02020603050405020304" pitchFamily="18" charset="0"/>
                        </a:rPr>
                        <a:t> </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b="1" u="none" strike="noStrike" kern="1200" dirty="0" smtClean="0">
                          <a:solidFill>
                            <a:schemeClr val="accent2">
                              <a:lumMod val="75000"/>
                            </a:schemeClr>
                          </a:solidFill>
                          <a:effectLst/>
                          <a:latin typeface="+mj-lt"/>
                          <a:ea typeface="+mn-ea"/>
                          <a:cs typeface="Times New Roman" panose="02020603050405020304" pitchFamily="18" charset="0"/>
                        </a:rPr>
                        <a:t>Toplam</a:t>
                      </a:r>
                      <a:endParaRPr lang="tr-TR" sz="1400" b="1" u="none" strike="noStrike" kern="1200" dirty="0">
                        <a:solidFill>
                          <a:schemeClr val="accent2">
                            <a:lumMod val="75000"/>
                          </a:schemeClr>
                        </a:solidFill>
                        <a:effectLst/>
                        <a:latin typeface="+mj-lt"/>
                        <a:ea typeface="+mn-ea"/>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36 134,0</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smtClean="0">
                          <a:effectLst/>
                          <a:latin typeface="+mj-lt"/>
                          <a:cs typeface="Times New Roman" panose="02020603050405020304" pitchFamily="18" charset="0"/>
                        </a:rPr>
                        <a:t>Akbalık - </a:t>
                      </a:r>
                      <a:r>
                        <a:rPr lang="tr-TR" sz="1400" u="none" strike="noStrike" dirty="0" err="1" smtClean="0">
                          <a:effectLst/>
                          <a:latin typeface="+mj-lt"/>
                          <a:cs typeface="Times New Roman" panose="02020603050405020304" pitchFamily="18" charset="0"/>
                        </a:rPr>
                        <a:t>Chub</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59,0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Alabalık - Trout</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431,0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Çapak - </a:t>
                      </a:r>
                      <a:r>
                        <a:rPr lang="tr-TR" sz="1400" u="none" strike="noStrike" dirty="0" err="1">
                          <a:effectLst/>
                          <a:latin typeface="+mj-lt"/>
                          <a:cs typeface="Times New Roman" panose="02020603050405020304" pitchFamily="18" charset="0"/>
                        </a:rPr>
                        <a:t>Bream</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91,0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Gökçe </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60,0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a:effectLst/>
                          <a:latin typeface="+mj-lt"/>
                          <a:cs typeface="Times New Roman" panose="02020603050405020304" pitchFamily="18" charset="0"/>
                        </a:rPr>
                        <a:t>Gümüş - Sand smellt</a:t>
                      </a:r>
                      <a:endParaRPr lang="tr-TR" sz="1400" b="1" i="0" u="none" strike="noStrike">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6 471,0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İnci kefali - </a:t>
                      </a:r>
                      <a:r>
                        <a:rPr lang="tr-TR" sz="1400" u="none" strike="noStrike" dirty="0" err="1">
                          <a:effectLst/>
                          <a:latin typeface="+mj-lt"/>
                          <a:cs typeface="Times New Roman" panose="02020603050405020304" pitchFamily="18" charset="0"/>
                        </a:rPr>
                        <a:t>Tarek</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8 310,0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dirty="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Kadife - </a:t>
                      </a:r>
                      <a:r>
                        <a:rPr lang="tr-TR" sz="1400" u="none" strike="noStrike" dirty="0" err="1">
                          <a:effectLst/>
                          <a:latin typeface="+mj-lt"/>
                          <a:cs typeface="Times New Roman" panose="02020603050405020304" pitchFamily="18" charset="0"/>
                        </a:rPr>
                        <a:t>Tench</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68,0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Kara balık - </a:t>
                      </a:r>
                      <a:r>
                        <a:rPr lang="tr-TR" sz="1400" u="none" strike="noStrike" dirty="0" err="1">
                          <a:effectLst/>
                          <a:latin typeface="+mj-lt"/>
                          <a:cs typeface="Times New Roman" panose="02020603050405020304" pitchFamily="18" charset="0"/>
                        </a:rPr>
                        <a:t>Catfish</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351,0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Kaya balığı - </a:t>
                      </a:r>
                      <a:r>
                        <a:rPr lang="tr-TR" sz="1400" u="none" strike="noStrike" dirty="0" err="1">
                          <a:effectLst/>
                          <a:latin typeface="+mj-lt"/>
                          <a:cs typeface="Times New Roman" panose="02020603050405020304" pitchFamily="18" charset="0"/>
                        </a:rPr>
                        <a:t>Bighand</a:t>
                      </a:r>
                      <a:r>
                        <a:rPr lang="tr-TR" sz="1400" u="none" strike="noStrike" dirty="0">
                          <a:effectLst/>
                          <a:latin typeface="+mj-lt"/>
                          <a:cs typeface="Times New Roman" panose="02020603050405020304" pitchFamily="18" charset="0"/>
                        </a:rPr>
                        <a:t> </a:t>
                      </a:r>
                      <a:r>
                        <a:rPr lang="tr-TR" sz="1400" u="none" strike="noStrike" dirty="0" err="1">
                          <a:effectLst/>
                          <a:latin typeface="+mj-lt"/>
                          <a:cs typeface="Times New Roman" panose="02020603050405020304" pitchFamily="18" charset="0"/>
                        </a:rPr>
                        <a:t>goby</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a:effectLst/>
                          <a:latin typeface="+mj-lt"/>
                          <a:cs typeface="Times New Roman" panose="02020603050405020304" pitchFamily="18" charset="0"/>
                        </a:rPr>
                        <a:t>  35,0</a:t>
                      </a:r>
                      <a:endParaRPr lang="tr-TR" sz="1400" b="0" i="0" u="none" strike="noStrike">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Kefal - </a:t>
                      </a:r>
                      <a:r>
                        <a:rPr lang="tr-TR" sz="1400" u="none" strike="noStrike" dirty="0" err="1">
                          <a:effectLst/>
                          <a:latin typeface="+mj-lt"/>
                          <a:cs typeface="Times New Roman" panose="02020603050405020304" pitchFamily="18" charset="0"/>
                        </a:rPr>
                        <a:t>Mullet</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1 192,0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dirty="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Kızılkanat - </a:t>
                      </a:r>
                      <a:r>
                        <a:rPr lang="tr-TR" sz="1400" u="none" strike="noStrike" dirty="0" err="1">
                          <a:effectLst/>
                          <a:latin typeface="+mj-lt"/>
                          <a:cs typeface="Times New Roman" panose="02020603050405020304" pitchFamily="18" charset="0"/>
                        </a:rPr>
                        <a:t>Rudd</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a:effectLst/>
                          <a:latin typeface="+mj-lt"/>
                          <a:cs typeface="Times New Roman" panose="02020603050405020304" pitchFamily="18" charset="0"/>
                        </a:rPr>
                        <a:t>  170,0</a:t>
                      </a:r>
                      <a:endParaRPr lang="tr-TR" sz="1400" b="0" i="0" u="none" strike="noStrike">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Kurbağa - </a:t>
                      </a:r>
                      <a:r>
                        <a:rPr lang="tr-TR" sz="1400" u="none" strike="noStrike" dirty="0" err="1">
                          <a:effectLst/>
                          <a:latin typeface="+mj-lt"/>
                          <a:cs typeface="Times New Roman" panose="02020603050405020304" pitchFamily="18" charset="0"/>
                        </a:rPr>
                        <a:t>Frog</a:t>
                      </a:r>
                      <a:r>
                        <a:rPr lang="tr-TR" sz="1400" u="none" strike="noStrike" dirty="0">
                          <a:effectLst/>
                          <a:latin typeface="+mj-lt"/>
                          <a:cs typeface="Times New Roman" panose="02020603050405020304" pitchFamily="18" charset="0"/>
                        </a:rPr>
                        <a:t> </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742,0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Levrek(Sudak) - Pike </a:t>
                      </a:r>
                      <a:r>
                        <a:rPr lang="tr-TR" sz="1400" u="none" strike="noStrike" dirty="0" err="1">
                          <a:effectLst/>
                          <a:latin typeface="+mj-lt"/>
                          <a:cs typeface="Times New Roman" panose="02020603050405020304" pitchFamily="18" charset="0"/>
                        </a:rPr>
                        <a:t>perch</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521,0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Salyangoz - </a:t>
                      </a:r>
                      <a:r>
                        <a:rPr lang="tr-TR" sz="1400" u="none" strike="noStrike" dirty="0" err="1">
                          <a:effectLst/>
                          <a:latin typeface="+mj-lt"/>
                          <a:cs typeface="Times New Roman" panose="02020603050405020304" pitchFamily="18" charset="0"/>
                        </a:rPr>
                        <a:t>Snail</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1 547,0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Sazan - </a:t>
                      </a:r>
                      <a:r>
                        <a:rPr lang="tr-TR" sz="1400" u="none" strike="noStrike" dirty="0" err="1">
                          <a:effectLst/>
                          <a:latin typeface="+mj-lt"/>
                          <a:cs typeface="Times New Roman" panose="02020603050405020304" pitchFamily="18" charset="0"/>
                        </a:rPr>
                        <a:t>Common</a:t>
                      </a:r>
                      <a:r>
                        <a:rPr lang="tr-TR" sz="1400" u="none" strike="noStrike" dirty="0">
                          <a:effectLst/>
                          <a:latin typeface="+mj-lt"/>
                          <a:cs typeface="Times New Roman" panose="02020603050405020304" pitchFamily="18" charset="0"/>
                        </a:rPr>
                        <a:t> </a:t>
                      </a:r>
                      <a:r>
                        <a:rPr lang="tr-TR" sz="1400" u="none" strike="noStrike" dirty="0" err="1">
                          <a:effectLst/>
                          <a:latin typeface="+mj-lt"/>
                          <a:cs typeface="Times New Roman" panose="02020603050405020304" pitchFamily="18" charset="0"/>
                        </a:rPr>
                        <a:t>Carp</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8 036,0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err="1">
                          <a:effectLst/>
                          <a:latin typeface="+mj-lt"/>
                          <a:cs typeface="Times New Roman" panose="02020603050405020304" pitchFamily="18" charset="0"/>
                        </a:rPr>
                        <a:t>Siraz</a:t>
                      </a:r>
                      <a:r>
                        <a:rPr lang="tr-TR" sz="1400" u="none" strike="noStrike" dirty="0">
                          <a:effectLst/>
                          <a:latin typeface="+mj-lt"/>
                          <a:cs typeface="Times New Roman" panose="02020603050405020304" pitchFamily="18" charset="0"/>
                        </a:rPr>
                        <a:t> - </a:t>
                      </a:r>
                      <a:r>
                        <a:rPr lang="tr-TR" sz="1400" u="none" strike="noStrike" dirty="0" err="1">
                          <a:effectLst/>
                          <a:latin typeface="+mj-lt"/>
                          <a:cs typeface="Times New Roman" panose="02020603050405020304" pitchFamily="18" charset="0"/>
                        </a:rPr>
                        <a:t>Transcaucasian</a:t>
                      </a:r>
                      <a:r>
                        <a:rPr lang="tr-TR" sz="1400" u="none" strike="noStrike" dirty="0">
                          <a:effectLst/>
                          <a:latin typeface="+mj-lt"/>
                          <a:cs typeface="Times New Roman" panose="02020603050405020304" pitchFamily="18" charset="0"/>
                        </a:rPr>
                        <a:t> </a:t>
                      </a:r>
                      <a:r>
                        <a:rPr lang="tr-TR" sz="1400" u="none" strike="noStrike" dirty="0" err="1">
                          <a:effectLst/>
                          <a:latin typeface="+mj-lt"/>
                          <a:cs typeface="Times New Roman" panose="02020603050405020304" pitchFamily="18" charset="0"/>
                        </a:rPr>
                        <a:t>barb</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706,0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Yayın - </a:t>
                      </a:r>
                      <a:r>
                        <a:rPr lang="tr-TR" sz="1400" u="none" strike="noStrike" dirty="0" err="1">
                          <a:effectLst/>
                          <a:latin typeface="+mj-lt"/>
                          <a:cs typeface="Times New Roman" panose="02020603050405020304" pitchFamily="18" charset="0"/>
                        </a:rPr>
                        <a:t>Wels</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629,0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Yılan - </a:t>
                      </a:r>
                      <a:r>
                        <a:rPr lang="tr-TR" sz="1400" u="none" strike="noStrike" dirty="0" err="1">
                          <a:effectLst/>
                          <a:latin typeface="+mj-lt"/>
                          <a:cs typeface="Times New Roman" panose="02020603050405020304" pitchFamily="18" charset="0"/>
                        </a:rPr>
                        <a:t>Eel</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56,0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Turna - Pike</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240,0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Kerevit - </a:t>
                      </a:r>
                      <a:r>
                        <a:rPr lang="tr-TR" sz="1400" u="none" strike="noStrike" dirty="0" err="1">
                          <a:effectLst/>
                          <a:latin typeface="+mj-lt"/>
                          <a:cs typeface="Times New Roman" panose="02020603050405020304" pitchFamily="18" charset="0"/>
                        </a:rPr>
                        <a:t>Cray</a:t>
                      </a:r>
                      <a:r>
                        <a:rPr lang="tr-TR" sz="1400" u="none" strike="noStrike" dirty="0">
                          <a:effectLst/>
                          <a:latin typeface="+mj-lt"/>
                          <a:cs typeface="Times New Roman" panose="02020603050405020304" pitchFamily="18" charset="0"/>
                        </a:rPr>
                        <a:t> </a:t>
                      </a:r>
                      <a:r>
                        <a:rPr lang="tr-TR" sz="1400" u="none" strike="noStrike" dirty="0" err="1">
                          <a:effectLst/>
                          <a:latin typeface="+mj-lt"/>
                          <a:cs typeface="Times New Roman" panose="02020603050405020304" pitchFamily="18" charset="0"/>
                        </a:rPr>
                        <a:t>fish</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582,0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Gümüşi Havuz Balığı - </a:t>
                      </a:r>
                      <a:r>
                        <a:rPr lang="tr-TR" sz="1400" u="none" strike="noStrike" dirty="0" err="1">
                          <a:effectLst/>
                          <a:latin typeface="+mj-lt"/>
                          <a:cs typeface="Times New Roman" panose="02020603050405020304" pitchFamily="18" charset="0"/>
                        </a:rPr>
                        <a:t>Gibel</a:t>
                      </a:r>
                      <a:r>
                        <a:rPr lang="tr-TR" sz="1400" u="none" strike="noStrike" dirty="0">
                          <a:effectLst/>
                          <a:latin typeface="+mj-lt"/>
                          <a:cs typeface="Times New Roman" panose="02020603050405020304" pitchFamily="18" charset="0"/>
                        </a:rPr>
                        <a:t> </a:t>
                      </a:r>
                      <a:r>
                        <a:rPr lang="tr-TR" sz="1400" u="none" strike="noStrike" dirty="0" err="1">
                          <a:effectLst/>
                          <a:latin typeface="+mj-lt"/>
                          <a:cs typeface="Times New Roman" panose="02020603050405020304" pitchFamily="18" charset="0"/>
                        </a:rPr>
                        <a:t>Carp</a:t>
                      </a:r>
                      <a:r>
                        <a:rPr lang="tr-TR" sz="1400" u="none" strike="noStrike" dirty="0">
                          <a:effectLst/>
                          <a:latin typeface="+mj-lt"/>
                          <a:cs typeface="Times New Roman" panose="02020603050405020304" pitchFamily="18" charset="0"/>
                        </a:rPr>
                        <a:t> </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5 408,0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r h="216336">
                <a:tc>
                  <a:txBody>
                    <a:bodyPr/>
                    <a:lstStyle/>
                    <a:p>
                      <a:pPr algn="l" fontAlgn="b"/>
                      <a:r>
                        <a:rPr lang="tr-TR" sz="1400" u="none" strike="noStrike" dirty="0">
                          <a:effectLst/>
                          <a:latin typeface="+mj-lt"/>
                          <a:cs typeface="Times New Roman" panose="02020603050405020304" pitchFamily="18" charset="0"/>
                        </a:rPr>
                        <a:t>Diğer - </a:t>
                      </a:r>
                      <a:r>
                        <a:rPr lang="tr-TR" sz="1400" u="none" strike="noStrike" dirty="0" err="1">
                          <a:effectLst/>
                          <a:latin typeface="+mj-lt"/>
                          <a:cs typeface="Times New Roman" panose="02020603050405020304" pitchFamily="18" charset="0"/>
                        </a:rPr>
                        <a:t>Other</a:t>
                      </a:r>
                      <a:r>
                        <a:rPr lang="tr-TR" sz="1400" u="none" strike="noStrike" dirty="0">
                          <a:effectLst/>
                          <a:latin typeface="+mj-lt"/>
                          <a:cs typeface="Times New Roman" panose="02020603050405020304" pitchFamily="18" charset="0"/>
                        </a:rPr>
                        <a:t> </a:t>
                      </a:r>
                      <a:endParaRPr lang="tr-TR" sz="1400" b="1"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r" fontAlgn="b"/>
                      <a:r>
                        <a:rPr lang="tr-TR" sz="1400" u="none" strike="noStrike" dirty="0">
                          <a:effectLst/>
                          <a:latin typeface="+mj-lt"/>
                          <a:cs typeface="Times New Roman" panose="02020603050405020304" pitchFamily="18" charset="0"/>
                        </a:rPr>
                        <a:t>  429,0</a:t>
                      </a:r>
                      <a:endParaRPr lang="tr-TR" sz="1400" b="0" i="0" u="none" strike="noStrike" dirty="0">
                        <a:effectLst/>
                        <a:latin typeface="+mj-lt"/>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3763" marR="3763" marT="3763" marB="0" anchor="b">
                    <a:solidFill>
                      <a:schemeClr val="accent1">
                        <a:lumMod val="60000"/>
                        <a:lumOff val="40000"/>
                      </a:schemeClr>
                    </a:solidFill>
                  </a:tcPr>
                </a:tc>
                <a:tc>
                  <a:txBody>
                    <a:bodyPr/>
                    <a:lstStyle/>
                    <a:p>
                      <a:endParaRPr lang="tr-TR" sz="1200" dirty="0">
                        <a:latin typeface="Times New Roman" panose="02020603050405020304" pitchFamily="18" charset="0"/>
                        <a:cs typeface="Times New Roman" panose="02020603050405020304" pitchFamily="18" charset="0"/>
                      </a:endParaRPr>
                    </a:p>
                  </a:txBody>
                  <a:tcPr marL="36123" marR="36123" marT="18062" marB="18062">
                    <a:solidFill>
                      <a:schemeClr val="accent1">
                        <a:lumMod val="60000"/>
                        <a:lumOff val="40000"/>
                      </a:schemeClr>
                    </a:solidFill>
                  </a:tcPr>
                </a:tc>
              </a:tr>
            </a:tbl>
          </a:graphicData>
        </a:graphic>
      </p:graphicFrame>
      <p:pic>
        <p:nvPicPr>
          <p:cNvPr id="11266" name="Picture 2" descr="http://www.yasambu.com/forum/proxy.php?image=http%3A%2F%2Fimg36.imageshack.us%2Fimg36%2F8145%2Fforumdasgmbal4.jpg&amp;hash=2c0a32590c084419d3045172919ca736">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1190315"/>
            <a:ext cx="1859871" cy="108012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im.haberturk.com/2012/05/19/ver1337412866/743496_detay.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2320268"/>
            <a:ext cx="1859871" cy="1065337"/>
          </a:xfrm>
          <a:prstGeom prst="rect">
            <a:avLst/>
          </a:prstGeom>
          <a:noFill/>
          <a:extLst>
            <a:ext uri="{909E8E84-426E-40DD-AFC4-6F175D3DCCD1}">
              <a14:hiddenFill xmlns:a14="http://schemas.microsoft.com/office/drawing/2010/main" xmlns="">
                <a:solidFill>
                  <a:srgbClr val="FFFFFF"/>
                </a:solidFill>
              </a14:hiddenFill>
            </a:ext>
          </a:extLst>
        </p:spPr>
      </p:pic>
      <p:pic>
        <p:nvPicPr>
          <p:cNvPr id="11276" name="Picture 12" descr="http://www.avmarketi.net/wp-content/gallery/sazan2.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4558161"/>
            <a:ext cx="1859871" cy="1054046"/>
          </a:xfrm>
          <a:prstGeom prst="rect">
            <a:avLst/>
          </a:prstGeom>
          <a:noFill/>
          <a:extLst>
            <a:ext uri="{909E8E84-426E-40DD-AFC4-6F175D3DCCD1}">
              <a14:hiddenFill xmlns:a14="http://schemas.microsoft.com/office/drawing/2010/main" xmlns="">
                <a:solidFill>
                  <a:srgbClr val="FFFFFF"/>
                </a:solidFill>
              </a14:hiddenFill>
            </a:ext>
          </a:extLst>
        </p:spPr>
      </p:pic>
      <p:pic>
        <p:nvPicPr>
          <p:cNvPr id="11278" name="Picture 14" descr="http://images.mystockphoto.com/files/previews/294/crayfish-lobsterchina-crayfish-lobster-wholesalers-suppliers-exporters-manufacturers-traders-companies-530807.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32240" y="5612207"/>
            <a:ext cx="1859871" cy="10081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Düz Ok Bağlayıcısı 7"/>
          <p:cNvCxnSpPr/>
          <p:nvPr/>
        </p:nvCxnSpPr>
        <p:spPr>
          <a:xfrm flipV="1">
            <a:off x="1979712" y="1916832"/>
            <a:ext cx="4824536" cy="93610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V="1">
            <a:off x="1691680" y="2996952"/>
            <a:ext cx="5112568" cy="1440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V="1">
            <a:off x="1691680" y="4149080"/>
            <a:ext cx="5112568" cy="72008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V="1">
            <a:off x="1979712" y="4869160"/>
            <a:ext cx="4824536" cy="21602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V="1">
            <a:off x="1835696" y="5877272"/>
            <a:ext cx="4968552" cy="288032"/>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715783" y="3385605"/>
            <a:ext cx="1876328" cy="1172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445340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5295"/>
            <a:ext cx="8229600" cy="584775"/>
          </a:xfrm>
        </p:spPr>
        <p:txBody>
          <a:bodyPr wrap="square">
            <a:spAutoFit/>
          </a:bodyPr>
          <a:lstStyle/>
          <a:p>
            <a:r>
              <a:rPr lang="tr-TR" altLang="tr-TR" sz="3200" b="1" kern="0" dirty="0" err="1" smtClean="0">
                <a:solidFill>
                  <a:srgbClr val="2B2B85">
                    <a:lumMod val="75000"/>
                  </a:srgbClr>
                </a:solidFill>
                <a:latin typeface="Calibri" panose="020F0502020204030204" pitchFamily="34" charset="0"/>
                <a:cs typeface="Times New Roman" panose="02020603050405020304" pitchFamily="18" charset="0"/>
              </a:rPr>
              <a:t>İçsularımızda</a:t>
            </a:r>
            <a:r>
              <a:rPr lang="tr-TR" altLang="tr-TR" sz="3200" b="1" kern="0" dirty="0" smtClean="0">
                <a:solidFill>
                  <a:srgbClr val="2B2B85">
                    <a:lumMod val="75000"/>
                  </a:srgbClr>
                </a:solidFill>
                <a:latin typeface="Calibri" panose="020F0502020204030204" pitchFamily="34" charset="0"/>
                <a:cs typeface="Times New Roman" panose="02020603050405020304" pitchFamily="18" charset="0"/>
              </a:rPr>
              <a:t> En Çok Avlanan Türler ( 2014 Yılı)</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42</a:t>
            </a:fld>
            <a:endParaRPr lang="tr-TR"/>
          </a:p>
        </p:txBody>
      </p:sp>
      <p:graphicFrame>
        <p:nvGraphicFramePr>
          <p:cNvPr id="4" name="Grafik 3"/>
          <p:cNvGraphicFramePr>
            <a:graphicFrameLocks/>
          </p:cNvGraphicFramePr>
          <p:nvPr>
            <p:extLst>
              <p:ext uri="{D42A27DB-BD31-4B8C-83A1-F6EECF244321}">
                <p14:modId xmlns:p14="http://schemas.microsoft.com/office/powerpoint/2010/main" xmlns="" val="3910330879"/>
              </p:ext>
            </p:extLst>
          </p:nvPr>
        </p:nvGraphicFramePr>
        <p:xfrm>
          <a:off x="251520" y="1196752"/>
          <a:ext cx="7817795" cy="5236930"/>
        </p:xfrm>
        <a:graphic>
          <a:graphicData uri="http://schemas.openxmlformats.org/drawingml/2006/chart">
            <c:chart xmlns:c="http://schemas.openxmlformats.org/drawingml/2006/chart" xmlns:r="http://schemas.openxmlformats.org/officeDocument/2006/relationships" r:id="rId2"/>
          </a:graphicData>
        </a:graphic>
      </p:graphicFrame>
      <p:pic>
        <p:nvPicPr>
          <p:cNvPr id="6" name="Resim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676" y="5223460"/>
            <a:ext cx="2571749" cy="120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0" name="Picture 2" descr="http://img.webme.com/pic/s/salibahtiyar/inci_kefal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3" y="1165124"/>
            <a:ext cx="2736304" cy="10151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yasambu.com/forum/proxy.php?image=http%3A%2F%2Fimg36.imageshack.us%2Fimg36%2F8145%2Fforumdasgmbal4.jpg&amp;hash=2c0a32590c084419d3045172919ca736">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445224"/>
            <a:ext cx="2376264" cy="11616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094844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07529"/>
            <a:ext cx="8229600" cy="1077218"/>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2014  Yılı İçinde Avlanan </a:t>
            </a:r>
            <a:br>
              <a:rPr lang="tr-TR" sz="3200" b="1" kern="0" dirty="0">
                <a:solidFill>
                  <a:srgbClr val="2B2B85">
                    <a:lumMod val="75000"/>
                  </a:srgbClr>
                </a:solidFill>
                <a:latin typeface="Calibri" panose="020F0502020204030204" pitchFamily="34" charset="0"/>
                <a:cs typeface="Times New Roman" panose="02020603050405020304" pitchFamily="18" charset="0"/>
              </a:rPr>
            </a:br>
            <a:r>
              <a:rPr lang="tr-TR" sz="3200" b="1" kern="0" dirty="0">
                <a:solidFill>
                  <a:srgbClr val="2B2B85">
                    <a:lumMod val="75000"/>
                  </a:srgbClr>
                </a:solidFill>
                <a:latin typeface="Calibri" panose="020F0502020204030204" pitchFamily="34" charset="0"/>
                <a:cs typeface="Times New Roman" panose="02020603050405020304" pitchFamily="18" charset="0"/>
              </a:rPr>
              <a:t>Tatlısu Ürünleri Miktarı (ton)*</a:t>
            </a:r>
          </a:p>
        </p:txBody>
      </p:sp>
      <p:sp>
        <p:nvSpPr>
          <p:cNvPr id="3" name="Slayt Numarası Yer Tutucusu 2"/>
          <p:cNvSpPr>
            <a:spLocks noGrp="1"/>
          </p:cNvSpPr>
          <p:nvPr>
            <p:ph type="sldNum" sz="quarter" idx="12"/>
          </p:nvPr>
        </p:nvSpPr>
        <p:spPr/>
        <p:txBody>
          <a:bodyPr/>
          <a:lstStyle/>
          <a:p>
            <a:fld id="{560CA6CD-C700-4342-BF2B-F38A811F2609}" type="slidenum">
              <a:rPr lang="tr-TR" smtClean="0"/>
              <a:pPr/>
              <a:t>43</a:t>
            </a:fld>
            <a:endParaRPr lang="tr-TR"/>
          </a:p>
        </p:txBody>
      </p:sp>
      <p:graphicFrame>
        <p:nvGraphicFramePr>
          <p:cNvPr id="4" name="Grafik 3"/>
          <p:cNvGraphicFramePr>
            <a:graphicFrameLocks/>
          </p:cNvGraphicFramePr>
          <p:nvPr>
            <p:extLst>
              <p:ext uri="{D42A27DB-BD31-4B8C-83A1-F6EECF244321}">
                <p14:modId xmlns:p14="http://schemas.microsoft.com/office/powerpoint/2010/main" xmlns="" val="3987471281"/>
              </p:ext>
            </p:extLst>
          </p:nvPr>
        </p:nvGraphicFramePr>
        <p:xfrm>
          <a:off x="971600" y="1484784"/>
          <a:ext cx="7200800"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281706951"/>
              </p:ext>
            </p:extLst>
          </p:nvPr>
        </p:nvGraphicFramePr>
        <p:xfrm>
          <a:off x="107504" y="5373216"/>
          <a:ext cx="3960440" cy="217170"/>
        </p:xfrm>
        <a:graphic>
          <a:graphicData uri="http://schemas.openxmlformats.org/drawingml/2006/table">
            <a:tbl>
              <a:tblPr/>
              <a:tblGrid>
                <a:gridCol w="3960440"/>
              </a:tblGrid>
              <a:tr h="217170">
                <a:tc>
                  <a:txBody>
                    <a:bodyPr/>
                    <a:lstStyle/>
                    <a:p>
                      <a:pPr algn="l" fontAlgn="b"/>
                      <a:endParaRPr lang="tr-TR" sz="1000" b="0" i="0" u="none" strike="noStrike" dirty="0">
                        <a:effectLst/>
                        <a:latin typeface="Arial"/>
                      </a:endParaRPr>
                    </a:p>
                  </a:txBody>
                  <a:tcPr marL="9525" marR="9525" marT="9525" marB="0" anchor="b">
                    <a:lnL>
                      <a:noFill/>
                    </a:lnL>
                    <a:lnR>
                      <a:noFill/>
                    </a:lnR>
                    <a:lnT>
                      <a:noFill/>
                    </a:lnT>
                    <a:lnB>
                      <a:noFill/>
                    </a:lnB>
                  </a:tcPr>
                </a:tc>
              </a:tr>
            </a:tbl>
          </a:graphicData>
        </a:graphic>
      </p:graphicFrame>
      <p:pic>
        <p:nvPicPr>
          <p:cNvPr id="8194" name="Picture 2" descr="http://1.bp.blogspot.com/-DY8VzsgUevc/UDwcBoZ-eGI/AAAAAAAAAGQ/MFow3fsoSkQ/s1600/varicorh.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6494512" y="1290464"/>
            <a:ext cx="3672408" cy="1324744"/>
          </a:xfrm>
          <a:prstGeom prst="rect">
            <a:avLst/>
          </a:prstGeom>
          <a:blipFill>
            <a:blip r:embed="rId5" cstate="print"/>
            <a:tile tx="0" ty="0" sx="100000" sy="100000" flip="none" algn="tl"/>
          </a:blipFill>
        </p:spPr>
      </p:pic>
      <p:cxnSp>
        <p:nvCxnSpPr>
          <p:cNvPr id="7" name="Düz Ok Bağlayıcısı 6"/>
          <p:cNvCxnSpPr/>
          <p:nvPr/>
        </p:nvCxnSpPr>
        <p:spPr>
          <a:xfrm flipV="1">
            <a:off x="5868144" y="1952836"/>
            <a:ext cx="1656184" cy="18362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8196" name="Picture 4" descr="http://www.yukleoltaci.com/images/eylul7/306_yayin01.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1920" y="5589240"/>
            <a:ext cx="5292080" cy="126876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Düz Ok Bağlayıcısı 8"/>
          <p:cNvCxnSpPr/>
          <p:nvPr/>
        </p:nvCxnSpPr>
        <p:spPr>
          <a:xfrm flipH="1">
            <a:off x="5364088" y="4509120"/>
            <a:ext cx="648072" cy="122413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 name="Picture 2" descr="http://dic.academic.ru/pictures/dewiki/67/CarassiusCarassius8.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5589240"/>
            <a:ext cx="3851920" cy="126876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Düz Ok Bağlayıcısı 9"/>
          <p:cNvCxnSpPr/>
          <p:nvPr/>
        </p:nvCxnSpPr>
        <p:spPr>
          <a:xfrm flipH="1">
            <a:off x="3563888" y="4725144"/>
            <a:ext cx="3132348" cy="122413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 Box 9"/>
          <p:cNvSpPr txBox="1">
            <a:spLocks noChangeArrowheads="1"/>
          </p:cNvSpPr>
          <p:nvPr/>
        </p:nvSpPr>
        <p:spPr bwMode="auto">
          <a:xfrm>
            <a:off x="-18256" y="5335324"/>
            <a:ext cx="3888432" cy="253916"/>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lang="tr-TR" altLang="tr-TR" sz="1050" kern="0" dirty="0"/>
              <a:t>* 400 ton/yıl altında kalan türler grafikte yer almamaktadır.</a:t>
            </a:r>
          </a:p>
        </p:txBody>
      </p:sp>
    </p:spTree>
    <p:extLst>
      <p:ext uri="{BB962C8B-B14F-4D97-AF65-F5344CB8AC3E}">
        <p14:creationId xmlns:p14="http://schemas.microsoft.com/office/powerpoint/2010/main" xmlns="" val="103598387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44162"/>
            <a:ext cx="8229600" cy="1569660"/>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
            </a:r>
            <a:br>
              <a:rPr lang="tr-TR" sz="3200" b="1" kern="0" dirty="0">
                <a:solidFill>
                  <a:srgbClr val="2B2B85">
                    <a:lumMod val="75000"/>
                  </a:srgbClr>
                </a:solidFill>
                <a:latin typeface="Calibri" panose="020F0502020204030204" pitchFamily="34" charset="0"/>
                <a:cs typeface="Times New Roman" panose="02020603050405020304" pitchFamily="18" charset="0"/>
              </a:rPr>
            </a:br>
            <a:r>
              <a:rPr lang="tr-TR" sz="3200" b="1" kern="0" dirty="0">
                <a:solidFill>
                  <a:srgbClr val="2B2B85">
                    <a:lumMod val="75000"/>
                  </a:srgbClr>
                </a:solidFill>
                <a:latin typeface="Calibri" panose="020F0502020204030204" pitchFamily="34" charset="0"/>
                <a:cs typeface="Times New Roman" panose="02020603050405020304" pitchFamily="18" charset="0"/>
              </a:rPr>
              <a:t>Ülkemiz Toplam Avcılık  Miktarı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(ton)</a:t>
            </a:r>
            <a:r>
              <a:rPr lang="en-US" sz="3200" b="1" kern="0" dirty="0">
                <a:solidFill>
                  <a:srgbClr val="2B2B85">
                    <a:lumMod val="75000"/>
                  </a:srgbClr>
                </a:solidFill>
                <a:latin typeface="Calibri" panose="020F0502020204030204" pitchFamily="34" charset="0"/>
                <a:cs typeface="Times New Roman" panose="02020603050405020304" pitchFamily="18" charset="0"/>
              </a:rPr>
              <a:t/>
            </a:r>
            <a:br>
              <a:rPr lang="en-US" sz="3200" b="1" kern="0" dirty="0">
                <a:solidFill>
                  <a:srgbClr val="2B2B85">
                    <a:lumMod val="75000"/>
                  </a:srgbClr>
                </a:solidFill>
                <a:latin typeface="Calibri" panose="020F0502020204030204" pitchFamily="34" charset="0"/>
                <a:cs typeface="Times New Roman" panose="02020603050405020304" pitchFamily="18" charset="0"/>
              </a:rPr>
            </a:b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805436213"/>
              </p:ext>
            </p:extLst>
          </p:nvPr>
        </p:nvGraphicFramePr>
        <p:xfrm>
          <a:off x="179512" y="692696"/>
          <a:ext cx="8712968" cy="17874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3303790281"/>
              </p:ext>
            </p:extLst>
          </p:nvPr>
        </p:nvGraphicFramePr>
        <p:xfrm>
          <a:off x="179512" y="2564904"/>
          <a:ext cx="8712968" cy="4053840"/>
        </p:xfrm>
        <a:graphic>
          <a:graphicData uri="http://schemas.openxmlformats.org/drawingml/2006/table">
            <a:tbl>
              <a:tblPr>
                <a:tableStyleId>{5C22544A-7EE6-4342-B048-85BDC9FD1C3A}</a:tableStyleId>
              </a:tblPr>
              <a:tblGrid>
                <a:gridCol w="2178242"/>
                <a:gridCol w="2178242"/>
                <a:gridCol w="2178242"/>
                <a:gridCol w="2178242"/>
              </a:tblGrid>
              <a:tr h="181357">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Yıllar</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b="1" u="none" strike="noStrike" dirty="0" smtClean="0">
                          <a:solidFill>
                            <a:schemeClr val="accent2">
                              <a:lumMod val="75000"/>
                            </a:schemeClr>
                          </a:solidFill>
                          <a:effectLst/>
                          <a:latin typeface="+mj-lt"/>
                          <a:cs typeface="Times New Roman" panose="02020603050405020304" pitchFamily="18" charset="0"/>
                        </a:rPr>
                        <a:t>Deniz</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b="1" u="none" strike="noStrike" dirty="0" err="1" smtClean="0">
                          <a:solidFill>
                            <a:schemeClr val="accent2">
                              <a:lumMod val="75000"/>
                            </a:schemeClr>
                          </a:solidFill>
                          <a:effectLst/>
                          <a:latin typeface="+mj-lt"/>
                          <a:cs typeface="Times New Roman" panose="02020603050405020304" pitchFamily="18" charset="0"/>
                        </a:rPr>
                        <a:t>İçsu</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b="1" u="none" strike="noStrike" dirty="0" smtClean="0">
                          <a:solidFill>
                            <a:schemeClr val="accent2">
                              <a:lumMod val="75000"/>
                            </a:schemeClr>
                          </a:solidFill>
                          <a:effectLst/>
                          <a:latin typeface="+mj-lt"/>
                          <a:cs typeface="Times New Roman" panose="02020603050405020304" pitchFamily="18" charset="0"/>
                        </a:rPr>
                        <a:t>TOPLAM</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2000</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460.465</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42.824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503.289</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2001</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484.217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43.323</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527.540</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2002</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522.744</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43.938</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566.682</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2003</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463.074</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44.698</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507.772</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2004</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504.897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45.585</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550.482</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2005</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380.381</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46.115</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426.496</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2006</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488.966</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44.082</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533.048</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2007</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b="1" u="none" strike="noStrike" dirty="0" smtClean="0">
                          <a:solidFill>
                            <a:schemeClr val="accent2">
                              <a:lumMod val="75000"/>
                            </a:schemeClr>
                          </a:solidFill>
                          <a:effectLst/>
                          <a:latin typeface="+mj-lt"/>
                          <a:cs typeface="Times New Roman" panose="02020603050405020304" pitchFamily="18" charset="0"/>
                        </a:rPr>
                        <a:t>589.129</a:t>
                      </a:r>
                      <a:endParaRPr lang="tr-TR" sz="13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43.321</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b="1" u="none" strike="noStrike" dirty="0" smtClean="0">
                          <a:solidFill>
                            <a:schemeClr val="accent2">
                              <a:lumMod val="75000"/>
                            </a:schemeClr>
                          </a:solidFill>
                          <a:effectLst/>
                          <a:latin typeface="+mj-lt"/>
                          <a:cs typeface="Times New Roman" panose="02020603050405020304" pitchFamily="18" charset="0"/>
                        </a:rPr>
                        <a:t>632.450</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2008</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453.113</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41.011</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494.124</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2009</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425.046</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39.187</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464.233</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2010</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445.680</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40.259</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485.939</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2011</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477.658</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37.099</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514.757</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2012</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396.323</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36.120</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432.443</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2013</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339.047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35.074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374.121</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193521">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2014</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00" u="none" strike="noStrike" dirty="0" smtClean="0">
                          <a:effectLst/>
                          <a:latin typeface="+mj-lt"/>
                          <a:cs typeface="Times New Roman" panose="02020603050405020304" pitchFamily="18" charset="0"/>
                        </a:rPr>
                        <a:t>266.077</a:t>
                      </a:r>
                      <a:endParaRPr lang="tr-TR" sz="13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u="none" strike="noStrike" dirty="0" smtClean="0">
                          <a:effectLst/>
                          <a:latin typeface="+mj-lt"/>
                          <a:cs typeface="Times New Roman" panose="02020603050405020304" pitchFamily="18" charset="0"/>
                        </a:rPr>
                        <a:t>36.134</a:t>
                      </a:r>
                      <a:endParaRPr lang="tr-TR" sz="14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302.211</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6" name="Slayt Numarası Yer Tutucusu 5"/>
          <p:cNvSpPr>
            <a:spLocks noGrp="1"/>
          </p:cNvSpPr>
          <p:nvPr>
            <p:ph type="sldNum" sz="quarter" idx="12"/>
          </p:nvPr>
        </p:nvSpPr>
        <p:spPr/>
        <p:txBody>
          <a:bodyPr/>
          <a:lstStyle/>
          <a:p>
            <a:fld id="{560CA6CD-C700-4342-BF2B-F38A811F2609}" type="slidenum">
              <a:rPr lang="tr-TR" smtClean="0"/>
              <a:pPr/>
              <a:t>44</a:t>
            </a:fld>
            <a:endParaRPr lang="tr-TR"/>
          </a:p>
        </p:txBody>
      </p:sp>
    </p:spTree>
    <p:extLst>
      <p:ext uri="{BB962C8B-B14F-4D97-AF65-F5344CB8AC3E}">
        <p14:creationId xmlns:p14="http://schemas.microsoft.com/office/powerpoint/2010/main" xmlns="" val="282156413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xmlns="" val="1312656066"/>
              </p:ext>
            </p:extLst>
          </p:nvPr>
        </p:nvGraphicFramePr>
        <p:xfrm>
          <a:off x="251520" y="620688"/>
          <a:ext cx="8712968"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5" name="Başlık 4"/>
          <p:cNvSpPr>
            <a:spLocks noGrp="1"/>
          </p:cNvSpPr>
          <p:nvPr>
            <p:ph type="title"/>
          </p:nvPr>
        </p:nvSpPr>
        <p:spPr>
          <a:xfrm>
            <a:off x="251520" y="75913"/>
            <a:ext cx="8712968" cy="584775"/>
          </a:xfrm>
          <a:prstGeom prst="rect">
            <a:avLst/>
          </a:prstGeo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Deniz Avcılığı Üretim Değeri (milyon ₺)</a:t>
            </a:r>
            <a:endParaRPr lang="en-US"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628491715"/>
              </p:ext>
            </p:extLst>
          </p:nvPr>
        </p:nvGraphicFramePr>
        <p:xfrm>
          <a:off x="251520" y="2924945"/>
          <a:ext cx="8712968" cy="3512544"/>
        </p:xfrm>
        <a:graphic>
          <a:graphicData uri="http://schemas.openxmlformats.org/drawingml/2006/table">
            <a:tbl>
              <a:tblPr>
                <a:tableStyleId>{5C22544A-7EE6-4342-B048-85BDC9FD1C3A}</a:tableStyleId>
              </a:tblPr>
              <a:tblGrid>
                <a:gridCol w="1875708"/>
                <a:gridCol w="2359762"/>
                <a:gridCol w="2147989"/>
                <a:gridCol w="2329509"/>
              </a:tblGrid>
              <a:tr h="283569">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Yıllar</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Balıklar</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Diğer</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Toplam</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2000</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318</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15,3</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333,3</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2001</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422,1</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25,4</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447,5</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2002</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514,2</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51,4</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565,6</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2003</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688,8</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106,6</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795,3</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2004</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900,4</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121</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1.021,4</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2005</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1.286,1</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173,5</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1.459,6</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2006</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b="1" u="none" strike="noStrike" dirty="0" smtClean="0">
                          <a:solidFill>
                            <a:schemeClr val="accent2">
                              <a:lumMod val="75000"/>
                            </a:schemeClr>
                          </a:solidFill>
                          <a:effectLst/>
                          <a:latin typeface="+mj-lt"/>
                          <a:cs typeface="Times New Roman" panose="02020603050405020304" pitchFamily="18" charset="0"/>
                        </a:rPr>
                        <a:t>1.380,7</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193</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b="1" u="none" strike="noStrike" dirty="0" smtClean="0">
                          <a:solidFill>
                            <a:schemeClr val="accent2">
                              <a:lumMod val="75000"/>
                            </a:schemeClr>
                          </a:solidFill>
                          <a:effectLst/>
                          <a:latin typeface="+mj-lt"/>
                          <a:cs typeface="Times New Roman" panose="02020603050405020304" pitchFamily="18" charset="0"/>
                        </a:rPr>
                        <a:t>1.573,6</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2007</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1.073,5</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116,8</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1.190,4</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2008</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868,9</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112,5</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981,4</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2009</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646,6</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64,4</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711,1</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2010</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835</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97,4</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932,4</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2011</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923,1</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99,8</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1.022,9</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2012</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979,8</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120,2</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1100</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2013</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974,7</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113,4</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1.088,1</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01920">
                <a:tc>
                  <a:txBody>
                    <a:bodyPr/>
                    <a:lstStyle/>
                    <a:p>
                      <a:pPr algn="ctr" fontAlgn="ctr"/>
                      <a:r>
                        <a:rPr lang="tr-TR" sz="1350" b="1" u="none" strike="noStrike" dirty="0">
                          <a:solidFill>
                            <a:schemeClr val="accent2">
                              <a:lumMod val="75000"/>
                            </a:schemeClr>
                          </a:solidFill>
                          <a:effectLst/>
                          <a:latin typeface="+mj-lt"/>
                          <a:cs typeface="Times New Roman" panose="02020603050405020304" pitchFamily="18" charset="0"/>
                        </a:rPr>
                        <a:t>2014</a:t>
                      </a:r>
                      <a:endParaRPr lang="tr-TR" sz="135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888,8</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a:effectLst/>
                          <a:latin typeface="+mj-lt"/>
                          <a:cs typeface="Times New Roman" panose="02020603050405020304" pitchFamily="18" charset="0"/>
                        </a:rPr>
                        <a:t>102,6</a:t>
                      </a:r>
                      <a:endParaRPr lang="tr-TR" sz="135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350" u="none" strike="noStrike" dirty="0" smtClean="0">
                          <a:effectLst/>
                          <a:latin typeface="+mj-lt"/>
                          <a:cs typeface="Times New Roman" panose="02020603050405020304" pitchFamily="18" charset="0"/>
                        </a:rPr>
                        <a:t>   991,4</a:t>
                      </a:r>
                      <a:endParaRPr lang="tr-TR" sz="135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2" name="Slayt Numarası Yer Tutucusu 1"/>
          <p:cNvSpPr>
            <a:spLocks noGrp="1"/>
          </p:cNvSpPr>
          <p:nvPr>
            <p:ph type="sldNum" sz="quarter" idx="12"/>
          </p:nvPr>
        </p:nvSpPr>
        <p:spPr/>
        <p:txBody>
          <a:bodyPr/>
          <a:lstStyle/>
          <a:p>
            <a:fld id="{560CA6CD-C700-4342-BF2B-F38A811F2609}" type="slidenum">
              <a:rPr lang="tr-TR" smtClean="0"/>
              <a:pPr/>
              <a:t>45</a:t>
            </a:fld>
            <a:endParaRPr lang="tr-TR"/>
          </a:p>
        </p:txBody>
      </p:sp>
      <p:sp>
        <p:nvSpPr>
          <p:cNvPr id="7" name="Text Box 9"/>
          <p:cNvSpPr txBox="1">
            <a:spLocks noChangeArrowheads="1"/>
          </p:cNvSpPr>
          <p:nvPr/>
        </p:nvSpPr>
        <p:spPr bwMode="auto">
          <a:xfrm>
            <a:off x="251520" y="6491097"/>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126719756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0166"/>
            <a:ext cx="8229600" cy="1569660"/>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
            </a:r>
            <a:br>
              <a:rPr lang="tr-TR" sz="3200" b="1" kern="0" dirty="0">
                <a:solidFill>
                  <a:srgbClr val="2B2B85">
                    <a:lumMod val="75000"/>
                  </a:srgbClr>
                </a:solidFill>
                <a:latin typeface="Calibri" panose="020F0502020204030204" pitchFamily="34" charset="0"/>
                <a:cs typeface="Times New Roman" panose="02020603050405020304" pitchFamily="18" charset="0"/>
              </a:rPr>
            </a:br>
            <a:r>
              <a:rPr lang="tr-TR" sz="3200" b="1" kern="0" dirty="0" err="1">
                <a:solidFill>
                  <a:srgbClr val="2B2B85">
                    <a:lumMod val="75000"/>
                  </a:srgbClr>
                </a:solidFill>
                <a:latin typeface="Calibri" panose="020F0502020204030204" pitchFamily="34" charset="0"/>
                <a:cs typeface="Times New Roman" panose="02020603050405020304" pitchFamily="18" charset="0"/>
              </a:rPr>
              <a:t>İçsu</a:t>
            </a:r>
            <a:r>
              <a:rPr lang="tr-TR" sz="3200" b="1" kern="0" dirty="0">
                <a:solidFill>
                  <a:srgbClr val="2B2B85">
                    <a:lumMod val="75000"/>
                  </a:srgbClr>
                </a:solidFill>
                <a:latin typeface="Calibri" panose="020F0502020204030204" pitchFamily="34" charset="0"/>
                <a:cs typeface="Times New Roman" panose="02020603050405020304" pitchFamily="18" charset="0"/>
              </a:rPr>
              <a:t> Avcılık Üretim Değeri (milyon ₺)</a:t>
            </a:r>
            <a:r>
              <a:rPr lang="en-US" sz="3200" b="1" kern="0" dirty="0">
                <a:solidFill>
                  <a:srgbClr val="2B2B85">
                    <a:lumMod val="75000"/>
                  </a:srgbClr>
                </a:solidFill>
                <a:latin typeface="Calibri" panose="020F0502020204030204" pitchFamily="34" charset="0"/>
                <a:cs typeface="Times New Roman" panose="02020603050405020304" pitchFamily="18" charset="0"/>
              </a:rPr>
              <a:t/>
            </a:r>
            <a:br>
              <a:rPr lang="en-US" sz="3200" b="1" kern="0" dirty="0">
                <a:solidFill>
                  <a:srgbClr val="2B2B85">
                    <a:lumMod val="75000"/>
                  </a:srgbClr>
                </a:solidFill>
                <a:latin typeface="Calibri" panose="020F0502020204030204" pitchFamily="34" charset="0"/>
                <a:cs typeface="Times New Roman" panose="02020603050405020304" pitchFamily="18" charset="0"/>
              </a:rPr>
            </a:b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1061667530"/>
              </p:ext>
            </p:extLst>
          </p:nvPr>
        </p:nvGraphicFramePr>
        <p:xfrm>
          <a:off x="323528" y="692696"/>
          <a:ext cx="8496944"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1657608844"/>
              </p:ext>
            </p:extLst>
          </p:nvPr>
        </p:nvGraphicFramePr>
        <p:xfrm>
          <a:off x="323527" y="2708920"/>
          <a:ext cx="8496945" cy="3888431"/>
        </p:xfrm>
        <a:graphic>
          <a:graphicData uri="http://schemas.openxmlformats.org/drawingml/2006/table">
            <a:tbl>
              <a:tblPr>
                <a:tableStyleId>{5C22544A-7EE6-4342-B048-85BDC9FD1C3A}</a:tableStyleId>
              </a:tblPr>
              <a:tblGrid>
                <a:gridCol w="2344175"/>
                <a:gridCol w="2344175"/>
                <a:gridCol w="1820183"/>
                <a:gridCol w="1988412"/>
              </a:tblGrid>
              <a:tr h="279904">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Yıllar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Balıklar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Diğer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Toplam</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31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3,4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34,5</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37,8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5,5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43,3</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53,2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11,5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64,7</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67,1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14,6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81,7</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82,6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15,9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98,4</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2005</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102,4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10,5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113</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117,3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128,4</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2007</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117,4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11,3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128,6</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105,5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114,2</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2009</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113,9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124,9</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129,6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13,1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a:t>
                      </a:r>
                      <a:r>
                        <a:rPr lang="tr-TR" sz="1500" b="1" u="none" strike="noStrike" dirty="0" smtClean="0">
                          <a:solidFill>
                            <a:schemeClr val="accent2">
                              <a:lumMod val="75000"/>
                            </a:schemeClr>
                          </a:solidFill>
                          <a:effectLst/>
                          <a:latin typeface="+mj-lt"/>
                          <a:cs typeface="Times New Roman" panose="02020603050405020304" pitchFamily="18" charset="0"/>
                        </a:rPr>
                        <a:t>142,7</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a:effectLst/>
                          <a:latin typeface="+mj-lt"/>
                          <a:cs typeface="Times New Roman" panose="02020603050405020304" pitchFamily="18" charset="0"/>
                        </a:rPr>
                        <a:t>104,9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10,7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115,6</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97,8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9,5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107,4</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0743">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85,6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13,4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99</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96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92,1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  16,2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108,4</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6" name="Slayt Numarası Yer Tutucusu 5"/>
          <p:cNvSpPr>
            <a:spLocks noGrp="1"/>
          </p:cNvSpPr>
          <p:nvPr>
            <p:ph type="sldNum" sz="quarter" idx="12"/>
          </p:nvPr>
        </p:nvSpPr>
        <p:spPr/>
        <p:txBody>
          <a:bodyPr/>
          <a:lstStyle/>
          <a:p>
            <a:fld id="{560CA6CD-C700-4342-BF2B-F38A811F2609}" type="slidenum">
              <a:rPr lang="tr-TR" smtClean="0"/>
              <a:pPr/>
              <a:t>46</a:t>
            </a:fld>
            <a:endParaRPr lang="tr-TR"/>
          </a:p>
        </p:txBody>
      </p:sp>
    </p:spTree>
    <p:extLst>
      <p:ext uri="{BB962C8B-B14F-4D97-AF65-F5344CB8AC3E}">
        <p14:creationId xmlns:p14="http://schemas.microsoft.com/office/powerpoint/2010/main" xmlns="" val="28776544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2174"/>
            <a:ext cx="8229600" cy="1569660"/>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
            </a:r>
            <a:br>
              <a:rPr lang="tr-TR" sz="3200" b="1" kern="0" dirty="0">
                <a:solidFill>
                  <a:srgbClr val="2B2B85">
                    <a:lumMod val="75000"/>
                  </a:srgbClr>
                </a:solidFill>
                <a:latin typeface="Calibri" panose="020F0502020204030204" pitchFamily="34" charset="0"/>
                <a:cs typeface="Times New Roman" panose="02020603050405020304" pitchFamily="18" charset="0"/>
              </a:rPr>
            </a:br>
            <a:r>
              <a:rPr lang="tr-TR" sz="3200" b="1" kern="0" dirty="0">
                <a:solidFill>
                  <a:srgbClr val="2B2B85">
                    <a:lumMod val="75000"/>
                  </a:srgbClr>
                </a:solidFill>
                <a:latin typeface="Calibri" panose="020F0502020204030204" pitchFamily="34" charset="0"/>
                <a:cs typeface="Times New Roman" panose="02020603050405020304" pitchFamily="18" charset="0"/>
              </a:rPr>
              <a:t>Avcılık Toplam Üretim Değeri (milyon ₺)</a:t>
            </a:r>
            <a:r>
              <a:rPr lang="en-US" sz="3200" b="1" kern="0" dirty="0">
                <a:solidFill>
                  <a:srgbClr val="2B2B85">
                    <a:lumMod val="75000"/>
                  </a:srgbClr>
                </a:solidFill>
                <a:latin typeface="Calibri" panose="020F0502020204030204" pitchFamily="34" charset="0"/>
                <a:cs typeface="Times New Roman" panose="02020603050405020304" pitchFamily="18" charset="0"/>
              </a:rPr>
              <a:t/>
            </a:r>
            <a:br>
              <a:rPr lang="en-US" sz="3200" b="1" kern="0" dirty="0">
                <a:solidFill>
                  <a:srgbClr val="2B2B85">
                    <a:lumMod val="75000"/>
                  </a:srgbClr>
                </a:solidFill>
                <a:latin typeface="Calibri" panose="020F0502020204030204" pitchFamily="34" charset="0"/>
                <a:cs typeface="Times New Roman" panose="02020603050405020304" pitchFamily="18" charset="0"/>
              </a:rPr>
            </a:b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065638792"/>
              </p:ext>
            </p:extLst>
          </p:nvPr>
        </p:nvGraphicFramePr>
        <p:xfrm>
          <a:off x="251520" y="620688"/>
          <a:ext cx="8640960"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3272073848"/>
              </p:ext>
            </p:extLst>
          </p:nvPr>
        </p:nvGraphicFramePr>
        <p:xfrm>
          <a:off x="251520" y="2636912"/>
          <a:ext cx="8568952" cy="3956563"/>
        </p:xfrm>
        <a:graphic>
          <a:graphicData uri="http://schemas.openxmlformats.org/drawingml/2006/table">
            <a:tbl>
              <a:tblPr>
                <a:tableStyleId>{5C22544A-7EE6-4342-B048-85BDC9FD1C3A}</a:tableStyleId>
              </a:tblPr>
              <a:tblGrid>
                <a:gridCol w="4104456"/>
                <a:gridCol w="4464496"/>
              </a:tblGrid>
              <a:tr h="288032">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Yıllar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TOPLAM (milyon ₺)</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367,8</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490,8</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630,3</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877,1</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1.119,8</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2005</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1.572,6</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   1.702,0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2007</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1.319,0</a:t>
                      </a: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1.095,6</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2009</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835,9</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1.075,1</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1.138,5</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1.207,3</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450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1.187,1</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2949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1.099,7</a:t>
                      </a: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4" name="Slayt Numarası Yer Tutucusu 3"/>
          <p:cNvSpPr>
            <a:spLocks noGrp="1"/>
          </p:cNvSpPr>
          <p:nvPr>
            <p:ph type="sldNum" sz="quarter" idx="12"/>
          </p:nvPr>
        </p:nvSpPr>
        <p:spPr/>
        <p:txBody>
          <a:bodyPr/>
          <a:lstStyle/>
          <a:p>
            <a:fld id="{560CA6CD-C700-4342-BF2B-F38A811F2609}" type="slidenum">
              <a:rPr lang="tr-TR" smtClean="0"/>
              <a:pPr/>
              <a:t>47</a:t>
            </a:fld>
            <a:endParaRPr lang="tr-TR"/>
          </a:p>
        </p:txBody>
      </p:sp>
    </p:spTree>
    <p:extLst>
      <p:ext uri="{BB962C8B-B14F-4D97-AF65-F5344CB8AC3E}">
        <p14:creationId xmlns:p14="http://schemas.microsoft.com/office/powerpoint/2010/main" xmlns="" val="21060984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08394"/>
            <a:ext cx="8712968" cy="954107"/>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Deniz ve </a:t>
            </a:r>
            <a:r>
              <a:rPr lang="tr-TR" sz="2800" b="1" kern="0" dirty="0" err="1">
                <a:solidFill>
                  <a:srgbClr val="2B2B85">
                    <a:lumMod val="75000"/>
                  </a:srgbClr>
                </a:solidFill>
                <a:latin typeface="Calibri" panose="020F0502020204030204" pitchFamily="34" charset="0"/>
                <a:cs typeface="Times New Roman" panose="02020603050405020304" pitchFamily="18" charset="0"/>
              </a:rPr>
              <a:t>İçsu</a:t>
            </a:r>
            <a:r>
              <a:rPr lang="tr-TR" sz="2800" b="1" kern="0" dirty="0">
                <a:solidFill>
                  <a:srgbClr val="2B2B85">
                    <a:lumMod val="75000"/>
                  </a:srgbClr>
                </a:solidFill>
                <a:latin typeface="Calibri" panose="020F0502020204030204" pitchFamily="34" charset="0"/>
                <a:cs typeface="Times New Roman" panose="02020603050405020304" pitchFamily="18" charset="0"/>
              </a:rPr>
              <a:t> Yetiştiricilik Üretim Miktarı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ve </a:t>
            </a:r>
            <a:r>
              <a:rPr lang="tr-TR" sz="2800" b="1" kern="0" dirty="0">
                <a:solidFill>
                  <a:srgbClr val="2B2B85">
                    <a:lumMod val="75000"/>
                  </a:srgbClr>
                </a:solidFill>
                <a:latin typeface="Calibri" panose="020F0502020204030204" pitchFamily="34" charset="0"/>
                <a:cs typeface="Times New Roman" panose="02020603050405020304" pitchFamily="18" charset="0"/>
              </a:rPr>
              <a:t>Toplamdaki Pay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Oranı</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2826134258"/>
              </p:ext>
            </p:extLst>
          </p:nvPr>
        </p:nvGraphicFramePr>
        <p:xfrm>
          <a:off x="179513" y="836715"/>
          <a:ext cx="8712966" cy="5616627"/>
        </p:xfrm>
        <a:graphic>
          <a:graphicData uri="http://schemas.openxmlformats.org/drawingml/2006/table">
            <a:tbl>
              <a:tblPr>
                <a:tableStyleId>{5C22544A-7EE6-4342-B048-85BDC9FD1C3A}</a:tableStyleId>
              </a:tblPr>
              <a:tblGrid>
                <a:gridCol w="1042864"/>
                <a:gridCol w="1311991"/>
                <a:gridCol w="1194248"/>
                <a:gridCol w="1295171"/>
                <a:gridCol w="1429734"/>
                <a:gridCol w="1110147"/>
                <a:gridCol w="1328811"/>
              </a:tblGrid>
              <a:tr h="307192">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Yıllar</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gridSpan="4">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Yetiştiricilik Üretimi</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Toplam</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526160">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Yıllar</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Deniz (ton)</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Toplamdaki Payı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err="1">
                          <a:solidFill>
                            <a:schemeClr val="accent2">
                              <a:lumMod val="75000"/>
                            </a:schemeClr>
                          </a:solidFill>
                          <a:effectLst/>
                          <a:latin typeface="+mj-lt"/>
                          <a:cs typeface="Times New Roman" panose="02020603050405020304" pitchFamily="18" charset="0"/>
                        </a:rPr>
                        <a:t>İçsu</a:t>
                      </a:r>
                      <a:r>
                        <a:rPr lang="tr-TR" sz="1400" b="1" u="none" strike="noStrike" dirty="0">
                          <a:solidFill>
                            <a:schemeClr val="accent2">
                              <a:lumMod val="75000"/>
                            </a:schemeClr>
                          </a:solidFill>
                          <a:effectLst/>
                          <a:latin typeface="+mj-lt"/>
                          <a:cs typeface="Times New Roman" panose="02020603050405020304" pitchFamily="18" charset="0"/>
                        </a:rPr>
                        <a:t> (ton)</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Toplamdaki Payı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(ton)</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Önceki Yıla Göre Artış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2000</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35.646</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45,1</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43.385</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54,9</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79.031</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25,4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a:solidFill>
                            <a:schemeClr val="accent2">
                              <a:lumMod val="75000"/>
                            </a:schemeClr>
                          </a:solidFill>
                          <a:effectLst/>
                          <a:latin typeface="+mj-lt"/>
                          <a:cs typeface="Times New Roman" panose="02020603050405020304" pitchFamily="18" charset="0"/>
                        </a:rPr>
                        <a:t>2001</a:t>
                      </a:r>
                      <a:endParaRPr lang="tr-TR" sz="1600" b="1" i="0" u="none" strike="noStrike">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29.730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44,2</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37.514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55,8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67.244</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-14,9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2002</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26.868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43,9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34.297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56,1</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61.165</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2003</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39.726</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49,7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40.217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50,3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79.943</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30,7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2004</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49.895</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53,1</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44.115</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46,9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94.010</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17,6</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a:solidFill>
                            <a:schemeClr val="accent2">
                              <a:lumMod val="75000"/>
                            </a:schemeClr>
                          </a:solidFill>
                          <a:effectLst/>
                          <a:latin typeface="+mj-lt"/>
                          <a:cs typeface="Times New Roman" panose="02020603050405020304" pitchFamily="18" charset="0"/>
                        </a:rPr>
                        <a:t>2005</a:t>
                      </a:r>
                      <a:endParaRPr lang="tr-TR" sz="1600" b="1" i="0" u="none" strike="noStrike">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69.673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58,9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48.604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41,1</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118.277</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25,8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2006</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72.249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56</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56.694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128.943</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2007</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80.840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57,8</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59.033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42,2</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139.873</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8,5</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2008</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85.629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56,3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66.557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43,7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152.186</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8,8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2009</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82.481</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52</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76.248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158.729</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2010</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88.573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78.568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47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167.141</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2011</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88.344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46,8</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100.446</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53,2</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188.790</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2012</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100.853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47,5</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111.557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52,5</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212.410</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12,5</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2013</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110.375</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47,3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123.018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52,7</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233.393</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9,8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8885">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2014</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126.894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54</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108.239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46</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235.133</a:t>
                      </a:r>
                      <a:endParaRPr lang="tr-TR" sz="16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0,7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3" name="Slayt Numarası Yer Tutucusu 2"/>
          <p:cNvSpPr>
            <a:spLocks noGrp="1"/>
          </p:cNvSpPr>
          <p:nvPr>
            <p:ph type="sldNum" sz="quarter" idx="12"/>
          </p:nvPr>
        </p:nvSpPr>
        <p:spPr/>
        <p:txBody>
          <a:bodyPr/>
          <a:lstStyle/>
          <a:p>
            <a:fld id="{560CA6CD-C700-4342-BF2B-F38A811F2609}" type="slidenum">
              <a:rPr lang="tr-TR" smtClean="0"/>
              <a:pPr/>
              <a:t>48</a:t>
            </a:fld>
            <a:endParaRPr lang="tr-TR"/>
          </a:p>
        </p:txBody>
      </p:sp>
    </p:spTree>
    <p:extLst>
      <p:ext uri="{BB962C8B-B14F-4D97-AF65-F5344CB8AC3E}">
        <p14:creationId xmlns:p14="http://schemas.microsoft.com/office/powerpoint/2010/main" xmlns="" val="325979190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954107"/>
          </a:xfrm>
        </p:spPr>
        <p:txBody>
          <a:bodyPr vert="horz" wrap="square" lIns="91440" tIns="45720" rIns="91440" bIns="45720" rtlCol="0" anchor="ctr">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Deniz ve </a:t>
            </a:r>
            <a:r>
              <a:rPr lang="tr-TR" sz="2800" b="1" kern="0" dirty="0" err="1">
                <a:solidFill>
                  <a:srgbClr val="2B2B85">
                    <a:lumMod val="75000"/>
                  </a:srgbClr>
                </a:solidFill>
                <a:latin typeface="Calibri" panose="020F0502020204030204" pitchFamily="34" charset="0"/>
                <a:cs typeface="Times New Roman" panose="02020603050405020304" pitchFamily="18" charset="0"/>
              </a:rPr>
              <a:t>İçsu</a:t>
            </a:r>
            <a:r>
              <a:rPr lang="tr-TR" sz="2800" b="1" kern="0" dirty="0">
                <a:solidFill>
                  <a:srgbClr val="2B2B85">
                    <a:lumMod val="75000"/>
                  </a:srgbClr>
                </a:solidFill>
                <a:latin typeface="Calibri" panose="020F0502020204030204" pitchFamily="34" charset="0"/>
                <a:cs typeface="Times New Roman" panose="02020603050405020304" pitchFamily="18" charset="0"/>
              </a:rPr>
              <a:t> Yetiştiricilik Üretim Değeri ve Toplamdaki Pay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Oranı</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xmlns="" val="1424971529"/>
              </p:ext>
            </p:extLst>
          </p:nvPr>
        </p:nvGraphicFramePr>
        <p:xfrm>
          <a:off x="179512" y="1196752"/>
          <a:ext cx="8712968" cy="5472606"/>
        </p:xfrm>
        <a:graphic>
          <a:graphicData uri="http://schemas.openxmlformats.org/drawingml/2006/table">
            <a:tbl>
              <a:tblPr>
                <a:tableStyleId>{5C22544A-7EE6-4342-B048-85BDC9FD1C3A}</a:tableStyleId>
              </a:tblPr>
              <a:tblGrid>
                <a:gridCol w="1042865"/>
                <a:gridCol w="1311991"/>
                <a:gridCol w="1194248"/>
                <a:gridCol w="1295171"/>
                <a:gridCol w="1297653"/>
                <a:gridCol w="1242228"/>
                <a:gridCol w="1328812"/>
              </a:tblGrid>
              <a:tr h="299316">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Yıllar</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gridSpan="4">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Yetiştiricilik Üretimi</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600" b="1" u="none" strike="noStrike">
                          <a:solidFill>
                            <a:schemeClr val="accent2">
                              <a:lumMod val="75000"/>
                            </a:schemeClr>
                          </a:solidFill>
                          <a:effectLst/>
                          <a:latin typeface="+mj-lt"/>
                          <a:cs typeface="Times New Roman" panose="02020603050405020304" pitchFamily="18" charset="0"/>
                        </a:rPr>
                        <a:t>Toplam</a:t>
                      </a:r>
                      <a:endParaRPr lang="tr-TR" sz="1600" b="1" i="0" u="none" strike="noStrike">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512670">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Yıllar</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Deniz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Toplamdaki</a:t>
                      </a:r>
                    </a:p>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 </a:t>
                      </a:r>
                      <a:r>
                        <a:rPr lang="tr-TR" sz="1400" b="1" u="none" strike="noStrike" dirty="0">
                          <a:solidFill>
                            <a:schemeClr val="accent2">
                              <a:lumMod val="75000"/>
                            </a:schemeClr>
                          </a:solidFill>
                          <a:effectLst/>
                          <a:latin typeface="+mj-lt"/>
                          <a:cs typeface="Times New Roman" panose="02020603050405020304" pitchFamily="18" charset="0"/>
                        </a:rPr>
                        <a:t>Payı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err="1">
                          <a:solidFill>
                            <a:schemeClr val="accent2">
                              <a:lumMod val="75000"/>
                            </a:schemeClr>
                          </a:solidFill>
                          <a:effectLst/>
                          <a:latin typeface="+mj-lt"/>
                          <a:cs typeface="Times New Roman" panose="02020603050405020304" pitchFamily="18" charset="0"/>
                        </a:rPr>
                        <a:t>İçsu</a:t>
                      </a:r>
                      <a:r>
                        <a:rPr lang="tr-TR" sz="1400" b="1" u="none" strike="noStrike" dirty="0">
                          <a:solidFill>
                            <a:schemeClr val="accent2">
                              <a:lumMod val="75000"/>
                            </a:schemeClr>
                          </a:solidFill>
                          <a:effectLst/>
                          <a:latin typeface="+mj-lt"/>
                          <a:cs typeface="Times New Roman" panose="02020603050405020304" pitchFamily="18" charset="0"/>
                        </a:rPr>
                        <a:t>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Toplamdaki </a:t>
                      </a:r>
                      <a:endParaRPr lang="tr-TR" sz="1400" b="1" u="none" strike="noStrike" dirty="0" smtClean="0">
                        <a:solidFill>
                          <a:schemeClr val="accent2">
                            <a:lumMod val="75000"/>
                          </a:schemeClr>
                        </a:solidFill>
                        <a:effectLst/>
                        <a:latin typeface="+mj-lt"/>
                        <a:cs typeface="Times New Roman" panose="02020603050405020304" pitchFamily="18" charset="0"/>
                      </a:endParaRPr>
                    </a:p>
                    <a:p>
                      <a:pPr algn="ctr" fontAlgn="ctr"/>
                      <a:r>
                        <a:rPr lang="tr-TR" sz="1400" b="1" u="none" strike="noStrike" dirty="0" smtClean="0">
                          <a:solidFill>
                            <a:schemeClr val="accent2">
                              <a:lumMod val="75000"/>
                            </a:schemeClr>
                          </a:solidFill>
                          <a:effectLst/>
                          <a:latin typeface="+mj-lt"/>
                          <a:cs typeface="Times New Roman" panose="02020603050405020304" pitchFamily="18" charset="0"/>
                        </a:rPr>
                        <a:t>Payı </a:t>
                      </a:r>
                      <a:r>
                        <a:rPr lang="tr-TR" sz="1400" b="1" u="none" strike="noStrike" dirty="0">
                          <a:solidFill>
                            <a:schemeClr val="accent2">
                              <a:lumMod val="75000"/>
                            </a:schemeClr>
                          </a:solidFill>
                          <a:effectLst/>
                          <a:latin typeface="+mj-lt"/>
                          <a:cs typeface="Times New Roman" panose="02020603050405020304" pitchFamily="18" charset="0"/>
                        </a:rPr>
                        <a:t>(%)</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400" b="1" u="none" strike="noStrike" dirty="0">
                          <a:solidFill>
                            <a:schemeClr val="accent2">
                              <a:lumMod val="75000"/>
                            </a:schemeClr>
                          </a:solidFill>
                          <a:effectLst/>
                          <a:latin typeface="+mj-lt"/>
                          <a:cs typeface="Times New Roman" panose="02020603050405020304" pitchFamily="18" charset="0"/>
                        </a:rPr>
                        <a:t>Önceki Yıla Göre Artış (%)</a:t>
                      </a:r>
                      <a:endParaRPr lang="tr-TR" sz="14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2000</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85.565.600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61,3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53.987.350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38,7</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139.552.950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2001</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106.846.300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61,4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67.044.300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38,6</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173.890.600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24,6</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a:solidFill>
                            <a:schemeClr val="accent2">
                              <a:lumMod val="75000"/>
                            </a:schemeClr>
                          </a:solidFill>
                          <a:effectLst/>
                          <a:latin typeface="+mj-lt"/>
                          <a:cs typeface="Times New Roman" panose="02020603050405020304" pitchFamily="18" charset="0"/>
                        </a:rPr>
                        <a:t>2002</a:t>
                      </a:r>
                      <a:endParaRPr lang="tr-TR" sz="1600" b="1" i="0" u="none" strike="noStrike">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126.800.500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59,7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85.447.500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40,3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212.248.000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22,1</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2003</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271.391.900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65,3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144.183.900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34,7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415.575.800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95,8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2004</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349.511.000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67,1</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171.092.300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32,9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520.603.300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25,3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2005</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505.235.000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71,7</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199.048.000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28,3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704.283.000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35,3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2006</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525.447.250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68,6</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240.782.500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31,4</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766.229.750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8,8</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a:solidFill>
                            <a:schemeClr val="accent2">
                              <a:lumMod val="75000"/>
                            </a:schemeClr>
                          </a:solidFill>
                          <a:effectLst/>
                          <a:latin typeface="+mj-lt"/>
                          <a:cs typeface="Times New Roman" panose="02020603050405020304" pitchFamily="18" charset="0"/>
                        </a:rPr>
                        <a:t>2007</a:t>
                      </a:r>
                      <a:endParaRPr lang="tr-TR" sz="1600" b="1" i="0" u="none" strike="noStrike">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574.264.000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68,4</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265.498.500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31,6</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839.762.500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9,6</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2008</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584.091.000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68,7</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266.555.080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31,3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850.646.080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1,3</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a:solidFill>
                            <a:schemeClr val="accent2">
                              <a:lumMod val="75000"/>
                            </a:schemeClr>
                          </a:solidFill>
                          <a:effectLst/>
                          <a:latin typeface="+mj-lt"/>
                          <a:cs typeface="Times New Roman" panose="02020603050405020304" pitchFamily="18" charset="0"/>
                        </a:rPr>
                        <a:t>2009</a:t>
                      </a:r>
                      <a:endParaRPr lang="tr-TR" sz="1600" b="1" i="0" u="none" strike="noStrike">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628.438.250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65,9</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324.497.250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34,1</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952.935.500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12</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2010</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728.573.500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68,3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338.205.100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31,7</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1.066.778.600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11,9</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2011</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799.748.350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470.279.790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37</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1.270.028.140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19,1</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2012</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1.048.726.390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65,3</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556.567.310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34,7</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1.605.293.700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26,4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a:solidFill>
                            <a:schemeClr val="accent2">
                              <a:lumMod val="75000"/>
                            </a:schemeClr>
                          </a:solidFill>
                          <a:effectLst/>
                          <a:latin typeface="+mj-lt"/>
                          <a:cs typeface="Times New Roman" panose="02020603050405020304" pitchFamily="18" charset="0"/>
                        </a:rPr>
                        <a:t>2013</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1.128.626.767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66,2</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575.844.384</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33,8</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1.704.471.151</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6,2</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10708">
                <a:tc>
                  <a:txBody>
                    <a:bodyPr/>
                    <a:lstStyle/>
                    <a:p>
                      <a:pPr algn="ctr" fontAlgn="ctr"/>
                      <a:r>
                        <a:rPr lang="tr-TR" sz="1600" b="1" u="none" strike="noStrike" dirty="0" smtClean="0">
                          <a:solidFill>
                            <a:schemeClr val="accent2">
                              <a:lumMod val="75000"/>
                            </a:schemeClr>
                          </a:solidFill>
                          <a:effectLst/>
                          <a:latin typeface="+mj-lt"/>
                          <a:cs typeface="Times New Roman" panose="02020603050405020304" pitchFamily="18" charset="0"/>
                        </a:rPr>
                        <a:t>2014</a:t>
                      </a:r>
                      <a:endParaRPr lang="tr-TR" sz="16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1.522.889.290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70,5</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637.181.600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a:effectLst/>
                          <a:latin typeface="+mj-lt"/>
                          <a:cs typeface="Times New Roman" panose="02020603050405020304" pitchFamily="18" charset="0"/>
                        </a:rPr>
                        <a:t>29,5</a:t>
                      </a:r>
                      <a:endParaRPr lang="tr-TR" sz="1600" b="0" i="0" u="none" strike="noStrike">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smtClean="0">
                          <a:effectLst/>
                          <a:latin typeface="+mj-lt"/>
                          <a:cs typeface="Times New Roman" panose="02020603050405020304" pitchFamily="18" charset="0"/>
                        </a:rPr>
                        <a:t>2.160.070.890</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600" u="none" strike="noStrike" dirty="0">
                          <a:effectLst/>
                          <a:latin typeface="+mj-lt"/>
                          <a:cs typeface="Times New Roman" panose="02020603050405020304" pitchFamily="18" charset="0"/>
                        </a:rPr>
                        <a:t>26,7</a:t>
                      </a:r>
                      <a:endParaRPr lang="tr-TR" sz="16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4" name="Slayt Numarası Yer Tutucusu 3"/>
          <p:cNvSpPr>
            <a:spLocks noGrp="1"/>
          </p:cNvSpPr>
          <p:nvPr>
            <p:ph type="sldNum" sz="quarter" idx="12"/>
          </p:nvPr>
        </p:nvSpPr>
        <p:spPr/>
        <p:txBody>
          <a:bodyPr/>
          <a:lstStyle/>
          <a:p>
            <a:fld id="{560CA6CD-C700-4342-BF2B-F38A811F2609}" type="slidenum">
              <a:rPr lang="tr-TR" smtClean="0"/>
              <a:pPr/>
              <a:t>49</a:t>
            </a:fld>
            <a:endParaRPr lang="tr-TR"/>
          </a:p>
        </p:txBody>
      </p:sp>
    </p:spTree>
    <p:extLst>
      <p:ext uri="{BB962C8B-B14F-4D97-AF65-F5344CB8AC3E}">
        <p14:creationId xmlns:p14="http://schemas.microsoft.com/office/powerpoint/2010/main" xmlns="" val="338598830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692696"/>
            <a:ext cx="8229600" cy="1872208"/>
          </a:xfrm>
          <a:solidFill>
            <a:schemeClr val="accent1">
              <a:lumMod val="50000"/>
            </a:schemeClr>
          </a:solidFill>
        </p:spPr>
        <p:txBody>
          <a:bodyPr/>
          <a:lstStyle/>
          <a:p>
            <a:pPr algn="just"/>
            <a:r>
              <a:rPr lang="tr-TR" sz="1800" b="1" dirty="0">
                <a:solidFill>
                  <a:srgbClr val="FFFFFF"/>
                </a:solidFill>
                <a:effectLst/>
                <a:latin typeface="Calibri" panose="020F0502020204030204" pitchFamily="34" charset="0"/>
                <a:cs typeface="Times New Roman" panose="02020603050405020304" pitchFamily="18" charset="0"/>
              </a:rPr>
              <a:t>2023 yılı yetiştiricilik sektör hedefi üretimde 500.000 tona yükselmek, ihracatta ise 1 milyar dolar rakamına ulaşmaktır. Bu hedeflere ulaşmak öncelikle sürdürülebilir, sağlıklı ve kaliteli bir üretim ile gerçekleşebilir. Ayrıca iç pazarlarda tüketimi artırmak, fiyat  istikrarı oluşturarak üretici ve tüketici menfaatlerini korumak önemlidir. İhracatta ise, pazar imkanlarını geliştirmek, işlenmiş ürünlere ağırlık vererek, ihraç edilen ürün yelpazesini genişletmek amaçlanmaktadır.</a:t>
            </a:r>
            <a:endParaRPr lang="tr-TR" sz="1800" dirty="0">
              <a:latin typeface="Calibri" panose="020F0502020204030204"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3" y="2852935"/>
            <a:ext cx="3633976" cy="3406132"/>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2852935"/>
            <a:ext cx="4464496" cy="34061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682294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2277"/>
            <a:ext cx="8229600" cy="584775"/>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Toplam </a:t>
            </a:r>
            <a:r>
              <a:rPr lang="en-US" sz="3200" b="1" kern="0" dirty="0">
                <a:solidFill>
                  <a:srgbClr val="2B2B85">
                    <a:lumMod val="75000"/>
                  </a:srgbClr>
                </a:solidFill>
                <a:latin typeface="Calibri" panose="020F0502020204030204" pitchFamily="34" charset="0"/>
                <a:cs typeface="Times New Roman" panose="02020603050405020304" pitchFamily="18" charset="0"/>
              </a:rPr>
              <a:t>Su </a:t>
            </a:r>
            <a:r>
              <a:rPr lang="en-US" sz="3200" b="1" kern="0" dirty="0" err="1">
                <a:solidFill>
                  <a:srgbClr val="2B2B85">
                    <a:lumMod val="75000"/>
                  </a:srgbClr>
                </a:solidFill>
                <a:latin typeface="Calibri" panose="020F0502020204030204" pitchFamily="34" charset="0"/>
                <a:cs typeface="Times New Roman" panose="02020603050405020304" pitchFamily="18" charset="0"/>
              </a:rPr>
              <a:t>Ürünleri</a:t>
            </a:r>
            <a:r>
              <a:rPr lang="en-US" sz="3200" b="1" kern="0" dirty="0">
                <a:solidFill>
                  <a:srgbClr val="2B2B85">
                    <a:lumMod val="75000"/>
                  </a:srgbClr>
                </a:solidFill>
                <a:latin typeface="Calibri" panose="020F0502020204030204" pitchFamily="34" charset="0"/>
                <a:cs typeface="Times New Roman" panose="02020603050405020304" pitchFamily="18" charset="0"/>
              </a:rPr>
              <a:t> </a:t>
            </a:r>
            <a:r>
              <a:rPr lang="en-US" sz="3200" b="1" kern="0" dirty="0" err="1">
                <a:solidFill>
                  <a:srgbClr val="2B2B85">
                    <a:lumMod val="75000"/>
                  </a:srgbClr>
                </a:solidFill>
                <a:latin typeface="Calibri" panose="020F0502020204030204" pitchFamily="34" charset="0"/>
                <a:cs typeface="Times New Roman" panose="02020603050405020304" pitchFamily="18" charset="0"/>
              </a:rPr>
              <a:t>Üretim</a:t>
            </a:r>
            <a:r>
              <a:rPr lang="en-US" sz="3200" b="1" kern="0" dirty="0">
                <a:solidFill>
                  <a:srgbClr val="2B2B85">
                    <a:lumMod val="75000"/>
                  </a:srgbClr>
                </a:solidFill>
                <a:latin typeface="Calibri" panose="020F0502020204030204" pitchFamily="34" charset="0"/>
                <a:cs typeface="Times New Roman" panose="02020603050405020304" pitchFamily="18" charset="0"/>
              </a:rPr>
              <a:t> M</a:t>
            </a:r>
            <a:r>
              <a:rPr lang="tr-TR" sz="3200" b="1" kern="0" dirty="0" err="1">
                <a:solidFill>
                  <a:srgbClr val="2B2B85">
                    <a:lumMod val="75000"/>
                  </a:srgbClr>
                </a:solidFill>
                <a:latin typeface="Calibri" panose="020F0502020204030204" pitchFamily="34" charset="0"/>
                <a:cs typeface="Times New Roman" panose="02020603050405020304" pitchFamily="18" charset="0"/>
              </a:rPr>
              <a:t>iktarı</a:t>
            </a:r>
            <a:r>
              <a:rPr lang="en-US" sz="3200" b="1" kern="0" dirty="0">
                <a:solidFill>
                  <a:srgbClr val="2B2B85">
                    <a:lumMod val="75000"/>
                  </a:srgbClr>
                </a:solidFill>
                <a:latin typeface="Calibri" panose="020F0502020204030204" pitchFamily="34" charset="0"/>
                <a:cs typeface="Times New Roman" panose="02020603050405020304" pitchFamily="18" charset="0"/>
              </a:rPr>
              <a:t>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(ton)</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378756040"/>
              </p:ext>
            </p:extLst>
          </p:nvPr>
        </p:nvGraphicFramePr>
        <p:xfrm>
          <a:off x="179512" y="692696"/>
          <a:ext cx="8856984"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3263973364"/>
              </p:ext>
            </p:extLst>
          </p:nvPr>
        </p:nvGraphicFramePr>
        <p:xfrm>
          <a:off x="107504" y="2780928"/>
          <a:ext cx="8928993" cy="3816420"/>
        </p:xfrm>
        <a:graphic>
          <a:graphicData uri="http://schemas.openxmlformats.org/drawingml/2006/table">
            <a:tbl>
              <a:tblPr>
                <a:tableStyleId>{5C22544A-7EE6-4342-B048-85BDC9FD1C3A}</a:tableStyleId>
              </a:tblPr>
              <a:tblGrid>
                <a:gridCol w="2033337"/>
                <a:gridCol w="2298552"/>
                <a:gridCol w="2298552"/>
                <a:gridCol w="2298552"/>
              </a:tblGrid>
              <a:tr h="254428">
                <a:tc>
                  <a:txBody>
                    <a:bodyPr/>
                    <a:lstStyle/>
                    <a:p>
                      <a:pPr algn="ctr" fontAlgn="ct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AVCILIK</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YETİŞTİRİCİLİK</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TOPLAM</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Yıllar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Miktar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Miktar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Miktar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566.682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61.165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627.847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507.772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79.943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587.715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550.482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94.010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644.492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2005</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426.496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118.277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544.773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533.048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128.943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661.991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2007</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632.450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139.873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772.323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494.124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152.186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646.310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2009</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464.233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158.729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622.962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485.939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167.141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653.080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514.755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188.790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703.545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432.442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212.410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644.852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374.121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233.394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607.515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4428">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302.212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235.133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537.335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7" name="Slayt Numarası Yer Tutucusu 6"/>
          <p:cNvSpPr>
            <a:spLocks noGrp="1"/>
          </p:cNvSpPr>
          <p:nvPr>
            <p:ph type="sldNum" sz="quarter" idx="12"/>
          </p:nvPr>
        </p:nvSpPr>
        <p:spPr/>
        <p:txBody>
          <a:bodyPr/>
          <a:lstStyle/>
          <a:p>
            <a:fld id="{560CA6CD-C700-4342-BF2B-F38A811F2609}" type="slidenum">
              <a:rPr lang="tr-TR" smtClean="0"/>
              <a:pPr/>
              <a:t>50</a:t>
            </a:fld>
            <a:endParaRPr lang="tr-TR"/>
          </a:p>
        </p:txBody>
      </p:sp>
    </p:spTree>
    <p:extLst>
      <p:ext uri="{BB962C8B-B14F-4D97-AF65-F5344CB8AC3E}">
        <p14:creationId xmlns:p14="http://schemas.microsoft.com/office/powerpoint/2010/main" xmlns="" val="6576993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16170"/>
            <a:ext cx="8229600" cy="1569660"/>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
            </a:r>
            <a:br>
              <a:rPr lang="tr-TR" sz="3200" b="1" kern="0" dirty="0">
                <a:solidFill>
                  <a:srgbClr val="2B2B85">
                    <a:lumMod val="75000"/>
                  </a:srgbClr>
                </a:solidFill>
                <a:latin typeface="Calibri" panose="020F0502020204030204" pitchFamily="34" charset="0"/>
                <a:cs typeface="Times New Roman" panose="02020603050405020304" pitchFamily="18" charset="0"/>
              </a:rPr>
            </a:br>
            <a:r>
              <a:rPr lang="tr-TR" sz="3200" b="1" kern="0" dirty="0">
                <a:solidFill>
                  <a:srgbClr val="2B2B85">
                    <a:lumMod val="75000"/>
                  </a:srgbClr>
                </a:solidFill>
                <a:latin typeface="Calibri" panose="020F0502020204030204" pitchFamily="34" charset="0"/>
                <a:cs typeface="Times New Roman" panose="02020603050405020304" pitchFamily="18" charset="0"/>
              </a:rPr>
              <a:t>Toplam </a:t>
            </a:r>
            <a:r>
              <a:rPr lang="en-US" sz="3200" b="1" kern="0" dirty="0">
                <a:solidFill>
                  <a:srgbClr val="2B2B85">
                    <a:lumMod val="75000"/>
                  </a:srgbClr>
                </a:solidFill>
                <a:latin typeface="Calibri" panose="020F0502020204030204" pitchFamily="34" charset="0"/>
                <a:cs typeface="Times New Roman" panose="02020603050405020304" pitchFamily="18" charset="0"/>
              </a:rPr>
              <a:t>Su </a:t>
            </a:r>
            <a:r>
              <a:rPr lang="en-US" sz="3200" b="1" kern="0" dirty="0" err="1">
                <a:solidFill>
                  <a:srgbClr val="2B2B85">
                    <a:lumMod val="75000"/>
                  </a:srgbClr>
                </a:solidFill>
                <a:latin typeface="Calibri" panose="020F0502020204030204" pitchFamily="34" charset="0"/>
                <a:cs typeface="Times New Roman" panose="02020603050405020304" pitchFamily="18" charset="0"/>
              </a:rPr>
              <a:t>Ürünleri</a:t>
            </a:r>
            <a:r>
              <a:rPr lang="en-US" sz="3200" b="1" kern="0" dirty="0">
                <a:solidFill>
                  <a:srgbClr val="2B2B85">
                    <a:lumMod val="75000"/>
                  </a:srgbClr>
                </a:solidFill>
                <a:latin typeface="Calibri" panose="020F0502020204030204" pitchFamily="34" charset="0"/>
                <a:cs typeface="Times New Roman" panose="02020603050405020304" pitchFamily="18" charset="0"/>
              </a:rPr>
              <a:t> </a:t>
            </a:r>
            <a:r>
              <a:rPr lang="en-US" sz="3200" b="1" kern="0" dirty="0" err="1">
                <a:solidFill>
                  <a:srgbClr val="2B2B85">
                    <a:lumMod val="75000"/>
                  </a:srgbClr>
                </a:solidFill>
                <a:latin typeface="Calibri" panose="020F0502020204030204" pitchFamily="34" charset="0"/>
                <a:cs typeface="Times New Roman" panose="02020603050405020304" pitchFamily="18" charset="0"/>
              </a:rPr>
              <a:t>Üretim</a:t>
            </a:r>
            <a:r>
              <a:rPr lang="en-US" sz="3200" b="1" kern="0" dirty="0">
                <a:solidFill>
                  <a:srgbClr val="2B2B85">
                    <a:lumMod val="75000"/>
                  </a:srgbClr>
                </a:solidFill>
                <a:latin typeface="Calibri" panose="020F0502020204030204" pitchFamily="34" charset="0"/>
                <a:cs typeface="Times New Roman" panose="02020603050405020304" pitchFamily="18" charset="0"/>
              </a:rPr>
              <a:t> </a:t>
            </a:r>
            <a:r>
              <a:rPr lang="en-US" sz="3200" b="1" kern="0" dirty="0" err="1">
                <a:solidFill>
                  <a:srgbClr val="2B2B85">
                    <a:lumMod val="75000"/>
                  </a:srgbClr>
                </a:solidFill>
                <a:latin typeface="Calibri" panose="020F0502020204030204" pitchFamily="34" charset="0"/>
                <a:cs typeface="Times New Roman" panose="02020603050405020304" pitchFamily="18" charset="0"/>
              </a:rPr>
              <a:t>Değeri</a:t>
            </a:r>
            <a:r>
              <a:rPr lang="en-US" sz="3200" b="1" kern="0" dirty="0">
                <a:solidFill>
                  <a:srgbClr val="2B2B85">
                    <a:lumMod val="75000"/>
                  </a:srgbClr>
                </a:solidFill>
                <a:latin typeface="Calibri" panose="020F0502020204030204" pitchFamily="34" charset="0"/>
                <a:cs typeface="Times New Roman" panose="02020603050405020304" pitchFamily="18" charset="0"/>
              </a:rPr>
              <a:t> </a:t>
            </a:r>
            <a:r>
              <a:rPr lang="tr-TR" sz="3200" b="1" kern="0" dirty="0">
                <a:solidFill>
                  <a:srgbClr val="2B2B85">
                    <a:lumMod val="75000"/>
                  </a:srgbClr>
                </a:solidFill>
                <a:latin typeface="Calibri" panose="020F0502020204030204" pitchFamily="34" charset="0"/>
                <a:cs typeface="Times New Roman" panose="02020603050405020304" pitchFamily="18" charset="0"/>
              </a:rPr>
              <a:t>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a:t>
            </a:r>
            <a:r>
              <a:rPr lang="tr-TR" sz="3200" b="1" kern="0" dirty="0">
                <a:solidFill>
                  <a:srgbClr val="2B2B85">
                    <a:lumMod val="75000"/>
                  </a:srgbClr>
                </a:solidFill>
                <a:latin typeface="Calibri" panose="020F0502020204030204" pitchFamily="34" charset="0"/>
                <a:cs typeface="Times New Roman" panose="02020603050405020304" pitchFamily="18" charset="0"/>
              </a:rPr>
              <a:t>)</a:t>
            </a:r>
            <a:r>
              <a:rPr lang="en-US" sz="3200" b="1" kern="0" dirty="0">
                <a:solidFill>
                  <a:srgbClr val="2B2B85">
                    <a:lumMod val="75000"/>
                  </a:srgbClr>
                </a:solidFill>
                <a:latin typeface="Calibri" panose="020F0502020204030204" pitchFamily="34" charset="0"/>
                <a:cs typeface="Times New Roman" panose="02020603050405020304" pitchFamily="18" charset="0"/>
              </a:rPr>
              <a:t/>
            </a:r>
            <a:br>
              <a:rPr lang="en-US" sz="3200" b="1" kern="0" dirty="0">
                <a:solidFill>
                  <a:srgbClr val="2B2B85">
                    <a:lumMod val="75000"/>
                  </a:srgbClr>
                </a:solidFill>
                <a:latin typeface="Calibri" panose="020F0502020204030204" pitchFamily="34" charset="0"/>
                <a:cs typeface="Times New Roman" panose="02020603050405020304" pitchFamily="18" charset="0"/>
              </a:rPr>
            </a:b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xmlns="" val="4198067389"/>
              </p:ext>
            </p:extLst>
          </p:nvPr>
        </p:nvGraphicFramePr>
        <p:xfrm>
          <a:off x="179512" y="2780928"/>
          <a:ext cx="8784976" cy="3872627"/>
        </p:xfrm>
        <a:graphic>
          <a:graphicData uri="http://schemas.openxmlformats.org/drawingml/2006/table">
            <a:tbl>
              <a:tblPr>
                <a:tableStyleId>{5C22544A-7EE6-4342-B048-85BDC9FD1C3A}</a:tableStyleId>
              </a:tblPr>
              <a:tblGrid>
                <a:gridCol w="2196244"/>
                <a:gridCol w="2196244"/>
                <a:gridCol w="2196244"/>
                <a:gridCol w="2196244"/>
              </a:tblGrid>
              <a:tr h="253375">
                <a:tc>
                  <a:txBody>
                    <a:bodyPr/>
                    <a:lstStyle/>
                    <a:p>
                      <a:pPr algn="ctr" fontAlgn="ct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AVCILIK</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YETİŞTİRİCİLİK</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TOPLAM</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Yıllar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Değer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Değer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Değer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630.759.100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212.248.000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843.007.100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878.154.800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415.575.800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1.293.730.600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1.120.965.400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520.603.300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1.641.568.700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2005</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1.574.988.300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704.283.000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2.279.271.300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1.706.983.000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766.229.750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2.473.212.750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2007</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1.323.151.750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839.762.500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2.162.914.250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1.097.178.400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850.646.080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1.947.824.480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2009</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837.387.880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    952.935.500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1.790.323.380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1.078.515.200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1.066.778.600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2.145.293.800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1.143.272.172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1.270.028.140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2.413.300.312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1.209.028.426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1.605.293.700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2.814.322.126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5337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1.188.432.525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1.704.471.151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2.892.903.676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325377">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1.099.749.495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2.160.070.890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3.259.820.385</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5" name="Slayt Numarası Yer Tutucusu 4"/>
          <p:cNvSpPr>
            <a:spLocks noGrp="1"/>
          </p:cNvSpPr>
          <p:nvPr>
            <p:ph type="sldNum" sz="quarter" idx="12"/>
          </p:nvPr>
        </p:nvSpPr>
        <p:spPr/>
        <p:txBody>
          <a:bodyPr/>
          <a:lstStyle/>
          <a:p>
            <a:fld id="{560CA6CD-C700-4342-BF2B-F38A811F2609}" type="slidenum">
              <a:rPr lang="tr-TR" smtClean="0"/>
              <a:pPr/>
              <a:t>51</a:t>
            </a:fld>
            <a:endParaRPr lang="tr-TR"/>
          </a:p>
        </p:txBody>
      </p:sp>
      <p:graphicFrame>
        <p:nvGraphicFramePr>
          <p:cNvPr id="10" name="Grafik 9"/>
          <p:cNvGraphicFramePr>
            <a:graphicFrameLocks/>
          </p:cNvGraphicFramePr>
          <p:nvPr>
            <p:extLst>
              <p:ext uri="{D42A27DB-BD31-4B8C-83A1-F6EECF244321}">
                <p14:modId xmlns:p14="http://schemas.microsoft.com/office/powerpoint/2010/main" xmlns="" val="3668847910"/>
              </p:ext>
            </p:extLst>
          </p:nvPr>
        </p:nvGraphicFramePr>
        <p:xfrm>
          <a:off x="251520" y="548680"/>
          <a:ext cx="8892480" cy="2088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739408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6272"/>
            <a:ext cx="8568952" cy="584775"/>
          </a:xfrm>
        </p:spPr>
        <p:txBody>
          <a:bodyPr wrap="square">
            <a:spAutoFit/>
          </a:bodyPr>
          <a:lstStyle/>
          <a:p>
            <a:r>
              <a:rPr lang="en-US" sz="3200" b="1" kern="0" dirty="0" err="1" smtClean="0">
                <a:solidFill>
                  <a:srgbClr val="2B2B85">
                    <a:lumMod val="75000"/>
                  </a:srgbClr>
                </a:solidFill>
                <a:latin typeface="Calibri" panose="020F0502020204030204" pitchFamily="34" charset="0"/>
                <a:cs typeface="Times New Roman" panose="02020603050405020304" pitchFamily="18" charset="0"/>
              </a:rPr>
              <a:t>Türkiye’nin</a:t>
            </a:r>
            <a:r>
              <a:rPr lang="en-US" sz="3200" b="1" kern="0" dirty="0" smtClean="0">
                <a:solidFill>
                  <a:srgbClr val="2B2B85">
                    <a:lumMod val="75000"/>
                  </a:srgbClr>
                </a:solidFill>
                <a:latin typeface="Calibri" panose="020F0502020204030204" pitchFamily="34" charset="0"/>
                <a:cs typeface="Times New Roman" panose="02020603050405020304" pitchFamily="18" charset="0"/>
              </a:rPr>
              <a:t> </a:t>
            </a:r>
            <a:r>
              <a:rPr lang="en-US" sz="3200" b="1" kern="0" dirty="0">
                <a:solidFill>
                  <a:srgbClr val="2B2B85">
                    <a:lumMod val="75000"/>
                  </a:srgbClr>
                </a:solidFill>
                <a:latin typeface="Calibri" panose="020F0502020204030204" pitchFamily="34" charset="0"/>
                <a:cs typeface="Times New Roman" panose="02020603050405020304" pitchFamily="18" charset="0"/>
              </a:rPr>
              <a:t>Su </a:t>
            </a:r>
            <a:r>
              <a:rPr lang="en-US" sz="3200" b="1" kern="0" dirty="0" err="1">
                <a:solidFill>
                  <a:srgbClr val="2B2B85">
                    <a:lumMod val="75000"/>
                  </a:srgbClr>
                </a:solidFill>
                <a:latin typeface="Calibri" panose="020F0502020204030204" pitchFamily="34" charset="0"/>
                <a:cs typeface="Times New Roman" panose="02020603050405020304" pitchFamily="18" charset="0"/>
              </a:rPr>
              <a:t>Ürünleri</a:t>
            </a:r>
            <a:r>
              <a:rPr lang="en-US" sz="3200" b="1" kern="0" dirty="0">
                <a:solidFill>
                  <a:srgbClr val="2B2B85">
                    <a:lumMod val="75000"/>
                  </a:srgbClr>
                </a:solidFill>
                <a:latin typeface="Calibri" panose="020F0502020204030204" pitchFamily="34" charset="0"/>
                <a:cs typeface="Times New Roman" panose="02020603050405020304" pitchFamily="18" charset="0"/>
              </a:rPr>
              <a:t>  </a:t>
            </a:r>
            <a:r>
              <a:rPr lang="en-US" sz="3200" b="1" kern="0" dirty="0" err="1">
                <a:solidFill>
                  <a:srgbClr val="2B2B85">
                    <a:lumMod val="75000"/>
                  </a:srgbClr>
                </a:solidFill>
                <a:latin typeface="Calibri" panose="020F0502020204030204" pitchFamily="34" charset="0"/>
                <a:cs typeface="Times New Roman" panose="02020603050405020304" pitchFamily="18" charset="0"/>
              </a:rPr>
              <a:t>İhracat</a:t>
            </a:r>
            <a:r>
              <a:rPr lang="tr-TR" sz="3200" b="1" kern="0" dirty="0">
                <a:solidFill>
                  <a:srgbClr val="2B2B85">
                    <a:lumMod val="75000"/>
                  </a:srgbClr>
                </a:solidFill>
                <a:latin typeface="Calibri" panose="020F0502020204030204" pitchFamily="34" charset="0"/>
                <a:cs typeface="Times New Roman" panose="02020603050405020304" pitchFamily="18" charset="0"/>
              </a:rPr>
              <a:t> ve </a:t>
            </a:r>
            <a:r>
              <a:rPr lang="en-US" sz="3200" b="1" kern="0" dirty="0" err="1">
                <a:solidFill>
                  <a:srgbClr val="2B2B85">
                    <a:lumMod val="75000"/>
                  </a:srgbClr>
                </a:solidFill>
                <a:latin typeface="Calibri" panose="020F0502020204030204" pitchFamily="34" charset="0"/>
                <a:cs typeface="Times New Roman" panose="02020603050405020304" pitchFamily="18" charset="0"/>
              </a:rPr>
              <a:t>İthalat</a:t>
            </a:r>
            <a:r>
              <a:rPr lang="tr-TR" sz="3200" b="1" kern="0" dirty="0">
                <a:solidFill>
                  <a:srgbClr val="2B2B85">
                    <a:lumMod val="75000"/>
                  </a:srgbClr>
                </a:solidFill>
                <a:latin typeface="Calibri" panose="020F0502020204030204" pitchFamily="34" charset="0"/>
                <a:cs typeface="Times New Roman" panose="02020603050405020304" pitchFamily="18" charset="0"/>
              </a:rPr>
              <a:t>ı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(ton)</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718634567"/>
              </p:ext>
            </p:extLst>
          </p:nvPr>
        </p:nvGraphicFramePr>
        <p:xfrm>
          <a:off x="107504" y="620688"/>
          <a:ext cx="8928992" cy="18700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477753326"/>
              </p:ext>
            </p:extLst>
          </p:nvPr>
        </p:nvGraphicFramePr>
        <p:xfrm>
          <a:off x="107504" y="2492896"/>
          <a:ext cx="8928992" cy="4239946"/>
        </p:xfrm>
        <a:graphic>
          <a:graphicData uri="http://schemas.openxmlformats.org/drawingml/2006/table">
            <a:tbl>
              <a:tblPr>
                <a:tableStyleId>{5C22544A-7EE6-4342-B048-85BDC9FD1C3A}</a:tableStyleId>
              </a:tblPr>
              <a:tblGrid>
                <a:gridCol w="2738224"/>
                <a:gridCol w="3095384"/>
                <a:gridCol w="3095384"/>
              </a:tblGrid>
              <a:tr h="284560">
                <a:tc>
                  <a:txBody>
                    <a:bodyPr/>
                    <a:lstStyle/>
                    <a:p>
                      <a:pPr algn="ctr" fontAlgn="ct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İHRACAT</a:t>
                      </a: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İTHALAT</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Yıllar</a:t>
                      </a:r>
                    </a:p>
                  </a:txBody>
                  <a:tcPr marL="9525" marR="9525" marT="9525" marB="0" anchor="ctr">
                    <a:solidFill>
                      <a:schemeClr val="accent1">
                        <a:lumMod val="60000"/>
                        <a:lumOff val="40000"/>
                      </a:schemeClr>
                    </a:solidFill>
                  </a:tcPr>
                </a:tc>
                <a:tc>
                  <a:txBody>
                    <a:bodyPr/>
                    <a:lstStyle/>
                    <a:p>
                      <a:pPr algn="ctr" fontAlgn="ctr"/>
                      <a:r>
                        <a:rPr lang="tr-TR" sz="1500" b="1" i="0" u="none" strike="noStrike" dirty="0" smtClean="0">
                          <a:solidFill>
                            <a:schemeClr val="accent2">
                              <a:lumMod val="75000"/>
                            </a:schemeClr>
                          </a:solidFill>
                          <a:effectLst/>
                          <a:latin typeface="+mj-lt"/>
                          <a:cs typeface="Times New Roman" panose="02020603050405020304" pitchFamily="18" charset="0"/>
                        </a:rPr>
                        <a:t>Miktar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Miktar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2002</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26.860</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22.532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2003</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29.937</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45.606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2004</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32.804</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57.694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2005</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37.655</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47.676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2006</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41.973</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53.563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2007</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47.214</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58.022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2008</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54.526</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63.222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2009</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54.354</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72.686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2010</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55.109</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80.726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2011</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66.738</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65.698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84560">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2012</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74.006</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65.384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0333">
                <a:tc>
                  <a:txBody>
                    <a:bodyPr/>
                    <a:lstStyle/>
                    <a:p>
                      <a:pPr algn="ctr" fontAlgn="ctr"/>
                      <a:r>
                        <a:rPr lang="tr-TR" sz="1500" b="1" i="0" u="none" strike="noStrike" dirty="0">
                          <a:solidFill>
                            <a:schemeClr val="accent2">
                              <a:lumMod val="75000"/>
                            </a:schemeClr>
                          </a:solidFill>
                          <a:effectLst/>
                          <a:latin typeface="+mj-lt"/>
                          <a:cs typeface="Times New Roman" panose="02020603050405020304" pitchFamily="18" charset="0"/>
                        </a:rPr>
                        <a:t>2013</a:t>
                      </a:r>
                    </a:p>
                  </a:txBody>
                  <a:tcPr marL="9525" marR="9525" marT="9525" marB="0" anchor="ctr">
                    <a:solidFill>
                      <a:schemeClr val="accent1">
                        <a:lumMod val="60000"/>
                        <a:lumOff val="40000"/>
                      </a:schemeClr>
                    </a:solidFill>
                  </a:tcPr>
                </a:tc>
                <a:tc>
                  <a:txBody>
                    <a:bodyPr/>
                    <a:lstStyle/>
                    <a:p>
                      <a:pPr algn="ctr" fontAlgn="ctr"/>
                      <a:r>
                        <a:rPr lang="tr-TR" sz="1500" b="0" i="0" u="none" strike="noStrike" dirty="0" smtClean="0">
                          <a:solidFill>
                            <a:schemeClr val="tx1"/>
                          </a:solidFill>
                          <a:effectLst/>
                          <a:latin typeface="+mj-lt"/>
                          <a:cs typeface="Times New Roman" panose="02020603050405020304" pitchFamily="18" charset="0"/>
                        </a:rPr>
                        <a:t>101.063</a:t>
                      </a:r>
                      <a:endParaRPr lang="tr-TR" sz="1500" b="0" i="0" u="none" strike="noStrike" dirty="0">
                        <a:solidFill>
                          <a:schemeClr val="tx1"/>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67.530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0333">
                <a:tc>
                  <a:txBody>
                    <a:bodyPr/>
                    <a:lstStyle/>
                    <a:p>
                      <a:pPr algn="ctr" fontAlgn="ctr"/>
                      <a:r>
                        <a:rPr lang="tr-TR" sz="1500" b="1" u="none" strike="noStrike" kern="1200" dirty="0" smtClean="0">
                          <a:solidFill>
                            <a:schemeClr val="accent2">
                              <a:lumMod val="75000"/>
                            </a:schemeClr>
                          </a:solidFill>
                          <a:effectLst/>
                          <a:latin typeface="+mn-lt"/>
                          <a:ea typeface="+mn-ea"/>
                          <a:cs typeface="Times New Roman" panose="02020603050405020304" pitchFamily="18" charset="0"/>
                        </a:rPr>
                        <a:t>2014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115.682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77.545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6" name="Slayt Numarası Yer Tutucusu 5"/>
          <p:cNvSpPr>
            <a:spLocks noGrp="1"/>
          </p:cNvSpPr>
          <p:nvPr>
            <p:ph type="sldNum" sz="quarter" idx="12"/>
          </p:nvPr>
        </p:nvSpPr>
        <p:spPr/>
        <p:txBody>
          <a:bodyPr/>
          <a:lstStyle/>
          <a:p>
            <a:fld id="{560CA6CD-C700-4342-BF2B-F38A811F2609}" type="slidenum">
              <a:rPr lang="tr-TR" smtClean="0"/>
              <a:pPr/>
              <a:t>52</a:t>
            </a:fld>
            <a:endParaRPr lang="tr-TR"/>
          </a:p>
        </p:txBody>
      </p:sp>
    </p:spTree>
    <p:extLst>
      <p:ext uri="{BB962C8B-B14F-4D97-AF65-F5344CB8AC3E}">
        <p14:creationId xmlns:p14="http://schemas.microsoft.com/office/powerpoint/2010/main" xmlns="" val="27359616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036496" cy="523220"/>
          </a:xfrm>
        </p:spPr>
        <p:txBody>
          <a:bodyPr vert="horz" wrap="square" lIns="91440" tIns="45720" rIns="91440" bIns="45720" rtlCol="0" anchor="ctr">
            <a:spAutoFit/>
          </a:bodyPr>
          <a:lstStyle/>
          <a:p>
            <a:r>
              <a:rPr lang="en-US" sz="2800" b="1" kern="0" dirty="0" err="1">
                <a:solidFill>
                  <a:srgbClr val="2B2B85">
                    <a:lumMod val="75000"/>
                  </a:srgbClr>
                </a:solidFill>
                <a:latin typeface="Calibri" panose="020F0502020204030204" pitchFamily="34" charset="0"/>
                <a:cs typeface="Times New Roman" panose="02020603050405020304" pitchFamily="18" charset="0"/>
              </a:rPr>
              <a:t>Türkiye’nin</a:t>
            </a:r>
            <a:r>
              <a:rPr lang="en-US" sz="2800" b="1" kern="0" dirty="0">
                <a:solidFill>
                  <a:srgbClr val="2B2B85">
                    <a:lumMod val="75000"/>
                  </a:srgbClr>
                </a:solidFill>
                <a:latin typeface="Calibri" panose="020F0502020204030204" pitchFamily="34" charset="0"/>
                <a:cs typeface="Times New Roman" panose="02020603050405020304" pitchFamily="18" charset="0"/>
              </a:rPr>
              <a:t> Su </a:t>
            </a:r>
            <a:r>
              <a:rPr lang="en-US" sz="2800" b="1" kern="0" dirty="0" err="1">
                <a:solidFill>
                  <a:srgbClr val="2B2B85">
                    <a:lumMod val="75000"/>
                  </a:srgbClr>
                </a:solidFill>
                <a:latin typeface="Calibri" panose="020F0502020204030204" pitchFamily="34" charset="0"/>
                <a:cs typeface="Times New Roman" panose="02020603050405020304" pitchFamily="18" charset="0"/>
              </a:rPr>
              <a:t>Ürünleri</a:t>
            </a:r>
            <a:r>
              <a:rPr lang="en-US" sz="2800" b="1" kern="0" dirty="0">
                <a:solidFill>
                  <a:srgbClr val="2B2B85">
                    <a:lumMod val="75000"/>
                  </a:srgbClr>
                </a:solidFill>
                <a:latin typeface="Calibri" panose="020F0502020204030204" pitchFamily="34" charset="0"/>
                <a:cs typeface="Times New Roman" panose="02020603050405020304" pitchFamily="18" charset="0"/>
              </a:rPr>
              <a:t> </a:t>
            </a:r>
            <a:r>
              <a:rPr lang="en-US" sz="2800" b="1" kern="0" dirty="0" err="1">
                <a:solidFill>
                  <a:srgbClr val="2B2B85">
                    <a:lumMod val="75000"/>
                  </a:srgbClr>
                </a:solidFill>
                <a:latin typeface="Calibri" panose="020F0502020204030204" pitchFamily="34" charset="0"/>
                <a:cs typeface="Times New Roman" panose="02020603050405020304" pitchFamily="18" charset="0"/>
              </a:rPr>
              <a:t>İhracat</a:t>
            </a:r>
            <a:r>
              <a:rPr lang="tr-TR" sz="2800" b="1" kern="0" dirty="0">
                <a:solidFill>
                  <a:srgbClr val="2B2B85">
                    <a:lumMod val="75000"/>
                  </a:srgbClr>
                </a:solidFill>
                <a:latin typeface="Calibri" panose="020F0502020204030204" pitchFamily="34" charset="0"/>
                <a:cs typeface="Times New Roman" panose="02020603050405020304" pitchFamily="18" charset="0"/>
              </a:rPr>
              <a:t> ve </a:t>
            </a:r>
            <a:r>
              <a:rPr lang="en-US" sz="2800" b="1" kern="0" dirty="0" err="1">
                <a:solidFill>
                  <a:srgbClr val="2B2B85">
                    <a:lumMod val="75000"/>
                  </a:srgbClr>
                </a:solidFill>
                <a:latin typeface="Calibri" panose="020F0502020204030204" pitchFamily="34" charset="0"/>
                <a:cs typeface="Times New Roman" panose="02020603050405020304" pitchFamily="18" charset="0"/>
              </a:rPr>
              <a:t>İthalat</a:t>
            </a:r>
            <a:r>
              <a:rPr lang="tr-TR" sz="2800" b="1" kern="0" dirty="0">
                <a:solidFill>
                  <a:srgbClr val="2B2B85">
                    <a:lumMod val="75000"/>
                  </a:srgbClr>
                </a:solidFill>
                <a:latin typeface="Calibri" panose="020F0502020204030204" pitchFamily="34" charset="0"/>
                <a:cs typeface="Times New Roman" panose="02020603050405020304" pitchFamily="18" charset="0"/>
              </a:rPr>
              <a:t>ı Değeri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825635679"/>
              </p:ext>
            </p:extLst>
          </p:nvPr>
        </p:nvGraphicFramePr>
        <p:xfrm>
          <a:off x="107504" y="692696"/>
          <a:ext cx="8928992" cy="1726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759399266"/>
              </p:ext>
            </p:extLst>
          </p:nvPr>
        </p:nvGraphicFramePr>
        <p:xfrm>
          <a:off x="107504" y="2492896"/>
          <a:ext cx="8928993" cy="3888430"/>
        </p:xfrm>
        <a:graphic>
          <a:graphicData uri="http://schemas.openxmlformats.org/drawingml/2006/table">
            <a:tbl>
              <a:tblPr>
                <a:tableStyleId>{5C22544A-7EE6-4342-B048-85BDC9FD1C3A}</a:tableStyleId>
              </a:tblPr>
              <a:tblGrid>
                <a:gridCol w="2976331"/>
                <a:gridCol w="2976331"/>
                <a:gridCol w="2976331"/>
              </a:tblGrid>
              <a:tr h="277745">
                <a:tc>
                  <a:txBody>
                    <a:bodyPr/>
                    <a:lstStyle/>
                    <a:p>
                      <a:pPr algn="ctr" fontAlgn="ct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İHRACAT</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İTHALAT</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Yıllar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Değer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Değer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96.728.389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18.754.783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124.842.223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32.636.120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180.513.989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54.240.304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2005</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206.039.936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68.558.341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233.385.315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83.409.842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2007</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273.077.508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96.632.063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383.297.348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119.768.842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2009</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318.063.028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105.822.852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312.935.016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133.829.563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395.306.914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173.886.517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413.917.190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176.402.894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77745">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568.207.316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188.068.388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7" name="Slayt Numarası Yer Tutucusu 6"/>
          <p:cNvSpPr>
            <a:spLocks noGrp="1"/>
          </p:cNvSpPr>
          <p:nvPr>
            <p:ph type="sldNum" sz="quarter" idx="12"/>
          </p:nvPr>
        </p:nvSpPr>
        <p:spPr/>
        <p:txBody>
          <a:bodyPr/>
          <a:lstStyle/>
          <a:p>
            <a:fld id="{560CA6CD-C700-4342-BF2B-F38A811F2609}" type="slidenum">
              <a:rPr lang="tr-TR" smtClean="0"/>
              <a:pPr/>
              <a:t>53</a:t>
            </a:fld>
            <a:endParaRPr lang="tr-TR"/>
          </a:p>
        </p:txBody>
      </p:sp>
    </p:spTree>
    <p:extLst>
      <p:ext uri="{BB962C8B-B14F-4D97-AF65-F5344CB8AC3E}">
        <p14:creationId xmlns:p14="http://schemas.microsoft.com/office/powerpoint/2010/main" xmlns="" val="71185782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30832" y="120742"/>
            <a:ext cx="8229600" cy="523220"/>
          </a:xfrm>
        </p:spPr>
        <p:txBody>
          <a:bodyPr wrap="square">
            <a:spAutoFit/>
          </a:bodyPr>
          <a:lstStyle/>
          <a:p>
            <a:r>
              <a:rPr lang="en-US" sz="2800" b="1" kern="0" dirty="0" err="1" smtClean="0">
                <a:solidFill>
                  <a:srgbClr val="2B2B85">
                    <a:lumMod val="75000"/>
                  </a:srgbClr>
                </a:solidFill>
                <a:latin typeface="Calibri" panose="020F0502020204030204" pitchFamily="34" charset="0"/>
                <a:cs typeface="Times New Roman" panose="02020603050405020304" pitchFamily="18" charset="0"/>
              </a:rPr>
              <a:t>Türkiye’nin</a:t>
            </a:r>
            <a:r>
              <a:rPr lang="en-US" sz="2800" b="1" kern="0" dirty="0" smtClean="0">
                <a:solidFill>
                  <a:srgbClr val="2B2B85">
                    <a:lumMod val="75000"/>
                  </a:srgbClr>
                </a:solidFill>
                <a:latin typeface="Calibri" panose="020F0502020204030204" pitchFamily="34" charset="0"/>
                <a:cs typeface="Times New Roman" panose="02020603050405020304" pitchFamily="18" charset="0"/>
              </a:rPr>
              <a:t> </a:t>
            </a:r>
            <a:r>
              <a:rPr lang="en-US" sz="2800" b="1" kern="0" dirty="0">
                <a:solidFill>
                  <a:srgbClr val="2B2B85">
                    <a:lumMod val="75000"/>
                  </a:srgbClr>
                </a:solidFill>
                <a:latin typeface="Calibri" panose="020F0502020204030204" pitchFamily="34" charset="0"/>
                <a:cs typeface="Times New Roman" panose="02020603050405020304" pitchFamily="18" charset="0"/>
              </a:rPr>
              <a:t>Su </a:t>
            </a:r>
            <a:r>
              <a:rPr lang="en-US" sz="2800" b="1" kern="0" dirty="0" err="1">
                <a:solidFill>
                  <a:srgbClr val="2B2B85">
                    <a:lumMod val="75000"/>
                  </a:srgbClr>
                </a:solidFill>
                <a:latin typeface="Calibri" panose="020F0502020204030204" pitchFamily="34" charset="0"/>
                <a:cs typeface="Times New Roman" panose="02020603050405020304" pitchFamily="18" charset="0"/>
              </a:rPr>
              <a:t>Ürünleri</a:t>
            </a:r>
            <a:r>
              <a:rPr lang="en-US" sz="2800" b="1" kern="0" dirty="0">
                <a:solidFill>
                  <a:srgbClr val="2B2B85">
                    <a:lumMod val="75000"/>
                  </a:srgbClr>
                </a:solidFill>
                <a:latin typeface="Calibri" panose="020F0502020204030204" pitchFamily="34" charset="0"/>
                <a:cs typeface="Times New Roman" panose="02020603050405020304" pitchFamily="18" charset="0"/>
              </a:rPr>
              <a:t> </a:t>
            </a:r>
            <a:r>
              <a:rPr lang="en-US" sz="2800" b="1" kern="0" dirty="0" err="1">
                <a:solidFill>
                  <a:srgbClr val="2B2B85">
                    <a:lumMod val="75000"/>
                  </a:srgbClr>
                </a:solidFill>
                <a:latin typeface="Calibri" panose="020F0502020204030204" pitchFamily="34" charset="0"/>
                <a:cs typeface="Times New Roman" panose="02020603050405020304" pitchFamily="18" charset="0"/>
              </a:rPr>
              <a:t>İhracat</a:t>
            </a:r>
            <a:r>
              <a:rPr lang="tr-TR" sz="2800" b="1" kern="0" dirty="0">
                <a:solidFill>
                  <a:srgbClr val="2B2B85">
                    <a:lumMod val="75000"/>
                  </a:srgbClr>
                </a:solidFill>
                <a:latin typeface="Calibri" panose="020F0502020204030204" pitchFamily="34" charset="0"/>
                <a:cs typeface="Times New Roman" panose="02020603050405020304" pitchFamily="18" charset="0"/>
              </a:rPr>
              <a:t> ve </a:t>
            </a:r>
            <a:r>
              <a:rPr lang="en-US" sz="2800" b="1" kern="0" dirty="0" err="1">
                <a:solidFill>
                  <a:srgbClr val="2B2B85">
                    <a:lumMod val="75000"/>
                  </a:srgbClr>
                </a:solidFill>
                <a:latin typeface="Calibri" panose="020F0502020204030204" pitchFamily="34" charset="0"/>
                <a:cs typeface="Times New Roman" panose="02020603050405020304" pitchFamily="18" charset="0"/>
              </a:rPr>
              <a:t>İthalat</a:t>
            </a:r>
            <a:r>
              <a:rPr lang="tr-TR" sz="2800" b="1" kern="0" dirty="0">
                <a:solidFill>
                  <a:srgbClr val="2B2B85">
                    <a:lumMod val="75000"/>
                  </a:srgbClr>
                </a:solidFill>
                <a:latin typeface="Calibri" panose="020F0502020204030204" pitchFamily="34" charset="0"/>
                <a:cs typeface="Times New Roman" panose="02020603050405020304" pitchFamily="18" charset="0"/>
              </a:rPr>
              <a:t>ı Değeri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graphicFrame>
        <p:nvGraphicFramePr>
          <p:cNvPr id="3" name="Grafik 2"/>
          <p:cNvGraphicFramePr>
            <a:graphicFrameLocks/>
          </p:cNvGraphicFramePr>
          <p:nvPr>
            <p:extLst>
              <p:ext uri="{D42A27DB-BD31-4B8C-83A1-F6EECF244321}">
                <p14:modId xmlns:p14="http://schemas.microsoft.com/office/powerpoint/2010/main" xmlns="" val="3574798842"/>
              </p:ext>
            </p:extLst>
          </p:nvPr>
        </p:nvGraphicFramePr>
        <p:xfrm>
          <a:off x="107504" y="692696"/>
          <a:ext cx="8928992" cy="1870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4145453167"/>
              </p:ext>
            </p:extLst>
          </p:nvPr>
        </p:nvGraphicFramePr>
        <p:xfrm>
          <a:off x="107504" y="2636912"/>
          <a:ext cx="8928993" cy="3776206"/>
        </p:xfrm>
        <a:graphic>
          <a:graphicData uri="http://schemas.openxmlformats.org/drawingml/2006/table">
            <a:tbl>
              <a:tblPr>
                <a:tableStyleId>{5C22544A-7EE6-4342-B048-85BDC9FD1C3A}</a:tableStyleId>
              </a:tblPr>
              <a:tblGrid>
                <a:gridCol w="2976331"/>
                <a:gridCol w="2976331"/>
                <a:gridCol w="2976331"/>
              </a:tblGrid>
              <a:tr h="269729">
                <a:tc>
                  <a:txBody>
                    <a:bodyPr/>
                    <a:lstStyle/>
                    <a:p>
                      <a:pPr algn="ctr" fontAlgn="ctr"/>
                      <a:endParaRPr lang="tr-TR" sz="1500" b="1"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İHRACAT</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İTHALAT</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Yıllar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Değer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Değer</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148.444.397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29.392.818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186.152.895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48.123.816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2004</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258.987.885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77.423.079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2005</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277.963.150</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92.425.248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336.723.477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120.592.605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2007</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356.293.408</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126.432.371</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505.545.565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154.343.337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2009</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494.899.926</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163.633.104</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2010</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471.459.989</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200.395.897</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2011</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664.333.252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290.826.203</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2012</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744.907.572</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u="none" strike="noStrike" dirty="0" smtClean="0">
                          <a:effectLst/>
                          <a:latin typeface="+mj-lt"/>
                          <a:cs typeface="Times New Roman" panose="02020603050405020304" pitchFamily="18" charset="0"/>
                        </a:rPr>
                        <a:t>317.626.975</a:t>
                      </a:r>
                      <a:endParaRPr lang="tr-TR" sz="1500" b="0" i="0" u="none" strike="noStrike" dirty="0">
                        <a:solidFill>
                          <a:srgbClr val="FF0000"/>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r h="269729">
                <a:tc>
                  <a:txBody>
                    <a:bodyPr/>
                    <a:lstStyle/>
                    <a:p>
                      <a:pPr algn="ctr" fontAlgn="ctr"/>
                      <a:r>
                        <a:rPr lang="tr-TR" sz="1500" b="1" u="none" strike="noStrike" dirty="0">
                          <a:solidFill>
                            <a:schemeClr val="accent2">
                              <a:lumMod val="75000"/>
                            </a:schemeClr>
                          </a:solidFill>
                          <a:effectLst/>
                          <a:latin typeface="+mj-lt"/>
                          <a:cs typeface="Times New Roman" panose="02020603050405020304" pitchFamily="18" charset="0"/>
                        </a:rPr>
                        <a:t>2013</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1.083.243.678</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tr-TR" sz="1500" b="1" u="none" strike="noStrike" dirty="0" smtClean="0">
                          <a:solidFill>
                            <a:schemeClr val="accent2">
                              <a:lumMod val="75000"/>
                            </a:schemeClr>
                          </a:solidFill>
                          <a:effectLst/>
                          <a:latin typeface="+mj-lt"/>
                          <a:cs typeface="Times New Roman" panose="02020603050405020304" pitchFamily="18" charset="0"/>
                        </a:rPr>
                        <a:t>359.490.196</a:t>
                      </a:r>
                      <a:endParaRPr lang="tr-TR" sz="1500" b="1" i="0" u="none" strike="noStrike" dirty="0">
                        <a:solidFill>
                          <a:schemeClr val="accent2">
                            <a:lumMod val="75000"/>
                          </a:schemeClr>
                        </a:solidFill>
                        <a:effectLst/>
                        <a:latin typeface="+mj-lt"/>
                        <a:cs typeface="Times New Roman" panose="02020603050405020304" pitchFamily="18" charset="0"/>
                      </a:endParaRPr>
                    </a:p>
                  </a:txBody>
                  <a:tcPr marL="9525" marR="9525" marT="9525" marB="0" anchor="ctr">
                    <a:solidFill>
                      <a:schemeClr val="accent1">
                        <a:lumMod val="60000"/>
                        <a:lumOff val="40000"/>
                      </a:schemeClr>
                    </a:solidFill>
                  </a:tcPr>
                </a:tc>
              </a:tr>
            </a:tbl>
          </a:graphicData>
        </a:graphic>
      </p:graphicFrame>
      <p:sp>
        <p:nvSpPr>
          <p:cNvPr id="7" name="Slayt Numarası Yer Tutucusu 6"/>
          <p:cNvSpPr>
            <a:spLocks noGrp="1"/>
          </p:cNvSpPr>
          <p:nvPr>
            <p:ph type="sldNum" sz="quarter" idx="12"/>
          </p:nvPr>
        </p:nvSpPr>
        <p:spPr/>
        <p:txBody>
          <a:bodyPr/>
          <a:lstStyle/>
          <a:p>
            <a:fld id="{560CA6CD-C700-4342-BF2B-F38A811F2609}" type="slidenum">
              <a:rPr lang="tr-TR" smtClean="0"/>
              <a:pPr/>
              <a:t>54</a:t>
            </a:fld>
            <a:endParaRPr lang="tr-TR"/>
          </a:p>
        </p:txBody>
      </p:sp>
      <p:sp>
        <p:nvSpPr>
          <p:cNvPr id="6" name="Text Box 9"/>
          <p:cNvSpPr txBox="1">
            <a:spLocks noChangeArrowheads="1"/>
          </p:cNvSpPr>
          <p:nvPr/>
        </p:nvSpPr>
        <p:spPr bwMode="auto">
          <a:xfrm>
            <a:off x="107504" y="6455664"/>
            <a:ext cx="1800200" cy="338554"/>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6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kern="0" dirty="0" smtClean="0"/>
              <a:t>TÜİK</a:t>
            </a:r>
            <a:endParaRPr kumimoji="0" lang="en-GB" altLang="tr-TR" sz="12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5816997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71045"/>
            <a:ext cx="9144000" cy="523220"/>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2014  Yılı Toplam Su Ürünleri Yetiştiricilik Üretimimiz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(ton</a:t>
            </a:r>
            <a:r>
              <a:rPr lang="tr-TR" sz="2800" b="1" kern="0" dirty="0">
                <a:solidFill>
                  <a:srgbClr val="2B2B85">
                    <a:lumMod val="75000"/>
                  </a:srgbClr>
                </a:solidFill>
                <a:latin typeface="Calibri" panose="020F0502020204030204" pitchFamily="34" charset="0"/>
                <a:cs typeface="Times New Roman" panose="02020603050405020304" pitchFamily="18" charset="0"/>
              </a:rPr>
              <a:t>)</a:t>
            </a:r>
          </a:p>
        </p:txBody>
      </p:sp>
      <p:sp>
        <p:nvSpPr>
          <p:cNvPr id="3" name="Slayt Numarası Yer Tutucusu 2"/>
          <p:cNvSpPr>
            <a:spLocks noGrp="1"/>
          </p:cNvSpPr>
          <p:nvPr>
            <p:ph type="sldNum" sz="quarter" idx="12"/>
          </p:nvPr>
        </p:nvSpPr>
        <p:spPr/>
        <p:txBody>
          <a:bodyPr/>
          <a:lstStyle/>
          <a:p>
            <a:fld id="{560CA6CD-C700-4342-BF2B-F38A811F2609}" type="slidenum">
              <a:rPr lang="tr-TR" smtClean="0"/>
              <a:pPr/>
              <a:t>55</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xmlns="" val="1573150975"/>
              </p:ext>
            </p:extLst>
          </p:nvPr>
        </p:nvGraphicFramePr>
        <p:xfrm>
          <a:off x="287017" y="605756"/>
          <a:ext cx="8533455" cy="5919588"/>
        </p:xfrm>
        <a:graphic>
          <a:graphicData uri="http://schemas.openxmlformats.org/drawingml/2006/table">
            <a:tbl>
              <a:tblPr>
                <a:tableStyleId>{5C22544A-7EE6-4342-B048-85BDC9FD1C3A}</a:tableStyleId>
              </a:tblPr>
              <a:tblGrid>
                <a:gridCol w="6353275"/>
                <a:gridCol w="1539558"/>
                <a:gridCol w="640622"/>
              </a:tblGrid>
              <a:tr h="220763">
                <a:tc>
                  <a:txBody>
                    <a:bodyPr/>
                    <a:lstStyle/>
                    <a:p>
                      <a:pPr algn="l" fontAlgn="b"/>
                      <a:r>
                        <a:rPr lang="tr-TR" sz="1200" u="none" strike="noStrike" dirty="0">
                          <a:effectLst/>
                          <a:latin typeface="+mj-lt"/>
                          <a:cs typeface="Times New Roman" panose="02020603050405020304" pitchFamily="18" charset="0"/>
                        </a:rPr>
                        <a:t>Toplam - Total</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235 133,0</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İç su - </a:t>
                      </a:r>
                      <a:r>
                        <a:rPr lang="tr-TR" sz="1200" u="none" strike="noStrike" dirty="0" err="1">
                          <a:effectLst/>
                          <a:latin typeface="+mj-lt"/>
                          <a:cs typeface="Times New Roman" panose="02020603050405020304" pitchFamily="18" charset="0"/>
                        </a:rPr>
                        <a:t>Inland</a:t>
                      </a:r>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water</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Alabalık (Gökkuşağı) - Trout (</a:t>
                      </a:r>
                      <a:r>
                        <a:rPr lang="tr-TR" sz="1200" u="none" strike="noStrike" dirty="0" err="1">
                          <a:effectLst/>
                          <a:latin typeface="+mj-lt"/>
                          <a:cs typeface="Times New Roman" panose="02020603050405020304" pitchFamily="18" charset="0"/>
                        </a:rPr>
                        <a:t>Rainbow</a:t>
                      </a:r>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trout</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107 533,0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Alabalık (</a:t>
                      </a:r>
                      <a:r>
                        <a:rPr lang="tr-TR" sz="1200" u="none" strike="noStrike" dirty="0" err="1">
                          <a:effectLst/>
                          <a:latin typeface="+mj-lt"/>
                          <a:cs typeface="Times New Roman" panose="02020603050405020304" pitchFamily="18" charset="0"/>
                        </a:rPr>
                        <a:t>Salmo</a:t>
                      </a:r>
                      <a:r>
                        <a:rPr lang="tr-TR" sz="1200" u="none" strike="noStrike" dirty="0">
                          <a:effectLst/>
                          <a:latin typeface="+mj-lt"/>
                          <a:cs typeface="Times New Roman" panose="02020603050405020304" pitchFamily="18" charset="0"/>
                        </a:rPr>
                        <a:t> sp.) - Trout (</a:t>
                      </a:r>
                      <a:r>
                        <a:rPr lang="tr-TR" sz="1200" u="none" strike="noStrike" dirty="0" err="1">
                          <a:effectLst/>
                          <a:latin typeface="+mj-lt"/>
                          <a:cs typeface="Times New Roman" panose="02020603050405020304" pitchFamily="18" charset="0"/>
                        </a:rPr>
                        <a:t>Salmo</a:t>
                      </a:r>
                      <a:r>
                        <a:rPr lang="tr-TR" sz="1200" u="none" strike="noStrike" dirty="0">
                          <a:effectLst/>
                          <a:latin typeface="+mj-lt"/>
                          <a:cs typeface="Times New Roman" panose="02020603050405020304" pitchFamily="18" charset="0"/>
                        </a:rPr>
                        <a:t> sp.)*</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(Karadeniz Alabalığı)</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450,0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Aynalı sazan - </a:t>
                      </a:r>
                      <a:r>
                        <a:rPr lang="tr-TR" sz="1200" u="none" strike="noStrike" dirty="0" err="1">
                          <a:effectLst/>
                          <a:latin typeface="+mj-lt"/>
                          <a:cs typeface="Times New Roman" panose="02020603050405020304" pitchFamily="18" charset="0"/>
                        </a:rPr>
                        <a:t>Carp</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157,0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Mersin balığı - </a:t>
                      </a:r>
                      <a:r>
                        <a:rPr lang="tr-TR" sz="1200" u="none" strike="noStrike" dirty="0" err="1">
                          <a:effectLst/>
                          <a:latin typeface="+mj-lt"/>
                          <a:cs typeface="Times New Roman" panose="02020603050405020304" pitchFamily="18" charset="0"/>
                        </a:rPr>
                        <a:t>Sturgeon</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17,0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Tilapya</a:t>
                      </a:r>
                      <a:r>
                        <a:rPr lang="tr-TR" sz="1200" u="none" strike="noStrike" dirty="0">
                          <a:effectLst/>
                          <a:latin typeface="+mj-lt"/>
                          <a:cs typeface="Times New Roman" panose="02020603050405020304" pitchFamily="18" charset="0"/>
                        </a:rPr>
                        <a:t> - </a:t>
                      </a:r>
                      <a:r>
                        <a:rPr lang="tr-TR" sz="1200" u="none" strike="noStrike" dirty="0" err="1">
                          <a:effectLst/>
                          <a:latin typeface="+mj-lt"/>
                          <a:cs typeface="Times New Roman" panose="02020603050405020304" pitchFamily="18" charset="0"/>
                        </a:rPr>
                        <a:t>Tilapia</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32,0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Kurbağa - </a:t>
                      </a:r>
                      <a:r>
                        <a:rPr lang="tr-TR" sz="1200" u="none" strike="noStrike" dirty="0" err="1">
                          <a:effectLst/>
                          <a:latin typeface="+mj-lt"/>
                          <a:cs typeface="Times New Roman" panose="02020603050405020304" pitchFamily="18" charset="0"/>
                        </a:rPr>
                        <a:t>Frog</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50,0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İÇ SU GENEL TOPLAM     </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108 239,0</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Deniz - Marine </a:t>
                      </a:r>
                      <a:r>
                        <a:rPr lang="tr-TR" sz="1200" u="none" strike="noStrike" dirty="0" err="1" smtClean="0">
                          <a:effectLst/>
                          <a:latin typeface="+mj-lt"/>
                          <a:cs typeface="Times New Roman" panose="02020603050405020304" pitchFamily="18" charset="0"/>
                        </a:rPr>
                        <a:t>water</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Alabalık (Gökkuşağı) - Trout (</a:t>
                      </a:r>
                      <a:r>
                        <a:rPr lang="tr-TR" sz="1200" u="none" strike="noStrike" dirty="0" err="1">
                          <a:effectLst/>
                          <a:latin typeface="+mj-lt"/>
                          <a:cs typeface="Times New Roman" panose="02020603050405020304" pitchFamily="18" charset="0"/>
                        </a:rPr>
                        <a:t>Rainbow</a:t>
                      </a:r>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trout</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4 812,0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Alabalık (</a:t>
                      </a:r>
                      <a:r>
                        <a:rPr lang="tr-TR" sz="1200" u="none" strike="noStrike" dirty="0" err="1">
                          <a:effectLst/>
                          <a:latin typeface="+mj-lt"/>
                          <a:cs typeface="Times New Roman" panose="02020603050405020304" pitchFamily="18" charset="0"/>
                        </a:rPr>
                        <a:t>Salmo</a:t>
                      </a:r>
                      <a:r>
                        <a:rPr lang="tr-TR" sz="1200" u="none" strike="noStrike" dirty="0">
                          <a:effectLst/>
                          <a:latin typeface="+mj-lt"/>
                          <a:cs typeface="Times New Roman" panose="02020603050405020304" pitchFamily="18" charset="0"/>
                        </a:rPr>
                        <a:t> sp.) - Trout (</a:t>
                      </a:r>
                      <a:r>
                        <a:rPr lang="tr-TR" sz="1200" u="none" strike="noStrike" dirty="0" err="1">
                          <a:effectLst/>
                          <a:latin typeface="+mj-lt"/>
                          <a:cs typeface="Times New Roman" panose="02020603050405020304" pitchFamily="18" charset="0"/>
                        </a:rPr>
                        <a:t>Salmo</a:t>
                      </a:r>
                      <a:r>
                        <a:rPr lang="tr-TR" sz="1200" u="none" strike="noStrike" dirty="0">
                          <a:effectLst/>
                          <a:latin typeface="+mj-lt"/>
                          <a:cs typeface="Times New Roman" panose="02020603050405020304" pitchFamily="18" charset="0"/>
                        </a:rPr>
                        <a:t> sp.)*</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(Karadeniz Alabalığı )</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798,0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Çipura - </a:t>
                      </a:r>
                      <a:r>
                        <a:rPr lang="tr-TR" sz="1200" u="none" strike="noStrike" dirty="0" err="1">
                          <a:effectLst/>
                          <a:latin typeface="+mj-lt"/>
                          <a:cs typeface="Times New Roman" panose="02020603050405020304" pitchFamily="18" charset="0"/>
                        </a:rPr>
                        <a:t>Sea</a:t>
                      </a:r>
                      <a:r>
                        <a:rPr lang="tr-TR" sz="1200" u="none" strike="noStrike" dirty="0">
                          <a:effectLst/>
                          <a:latin typeface="+mj-lt"/>
                          <a:cs typeface="Times New Roman" panose="02020603050405020304" pitchFamily="18" charset="0"/>
                        </a:rPr>
                        <a:t> </a:t>
                      </a:r>
                      <a:r>
                        <a:rPr lang="tr-TR" sz="1200" u="none" strike="noStrike" dirty="0" err="1" smtClean="0">
                          <a:effectLst/>
                          <a:latin typeface="+mj-lt"/>
                          <a:cs typeface="Times New Roman" panose="02020603050405020304" pitchFamily="18" charset="0"/>
                        </a:rPr>
                        <a:t>bream</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41 873,0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Levrek - </a:t>
                      </a:r>
                      <a:r>
                        <a:rPr lang="tr-TR" sz="1200" u="none" strike="noStrike" dirty="0" err="1">
                          <a:effectLst/>
                          <a:latin typeface="+mj-lt"/>
                          <a:cs typeface="Times New Roman" panose="02020603050405020304" pitchFamily="18" charset="0"/>
                        </a:rPr>
                        <a:t>Sea</a:t>
                      </a:r>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bass</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74 653,0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Fangri - </a:t>
                      </a:r>
                      <a:r>
                        <a:rPr lang="tr-TR" sz="1200" u="none" strike="noStrike" dirty="0" err="1">
                          <a:effectLst/>
                          <a:latin typeface="+mj-lt"/>
                          <a:cs typeface="Times New Roman" panose="02020603050405020304" pitchFamily="18" charset="0"/>
                        </a:rPr>
                        <a:t>Common</a:t>
                      </a:r>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seabream</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106,0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Minekop</a:t>
                      </a:r>
                      <a:r>
                        <a:rPr lang="tr-TR" sz="1200" u="none" strike="noStrike" dirty="0">
                          <a:effectLst/>
                          <a:latin typeface="+mj-lt"/>
                          <a:cs typeface="Times New Roman" panose="02020603050405020304" pitchFamily="18" charset="0"/>
                        </a:rPr>
                        <a:t> (Kötek) - </a:t>
                      </a:r>
                      <a:r>
                        <a:rPr lang="tr-TR" sz="1200" u="none" strike="noStrike" dirty="0" err="1">
                          <a:effectLst/>
                          <a:latin typeface="+mj-lt"/>
                          <a:cs typeface="Times New Roman" panose="02020603050405020304" pitchFamily="18" charset="0"/>
                        </a:rPr>
                        <a:t>Corb</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39,0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Grenyüz</a:t>
                      </a:r>
                      <a:r>
                        <a:rPr lang="tr-TR" sz="1200" u="none" strike="noStrike" dirty="0">
                          <a:effectLst/>
                          <a:latin typeface="+mj-lt"/>
                          <a:cs typeface="Times New Roman" panose="02020603050405020304" pitchFamily="18" charset="0"/>
                        </a:rPr>
                        <a:t> (Sarıağız) - </a:t>
                      </a:r>
                      <a:r>
                        <a:rPr lang="tr-TR" sz="1200" u="none" strike="noStrike" dirty="0" err="1">
                          <a:effectLst/>
                          <a:latin typeface="+mj-lt"/>
                          <a:cs typeface="Times New Roman" panose="02020603050405020304" pitchFamily="18" charset="0"/>
                        </a:rPr>
                        <a:t>Meagre</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3 281,0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Sinagrit</a:t>
                      </a:r>
                      <a:r>
                        <a:rPr lang="tr-TR" sz="1200" u="none" strike="noStrike" dirty="0">
                          <a:effectLst/>
                          <a:latin typeface="+mj-lt"/>
                          <a:cs typeface="Times New Roman" panose="02020603050405020304" pitchFamily="18" charset="0"/>
                        </a:rPr>
                        <a:t> - </a:t>
                      </a:r>
                      <a:r>
                        <a:rPr lang="tr-TR" sz="1200" u="none" strike="noStrike" dirty="0" err="1">
                          <a:effectLst/>
                          <a:latin typeface="+mj-lt"/>
                          <a:cs typeface="Times New Roman" panose="02020603050405020304" pitchFamily="18" charset="0"/>
                        </a:rPr>
                        <a:t>Dentex</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113,0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190419">
                <a:tc gridSpan="2">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     Sivri burun karagöz - </a:t>
                      </a:r>
                      <a:r>
                        <a:rPr lang="tr-TR" sz="1200" u="none" strike="noStrike" dirty="0" err="1">
                          <a:effectLst/>
                          <a:latin typeface="Times New Roman" panose="02020603050405020304" pitchFamily="18" charset="0"/>
                          <a:cs typeface="Times New Roman" panose="02020603050405020304" pitchFamily="18" charset="0"/>
                        </a:rPr>
                        <a:t>Sharpsnout</a:t>
                      </a:r>
                      <a:r>
                        <a:rPr lang="tr-TR" sz="1200" u="none" strike="noStrike" dirty="0">
                          <a:effectLst/>
                          <a:latin typeface="Times New Roman" panose="02020603050405020304" pitchFamily="18" charset="0"/>
                          <a:cs typeface="Times New Roman" panose="02020603050405020304" pitchFamily="18" charset="0"/>
                        </a:rPr>
                        <a:t> </a:t>
                      </a:r>
                      <a:r>
                        <a:rPr lang="tr-TR" sz="1200" u="none" strike="noStrike" dirty="0" err="1" smtClean="0">
                          <a:effectLst/>
                          <a:latin typeface="Times New Roman" panose="02020603050405020304" pitchFamily="18" charset="0"/>
                          <a:cs typeface="Times New Roman" panose="02020603050405020304" pitchFamily="18" charset="0"/>
                        </a:rPr>
                        <a:t>seabream</a:t>
                      </a:r>
                      <a:r>
                        <a:rPr lang="tr-TR" sz="1200" u="none" strike="noStrike" dirty="0" smtClean="0">
                          <a:effectLst/>
                          <a:latin typeface="Times New Roman" panose="02020603050405020304" pitchFamily="18" charset="0"/>
                          <a:cs typeface="Times New Roman" panose="02020603050405020304" pitchFamily="18" charset="0"/>
                        </a:rPr>
                        <a:t>*                                                                                                                              8</a:t>
                      </a:r>
                      <a:endParaRPr lang="tr-TR" sz="1200" b="1" i="0" u="none" strike="noStrike" dirty="0">
                        <a:effectLst/>
                        <a:latin typeface="Times New Roman" panose="02020603050405020304" pitchFamily="18" charset="0"/>
                        <a:cs typeface="Times New Roman" panose="02020603050405020304" pitchFamily="18" charset="0"/>
                      </a:endParaRPr>
                    </a:p>
                  </a:txBody>
                  <a:tcPr marL="4028" marR="4028" marT="4028" marB="0" anchor="b">
                    <a:solidFill>
                      <a:schemeClr val="accent1">
                        <a:lumMod val="60000"/>
                        <a:lumOff val="40000"/>
                      </a:schemeClr>
                    </a:solidFill>
                  </a:tcPr>
                </a:tc>
                <a:tc hMerge="1">
                  <a:txBody>
                    <a:bodyPr/>
                    <a:lstStyle/>
                    <a:p>
                      <a:endParaRPr lang="tr-TR"/>
                    </a:p>
                  </a:txBody>
                  <a:tcPr/>
                </a:tc>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a:t>
                      </a:r>
                      <a:endParaRPr lang="tr-TR" sz="1200" b="0" i="0" u="none" strike="noStrike" dirty="0">
                        <a:effectLst/>
                        <a:latin typeface="Times New Roman" panose="02020603050405020304" pitchFamily="18" charset="0"/>
                        <a:cs typeface="Times New Roman" panose="02020603050405020304" pitchFamily="18" charset="0"/>
                      </a:endParaRPr>
                    </a:p>
                  </a:txBody>
                  <a:tcPr marL="4028" marR="4028" marT="4028" marB="0" anchor="b">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Trança - Blue </a:t>
                      </a:r>
                      <a:r>
                        <a:rPr lang="tr-TR" sz="1200" u="none" strike="noStrike" dirty="0" err="1">
                          <a:effectLst/>
                          <a:latin typeface="+mj-lt"/>
                          <a:cs typeface="Times New Roman" panose="02020603050405020304" pitchFamily="18" charset="0"/>
                        </a:rPr>
                        <a:t>spatled</a:t>
                      </a:r>
                      <a:r>
                        <a:rPr lang="tr-TR" sz="1200" u="none" strike="noStrike" dirty="0">
                          <a:effectLst/>
                          <a:latin typeface="+mj-lt"/>
                          <a:cs typeface="Times New Roman" panose="02020603050405020304" pitchFamily="18" charset="0"/>
                        </a:rPr>
                        <a:t> </a:t>
                      </a:r>
                      <a:r>
                        <a:rPr lang="tr-TR" sz="1200" u="none" strike="noStrike" dirty="0" err="1">
                          <a:effectLst/>
                          <a:latin typeface="+mj-lt"/>
                          <a:cs typeface="Times New Roman" panose="02020603050405020304" pitchFamily="18" charset="0"/>
                        </a:rPr>
                        <a:t>bream</a:t>
                      </a:r>
                      <a:r>
                        <a:rPr lang="tr-TR" sz="1200" u="none" strike="noStrike" dirty="0">
                          <a:effectLst/>
                          <a:latin typeface="+mj-lt"/>
                          <a:cs typeface="Times New Roman" panose="02020603050405020304" pitchFamily="18" charset="0"/>
                        </a:rPr>
                        <a:t>*</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75,0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Orkinos - </a:t>
                      </a:r>
                      <a:r>
                        <a:rPr lang="tr-TR" sz="1200" u="none" strike="noStrike" dirty="0" err="1">
                          <a:effectLst/>
                          <a:latin typeface="+mj-lt"/>
                          <a:cs typeface="Times New Roman" panose="02020603050405020304" pitchFamily="18" charset="0"/>
                        </a:rPr>
                        <a:t>Bluefin</a:t>
                      </a:r>
                      <a:r>
                        <a:rPr lang="tr-TR" sz="1200" u="none" strike="noStrike" dirty="0">
                          <a:effectLst/>
                          <a:latin typeface="+mj-lt"/>
                          <a:cs typeface="Times New Roman" panose="02020603050405020304" pitchFamily="18" charset="0"/>
                        </a:rPr>
                        <a:t> tuna*</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1 136,0</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Midye - </a:t>
                      </a:r>
                      <a:r>
                        <a:rPr lang="tr-TR" sz="1200" u="none" strike="noStrike" dirty="0" err="1">
                          <a:effectLst/>
                          <a:latin typeface="+mj-lt"/>
                          <a:cs typeface="Times New Roman" panose="02020603050405020304" pitchFamily="18" charset="0"/>
                        </a:rPr>
                        <a:t>Mussel</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Diğer - </a:t>
                      </a:r>
                      <a:r>
                        <a:rPr lang="tr-TR" sz="1200" u="none" strike="noStrike" dirty="0" err="1">
                          <a:effectLst/>
                          <a:latin typeface="+mj-lt"/>
                          <a:cs typeface="Times New Roman" panose="02020603050405020304" pitchFamily="18" charset="0"/>
                        </a:rPr>
                        <a:t>Other</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 -</a:t>
                      </a:r>
                      <a:endParaRPr lang="tr-TR" sz="1200" b="0"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220763">
                <a:tc>
                  <a:txBody>
                    <a:bodyPr/>
                    <a:lstStyle/>
                    <a:p>
                      <a:pPr algn="l" fontAlgn="b"/>
                      <a:r>
                        <a:rPr lang="tr-TR" sz="1200" u="none" strike="noStrike" dirty="0">
                          <a:effectLst/>
                          <a:latin typeface="+mj-lt"/>
                          <a:cs typeface="Times New Roman" panose="02020603050405020304" pitchFamily="18" charset="0"/>
                        </a:rPr>
                        <a:t>     DENİZ  GENEL TOPLAM</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r" fontAlgn="b"/>
                      <a:r>
                        <a:rPr lang="tr-TR" sz="1200" u="none" strike="noStrike" dirty="0">
                          <a:effectLst/>
                          <a:latin typeface="+mj-lt"/>
                          <a:cs typeface="Times New Roman" panose="02020603050405020304" pitchFamily="18" charset="0"/>
                        </a:rPr>
                        <a:t>126 894,0</a:t>
                      </a:r>
                      <a:endParaRPr lang="tr-TR" sz="1200" b="1" i="0" u="none" strike="noStrike" dirty="0">
                        <a:effectLst/>
                        <a:latin typeface="+mj-lt"/>
                        <a:cs typeface="Times New Roman" panose="02020603050405020304" pitchFamily="18" charset="0"/>
                      </a:endParaRPr>
                    </a:p>
                  </a:txBody>
                  <a:tcPr marL="4028" marR="4028" marT="4028" marB="0" anchor="b">
                    <a:solidFill>
                      <a:schemeClr val="accent1">
                        <a:lumMod val="60000"/>
                        <a:lumOff val="40000"/>
                      </a:schemeClr>
                    </a:solidFill>
                  </a:tcPr>
                </a:tc>
                <a:tc>
                  <a:txBody>
                    <a:bodyPr/>
                    <a:lstStyle/>
                    <a:p>
                      <a:pPr algn="l"/>
                      <a:endParaRPr lang="tr-TR" sz="1200" dirty="0">
                        <a:latin typeface="Times New Roman" panose="02020603050405020304" pitchFamily="18" charset="0"/>
                        <a:cs typeface="Times New Roman" panose="02020603050405020304" pitchFamily="18" charset="0"/>
                      </a:endParaRPr>
                    </a:p>
                  </a:txBody>
                  <a:tcPr marL="38670" marR="38670" marT="19335" marB="19335">
                    <a:solidFill>
                      <a:schemeClr val="accent1">
                        <a:lumMod val="60000"/>
                        <a:lumOff val="40000"/>
                      </a:schemeClr>
                    </a:solidFill>
                  </a:tcPr>
                </a:tc>
              </a:tr>
              <a:tr h="190419">
                <a:tc gridSpan="3">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*2014 yılından itibaren derlenmeye başlanmıştır.</a:t>
                      </a:r>
                      <a:endParaRPr lang="tr-TR" sz="1200" b="0" i="0" u="none" strike="noStrike" dirty="0">
                        <a:effectLst/>
                        <a:latin typeface="Times New Roman" panose="02020603050405020304" pitchFamily="18" charset="0"/>
                        <a:cs typeface="Times New Roman" panose="02020603050405020304" pitchFamily="18" charset="0"/>
                      </a:endParaRPr>
                    </a:p>
                  </a:txBody>
                  <a:tcPr marL="4028" marR="4028" marT="4028" marB="0" anchor="b">
                    <a:solidFill>
                      <a:schemeClr val="accent1">
                        <a:lumMod val="60000"/>
                        <a:lumOff val="40000"/>
                      </a:schemeClr>
                    </a:solidFill>
                  </a:tcPr>
                </a:tc>
                <a:tc hMerge="1">
                  <a:txBody>
                    <a:bodyPr/>
                    <a:lstStyle/>
                    <a:p>
                      <a:endParaRPr lang="tr-TR"/>
                    </a:p>
                  </a:txBody>
                  <a:tcPr/>
                </a:tc>
                <a:tc hMerge="1">
                  <a:txBody>
                    <a:bodyPr/>
                    <a:lstStyle/>
                    <a:p>
                      <a:endParaRPr lang="tr-TR"/>
                    </a:p>
                  </a:txBody>
                  <a:tcPr/>
                </a:tc>
              </a:tr>
            </a:tbl>
          </a:graphicData>
        </a:graphic>
      </p:graphicFrame>
      <p:pic>
        <p:nvPicPr>
          <p:cNvPr id="9218" name="Picture 2" descr="gokkusagialabali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620688"/>
            <a:ext cx="2286691" cy="943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4" descr="https://upload.wikimedia.org/wikipedia/commons/5/5a/Bachforel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2" y="1564555"/>
            <a:ext cx="2323496" cy="1048509"/>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Acipenser oxyrhynchu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1921" y="2613065"/>
            <a:ext cx="2351206" cy="1084779"/>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Tilapia buttikofer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51919" y="3697844"/>
            <a:ext cx="2323499" cy="811276"/>
          </a:xfrm>
          <a:prstGeom prst="rect">
            <a:avLst/>
          </a:prstGeom>
          <a:noFill/>
          <a:extLst>
            <a:ext uri="{909E8E84-426E-40DD-AFC4-6F175D3DCCD1}">
              <a14:hiddenFill xmlns:a14="http://schemas.microsoft.com/office/drawing/2010/main" xmlns="">
                <a:solidFill>
                  <a:srgbClr val="FFFFFF"/>
                </a:solidFill>
              </a14:hiddenFill>
            </a:ext>
          </a:extLst>
        </p:spPr>
      </p:pic>
      <p:pic>
        <p:nvPicPr>
          <p:cNvPr id="9226" name="Picture 10" descr="http://oltavebalik.com/wp-content/uploads/2012/08/Fangri1.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21585" y="4509120"/>
            <a:ext cx="2381542"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9228" name="Picture 12" descr="Orkinos"/>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21585" y="5373216"/>
            <a:ext cx="2381542"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 Box 9"/>
          <p:cNvSpPr txBox="1">
            <a:spLocks noChangeArrowheads="1"/>
          </p:cNvSpPr>
          <p:nvPr/>
        </p:nvSpPr>
        <p:spPr bwMode="auto">
          <a:xfrm>
            <a:off x="300708" y="6519445"/>
            <a:ext cx="1800200"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sz="1400" kern="0" dirty="0" smtClean="0"/>
              <a:t>GTHB</a:t>
            </a:r>
            <a:endParaRPr kumimoji="0" lang="en-GB" altLang="tr-TR" sz="1100" b="1" i="0" u="none" strike="noStrike" kern="0" cap="none" spc="0" normalizeH="0" baseline="0" noProof="0" dirty="0">
              <a:ln>
                <a:noFill/>
              </a:ln>
              <a:solidFill>
                <a:srgbClr val="00FF00"/>
              </a:solidFill>
              <a:effectLst/>
              <a:uLnTx/>
              <a:uFillTx/>
            </a:endParaRPr>
          </a:p>
        </p:txBody>
      </p:sp>
      <p:cxnSp>
        <p:nvCxnSpPr>
          <p:cNvPr id="20" name="Düz Ok Bağlayıcısı 19"/>
          <p:cNvCxnSpPr/>
          <p:nvPr/>
        </p:nvCxnSpPr>
        <p:spPr>
          <a:xfrm>
            <a:off x="3275856" y="1196752"/>
            <a:ext cx="545729"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a:off x="1864047" y="5589240"/>
            <a:ext cx="1938694" cy="21602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2250664" y="4293096"/>
            <a:ext cx="1552077" cy="648072"/>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a:off x="1627186" y="2276872"/>
            <a:ext cx="2194399" cy="165618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p:nvPr/>
        </p:nvCxnSpPr>
        <p:spPr>
          <a:xfrm>
            <a:off x="2082064" y="2088808"/>
            <a:ext cx="1720677" cy="908143"/>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p:nvPr/>
        </p:nvCxnSpPr>
        <p:spPr>
          <a:xfrm>
            <a:off x="1864047" y="1658174"/>
            <a:ext cx="1987872" cy="43063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2408095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70701" y="188640"/>
            <a:ext cx="8712968" cy="584775"/>
          </a:xfrm>
        </p:spPr>
        <p:txBody>
          <a:bodyPr wrap="square">
            <a:spAutoFit/>
          </a:bodyPr>
          <a:lstStyle/>
          <a:p>
            <a:r>
              <a:rPr lang="tr-TR" sz="3200" b="1" kern="0" dirty="0" smtClean="0">
                <a:solidFill>
                  <a:srgbClr val="2B2B85">
                    <a:lumMod val="75000"/>
                  </a:srgbClr>
                </a:solidFill>
                <a:latin typeface="Calibri" panose="020F0502020204030204" pitchFamily="34" charset="0"/>
                <a:cs typeface="Times New Roman" panose="02020603050405020304" pitchFamily="18" charset="0"/>
              </a:rPr>
              <a:t>Su </a:t>
            </a:r>
            <a:r>
              <a:rPr lang="tr-TR" sz="3200" b="1" kern="0" dirty="0">
                <a:solidFill>
                  <a:srgbClr val="2B2B85">
                    <a:lumMod val="75000"/>
                  </a:srgbClr>
                </a:solidFill>
                <a:latin typeface="Calibri" panose="020F0502020204030204" pitchFamily="34" charset="0"/>
                <a:cs typeface="Times New Roman" panose="02020603050405020304" pitchFamily="18" charset="0"/>
              </a:rPr>
              <a:t>Ürünleri Yetiştiricilik Tesisleri (2014</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56</a:t>
            </a:fld>
            <a:endParaRPr lang="tr-TR"/>
          </a:p>
        </p:txBody>
      </p:sp>
      <p:sp>
        <p:nvSpPr>
          <p:cNvPr id="6" name="Rectangle 1"/>
          <p:cNvSpPr>
            <a:spLocks noChangeArrowheads="1"/>
          </p:cNvSpPr>
          <p:nvPr/>
        </p:nvSpPr>
        <p:spPr bwMode="auto">
          <a:xfrm>
            <a:off x="1476375" y="3798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4093428"/>
            <a:ext cx="3259541" cy="2437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Tablo 3"/>
          <p:cNvGraphicFramePr>
            <a:graphicFrameLocks noGrp="1"/>
          </p:cNvGraphicFramePr>
          <p:nvPr>
            <p:extLst>
              <p:ext uri="{D42A27DB-BD31-4B8C-83A1-F6EECF244321}">
                <p14:modId xmlns:p14="http://schemas.microsoft.com/office/powerpoint/2010/main" xmlns="" val="3987791314"/>
              </p:ext>
            </p:extLst>
          </p:nvPr>
        </p:nvGraphicFramePr>
        <p:xfrm>
          <a:off x="144436" y="908720"/>
          <a:ext cx="8748043" cy="2890169"/>
        </p:xfrm>
        <a:graphic>
          <a:graphicData uri="http://schemas.openxmlformats.org/drawingml/2006/table">
            <a:tbl>
              <a:tblPr firstRow="1" firstCol="1" bandRow="1">
                <a:tableStyleId>{5C22544A-7EE6-4342-B048-85BDC9FD1C3A}</a:tableStyleId>
              </a:tblPr>
              <a:tblGrid>
                <a:gridCol w="1670513"/>
                <a:gridCol w="1172131"/>
                <a:gridCol w="1172131"/>
                <a:gridCol w="1176606"/>
                <a:gridCol w="1176606"/>
                <a:gridCol w="1190028"/>
                <a:gridCol w="1190028"/>
              </a:tblGrid>
              <a:tr h="397429">
                <a:tc rowSpan="2">
                  <a:txBody>
                    <a:bodyPr/>
                    <a:lstStyle/>
                    <a:p>
                      <a:pPr algn="ctr">
                        <a:lnSpc>
                          <a:spcPts val="1320"/>
                        </a:lnSpc>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Kapasite Grubu (ton/yıl)</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gridSpan="2">
                  <a:txBody>
                    <a:bodyPr/>
                    <a:lstStyle/>
                    <a:p>
                      <a:pPr algn="ctr">
                        <a:lnSpc>
                          <a:spcPts val="1050"/>
                        </a:lnSpc>
                        <a:spcAft>
                          <a:spcPts val="0"/>
                        </a:spcAft>
                      </a:pPr>
                      <a:r>
                        <a:rPr lang="tr-TR" sz="2000"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Deniz</a:t>
                      </a:r>
                      <a:endParaRPr lang="tr-TR" sz="2000"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60000"/>
                        <a:lumOff val="40000"/>
                      </a:schemeClr>
                    </a:solidFill>
                  </a:tcPr>
                </a:tc>
                <a:tc hMerge="1">
                  <a:txBody>
                    <a:bodyPr/>
                    <a:lstStyle/>
                    <a:p>
                      <a:endParaRPr lang="tr-TR"/>
                    </a:p>
                  </a:txBody>
                  <a:tcPr/>
                </a:tc>
                <a:tc gridSpan="2">
                  <a:txBody>
                    <a:bodyPr/>
                    <a:lstStyle/>
                    <a:p>
                      <a:pPr algn="ctr">
                        <a:lnSpc>
                          <a:spcPts val="1050"/>
                        </a:lnSpc>
                        <a:spcAft>
                          <a:spcPts val="0"/>
                        </a:spcAft>
                      </a:pPr>
                      <a:r>
                        <a:rPr lang="tr-TR" sz="2000" u="none" strike="noStrike" spc="0" dirty="0" err="1">
                          <a:solidFill>
                            <a:schemeClr val="accent2">
                              <a:lumMod val="75000"/>
                            </a:schemeClr>
                          </a:solidFill>
                          <a:effectLst/>
                          <a:latin typeface="Times New Roman" panose="02020603050405020304" pitchFamily="18" charset="0"/>
                          <a:cs typeface="Times New Roman" panose="02020603050405020304" pitchFamily="18" charset="0"/>
                        </a:rPr>
                        <a:t>İçsu</a:t>
                      </a:r>
                      <a:endParaRPr lang="tr-TR" sz="2000"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60000"/>
                        <a:lumOff val="40000"/>
                      </a:schemeClr>
                    </a:solidFill>
                  </a:tcPr>
                </a:tc>
                <a:tc hMerge="1">
                  <a:txBody>
                    <a:bodyPr/>
                    <a:lstStyle/>
                    <a:p>
                      <a:endParaRPr lang="tr-TR"/>
                    </a:p>
                  </a:txBody>
                  <a:tcPr/>
                </a:tc>
                <a:tc gridSpan="2">
                  <a:txBody>
                    <a:bodyPr/>
                    <a:lstStyle/>
                    <a:p>
                      <a:pPr algn="ctr">
                        <a:lnSpc>
                          <a:spcPts val="1050"/>
                        </a:lnSpc>
                        <a:spcAft>
                          <a:spcPts val="0"/>
                        </a:spcAft>
                      </a:pPr>
                      <a:r>
                        <a:rPr lang="tr-TR" sz="2000" u="none" strike="noStrike" spc="0" dirty="0">
                          <a:solidFill>
                            <a:schemeClr val="accent2">
                              <a:lumMod val="75000"/>
                            </a:schemeClr>
                          </a:solidFill>
                          <a:effectLst/>
                          <a:latin typeface="Times New Roman" panose="02020603050405020304" pitchFamily="18" charset="0"/>
                          <a:cs typeface="Times New Roman" panose="02020603050405020304" pitchFamily="18" charset="0"/>
                        </a:rPr>
                        <a:t>Toplam</a:t>
                      </a:r>
                      <a:endParaRPr lang="tr-TR" sz="2000"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6350" marR="6350" marT="0" marB="0" anchor="ctr">
                    <a:solidFill>
                      <a:schemeClr val="accent1">
                        <a:lumMod val="60000"/>
                        <a:lumOff val="40000"/>
                      </a:schemeClr>
                    </a:solidFill>
                  </a:tcPr>
                </a:tc>
                <a:tc hMerge="1">
                  <a:txBody>
                    <a:bodyPr/>
                    <a:lstStyle/>
                    <a:p>
                      <a:endParaRPr lang="tr-TR"/>
                    </a:p>
                  </a:txBody>
                  <a:tcPr/>
                </a:tc>
              </a:tr>
              <a:tr h="556402">
                <a:tc vMerge="1">
                  <a:txBody>
                    <a:bodyPr/>
                    <a:lstStyle/>
                    <a:p>
                      <a:endParaRPr lang="tr-TR"/>
                    </a:p>
                  </a:txBody>
                  <a:tcPr/>
                </a:tc>
                <a:tc>
                  <a:txBody>
                    <a:bodyPr/>
                    <a:lstStyle/>
                    <a:p>
                      <a:pPr marR="266700" algn="ctr">
                        <a:lnSpc>
                          <a:spcPts val="950"/>
                        </a:lnSpc>
                        <a:spcAft>
                          <a:spcPts val="0"/>
                        </a:spcAft>
                      </a:pPr>
                      <a:endParaRPr lang="tr-TR" sz="1400" b="1" u="none" strike="noStrike" spc="0" dirty="0" smtClean="0">
                        <a:solidFill>
                          <a:schemeClr val="accent2">
                            <a:lumMod val="75000"/>
                          </a:schemeClr>
                        </a:solidFill>
                        <a:effectLst/>
                        <a:latin typeface="+mj-lt"/>
                        <a:cs typeface="Times New Roman" panose="02020603050405020304" pitchFamily="18" charset="0"/>
                      </a:endParaRPr>
                    </a:p>
                    <a:p>
                      <a:pPr marR="266700" algn="ctr">
                        <a:lnSpc>
                          <a:spcPts val="9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Adet</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300"/>
                        </a:spcAft>
                      </a:pPr>
                      <a:r>
                        <a:rPr lang="tr-TR" sz="1400" b="1" u="none" strike="noStrike" spc="0" dirty="0" smtClean="0">
                          <a:solidFill>
                            <a:schemeClr val="accent2">
                              <a:lumMod val="75000"/>
                            </a:schemeClr>
                          </a:solidFill>
                          <a:effectLst/>
                          <a:latin typeface="+mj-lt"/>
                          <a:cs typeface="Times New Roman" panose="02020603050405020304" pitchFamily="18" charset="0"/>
                        </a:rPr>
                        <a:t>Kapasite</a:t>
                      </a:r>
                      <a:r>
                        <a:rPr lang="tr-TR" sz="1400" b="1" u="none" strike="noStrike" spc="0" baseline="0" dirty="0">
                          <a:solidFill>
                            <a:schemeClr val="accent2">
                              <a:lumMod val="75000"/>
                            </a:schemeClr>
                          </a:solidFill>
                          <a:effectLst/>
                          <a:latin typeface="+mj-lt"/>
                          <a:cs typeface="Times New Roman" panose="02020603050405020304" pitchFamily="18" charset="0"/>
                        </a:rPr>
                        <a:t> </a:t>
                      </a:r>
                      <a:r>
                        <a:rPr lang="tr-TR" sz="1400" b="1" u="none" strike="noStrike" spc="0" dirty="0" smtClean="0">
                          <a:solidFill>
                            <a:schemeClr val="accent2">
                              <a:lumMod val="75000"/>
                            </a:schemeClr>
                          </a:solidFill>
                          <a:effectLst/>
                          <a:latin typeface="+mj-lt"/>
                          <a:cs typeface="Times New Roman" panose="02020603050405020304" pitchFamily="18" charset="0"/>
                        </a:rPr>
                        <a:t>(ton/yıl</a:t>
                      </a:r>
                      <a:r>
                        <a:rPr lang="tr-TR" sz="1400" b="1" u="none" strike="noStrike" spc="0" dirty="0">
                          <a:solidFill>
                            <a:schemeClr val="accent2">
                              <a:lumMod val="75000"/>
                            </a:schemeClr>
                          </a:solidFill>
                          <a:effectLst/>
                          <a:latin typeface="+mj-lt"/>
                          <a:cs typeface="Times New Roman" panose="02020603050405020304" pitchFamily="18" charset="0"/>
                        </a:rPr>
                        <a:t>)</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endParaRPr lang="tr-TR" sz="1400" b="1" u="none" strike="noStrike" spc="0" dirty="0" smtClean="0">
                        <a:solidFill>
                          <a:schemeClr val="accent2">
                            <a:lumMod val="75000"/>
                          </a:schemeClr>
                        </a:solidFill>
                        <a:effectLst/>
                        <a:latin typeface="+mj-lt"/>
                        <a:cs typeface="Times New Roman" panose="02020603050405020304" pitchFamily="18" charset="0"/>
                      </a:endParaRPr>
                    </a:p>
                    <a:p>
                      <a:pPr marR="266700" algn="ctr">
                        <a:lnSpc>
                          <a:spcPts val="9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Adet</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0" indent="0" algn="ctr">
                        <a:lnSpc>
                          <a:spcPts val="950"/>
                        </a:lnSpc>
                        <a:spcAft>
                          <a:spcPts val="300"/>
                        </a:spcAft>
                      </a:pPr>
                      <a:r>
                        <a:rPr lang="tr-TR" sz="1400" b="1" u="none" strike="noStrike" spc="0" dirty="0" smtClean="0">
                          <a:solidFill>
                            <a:schemeClr val="accent2">
                              <a:lumMod val="75000"/>
                            </a:schemeClr>
                          </a:solidFill>
                          <a:effectLst/>
                          <a:latin typeface="+mj-lt"/>
                          <a:cs typeface="Times New Roman" panose="02020603050405020304" pitchFamily="18" charset="0"/>
                        </a:rPr>
                        <a:t>Kapasite</a:t>
                      </a:r>
                      <a:r>
                        <a:rPr lang="tr-TR" sz="1400" b="1" u="none" strike="noStrike" spc="0" baseline="0" dirty="0">
                          <a:solidFill>
                            <a:schemeClr val="accent2">
                              <a:lumMod val="75000"/>
                            </a:schemeClr>
                          </a:solidFill>
                          <a:effectLst/>
                          <a:latin typeface="+mj-lt"/>
                          <a:cs typeface="Times New Roman" panose="02020603050405020304" pitchFamily="18" charset="0"/>
                        </a:rPr>
                        <a:t> </a:t>
                      </a:r>
                      <a:r>
                        <a:rPr lang="tr-TR" sz="1400" b="1" u="none" strike="noStrike" spc="0" dirty="0" smtClean="0">
                          <a:solidFill>
                            <a:schemeClr val="accent2">
                              <a:lumMod val="75000"/>
                            </a:schemeClr>
                          </a:solidFill>
                          <a:effectLst/>
                          <a:latin typeface="+mj-lt"/>
                          <a:cs typeface="Times New Roman" panose="02020603050405020304" pitchFamily="18" charset="0"/>
                        </a:rPr>
                        <a:t>(ton/yıl</a:t>
                      </a:r>
                      <a:r>
                        <a:rPr lang="tr-TR" sz="1400" b="1" u="none" strike="noStrike" spc="0" dirty="0">
                          <a:solidFill>
                            <a:schemeClr val="accent2">
                              <a:lumMod val="75000"/>
                            </a:schemeClr>
                          </a:solidFill>
                          <a:effectLst/>
                          <a:latin typeface="+mj-lt"/>
                          <a:cs typeface="Times New Roman" panose="02020603050405020304" pitchFamily="18" charset="0"/>
                        </a:rPr>
                        <a:t>)</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Adet</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300"/>
                        </a:spcAft>
                      </a:pPr>
                      <a:r>
                        <a:rPr lang="tr-TR" sz="1400" b="1" u="none" strike="noStrike" spc="0" dirty="0">
                          <a:solidFill>
                            <a:schemeClr val="accent2">
                              <a:lumMod val="75000"/>
                            </a:schemeClr>
                          </a:solidFill>
                          <a:effectLst/>
                          <a:latin typeface="+mj-lt"/>
                          <a:cs typeface="Times New Roman" panose="02020603050405020304" pitchFamily="18" charset="0"/>
                        </a:rPr>
                        <a:t>Kapasite</a:t>
                      </a:r>
                      <a:endParaRPr lang="tr-TR" sz="1400" b="1" dirty="0">
                        <a:solidFill>
                          <a:schemeClr val="accent2">
                            <a:lumMod val="75000"/>
                          </a:schemeClr>
                        </a:solidFill>
                        <a:effectLst/>
                        <a:latin typeface="+mj-lt"/>
                        <a:cs typeface="Times New Roman" panose="02020603050405020304" pitchFamily="18" charset="0"/>
                      </a:endParaRPr>
                    </a:p>
                    <a:p>
                      <a:pPr algn="ctr">
                        <a:lnSpc>
                          <a:spcPts val="950"/>
                        </a:lnSpc>
                        <a:spcBef>
                          <a:spcPts val="300"/>
                        </a:spcBef>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(ton/yıl)</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307536">
                <a:tc>
                  <a:txBody>
                    <a:bodyPr/>
                    <a:lstStyle/>
                    <a:p>
                      <a:pPr algn="ctr">
                        <a:lnSpc>
                          <a:spcPts val="950"/>
                        </a:lnSpc>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0-50</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171</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4.036</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1.397</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22.431</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1.568</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26.467</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35398">
                <a:tc>
                  <a:txBody>
                    <a:bodyPr/>
                    <a:lstStyle/>
                    <a:p>
                      <a:pPr algn="ctr">
                        <a:lnSpc>
                          <a:spcPts val="950"/>
                        </a:lnSpc>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51-100</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a:solidFill>
                            <a:srgbClr val="002060"/>
                          </a:solidFill>
                          <a:effectLst/>
                          <a:latin typeface="+mj-lt"/>
                          <a:cs typeface="Times New Roman" panose="02020603050405020304" pitchFamily="18" charset="0"/>
                        </a:rPr>
                        <a:t>20</a:t>
                      </a:r>
                      <a:endParaRPr lang="tr-TR" sz="140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1.700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110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9.710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130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11.410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35398">
                <a:tc>
                  <a:txBody>
                    <a:bodyPr/>
                    <a:lstStyle/>
                    <a:p>
                      <a:pPr algn="ctr">
                        <a:lnSpc>
                          <a:spcPts val="950"/>
                        </a:lnSpc>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101-250</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18</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3.385</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172</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34.050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190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37.435</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35398">
                <a:tc>
                  <a:txBody>
                    <a:bodyPr/>
                    <a:lstStyle/>
                    <a:p>
                      <a:pPr algn="ctr">
                        <a:lnSpc>
                          <a:spcPts val="950"/>
                        </a:lnSpc>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251-500</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a:solidFill>
                            <a:srgbClr val="002060"/>
                          </a:solidFill>
                          <a:effectLst/>
                          <a:latin typeface="+mj-lt"/>
                          <a:cs typeface="Times New Roman" panose="02020603050405020304" pitchFamily="18" charset="0"/>
                        </a:rPr>
                        <a:t>74</a:t>
                      </a:r>
                      <a:endParaRPr lang="tr-TR" sz="140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25.098</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126</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55.003</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200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80.101</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307536">
                <a:tc>
                  <a:txBody>
                    <a:bodyPr/>
                    <a:lstStyle/>
                    <a:p>
                      <a:pPr algn="ctr">
                        <a:lnSpc>
                          <a:spcPts val="950"/>
                        </a:lnSpc>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501-1000</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a:solidFill>
                            <a:srgbClr val="002060"/>
                          </a:solidFill>
                          <a:effectLst/>
                          <a:latin typeface="+mj-lt"/>
                          <a:cs typeface="Times New Roman" panose="02020603050405020304" pitchFamily="18" charset="0"/>
                        </a:rPr>
                        <a:t>71</a:t>
                      </a:r>
                      <a:endParaRPr lang="tr-TR" sz="140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59.784</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a:solidFill>
                            <a:srgbClr val="002060"/>
                          </a:solidFill>
                          <a:effectLst/>
                          <a:latin typeface="+mj-lt"/>
                          <a:cs typeface="Times New Roman" panose="02020603050405020304" pitchFamily="18" charset="0"/>
                        </a:rPr>
                        <a:t>137</a:t>
                      </a:r>
                      <a:endParaRPr lang="tr-TR" sz="140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2032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119.861</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208</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179.645</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307536">
                <a:tc>
                  <a:txBody>
                    <a:bodyPr/>
                    <a:lstStyle/>
                    <a:p>
                      <a:pPr algn="ctr">
                        <a:lnSpc>
                          <a:spcPts val="950"/>
                        </a:lnSpc>
                        <a:spcAft>
                          <a:spcPts val="0"/>
                        </a:spcAft>
                      </a:pPr>
                      <a:r>
                        <a:rPr lang="tr-TR" sz="1400" u="none" strike="noStrike" spc="0" dirty="0">
                          <a:solidFill>
                            <a:schemeClr val="accent2">
                              <a:lumMod val="75000"/>
                            </a:schemeClr>
                          </a:solidFill>
                          <a:effectLst/>
                          <a:latin typeface="+mj-lt"/>
                          <a:cs typeface="Times New Roman" panose="02020603050405020304" pitchFamily="18" charset="0"/>
                        </a:rPr>
                        <a:t>1001+</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66</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0" indent="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129.670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3</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7.400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69</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u="none" strike="noStrike" spc="0" dirty="0">
                          <a:solidFill>
                            <a:srgbClr val="002060"/>
                          </a:solidFill>
                          <a:effectLst/>
                          <a:latin typeface="+mj-lt"/>
                          <a:cs typeface="Times New Roman" panose="02020603050405020304" pitchFamily="18" charset="0"/>
                        </a:rPr>
                        <a:t>137.070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307536">
                <a:tc>
                  <a:txBody>
                    <a:bodyPr/>
                    <a:lstStyle/>
                    <a:p>
                      <a:pPr algn="ctr">
                        <a:lnSpc>
                          <a:spcPts val="1050"/>
                        </a:lnSpc>
                        <a:spcAft>
                          <a:spcPts val="0"/>
                        </a:spcAft>
                      </a:pPr>
                      <a:r>
                        <a:rPr lang="tr-TR" sz="1400" u="none" strike="noStrike" spc="0" dirty="0" smtClean="0">
                          <a:solidFill>
                            <a:schemeClr val="accent2">
                              <a:lumMod val="75000"/>
                            </a:schemeClr>
                          </a:solidFill>
                          <a:effectLst/>
                          <a:latin typeface="+mj-lt"/>
                          <a:cs typeface="Times New Roman" panose="02020603050405020304" pitchFamily="18" charset="0"/>
                        </a:rPr>
                        <a:t>TOPLAM</a:t>
                      </a:r>
                      <a:endParaRPr lang="tr-TR" sz="1400"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1050"/>
                        </a:lnSpc>
                        <a:spcAft>
                          <a:spcPts val="0"/>
                        </a:spcAft>
                      </a:pPr>
                      <a:r>
                        <a:rPr lang="tr-TR" sz="1400" u="none" strike="noStrike" spc="0" dirty="0" smtClean="0">
                          <a:solidFill>
                            <a:srgbClr val="002060"/>
                          </a:solidFill>
                          <a:effectLst/>
                          <a:latin typeface="+mj-lt"/>
                          <a:cs typeface="Times New Roman" panose="02020603050405020304" pitchFamily="18" charset="0"/>
                        </a:rPr>
                        <a:t>420</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L="3175" indent="0" algn="ctr">
                        <a:lnSpc>
                          <a:spcPts val="1050"/>
                        </a:lnSpc>
                        <a:spcAft>
                          <a:spcPts val="0"/>
                        </a:spcAft>
                        <a:tabLst>
                          <a:tab pos="0" algn="l"/>
                        </a:tabLst>
                      </a:pPr>
                      <a:r>
                        <a:rPr lang="tr-TR" sz="1400" u="none" strike="noStrike" spc="0" dirty="0" smtClean="0">
                          <a:solidFill>
                            <a:srgbClr val="002060"/>
                          </a:solidFill>
                          <a:effectLst/>
                          <a:latin typeface="+mj-lt"/>
                          <a:cs typeface="Times New Roman" panose="02020603050405020304" pitchFamily="18" charset="0"/>
                        </a:rPr>
                        <a:t>223.673</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1050"/>
                        </a:lnSpc>
                        <a:spcAft>
                          <a:spcPts val="0"/>
                        </a:spcAft>
                      </a:pPr>
                      <a:r>
                        <a:rPr lang="tr-TR" sz="1400" u="none" strike="noStrike" spc="0" dirty="0" smtClean="0">
                          <a:solidFill>
                            <a:srgbClr val="002060"/>
                          </a:solidFill>
                          <a:effectLst/>
                          <a:latin typeface="+mj-lt"/>
                          <a:cs typeface="Times New Roman" panose="02020603050405020304" pitchFamily="18" charset="0"/>
                        </a:rPr>
                        <a:t>1.945</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1050"/>
                        </a:lnSpc>
                        <a:spcAft>
                          <a:spcPts val="0"/>
                        </a:spcAft>
                      </a:pPr>
                      <a:r>
                        <a:rPr lang="tr-TR" sz="1400" u="none" strike="noStrike" spc="0" dirty="0" smtClean="0">
                          <a:solidFill>
                            <a:srgbClr val="002060"/>
                          </a:solidFill>
                          <a:effectLst/>
                          <a:latin typeface="+mj-lt"/>
                          <a:cs typeface="Times New Roman" panose="02020603050405020304" pitchFamily="18" charset="0"/>
                        </a:rPr>
                        <a:t>        248.455</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266700" algn="ctr">
                        <a:lnSpc>
                          <a:spcPts val="1050"/>
                        </a:lnSpc>
                        <a:spcAft>
                          <a:spcPts val="0"/>
                        </a:spcAft>
                      </a:pPr>
                      <a:r>
                        <a:rPr lang="tr-TR" sz="1400" u="none" strike="noStrike" spc="0" dirty="0" smtClean="0">
                          <a:solidFill>
                            <a:srgbClr val="002060"/>
                          </a:solidFill>
                          <a:effectLst/>
                          <a:latin typeface="+mj-lt"/>
                          <a:cs typeface="Times New Roman" panose="02020603050405020304" pitchFamily="18" charset="0"/>
                        </a:rPr>
                        <a:t>2.365</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u="none" strike="noStrike" spc="0" dirty="0" smtClean="0">
                          <a:solidFill>
                            <a:srgbClr val="002060"/>
                          </a:solidFill>
                          <a:effectLst/>
                          <a:latin typeface="+mj-lt"/>
                          <a:cs typeface="Times New Roman" panose="02020603050405020304" pitchFamily="18" charset="0"/>
                        </a:rPr>
                        <a:t>472.128</a:t>
                      </a:r>
                      <a:endParaRPr lang="tr-TR" sz="1400"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bl>
          </a:graphicData>
        </a:graphic>
      </p:graphicFrame>
      <p:pic>
        <p:nvPicPr>
          <p:cNvPr id="8197" name="Picture 5" descr="DSCN33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247316"/>
            <a:ext cx="2738162" cy="214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9682" y="4247317"/>
            <a:ext cx="2878462" cy="214863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Box 9"/>
          <p:cNvSpPr txBox="1">
            <a:spLocks noChangeArrowheads="1"/>
          </p:cNvSpPr>
          <p:nvPr/>
        </p:nvSpPr>
        <p:spPr bwMode="auto">
          <a:xfrm>
            <a:off x="154197" y="3799387"/>
            <a:ext cx="1466404"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sz="1400" kern="0" dirty="0" smtClean="0"/>
              <a:t>GTHB</a:t>
            </a:r>
            <a:endParaRPr kumimoji="0" lang="en-GB" altLang="tr-TR" sz="11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292147585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57</a:t>
            </a:fld>
            <a:endParaRPr lang="tr-TR" dirty="0"/>
          </a:p>
        </p:txBody>
      </p:sp>
      <p:sp>
        <p:nvSpPr>
          <p:cNvPr id="2" name="Dikdörtgen 1"/>
          <p:cNvSpPr/>
          <p:nvPr/>
        </p:nvSpPr>
        <p:spPr>
          <a:xfrm>
            <a:off x="107504" y="433252"/>
            <a:ext cx="9036496" cy="584775"/>
          </a:xfrm>
          <a:prstGeom prst="rect">
            <a:avLst/>
          </a:prstGeom>
        </p:spPr>
        <p:txBody>
          <a:bodyPr wrap="square">
            <a:spAutoFit/>
          </a:bodyPr>
          <a:lstStyle/>
          <a:p>
            <a:pPr algn="ctr"/>
            <a:r>
              <a:rPr lang="tr-TR" sz="3200" b="1" kern="0" dirty="0">
                <a:solidFill>
                  <a:srgbClr val="2B2B85">
                    <a:lumMod val="75000"/>
                  </a:srgbClr>
                </a:solidFill>
                <a:latin typeface="Calibri" panose="020F0502020204030204" pitchFamily="34" charset="0"/>
                <a:ea typeface="+mj-ea"/>
                <a:cs typeface="Times New Roman" panose="02020603050405020304" pitchFamily="18" charset="0"/>
              </a:rPr>
              <a:t>Yavru Üretimi ve Kuluçkahaneler</a:t>
            </a:r>
          </a:p>
        </p:txBody>
      </p:sp>
      <p:sp>
        <p:nvSpPr>
          <p:cNvPr id="4" name="Dikdörtgen 3"/>
          <p:cNvSpPr/>
          <p:nvPr/>
        </p:nvSpPr>
        <p:spPr>
          <a:xfrm>
            <a:off x="263352" y="1018027"/>
            <a:ext cx="8712968" cy="5078313"/>
          </a:xfrm>
          <a:prstGeom prst="rect">
            <a:avLst/>
          </a:prstGeom>
        </p:spPr>
        <p:txBody>
          <a:bodyPr wrap="square">
            <a:spAutoFit/>
          </a:bodyPr>
          <a:lstStyle/>
          <a:p>
            <a:pPr eaLnBrk="0" fontAlgn="base" hangingPunct="0">
              <a:spcBef>
                <a:spcPct val="0"/>
              </a:spcBef>
              <a:spcAft>
                <a:spcPct val="0"/>
              </a:spcAft>
            </a:pPr>
            <a:endParaRPr lang="tr-TR" b="1" kern="0" dirty="0" smtClean="0">
              <a:solidFill>
                <a:srgbClr val="2B2B85">
                  <a:lumMod val="75000"/>
                </a:srgbClr>
              </a:solidFill>
              <a:effectLst>
                <a:outerShdw blurRad="38100" dist="38100" dir="2700000" algn="tl">
                  <a:srgbClr val="000000"/>
                </a:outerShdw>
              </a:effectLst>
              <a:cs typeface="Times New Roman" panose="02020603050405020304" pitchFamily="18" charset="0"/>
            </a:endParaRPr>
          </a:p>
          <a:p>
            <a:pPr algn="just" eaLnBrk="0" fontAlgn="base" hangingPunct="0">
              <a:spcBef>
                <a:spcPct val="0"/>
              </a:spcBef>
              <a:spcAft>
                <a:spcPct val="0"/>
              </a:spcAft>
            </a:pPr>
            <a:r>
              <a:rPr lang="tr-TR" kern="0" dirty="0" smtClean="0">
                <a:solidFill>
                  <a:srgbClr val="2B2B85">
                    <a:lumMod val="75000"/>
                  </a:srgbClr>
                </a:solidFill>
                <a:cs typeface="Times New Roman" panose="02020603050405020304" pitchFamily="18" charset="0"/>
              </a:rPr>
              <a:t>          Su </a:t>
            </a:r>
            <a:r>
              <a:rPr lang="tr-TR" kern="0" dirty="0">
                <a:solidFill>
                  <a:srgbClr val="2B2B85">
                    <a:lumMod val="75000"/>
                  </a:srgbClr>
                </a:solidFill>
                <a:cs typeface="Times New Roman" panose="02020603050405020304" pitchFamily="18" charset="0"/>
              </a:rPr>
              <a:t>ürünleri yetiştiriciliğinin temel girdilerinden birisi de anaç balık, bunlardan elde edilen yumurta ve yavru balıklardır. Ülkemizde yavru üretiminde çok büyük  gelişmeler yaşanmıştır. Kuluçkahanelerde uygulanan modern ve ileri teknolojiler kaliteli ve verimli yavruların elde edilmesinde büyük rol oynamaktadır. Geçmiş yıllarda doğaya ve ithalata bağlı yavru temin etme yolları tarihe karışmış, sektörün ihtiyaç duyduğu yavru yerli üretimle karşılanmaya başlamıştır. Son iki yıldır ise yavru </a:t>
            </a:r>
            <a:r>
              <a:rPr lang="tr-TR" kern="0" dirty="0" smtClean="0">
                <a:solidFill>
                  <a:srgbClr val="2B2B85">
                    <a:lumMod val="75000"/>
                  </a:srgbClr>
                </a:solidFill>
                <a:cs typeface="Times New Roman" panose="02020603050405020304" pitchFamily="18" charset="0"/>
              </a:rPr>
              <a:t>ihracatı da </a:t>
            </a:r>
            <a:r>
              <a:rPr lang="tr-TR" kern="0" dirty="0">
                <a:solidFill>
                  <a:srgbClr val="2B2B85">
                    <a:lumMod val="75000"/>
                  </a:srgbClr>
                </a:solidFill>
                <a:cs typeface="Times New Roman" panose="02020603050405020304" pitchFamily="18" charset="0"/>
              </a:rPr>
              <a:t>başlamıştır.</a:t>
            </a:r>
          </a:p>
          <a:p>
            <a:pPr algn="just" eaLnBrk="0" fontAlgn="base" hangingPunct="0">
              <a:spcBef>
                <a:spcPct val="0"/>
              </a:spcBef>
              <a:spcAft>
                <a:spcPct val="0"/>
              </a:spcAft>
            </a:pPr>
            <a:r>
              <a:rPr lang="tr-TR" kern="0" dirty="0">
                <a:solidFill>
                  <a:srgbClr val="2B2B85">
                    <a:lumMod val="75000"/>
                  </a:srgbClr>
                </a:solidFill>
                <a:cs typeface="Times New Roman" panose="02020603050405020304" pitchFamily="18" charset="0"/>
              </a:rPr>
              <a:t> </a:t>
            </a:r>
          </a:p>
          <a:p>
            <a:pPr algn="just" eaLnBrk="0" fontAlgn="base" hangingPunct="0">
              <a:spcBef>
                <a:spcPct val="0"/>
              </a:spcBef>
              <a:spcAft>
                <a:spcPct val="0"/>
              </a:spcAft>
            </a:pPr>
            <a:r>
              <a:rPr lang="tr-TR" kern="0" dirty="0" smtClean="0">
                <a:solidFill>
                  <a:srgbClr val="2B2B85">
                    <a:lumMod val="75000"/>
                  </a:srgbClr>
                </a:solidFill>
                <a:cs typeface="Times New Roman" panose="02020603050405020304" pitchFamily="18" charset="0"/>
              </a:rPr>
              <a:t>           Halen </a:t>
            </a:r>
            <a:r>
              <a:rPr lang="tr-TR" kern="0" dirty="0">
                <a:solidFill>
                  <a:srgbClr val="2B2B85">
                    <a:lumMod val="75000"/>
                  </a:srgbClr>
                </a:solidFill>
                <a:cs typeface="Times New Roman" panose="02020603050405020304" pitchFamily="18" charset="0"/>
              </a:rPr>
              <a:t>ülkemizde 21 adet olan deniz balıkları kuluçkahanelerinde 300 milyon civarında yavru elde edilmektedir. Bu kuluçkahanelerimizin kapasitesi ise 755 milyon adet yavru üretimidir. Kuluçkahanelerde başta levrek ve çipura yavrusu olmak üzere sarıağız, </a:t>
            </a:r>
            <a:r>
              <a:rPr lang="tr-TR" kern="0" dirty="0" err="1">
                <a:solidFill>
                  <a:srgbClr val="2B2B85">
                    <a:lumMod val="75000"/>
                  </a:srgbClr>
                </a:solidFill>
                <a:cs typeface="Times New Roman" panose="02020603050405020304" pitchFamily="18" charset="0"/>
              </a:rPr>
              <a:t>minekop</a:t>
            </a:r>
            <a:r>
              <a:rPr lang="tr-TR" kern="0" dirty="0">
                <a:solidFill>
                  <a:srgbClr val="2B2B85">
                    <a:lumMod val="75000"/>
                  </a:srgbClr>
                </a:solidFill>
                <a:cs typeface="Times New Roman" panose="02020603050405020304" pitchFamily="18" charset="0"/>
              </a:rPr>
              <a:t>, fangri ,karagöz, </a:t>
            </a:r>
            <a:r>
              <a:rPr lang="tr-TR" kern="0" dirty="0" err="1">
                <a:solidFill>
                  <a:srgbClr val="2B2B85">
                    <a:lumMod val="75000"/>
                  </a:srgbClr>
                </a:solidFill>
                <a:cs typeface="Times New Roman" panose="02020603050405020304" pitchFamily="18" charset="0"/>
              </a:rPr>
              <a:t>sinagrit</a:t>
            </a:r>
            <a:r>
              <a:rPr lang="tr-TR" kern="0" dirty="0">
                <a:solidFill>
                  <a:srgbClr val="2B2B85">
                    <a:lumMod val="75000"/>
                  </a:srgbClr>
                </a:solidFill>
                <a:cs typeface="Times New Roman" panose="02020603050405020304" pitchFamily="18" charset="0"/>
              </a:rPr>
              <a:t> gibi deniz balıklarının da yavrusu üretilmektedir. </a:t>
            </a:r>
            <a:r>
              <a:rPr lang="tr-TR" kern="0" dirty="0" smtClean="0">
                <a:solidFill>
                  <a:srgbClr val="2B2B85">
                    <a:lumMod val="75000"/>
                  </a:srgbClr>
                </a:solidFill>
                <a:cs typeface="Times New Roman" panose="02020603050405020304" pitchFamily="18" charset="0"/>
              </a:rPr>
              <a:t>Söz konusu kuluçkahanelerde toplam 23 </a:t>
            </a:r>
            <a:r>
              <a:rPr lang="tr-TR" kern="0" dirty="0">
                <a:solidFill>
                  <a:srgbClr val="2B2B85">
                    <a:lumMod val="75000"/>
                  </a:srgbClr>
                </a:solidFill>
                <a:cs typeface="Times New Roman" panose="02020603050405020304" pitchFamily="18" charset="0"/>
              </a:rPr>
              <a:t>adet deniz balığı </a:t>
            </a:r>
            <a:r>
              <a:rPr lang="tr-TR" kern="0" dirty="0" smtClean="0">
                <a:solidFill>
                  <a:srgbClr val="2B2B85">
                    <a:lumMod val="75000"/>
                  </a:srgbClr>
                </a:solidFill>
                <a:cs typeface="Times New Roman" panose="02020603050405020304" pitchFamily="18" charset="0"/>
              </a:rPr>
              <a:t>türüne ait yavru elde edilmektedir</a:t>
            </a:r>
            <a:r>
              <a:rPr lang="tr-TR" kern="0" dirty="0">
                <a:solidFill>
                  <a:srgbClr val="2B2B85">
                    <a:lumMod val="75000"/>
                  </a:srgbClr>
                </a:solidFill>
                <a:cs typeface="Times New Roman" panose="02020603050405020304" pitchFamily="18" charset="0"/>
              </a:rPr>
              <a:t>. </a:t>
            </a:r>
          </a:p>
          <a:p>
            <a:pPr algn="just" eaLnBrk="0" fontAlgn="base" hangingPunct="0">
              <a:spcBef>
                <a:spcPct val="0"/>
              </a:spcBef>
              <a:spcAft>
                <a:spcPct val="0"/>
              </a:spcAft>
            </a:pPr>
            <a:endParaRPr lang="tr-TR" kern="0" dirty="0">
              <a:solidFill>
                <a:srgbClr val="2B2B85">
                  <a:lumMod val="75000"/>
                </a:srgbClr>
              </a:solidFill>
              <a:cs typeface="Times New Roman" panose="02020603050405020304" pitchFamily="18" charset="0"/>
            </a:endParaRPr>
          </a:p>
          <a:p>
            <a:pPr algn="just" eaLnBrk="0" fontAlgn="base" hangingPunct="0">
              <a:spcBef>
                <a:spcPct val="0"/>
              </a:spcBef>
              <a:spcAft>
                <a:spcPct val="0"/>
              </a:spcAft>
            </a:pPr>
            <a:r>
              <a:rPr lang="tr-TR" kern="0" dirty="0">
                <a:solidFill>
                  <a:srgbClr val="2B2B85">
                    <a:lumMod val="75000"/>
                  </a:srgbClr>
                </a:solidFill>
                <a:cs typeface="Times New Roman" panose="02020603050405020304" pitchFamily="18" charset="0"/>
              </a:rPr>
              <a:t> </a:t>
            </a:r>
            <a:r>
              <a:rPr lang="tr-TR" kern="0" dirty="0" smtClean="0">
                <a:solidFill>
                  <a:srgbClr val="2B2B85">
                    <a:lumMod val="75000"/>
                  </a:srgbClr>
                </a:solidFill>
                <a:cs typeface="Times New Roman" panose="02020603050405020304" pitchFamily="18" charset="0"/>
              </a:rPr>
              <a:t>          İç sularda </a:t>
            </a:r>
            <a:r>
              <a:rPr lang="tr-TR" kern="0" dirty="0">
                <a:solidFill>
                  <a:srgbClr val="2B2B85">
                    <a:lumMod val="75000"/>
                  </a:srgbClr>
                </a:solidFill>
                <a:cs typeface="Times New Roman" panose="02020603050405020304" pitchFamily="18" charset="0"/>
              </a:rPr>
              <a:t>ise </a:t>
            </a:r>
            <a:r>
              <a:rPr lang="tr-TR" kern="0" dirty="0" smtClean="0">
                <a:solidFill>
                  <a:srgbClr val="2B2B85">
                    <a:lumMod val="75000"/>
                  </a:srgbClr>
                </a:solidFill>
                <a:cs typeface="Times New Roman" panose="02020603050405020304" pitchFamily="18" charset="0"/>
              </a:rPr>
              <a:t>40 adedin üzerinde </a:t>
            </a:r>
            <a:r>
              <a:rPr lang="tr-TR" kern="0" dirty="0">
                <a:solidFill>
                  <a:srgbClr val="2B2B85">
                    <a:lumMod val="75000"/>
                  </a:srgbClr>
                </a:solidFill>
                <a:cs typeface="Times New Roman" panose="02020603050405020304" pitchFamily="18" charset="0"/>
              </a:rPr>
              <a:t>bulunan </a:t>
            </a:r>
            <a:r>
              <a:rPr lang="tr-TR" kern="0" dirty="0" smtClean="0">
                <a:solidFill>
                  <a:srgbClr val="2B2B85">
                    <a:lumMod val="75000"/>
                  </a:srgbClr>
                </a:solidFill>
                <a:cs typeface="Times New Roman" panose="02020603050405020304" pitchFamily="18" charset="0"/>
              </a:rPr>
              <a:t>kuluçkahanelerde, </a:t>
            </a:r>
            <a:r>
              <a:rPr lang="tr-TR" kern="0" dirty="0">
                <a:solidFill>
                  <a:srgbClr val="2B2B85">
                    <a:lumMod val="75000"/>
                  </a:srgbClr>
                </a:solidFill>
                <a:cs typeface="Times New Roman" panose="02020603050405020304" pitchFamily="18" charset="0"/>
              </a:rPr>
              <a:t>yaklaşık 600 milyon yavru üretimi yapılmaktadır. Ancak bu kuluçkahanelerin ve damızlık işletmelerin yapılanması, sınıflanması, belgelenmesi gibi konularda yapısal ve yasal düzenlemeler henüz gerçekleşmemiştir. Bu durumun kısa zamanda çözümlenmesi gerekmektedir.</a:t>
            </a:r>
          </a:p>
        </p:txBody>
      </p:sp>
    </p:spTree>
    <p:extLst>
      <p:ext uri="{BB962C8B-B14F-4D97-AF65-F5344CB8AC3E}">
        <p14:creationId xmlns:p14="http://schemas.microsoft.com/office/powerpoint/2010/main" xmlns="" val="413736035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258" y="404664"/>
            <a:ext cx="8229600" cy="584775"/>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Deniz Balıkları Kuluçkahaneleri (2015)</a:t>
            </a:r>
          </a:p>
        </p:txBody>
      </p:sp>
      <p:sp>
        <p:nvSpPr>
          <p:cNvPr id="3" name="Slayt Numarası Yer Tutucusu 2"/>
          <p:cNvSpPr>
            <a:spLocks noGrp="1"/>
          </p:cNvSpPr>
          <p:nvPr>
            <p:ph type="sldNum" sz="quarter" idx="12"/>
          </p:nvPr>
        </p:nvSpPr>
        <p:spPr/>
        <p:txBody>
          <a:bodyPr/>
          <a:lstStyle/>
          <a:p>
            <a:fld id="{560CA6CD-C700-4342-BF2B-F38A811F2609}" type="slidenum">
              <a:rPr lang="tr-TR" smtClean="0"/>
              <a:pPr/>
              <a:t>58</a:t>
            </a:fld>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xmlns="" val="4199433535"/>
              </p:ext>
            </p:extLst>
          </p:nvPr>
        </p:nvGraphicFramePr>
        <p:xfrm>
          <a:off x="395536" y="1340768"/>
          <a:ext cx="8424937" cy="4536502"/>
        </p:xfrm>
        <a:graphic>
          <a:graphicData uri="http://schemas.openxmlformats.org/drawingml/2006/table">
            <a:tbl>
              <a:tblPr firstRow="1" firstCol="1" lastRow="1" lastCol="1" bandRow="1" bandCol="1">
                <a:tableStyleId>{5C22544A-7EE6-4342-B048-85BDC9FD1C3A}</a:tableStyleId>
              </a:tblPr>
              <a:tblGrid>
                <a:gridCol w="1668508"/>
                <a:gridCol w="3187103"/>
                <a:gridCol w="3569326"/>
              </a:tblGrid>
              <a:tr h="1250582">
                <a:tc>
                  <a:txBody>
                    <a:bodyPr/>
                    <a:lstStyle/>
                    <a:p>
                      <a:pPr algn="ctr">
                        <a:lnSpc>
                          <a:spcPts val="900"/>
                        </a:lnSpc>
                        <a:spcBef>
                          <a:spcPts val="40"/>
                        </a:spcBef>
                        <a:spcAft>
                          <a:spcPts val="0"/>
                        </a:spcAft>
                      </a:pPr>
                      <a:r>
                        <a:rPr lang="tr-TR" sz="1600" dirty="0">
                          <a:solidFill>
                            <a:schemeClr val="accent2">
                              <a:lumMod val="75000"/>
                            </a:schemeClr>
                          </a:solidFill>
                          <a:effectLst/>
                          <a:latin typeface="+mj-lt"/>
                          <a:cs typeface="Times New Roman" panose="02020603050405020304" pitchFamily="18" charset="0"/>
                        </a:rPr>
                        <a:t> </a:t>
                      </a:r>
                      <a:endParaRPr lang="tr-TR" sz="2400" dirty="0">
                        <a:solidFill>
                          <a:schemeClr val="accent2">
                            <a:lumMod val="75000"/>
                          </a:schemeClr>
                        </a:solidFill>
                        <a:effectLst/>
                        <a:latin typeface="+mj-lt"/>
                        <a:cs typeface="Times New Roman" panose="02020603050405020304" pitchFamily="18" charset="0"/>
                      </a:endParaRPr>
                    </a:p>
                    <a:p>
                      <a:pPr marL="32385" algn="ctr">
                        <a:spcAft>
                          <a:spcPts val="0"/>
                        </a:spcAft>
                      </a:pPr>
                      <a:r>
                        <a:rPr lang="tr-TR" sz="2400" dirty="0">
                          <a:solidFill>
                            <a:schemeClr val="accent2">
                              <a:lumMod val="75000"/>
                            </a:schemeClr>
                          </a:solidFill>
                          <a:effectLst/>
                          <a:latin typeface="+mj-lt"/>
                          <a:cs typeface="Times New Roman" panose="02020603050405020304" pitchFamily="18" charset="0"/>
                        </a:rPr>
                        <a:t>İli</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276225" marR="276225" algn="ctr">
                        <a:spcBef>
                          <a:spcPts val="135"/>
                        </a:spcBef>
                        <a:spcAft>
                          <a:spcPts val="0"/>
                        </a:spcAft>
                      </a:pPr>
                      <a:r>
                        <a:rPr lang="tr-TR" sz="2400" dirty="0">
                          <a:solidFill>
                            <a:schemeClr val="accent2">
                              <a:lumMod val="75000"/>
                            </a:schemeClr>
                          </a:solidFill>
                          <a:effectLst/>
                          <a:latin typeface="+mj-lt"/>
                          <a:cs typeface="Times New Roman" panose="02020603050405020304" pitchFamily="18" charset="0"/>
                        </a:rPr>
                        <a:t>Kuluçkahane Sayısı</a:t>
                      </a:r>
                    </a:p>
                    <a:p>
                      <a:pPr marL="276225" marR="276225" algn="ctr">
                        <a:spcBef>
                          <a:spcPts val="335"/>
                        </a:spcBef>
                        <a:spcAft>
                          <a:spcPts val="0"/>
                        </a:spcAft>
                      </a:pPr>
                      <a:r>
                        <a:rPr lang="tr-TR" sz="2400" dirty="0">
                          <a:solidFill>
                            <a:schemeClr val="accent2">
                              <a:lumMod val="75000"/>
                            </a:schemeClr>
                          </a:solidFill>
                          <a:effectLst/>
                          <a:latin typeface="+mj-lt"/>
                          <a:cs typeface="Times New Roman" panose="02020603050405020304" pitchFamily="18" charset="0"/>
                        </a:rPr>
                        <a:t>Adet</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482600" marR="482600" algn="ctr">
                        <a:spcBef>
                          <a:spcPts val="135"/>
                        </a:spcBef>
                        <a:spcAft>
                          <a:spcPts val="0"/>
                        </a:spcAft>
                      </a:pPr>
                      <a:r>
                        <a:rPr lang="tr-TR" sz="2400" spc="-105" dirty="0">
                          <a:solidFill>
                            <a:schemeClr val="accent2">
                              <a:lumMod val="75000"/>
                            </a:schemeClr>
                          </a:solidFill>
                          <a:effectLst/>
                          <a:latin typeface="+mj-lt"/>
                          <a:cs typeface="Times New Roman" panose="02020603050405020304" pitchFamily="18" charset="0"/>
                        </a:rPr>
                        <a:t>T</a:t>
                      </a:r>
                      <a:r>
                        <a:rPr lang="tr-TR" sz="2400" dirty="0">
                          <a:solidFill>
                            <a:schemeClr val="accent2">
                              <a:lumMod val="75000"/>
                            </a:schemeClr>
                          </a:solidFill>
                          <a:effectLst/>
                          <a:latin typeface="+mj-lt"/>
                          <a:cs typeface="Times New Roman" panose="02020603050405020304" pitchFamily="18" charset="0"/>
                        </a:rPr>
                        <a:t>oplam kapasite</a:t>
                      </a:r>
                    </a:p>
                    <a:p>
                      <a:pPr marL="482600" marR="482600" algn="ctr">
                        <a:spcBef>
                          <a:spcPts val="335"/>
                        </a:spcBef>
                        <a:spcAft>
                          <a:spcPts val="0"/>
                        </a:spcAft>
                      </a:pPr>
                      <a:r>
                        <a:rPr lang="tr-TR" sz="2400" dirty="0">
                          <a:solidFill>
                            <a:schemeClr val="accent2">
                              <a:lumMod val="75000"/>
                            </a:schemeClr>
                          </a:solidFill>
                          <a:effectLst/>
                          <a:latin typeface="+mj-lt"/>
                          <a:cs typeface="Times New Roman" panose="02020603050405020304" pitchFamily="18" charset="0"/>
                        </a:rPr>
                        <a:t>Milyon</a:t>
                      </a:r>
                      <a:r>
                        <a:rPr lang="tr-TR" sz="2400" spc="-45" dirty="0">
                          <a:solidFill>
                            <a:schemeClr val="accent2">
                              <a:lumMod val="75000"/>
                            </a:schemeClr>
                          </a:solidFill>
                          <a:effectLst/>
                          <a:latin typeface="+mj-lt"/>
                          <a:cs typeface="Times New Roman" panose="02020603050405020304" pitchFamily="18" charset="0"/>
                        </a:rPr>
                        <a:t> </a:t>
                      </a:r>
                      <a:r>
                        <a:rPr lang="tr-TR" sz="2400" spc="-125" dirty="0">
                          <a:solidFill>
                            <a:schemeClr val="accent2">
                              <a:lumMod val="75000"/>
                            </a:schemeClr>
                          </a:solidFill>
                          <a:effectLst/>
                          <a:latin typeface="+mj-lt"/>
                          <a:cs typeface="Times New Roman" panose="02020603050405020304" pitchFamily="18" charset="0"/>
                        </a:rPr>
                        <a:t>Y</a:t>
                      </a:r>
                      <a:r>
                        <a:rPr lang="tr-TR" sz="2400" dirty="0">
                          <a:solidFill>
                            <a:schemeClr val="accent2">
                              <a:lumMod val="75000"/>
                            </a:schemeClr>
                          </a:solidFill>
                          <a:effectLst/>
                          <a:latin typeface="+mj-lt"/>
                          <a:cs typeface="Times New Roman" panose="02020603050405020304" pitchFamily="18" charset="0"/>
                        </a:rPr>
                        <a:t>avru</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r>
              <a:tr h="657184">
                <a:tc>
                  <a:txBody>
                    <a:bodyPr/>
                    <a:lstStyle/>
                    <a:p>
                      <a:pPr marL="32385" algn="ctr">
                        <a:spcBef>
                          <a:spcPts val="180"/>
                        </a:spcBef>
                        <a:spcAft>
                          <a:spcPts val="0"/>
                        </a:spcAft>
                      </a:pPr>
                      <a:r>
                        <a:rPr lang="tr-TR" sz="2400" dirty="0">
                          <a:solidFill>
                            <a:schemeClr val="accent2">
                              <a:lumMod val="75000"/>
                            </a:schemeClr>
                          </a:solidFill>
                          <a:effectLst/>
                          <a:latin typeface="+mj-lt"/>
                          <a:cs typeface="Times New Roman" panose="02020603050405020304" pitchFamily="18" charset="0"/>
                        </a:rPr>
                        <a:t>Muğla</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833755" marR="833755" algn="ctr">
                        <a:spcBef>
                          <a:spcPts val="180"/>
                        </a:spcBef>
                        <a:spcAft>
                          <a:spcPts val="0"/>
                        </a:spcAft>
                      </a:pPr>
                      <a:r>
                        <a:rPr lang="tr-TR" sz="2400" b="1" dirty="0" smtClean="0">
                          <a:solidFill>
                            <a:schemeClr val="tx2"/>
                          </a:solidFill>
                          <a:effectLst/>
                          <a:latin typeface="+mj-lt"/>
                          <a:ea typeface="Calibri"/>
                          <a:cs typeface="Times New Roman" panose="02020603050405020304" pitchFamily="18" charset="0"/>
                        </a:rPr>
                        <a:t>7</a:t>
                      </a:r>
                      <a:endParaRPr lang="tr-TR" sz="2400" b="1"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482600" marR="482600" algn="ctr">
                        <a:spcBef>
                          <a:spcPts val="180"/>
                        </a:spcBef>
                        <a:spcAft>
                          <a:spcPts val="0"/>
                        </a:spcAft>
                      </a:pPr>
                      <a:r>
                        <a:rPr lang="tr-TR" sz="2400" dirty="0" smtClean="0">
                          <a:solidFill>
                            <a:schemeClr val="tx2"/>
                          </a:solidFill>
                          <a:effectLst/>
                          <a:latin typeface="+mj-lt"/>
                          <a:cs typeface="Times New Roman" panose="02020603050405020304" pitchFamily="18" charset="0"/>
                        </a:rPr>
                        <a:t>   269,5</a:t>
                      </a:r>
                      <a:endParaRPr lang="tr-TR" sz="2400"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r>
              <a:tr h="657184">
                <a:tc>
                  <a:txBody>
                    <a:bodyPr/>
                    <a:lstStyle/>
                    <a:p>
                      <a:pPr marL="32385" algn="ctr">
                        <a:spcBef>
                          <a:spcPts val="180"/>
                        </a:spcBef>
                        <a:spcAft>
                          <a:spcPts val="0"/>
                        </a:spcAft>
                      </a:pPr>
                      <a:r>
                        <a:rPr lang="tr-TR" sz="2400" spc="-105" dirty="0">
                          <a:solidFill>
                            <a:schemeClr val="accent2">
                              <a:lumMod val="75000"/>
                            </a:schemeClr>
                          </a:solidFill>
                          <a:effectLst/>
                          <a:latin typeface="+mj-lt"/>
                          <a:cs typeface="Times New Roman" panose="02020603050405020304" pitchFamily="18" charset="0"/>
                        </a:rPr>
                        <a:t>A</a:t>
                      </a:r>
                      <a:r>
                        <a:rPr lang="tr-TR" sz="2400" dirty="0">
                          <a:solidFill>
                            <a:schemeClr val="accent2">
                              <a:lumMod val="75000"/>
                            </a:schemeClr>
                          </a:solidFill>
                          <a:effectLst/>
                          <a:latin typeface="+mj-lt"/>
                          <a:cs typeface="Times New Roman" panose="02020603050405020304" pitchFamily="18" charset="0"/>
                        </a:rPr>
                        <a:t>ydın</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833755" marR="833755" algn="ctr">
                        <a:spcBef>
                          <a:spcPts val="180"/>
                        </a:spcBef>
                        <a:spcAft>
                          <a:spcPts val="0"/>
                        </a:spcAft>
                      </a:pPr>
                      <a:r>
                        <a:rPr lang="tr-TR" sz="2400" b="1" dirty="0" smtClean="0">
                          <a:solidFill>
                            <a:schemeClr val="tx2"/>
                          </a:solidFill>
                          <a:effectLst/>
                          <a:latin typeface="+mj-lt"/>
                          <a:ea typeface="Calibri"/>
                          <a:cs typeface="Times New Roman" panose="02020603050405020304" pitchFamily="18" charset="0"/>
                        </a:rPr>
                        <a:t>4</a:t>
                      </a:r>
                      <a:endParaRPr lang="tr-TR" sz="2400" b="1"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482600" marR="482600" algn="ctr">
                        <a:spcBef>
                          <a:spcPts val="180"/>
                        </a:spcBef>
                        <a:spcAft>
                          <a:spcPts val="0"/>
                        </a:spcAft>
                      </a:pPr>
                      <a:r>
                        <a:rPr lang="tr-TR" sz="2400" dirty="0" smtClean="0">
                          <a:solidFill>
                            <a:schemeClr val="tx2"/>
                          </a:solidFill>
                          <a:effectLst/>
                          <a:latin typeface="+mj-lt"/>
                          <a:cs typeface="Times New Roman" panose="02020603050405020304" pitchFamily="18" charset="0"/>
                        </a:rPr>
                        <a:t>254</a:t>
                      </a:r>
                      <a:endParaRPr lang="tr-TR" sz="2400"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r>
              <a:tr h="657184">
                <a:tc>
                  <a:txBody>
                    <a:bodyPr/>
                    <a:lstStyle/>
                    <a:p>
                      <a:pPr marL="32385" algn="ctr">
                        <a:spcBef>
                          <a:spcPts val="180"/>
                        </a:spcBef>
                        <a:spcAft>
                          <a:spcPts val="0"/>
                        </a:spcAft>
                      </a:pPr>
                      <a:r>
                        <a:rPr lang="tr-TR" sz="2400" dirty="0">
                          <a:solidFill>
                            <a:schemeClr val="accent2">
                              <a:lumMod val="75000"/>
                            </a:schemeClr>
                          </a:solidFill>
                          <a:effectLst/>
                          <a:latin typeface="+mj-lt"/>
                          <a:cs typeface="Times New Roman" panose="02020603050405020304" pitchFamily="18" charset="0"/>
                        </a:rPr>
                        <a:t>İzmir</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833755" marR="833755" algn="ctr">
                        <a:spcBef>
                          <a:spcPts val="180"/>
                        </a:spcBef>
                        <a:spcAft>
                          <a:spcPts val="0"/>
                        </a:spcAft>
                      </a:pPr>
                      <a:r>
                        <a:rPr lang="tr-TR" sz="2400" b="1" dirty="0" smtClean="0">
                          <a:solidFill>
                            <a:schemeClr val="tx2"/>
                          </a:solidFill>
                          <a:effectLst/>
                          <a:latin typeface="+mj-lt"/>
                          <a:ea typeface="Calibri"/>
                          <a:cs typeface="Times New Roman" panose="02020603050405020304" pitchFamily="18" charset="0"/>
                        </a:rPr>
                        <a:t>7</a:t>
                      </a:r>
                      <a:endParaRPr lang="tr-TR" sz="2400" b="1"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482600" marR="482600" algn="ctr">
                        <a:spcBef>
                          <a:spcPts val="180"/>
                        </a:spcBef>
                        <a:spcAft>
                          <a:spcPts val="0"/>
                        </a:spcAft>
                      </a:pPr>
                      <a:r>
                        <a:rPr lang="tr-TR" sz="2400" dirty="0" smtClean="0">
                          <a:solidFill>
                            <a:schemeClr val="tx2"/>
                          </a:solidFill>
                          <a:effectLst/>
                          <a:latin typeface="+mj-lt"/>
                          <a:cs typeface="Times New Roman" panose="02020603050405020304" pitchFamily="18" charset="0"/>
                        </a:rPr>
                        <a:t>  137,5</a:t>
                      </a:r>
                      <a:endParaRPr lang="tr-TR" sz="2400"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r>
              <a:tr h="657184">
                <a:tc>
                  <a:txBody>
                    <a:bodyPr/>
                    <a:lstStyle/>
                    <a:p>
                      <a:pPr marL="32385" algn="ctr">
                        <a:spcBef>
                          <a:spcPts val="180"/>
                        </a:spcBef>
                        <a:spcAft>
                          <a:spcPts val="0"/>
                        </a:spcAft>
                      </a:pPr>
                      <a:r>
                        <a:rPr lang="tr-TR" sz="2400" dirty="0">
                          <a:solidFill>
                            <a:schemeClr val="accent2">
                              <a:lumMod val="75000"/>
                            </a:schemeClr>
                          </a:solidFill>
                          <a:effectLst/>
                          <a:latin typeface="+mj-lt"/>
                          <a:cs typeface="Times New Roman" panose="02020603050405020304" pitchFamily="18" charset="0"/>
                        </a:rPr>
                        <a:t>Adana</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833755" marR="833755" algn="ctr">
                        <a:spcBef>
                          <a:spcPts val="180"/>
                        </a:spcBef>
                        <a:spcAft>
                          <a:spcPts val="0"/>
                        </a:spcAft>
                      </a:pPr>
                      <a:r>
                        <a:rPr lang="tr-TR" sz="2400" b="1" dirty="0">
                          <a:solidFill>
                            <a:schemeClr val="tx2"/>
                          </a:solidFill>
                          <a:effectLst/>
                          <a:latin typeface="+mj-lt"/>
                          <a:cs typeface="Times New Roman" panose="02020603050405020304" pitchFamily="18" charset="0"/>
                        </a:rPr>
                        <a:t>2</a:t>
                      </a:r>
                      <a:endParaRPr lang="tr-TR" sz="2400" b="1"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482600" marR="482600" algn="ctr">
                        <a:spcBef>
                          <a:spcPts val="180"/>
                        </a:spcBef>
                        <a:spcAft>
                          <a:spcPts val="0"/>
                        </a:spcAft>
                      </a:pPr>
                      <a:r>
                        <a:rPr lang="tr-TR" sz="2400" dirty="0">
                          <a:solidFill>
                            <a:schemeClr val="tx2"/>
                          </a:solidFill>
                          <a:effectLst/>
                          <a:latin typeface="+mj-lt"/>
                          <a:cs typeface="Times New Roman" panose="02020603050405020304" pitchFamily="18" charset="0"/>
                        </a:rPr>
                        <a:t>54</a:t>
                      </a:r>
                      <a:endParaRPr lang="tr-TR" sz="2400"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r>
              <a:tr h="657184">
                <a:tc>
                  <a:txBody>
                    <a:bodyPr/>
                    <a:lstStyle/>
                    <a:p>
                      <a:pPr marL="32385" algn="ctr">
                        <a:spcBef>
                          <a:spcPts val="180"/>
                        </a:spcBef>
                        <a:spcAft>
                          <a:spcPts val="0"/>
                        </a:spcAft>
                      </a:pPr>
                      <a:r>
                        <a:rPr lang="tr-TR" sz="2400" dirty="0">
                          <a:solidFill>
                            <a:schemeClr val="accent2">
                              <a:lumMod val="75000"/>
                            </a:schemeClr>
                          </a:solidFill>
                          <a:effectLst/>
                          <a:latin typeface="+mj-lt"/>
                          <a:cs typeface="Times New Roman" panose="02020603050405020304" pitchFamily="18" charset="0"/>
                        </a:rPr>
                        <a:t>Çanakkale</a:t>
                      </a:r>
                      <a:endParaRPr lang="tr-TR" sz="240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833755" marR="833755" algn="ctr">
                        <a:spcBef>
                          <a:spcPts val="180"/>
                        </a:spcBef>
                        <a:spcAft>
                          <a:spcPts val="0"/>
                        </a:spcAft>
                      </a:pPr>
                      <a:r>
                        <a:rPr lang="tr-TR" sz="2400" b="1" dirty="0">
                          <a:solidFill>
                            <a:schemeClr val="tx2"/>
                          </a:solidFill>
                          <a:effectLst/>
                          <a:latin typeface="+mj-lt"/>
                          <a:cs typeface="Times New Roman" panose="02020603050405020304" pitchFamily="18" charset="0"/>
                        </a:rPr>
                        <a:t>1</a:t>
                      </a:r>
                      <a:endParaRPr lang="tr-TR" sz="2400" b="1"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482600" marR="482600" algn="ctr">
                        <a:spcBef>
                          <a:spcPts val="180"/>
                        </a:spcBef>
                        <a:spcAft>
                          <a:spcPts val="0"/>
                        </a:spcAft>
                      </a:pPr>
                      <a:r>
                        <a:rPr lang="tr-TR" sz="2400" dirty="0">
                          <a:solidFill>
                            <a:schemeClr val="tx2"/>
                          </a:solidFill>
                          <a:effectLst/>
                          <a:latin typeface="+mj-lt"/>
                          <a:cs typeface="Times New Roman" panose="02020603050405020304" pitchFamily="18" charset="0"/>
                        </a:rPr>
                        <a:t>40</a:t>
                      </a:r>
                      <a:endParaRPr lang="tr-TR" sz="2400" dirty="0">
                        <a:solidFill>
                          <a:schemeClr val="tx2"/>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r>
            </a:tbl>
          </a:graphicData>
        </a:graphic>
      </p:graphicFrame>
      <p:sp>
        <p:nvSpPr>
          <p:cNvPr id="6" name="Text Box 9"/>
          <p:cNvSpPr txBox="1">
            <a:spLocks noChangeArrowheads="1"/>
          </p:cNvSpPr>
          <p:nvPr/>
        </p:nvSpPr>
        <p:spPr bwMode="auto">
          <a:xfrm>
            <a:off x="395536" y="6319192"/>
            <a:ext cx="1466404"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sz="1400" kern="0" dirty="0" smtClean="0"/>
              <a:t>GTHB</a:t>
            </a:r>
            <a:endParaRPr kumimoji="0" lang="en-GB" altLang="tr-TR" sz="1100" b="1" i="0" u="none" strike="noStrike" kern="0" cap="none" spc="0" normalizeH="0" baseline="0" noProof="0" dirty="0">
              <a:ln>
                <a:noFill/>
              </a:ln>
              <a:solidFill>
                <a:srgbClr val="00FF00"/>
              </a:solidFill>
              <a:effectLst/>
              <a:uLnTx/>
              <a:uFillTx/>
            </a:endParaRPr>
          </a:p>
        </p:txBody>
      </p:sp>
      <p:sp>
        <p:nvSpPr>
          <p:cNvPr id="7" name="Text Box 9"/>
          <p:cNvSpPr txBox="1">
            <a:spLocks noChangeArrowheads="1"/>
          </p:cNvSpPr>
          <p:nvPr/>
        </p:nvSpPr>
        <p:spPr bwMode="auto">
          <a:xfrm>
            <a:off x="395536" y="5962311"/>
            <a:ext cx="3992016" cy="276999"/>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lang="tr-TR" altLang="tr-TR" sz="1200" kern="0" dirty="0"/>
              <a:t>kapasite 755 milyon, üretim 300 milyon (adet)</a:t>
            </a:r>
          </a:p>
        </p:txBody>
      </p:sp>
    </p:spTree>
    <p:extLst>
      <p:ext uri="{BB962C8B-B14F-4D97-AF65-F5344CB8AC3E}">
        <p14:creationId xmlns:p14="http://schemas.microsoft.com/office/powerpoint/2010/main" xmlns="" val="148819050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78621"/>
            <a:ext cx="9144000" cy="954107"/>
          </a:xfrm>
        </p:spPr>
        <p:txBody>
          <a:bodyPr wrap="square">
            <a:spAutoFit/>
          </a:bodyPr>
          <a:lstStyle/>
          <a:p>
            <a:r>
              <a:rPr lang="tr-TR" sz="2800" b="1" kern="0" dirty="0" smtClean="0">
                <a:solidFill>
                  <a:srgbClr val="2B2B85">
                    <a:lumMod val="75000"/>
                  </a:srgbClr>
                </a:solidFill>
                <a:latin typeface="Calibri" panose="020F0502020204030204" pitchFamily="34" charset="0"/>
                <a:cs typeface="Times New Roman" panose="02020603050405020304" pitchFamily="18" charset="0"/>
              </a:rPr>
              <a:t>Türkiye'de </a:t>
            </a:r>
            <a:r>
              <a:rPr lang="tr-TR" sz="2800" b="1" kern="0" dirty="0">
                <a:solidFill>
                  <a:srgbClr val="2B2B85">
                    <a:lumMod val="75000"/>
                  </a:srgbClr>
                </a:solidFill>
                <a:latin typeface="Calibri" panose="020F0502020204030204" pitchFamily="34" charset="0"/>
                <a:cs typeface="Times New Roman" panose="02020603050405020304" pitchFamily="18" charset="0"/>
              </a:rPr>
              <a:t>Yetiştiriciliği En Çok Yapılan Türlerin Üretim Miktarları (Ton</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a:t>
            </a:r>
            <a:endParaRPr lang="tr-TR" sz="28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59</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xmlns="" val="1438005557"/>
              </p:ext>
            </p:extLst>
          </p:nvPr>
        </p:nvGraphicFramePr>
        <p:xfrm>
          <a:off x="251520" y="1124744"/>
          <a:ext cx="8496943" cy="5037021"/>
        </p:xfrm>
        <a:graphic>
          <a:graphicData uri="http://schemas.openxmlformats.org/drawingml/2006/table">
            <a:tbl>
              <a:tblPr firstRow="1" firstCol="1" bandRow="1">
                <a:tableStyleId>{5C22544A-7EE6-4342-B048-85BDC9FD1C3A}</a:tableStyleId>
              </a:tblPr>
              <a:tblGrid>
                <a:gridCol w="1106960"/>
                <a:gridCol w="1539495"/>
                <a:gridCol w="1535394"/>
                <a:gridCol w="1535394"/>
                <a:gridCol w="1387800"/>
                <a:gridCol w="1391900"/>
              </a:tblGrid>
              <a:tr h="504056">
                <a:tc>
                  <a:txBody>
                    <a:bodyPr/>
                    <a:lstStyle/>
                    <a:p>
                      <a:pPr algn="ctr">
                        <a:lnSpc>
                          <a:spcPts val="10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Yıllar</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300"/>
                        </a:spcAft>
                      </a:pPr>
                      <a:r>
                        <a:rPr lang="tr-TR" sz="1400" b="1" u="none" strike="noStrike" spc="0" dirty="0">
                          <a:solidFill>
                            <a:schemeClr val="accent2">
                              <a:lumMod val="75000"/>
                            </a:schemeClr>
                          </a:solidFill>
                          <a:effectLst/>
                          <a:latin typeface="+mj-lt"/>
                          <a:cs typeface="Times New Roman" panose="02020603050405020304" pitchFamily="18" charset="0"/>
                        </a:rPr>
                        <a:t>Alabalık</a:t>
                      </a:r>
                      <a:endParaRPr lang="tr-TR" sz="1400" b="1" dirty="0">
                        <a:solidFill>
                          <a:schemeClr val="accent2">
                            <a:lumMod val="75000"/>
                          </a:schemeClr>
                        </a:solidFill>
                        <a:effectLst/>
                        <a:latin typeface="+mj-lt"/>
                        <a:cs typeface="Times New Roman" panose="02020603050405020304" pitchFamily="18" charset="0"/>
                      </a:endParaRPr>
                    </a:p>
                    <a:p>
                      <a:pPr algn="ctr">
                        <a:lnSpc>
                          <a:spcPts val="1050"/>
                        </a:lnSpc>
                        <a:spcBef>
                          <a:spcPts val="300"/>
                        </a:spcBef>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a:t>
                      </a:r>
                      <a:r>
                        <a:rPr lang="tr-TR" sz="1400" b="1" u="none" strike="noStrike" spc="0" dirty="0" err="1">
                          <a:solidFill>
                            <a:schemeClr val="accent2">
                              <a:lumMod val="75000"/>
                            </a:schemeClr>
                          </a:solidFill>
                          <a:effectLst/>
                          <a:latin typeface="+mj-lt"/>
                          <a:cs typeface="Times New Roman" panose="02020603050405020304" pitchFamily="18" charset="0"/>
                        </a:rPr>
                        <a:t>İçsu</a:t>
                      </a:r>
                      <a:r>
                        <a:rPr lang="tr-TR" sz="1400" b="1" u="none" strike="noStrike" spc="0" dirty="0">
                          <a:solidFill>
                            <a:schemeClr val="accent2">
                              <a:lumMod val="75000"/>
                            </a:schemeClr>
                          </a:solidFill>
                          <a:effectLst/>
                          <a:latin typeface="+mj-lt"/>
                          <a:cs typeface="Times New Roman" panose="02020603050405020304" pitchFamily="18" charset="0"/>
                        </a:rPr>
                        <a:t>)</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300"/>
                        </a:spcAft>
                      </a:pPr>
                      <a:r>
                        <a:rPr lang="tr-TR" sz="1400" b="1" u="none" strike="noStrike" spc="0" dirty="0">
                          <a:solidFill>
                            <a:schemeClr val="accent2">
                              <a:lumMod val="75000"/>
                            </a:schemeClr>
                          </a:solidFill>
                          <a:effectLst/>
                          <a:latin typeface="+mj-lt"/>
                          <a:cs typeface="Times New Roman" panose="02020603050405020304" pitchFamily="18" charset="0"/>
                        </a:rPr>
                        <a:t>Alabalık</a:t>
                      </a:r>
                      <a:endParaRPr lang="tr-TR" sz="1400" b="1" dirty="0">
                        <a:solidFill>
                          <a:schemeClr val="accent2">
                            <a:lumMod val="75000"/>
                          </a:schemeClr>
                        </a:solidFill>
                        <a:effectLst/>
                        <a:latin typeface="+mj-lt"/>
                        <a:cs typeface="Times New Roman" panose="02020603050405020304" pitchFamily="18" charset="0"/>
                      </a:endParaRPr>
                    </a:p>
                    <a:p>
                      <a:pPr algn="ctr">
                        <a:lnSpc>
                          <a:spcPts val="1050"/>
                        </a:lnSpc>
                        <a:spcBef>
                          <a:spcPts val="300"/>
                        </a:spcBef>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(Deniz)</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1050"/>
                        </a:lnSpc>
                        <a:spcAft>
                          <a:spcPts val="300"/>
                        </a:spcAft>
                      </a:pPr>
                      <a:r>
                        <a:rPr lang="tr-TR" sz="1400" b="1" u="none" strike="noStrike" spc="0" dirty="0">
                          <a:solidFill>
                            <a:schemeClr val="accent2">
                              <a:lumMod val="75000"/>
                            </a:schemeClr>
                          </a:solidFill>
                          <a:effectLst/>
                          <a:latin typeface="+mj-lt"/>
                          <a:cs typeface="Times New Roman" panose="02020603050405020304" pitchFamily="18" charset="0"/>
                        </a:rPr>
                        <a:t>Alabalık</a:t>
                      </a:r>
                      <a:endParaRPr lang="tr-TR" sz="1400" b="1" dirty="0">
                        <a:solidFill>
                          <a:schemeClr val="accent2">
                            <a:lumMod val="75000"/>
                          </a:schemeClr>
                        </a:solidFill>
                        <a:effectLst/>
                        <a:latin typeface="+mj-lt"/>
                        <a:cs typeface="Times New Roman" panose="02020603050405020304" pitchFamily="18" charset="0"/>
                      </a:endParaRPr>
                    </a:p>
                    <a:p>
                      <a:pPr marR="190500" algn="ctr">
                        <a:lnSpc>
                          <a:spcPts val="1050"/>
                        </a:lnSpc>
                        <a:spcBef>
                          <a:spcPts val="300"/>
                        </a:spcBef>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(Toplam)</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Çipura</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10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Levrek</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31426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2000</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42.572</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1.961</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44.533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15.460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17.877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2001</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36.827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1.240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38.067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12.939</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15.546</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2002</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33.707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846</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34.553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11.681</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14.339</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2003</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39.674</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1.194</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40.868</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16.735</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20.982</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2004</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43.432</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1.650</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45.082</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20.435</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26.297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2005</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48.033</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1.249</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49.282</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27.634</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37.290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2006</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56.026</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1.633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57.659</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28.463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38.408</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2007</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58.433</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2.740</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61.173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33.500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41.900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2008</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65.928</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2.721</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68.649</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31.670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49.270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2009</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75.657</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5.229</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80.886</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28.362</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46.554</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2010</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     78.165</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7.079</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85.244</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28.157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50.796</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315637">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2011</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endParaRPr lang="tr-TR" sz="1400" b="1" u="none" strike="noStrike" spc="0" dirty="0" smtClean="0">
                        <a:solidFill>
                          <a:srgbClr val="002060"/>
                        </a:solidFill>
                        <a:effectLst/>
                        <a:latin typeface="+mj-lt"/>
                        <a:cs typeface="Times New Roman" panose="02020603050405020304" pitchFamily="18" charset="0"/>
                      </a:endParaRPr>
                    </a:p>
                    <a:p>
                      <a:pPr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100.239</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endParaRPr lang="tr-TR" sz="1400" b="1" u="none" strike="noStrike" spc="0" dirty="0" smtClean="0">
                        <a:solidFill>
                          <a:srgbClr val="002060"/>
                        </a:solidFill>
                        <a:effectLst/>
                        <a:latin typeface="+mj-lt"/>
                        <a:cs typeface="Times New Roman" panose="02020603050405020304" pitchFamily="18" charset="0"/>
                      </a:endParaRPr>
                    </a:p>
                    <a:p>
                      <a:pPr marR="177800"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7.697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endParaRPr lang="tr-TR" sz="1400" b="1" u="none" strike="noStrike" spc="0" dirty="0" smtClean="0">
                        <a:solidFill>
                          <a:srgbClr val="002060"/>
                        </a:solidFill>
                        <a:effectLst/>
                        <a:latin typeface="+mj-lt"/>
                        <a:cs typeface="Times New Roman" panose="02020603050405020304" pitchFamily="18" charset="0"/>
                      </a:endParaRPr>
                    </a:p>
                    <a:p>
                      <a:pPr marR="190500"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107.936</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endParaRPr lang="tr-TR" sz="1400" b="1" u="none" strike="noStrike" spc="0" dirty="0" smtClean="0">
                        <a:solidFill>
                          <a:srgbClr val="002060"/>
                        </a:solidFill>
                        <a:effectLst/>
                        <a:latin typeface="+mj-lt"/>
                        <a:cs typeface="Times New Roman" panose="02020603050405020304" pitchFamily="18" charset="0"/>
                      </a:endParaRPr>
                    </a:p>
                    <a:p>
                      <a:pPr marR="152400"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32.187</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endParaRPr lang="tr-TR" sz="1400" b="1" u="none" strike="noStrike" spc="0" dirty="0" smtClean="0">
                        <a:solidFill>
                          <a:srgbClr val="002060"/>
                        </a:solidFill>
                        <a:effectLst/>
                        <a:latin typeface="+mj-lt"/>
                        <a:cs typeface="Times New Roman" panose="02020603050405020304" pitchFamily="18" charset="0"/>
                      </a:endParaRPr>
                    </a:p>
                    <a:p>
                      <a:pPr marR="165100"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47.013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388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2012</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111.335</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3.234</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114.569</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30.743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65.512</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298173">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2013</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122.873</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a:solidFill>
                            <a:srgbClr val="002060"/>
                          </a:solidFill>
                          <a:effectLst/>
                          <a:latin typeface="+mj-lt"/>
                          <a:cs typeface="Times New Roman" panose="02020603050405020304" pitchFamily="18" charset="0"/>
                        </a:rPr>
                        <a:t>5.186</a:t>
                      </a:r>
                      <a:endParaRPr lang="tr-TR" sz="1400" b="1">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a:solidFill>
                            <a:schemeClr val="accent2">
                              <a:lumMod val="75000"/>
                            </a:schemeClr>
                          </a:solidFill>
                          <a:effectLst/>
                          <a:latin typeface="+mj-lt"/>
                          <a:cs typeface="Times New Roman" panose="02020603050405020304" pitchFamily="18" charset="0"/>
                        </a:rPr>
                        <a:t>128.059</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35.701</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a:solidFill>
                            <a:srgbClr val="002060"/>
                          </a:solidFill>
                          <a:effectLst/>
                          <a:latin typeface="+mj-lt"/>
                          <a:cs typeface="Times New Roman" panose="02020603050405020304" pitchFamily="18" charset="0"/>
                        </a:rPr>
                        <a:t>67.913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r h="329279">
                <a:tc>
                  <a:txBody>
                    <a:bodyPr/>
                    <a:lstStyle/>
                    <a:p>
                      <a:pPr algn="ctr">
                        <a:lnSpc>
                          <a:spcPts val="9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2014</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107.983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77800"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5.610</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90500" algn="ctr">
                        <a:lnSpc>
                          <a:spcPts val="950"/>
                        </a:lnSpc>
                        <a:spcAft>
                          <a:spcPts val="0"/>
                        </a:spcAft>
                      </a:pPr>
                      <a:r>
                        <a:rPr lang="tr-TR" sz="1400" b="1" u="none" strike="noStrike" spc="0" dirty="0" smtClean="0">
                          <a:solidFill>
                            <a:srgbClr val="002060"/>
                          </a:solidFill>
                          <a:effectLst/>
                          <a:latin typeface="+mj-lt"/>
                          <a:cs typeface="Times New Roman" panose="02020603050405020304" pitchFamily="18" charset="0"/>
                        </a:rPr>
                        <a:t>113.593</a:t>
                      </a:r>
                      <a:endParaRPr lang="tr-TR" sz="1400" b="1" dirty="0">
                        <a:solidFill>
                          <a:srgbClr val="002060"/>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52400" algn="ctr">
                        <a:lnSpc>
                          <a:spcPts val="9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41.873</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c>
                  <a:txBody>
                    <a:bodyPr/>
                    <a:lstStyle/>
                    <a:p>
                      <a:pPr marR="165100" algn="ctr">
                        <a:lnSpc>
                          <a:spcPts val="950"/>
                        </a:lnSpc>
                        <a:spcAft>
                          <a:spcPts val="0"/>
                        </a:spcAft>
                      </a:pPr>
                      <a:r>
                        <a:rPr lang="tr-TR" sz="1400" b="1" u="none" strike="noStrike" spc="0" dirty="0" smtClean="0">
                          <a:solidFill>
                            <a:schemeClr val="accent2">
                              <a:lumMod val="75000"/>
                            </a:schemeClr>
                          </a:solidFill>
                          <a:effectLst/>
                          <a:latin typeface="+mj-lt"/>
                          <a:cs typeface="Times New Roman" panose="02020603050405020304" pitchFamily="18" charset="0"/>
                        </a:rPr>
                        <a:t>74.653</a:t>
                      </a:r>
                      <a:endParaRPr lang="tr-TR" sz="1400" b="1" dirty="0">
                        <a:solidFill>
                          <a:schemeClr val="accent2">
                            <a:lumMod val="75000"/>
                          </a:schemeClr>
                        </a:solidFill>
                        <a:effectLst/>
                        <a:latin typeface="+mj-lt"/>
                        <a:cs typeface="Times New Roman" panose="02020603050405020304" pitchFamily="18" charset="0"/>
                      </a:endParaRPr>
                    </a:p>
                  </a:txBody>
                  <a:tcPr marL="6350" marR="6350" marT="0" marB="0" anchor="ctr">
                    <a:solidFill>
                      <a:schemeClr val="accent1">
                        <a:lumMod val="60000"/>
                        <a:lumOff val="40000"/>
                      </a:schemeClr>
                    </a:solidFill>
                  </a:tcPr>
                </a:tc>
              </a:tr>
            </a:tbl>
          </a:graphicData>
        </a:graphic>
      </p:graphicFrame>
      <p:sp>
        <p:nvSpPr>
          <p:cNvPr id="6" name="Text Box 9"/>
          <p:cNvSpPr txBox="1">
            <a:spLocks noChangeArrowheads="1"/>
          </p:cNvSpPr>
          <p:nvPr/>
        </p:nvSpPr>
        <p:spPr bwMode="auto">
          <a:xfrm>
            <a:off x="251520" y="6297269"/>
            <a:ext cx="1466404"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sz="1400" kern="0" dirty="0"/>
              <a:t>TÜİK</a:t>
            </a:r>
          </a:p>
        </p:txBody>
      </p:sp>
    </p:spTree>
    <p:extLst>
      <p:ext uri="{BB962C8B-B14F-4D97-AF65-F5344CB8AC3E}">
        <p14:creationId xmlns:p14="http://schemas.microsoft.com/office/powerpoint/2010/main" xmlns="" val="11101924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2"/>
          <p:cNvSpPr txBox="1">
            <a:spLocks/>
          </p:cNvSpPr>
          <p:nvPr/>
        </p:nvSpPr>
        <p:spPr bwMode="auto">
          <a:xfrm>
            <a:off x="315218" y="182563"/>
            <a:ext cx="8617643" cy="584775"/>
          </a:xfrm>
          <a:prstGeom prst="rect">
            <a:avLst/>
          </a:prstGeom>
        </p:spPr>
        <p:txBody>
          <a:bodyPr wrap="square">
            <a:spAutoFit/>
          </a:bodyPr>
          <a:lstStyle>
            <a:defPPr>
              <a:defRPr lang="tr-TR"/>
            </a:defPPr>
            <a:lvl1pP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pPr algn="ctr"/>
            <a:r>
              <a:rPr lang="tr-TR" dirty="0" smtClean="0"/>
              <a:t>Dünya Su Ürünleri Üretim Trendi (milyon ton)</a:t>
            </a:r>
            <a:endParaRPr lang="en-US" dirty="0"/>
          </a:p>
        </p:txBody>
      </p:sp>
      <p:sp>
        <p:nvSpPr>
          <p:cNvPr id="35844" name="Text Box 9"/>
          <p:cNvSpPr txBox="1">
            <a:spLocks noChangeArrowheads="1"/>
          </p:cNvSpPr>
          <p:nvPr/>
        </p:nvSpPr>
        <p:spPr bwMode="auto">
          <a:xfrm>
            <a:off x="290513" y="6180892"/>
            <a:ext cx="1584101" cy="338554"/>
          </a:xfrm>
          <a:prstGeom prst="rect">
            <a:avLst/>
          </a:prstGeom>
          <a:solidFill>
            <a:schemeClr val="bg2">
              <a:lumMod val="50000"/>
            </a:schemeClr>
          </a:solidFill>
          <a:ln>
            <a:noFill/>
          </a:ln>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ClrTx/>
              <a:buSzTx/>
              <a:buFontTx/>
              <a:buNone/>
            </a:pPr>
            <a:r>
              <a:rPr lang="tr-TR" altLang="tr-TR" sz="1600" b="1" dirty="0" smtClean="0">
                <a:solidFill>
                  <a:srgbClr val="00FF00"/>
                </a:solidFill>
              </a:rPr>
              <a:t>Kaynak</a:t>
            </a:r>
            <a:r>
              <a:rPr lang="en-US" altLang="tr-TR" sz="1600" b="1" dirty="0" smtClean="0">
                <a:solidFill>
                  <a:srgbClr val="00FF00"/>
                </a:solidFill>
              </a:rPr>
              <a:t>: FAO</a:t>
            </a:r>
            <a:endParaRPr lang="en-GB" altLang="tr-TR" sz="1600" b="1" dirty="0" smtClean="0">
              <a:solidFill>
                <a:srgbClr val="00FF00"/>
              </a:solidFill>
            </a:endParaRPr>
          </a:p>
        </p:txBody>
      </p:sp>
      <p:sp>
        <p:nvSpPr>
          <p:cNvPr id="35845" name="Text Box 22"/>
          <p:cNvSpPr txBox="1">
            <a:spLocks noChangeArrowheads="1"/>
          </p:cNvSpPr>
          <p:nvPr/>
        </p:nvSpPr>
        <p:spPr bwMode="auto">
          <a:xfrm>
            <a:off x="290512" y="764704"/>
            <a:ext cx="8642350" cy="1200329"/>
          </a:xfrm>
          <a:prstGeom prst="rect">
            <a:avLst/>
          </a:prstGeom>
          <a:solidFill>
            <a:schemeClr val="accent1">
              <a:lumMod val="50000"/>
            </a:schemeClr>
          </a:solidFill>
          <a:ln>
            <a:noFill/>
          </a:ln>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50000"/>
              </a:spcBef>
              <a:spcAft>
                <a:spcPct val="0"/>
              </a:spcAft>
              <a:buClrTx/>
              <a:buSzTx/>
              <a:buFontTx/>
              <a:buNone/>
            </a:pPr>
            <a:r>
              <a:rPr lang="tr-TR" altLang="tr-TR" sz="1800" b="1" dirty="0" smtClean="0">
                <a:solidFill>
                  <a:srgbClr val="FFFFFF"/>
                </a:solidFill>
                <a:latin typeface="Calibri" panose="020F0502020204030204" pitchFamily="34" charset="0"/>
              </a:rPr>
              <a:t>Dünya toplam su ürünleri 2014 yılı itibariyle yaklaşık</a:t>
            </a:r>
            <a:r>
              <a:rPr lang="en-US" altLang="tr-TR" sz="1800" b="1" dirty="0" smtClean="0">
                <a:solidFill>
                  <a:srgbClr val="FFFFFF"/>
                </a:solidFill>
                <a:latin typeface="Calibri" panose="020F0502020204030204" pitchFamily="34" charset="0"/>
              </a:rPr>
              <a:t> </a:t>
            </a:r>
            <a:r>
              <a:rPr lang="en-US" altLang="tr-TR" sz="1800" b="1" dirty="0" smtClean="0">
                <a:solidFill>
                  <a:srgbClr val="FFFF00"/>
                </a:solidFill>
                <a:latin typeface="Calibri" panose="020F0502020204030204" pitchFamily="34" charset="0"/>
              </a:rPr>
              <a:t>1</a:t>
            </a:r>
            <a:r>
              <a:rPr lang="tr-TR" altLang="tr-TR" sz="1800" b="1" dirty="0" smtClean="0">
                <a:solidFill>
                  <a:srgbClr val="FFFF00"/>
                </a:solidFill>
                <a:latin typeface="Calibri" panose="020F0502020204030204" pitchFamily="34" charset="0"/>
              </a:rPr>
              <a:t>65,9</a:t>
            </a:r>
            <a:r>
              <a:rPr lang="en-US" altLang="tr-TR" sz="1800" b="1" dirty="0" smtClean="0">
                <a:solidFill>
                  <a:srgbClr val="FFFF00"/>
                </a:solidFill>
                <a:latin typeface="Calibri" panose="020F0502020204030204" pitchFamily="34" charset="0"/>
              </a:rPr>
              <a:t> mil</a:t>
            </a:r>
            <a:r>
              <a:rPr lang="tr-TR" altLang="tr-TR" sz="1800" b="1" dirty="0" smtClean="0">
                <a:solidFill>
                  <a:srgbClr val="FFFF00"/>
                </a:solidFill>
                <a:latin typeface="Calibri" panose="020F0502020204030204" pitchFamily="34" charset="0"/>
              </a:rPr>
              <a:t>yon</a:t>
            </a:r>
            <a:r>
              <a:rPr lang="en-US" altLang="tr-TR" sz="1800" b="1" dirty="0" smtClean="0">
                <a:solidFill>
                  <a:srgbClr val="FFFF00"/>
                </a:solidFill>
                <a:latin typeface="Calibri" panose="020F0502020204030204" pitchFamily="34" charset="0"/>
              </a:rPr>
              <a:t> ton</a:t>
            </a:r>
            <a:r>
              <a:rPr lang="tr-TR" altLang="tr-TR" sz="1800" b="1" dirty="0" smtClean="0">
                <a:solidFill>
                  <a:srgbClr val="FFFF00"/>
                </a:solidFill>
                <a:latin typeface="Calibri" panose="020F0502020204030204" pitchFamily="34" charset="0"/>
              </a:rPr>
              <a:t>a</a:t>
            </a:r>
            <a:r>
              <a:rPr lang="en-US" altLang="tr-TR" sz="1800" b="1" dirty="0" smtClean="0">
                <a:solidFill>
                  <a:srgbClr val="FFFFFF"/>
                </a:solidFill>
                <a:latin typeface="Calibri" panose="020F0502020204030204" pitchFamily="34" charset="0"/>
              </a:rPr>
              <a:t> </a:t>
            </a:r>
            <a:r>
              <a:rPr lang="tr-TR" altLang="tr-TR" sz="1800" b="1" dirty="0" smtClean="0">
                <a:solidFill>
                  <a:srgbClr val="FFFFFF"/>
                </a:solidFill>
                <a:latin typeface="Calibri" panose="020F0502020204030204" pitchFamily="34" charset="0"/>
              </a:rPr>
              <a:t>ulaşmış olup, bu üretimde </a:t>
            </a:r>
            <a:r>
              <a:rPr lang="en-US" altLang="tr-TR" sz="1800" b="1" dirty="0" smtClean="0">
                <a:solidFill>
                  <a:srgbClr val="FFFF00"/>
                </a:solidFill>
                <a:latin typeface="Calibri" panose="020F0502020204030204" pitchFamily="34" charset="0"/>
              </a:rPr>
              <a:t>% </a:t>
            </a:r>
            <a:r>
              <a:rPr lang="tr-TR" altLang="tr-TR" sz="1800" b="1" dirty="0" smtClean="0">
                <a:solidFill>
                  <a:srgbClr val="FFFF00"/>
                </a:solidFill>
                <a:latin typeface="Calibri" panose="020F0502020204030204" pitchFamily="34" charset="0"/>
              </a:rPr>
              <a:t>44,5’lik </a:t>
            </a:r>
            <a:r>
              <a:rPr lang="tr-TR" altLang="tr-TR" sz="1800" b="1" dirty="0" smtClean="0">
                <a:solidFill>
                  <a:srgbClr val="FFFFFF"/>
                </a:solidFill>
                <a:latin typeface="Calibri" panose="020F0502020204030204" pitchFamily="34" charset="0"/>
              </a:rPr>
              <a:t>pay yetiştiriciliğe sahiptir. </a:t>
            </a:r>
            <a:r>
              <a:rPr lang="tr-TR" altLang="tr-TR" sz="1800" b="1" dirty="0">
                <a:solidFill>
                  <a:srgbClr val="FFFFFF"/>
                </a:solidFill>
                <a:latin typeface="Calibri" panose="020F0502020204030204" pitchFamily="34" charset="0"/>
              </a:rPr>
              <a:t>2</a:t>
            </a:r>
            <a:r>
              <a:rPr lang="tr-TR" altLang="tr-TR" sz="1800" b="1" dirty="0" smtClean="0">
                <a:solidFill>
                  <a:srgbClr val="FFFFFF"/>
                </a:solidFill>
                <a:latin typeface="Calibri" panose="020F0502020204030204" pitchFamily="34" charset="0"/>
              </a:rPr>
              <a:t>010 yılı için grafikte görüldüğü üzere avcılık üretimi 89.099.961 Ton, yetiştiricilik üretimi 59.100.786 Ton olarak toplam da 148 milyon ton civarında olduğu anlaşılmıştır.  </a:t>
            </a:r>
            <a:endParaRPr lang="en-US" altLang="tr-TR" sz="1800" b="1" dirty="0" smtClean="0">
              <a:solidFill>
                <a:srgbClr val="FFFFFF"/>
              </a:solidFill>
              <a:latin typeface="Calibri" panose="020F0502020204030204" pitchFamily="34" charset="0"/>
            </a:endParaRPr>
          </a:p>
        </p:txBody>
      </p:sp>
      <p:pic>
        <p:nvPicPr>
          <p:cNvPr id="10" name="Resim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511" y="2100261"/>
            <a:ext cx="8642349" cy="3993035"/>
          </a:xfrm>
          <a:prstGeom prst="rect">
            <a:avLst/>
          </a:prstGeom>
          <a:noFill/>
          <a:ln>
            <a:noFill/>
          </a:ln>
        </p:spPr>
      </p:pic>
      <p:pic>
        <p:nvPicPr>
          <p:cNvPr id="11" name="Picture 1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2420888"/>
            <a:ext cx="230378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82274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93151"/>
            <a:ext cx="8229600" cy="1569660"/>
          </a:xfrm>
        </p:spPr>
        <p:txBody>
          <a:bodyPr wrap="square">
            <a:spAutoFit/>
          </a:bodyPr>
          <a:lstStyle/>
          <a:p>
            <a:r>
              <a:rPr lang="tr-TR" sz="3200" b="1" kern="0" dirty="0">
                <a:solidFill>
                  <a:srgbClr val="2B2B85">
                    <a:lumMod val="75000"/>
                  </a:srgbClr>
                </a:solidFill>
                <a:latin typeface="Calibri" panose="020F0502020204030204" pitchFamily="34" charset="0"/>
                <a:cs typeface="Times New Roman" panose="02020603050405020304" pitchFamily="18" charset="0"/>
              </a:rPr>
              <a:t/>
            </a:r>
            <a:br>
              <a:rPr lang="tr-TR" sz="3200" b="1" kern="0" dirty="0">
                <a:solidFill>
                  <a:srgbClr val="2B2B85">
                    <a:lumMod val="75000"/>
                  </a:srgbClr>
                </a:solidFill>
                <a:latin typeface="Calibri" panose="020F0502020204030204" pitchFamily="34" charset="0"/>
                <a:cs typeface="Times New Roman" panose="02020603050405020304" pitchFamily="18" charset="0"/>
              </a:rPr>
            </a:br>
            <a:r>
              <a:rPr lang="tr-TR" sz="3200" b="1" kern="0" dirty="0" err="1">
                <a:solidFill>
                  <a:srgbClr val="2B2B85">
                    <a:lumMod val="75000"/>
                  </a:srgbClr>
                </a:solidFill>
                <a:latin typeface="Calibri" panose="020F0502020204030204" pitchFamily="34" charset="0"/>
                <a:cs typeface="Times New Roman" panose="02020603050405020304" pitchFamily="18" charset="0"/>
              </a:rPr>
              <a:t>Balıklandırma</a:t>
            </a:r>
            <a:r>
              <a:rPr lang="tr-TR" sz="3200" b="1" kern="0" dirty="0">
                <a:solidFill>
                  <a:srgbClr val="2B2B85">
                    <a:lumMod val="75000"/>
                  </a:srgbClr>
                </a:solidFill>
                <a:latin typeface="Calibri" panose="020F0502020204030204" pitchFamily="34" charset="0"/>
                <a:cs typeface="Times New Roman" panose="02020603050405020304" pitchFamily="18" charset="0"/>
              </a:rPr>
              <a:t> </a:t>
            </a:r>
            <a:r>
              <a:rPr lang="tr-TR" sz="3200" b="1" kern="0" dirty="0" smtClean="0">
                <a:solidFill>
                  <a:srgbClr val="2B2B85">
                    <a:lumMod val="75000"/>
                  </a:srgbClr>
                </a:solidFill>
                <a:latin typeface="Calibri" panose="020F0502020204030204" pitchFamily="34" charset="0"/>
                <a:cs typeface="Times New Roman" panose="02020603050405020304" pitchFamily="18" charset="0"/>
              </a:rPr>
              <a:t>(Sazan) </a:t>
            </a:r>
            <a:r>
              <a:rPr lang="tr-TR" sz="3200" b="1" kern="0" dirty="0">
                <a:solidFill>
                  <a:srgbClr val="2B2B85">
                    <a:lumMod val="75000"/>
                  </a:srgbClr>
                </a:solidFill>
                <a:latin typeface="Calibri" panose="020F0502020204030204" pitchFamily="34" charset="0"/>
                <a:cs typeface="Times New Roman" panose="02020603050405020304" pitchFamily="18" charset="0"/>
              </a:rPr>
              <a:t>Miktarları</a:t>
            </a:r>
            <a:br>
              <a:rPr lang="tr-TR" sz="3200" b="1" kern="0" dirty="0">
                <a:solidFill>
                  <a:srgbClr val="2B2B85">
                    <a:lumMod val="75000"/>
                  </a:srgbClr>
                </a:solidFill>
                <a:latin typeface="Calibri" panose="020F0502020204030204" pitchFamily="34" charset="0"/>
                <a:cs typeface="Times New Roman" panose="02020603050405020304" pitchFamily="18" charset="0"/>
              </a:rPr>
            </a:b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60</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xmlns="" val="3193704186"/>
              </p:ext>
            </p:extLst>
          </p:nvPr>
        </p:nvGraphicFramePr>
        <p:xfrm>
          <a:off x="251518" y="980727"/>
          <a:ext cx="8712970" cy="4824537"/>
        </p:xfrm>
        <a:graphic>
          <a:graphicData uri="http://schemas.openxmlformats.org/drawingml/2006/table">
            <a:tbl>
              <a:tblPr firstRow="1" firstCol="1" bandRow="1">
                <a:tableStyleId>{5C22544A-7EE6-4342-B048-85BDC9FD1C3A}</a:tableStyleId>
              </a:tblPr>
              <a:tblGrid>
                <a:gridCol w="1525923"/>
                <a:gridCol w="1591996"/>
                <a:gridCol w="3165293"/>
                <a:gridCol w="2429758"/>
              </a:tblGrid>
              <a:tr h="301299">
                <a:tc>
                  <a:txBody>
                    <a:bodyPr/>
                    <a:lstStyle/>
                    <a:p>
                      <a:pPr algn="ctr">
                        <a:lnSpc>
                          <a:spcPts val="1050"/>
                        </a:lnSpc>
                        <a:spcAft>
                          <a:spcPts val="0"/>
                        </a:spcAft>
                      </a:pPr>
                      <a:r>
                        <a:rPr lang="tr-TR" sz="1500" u="none" strike="noStrike" spc="0" dirty="0">
                          <a:solidFill>
                            <a:schemeClr val="accent2">
                              <a:lumMod val="75000"/>
                            </a:schemeClr>
                          </a:solidFill>
                          <a:effectLst/>
                        </a:rPr>
                        <a:t>Yıl</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marL="203200" algn="ctr">
                        <a:lnSpc>
                          <a:spcPts val="1050"/>
                        </a:lnSpc>
                        <a:spcAft>
                          <a:spcPts val="0"/>
                        </a:spcAft>
                      </a:pPr>
                      <a:endParaRPr lang="tr-TR" sz="1500" u="none" strike="noStrike" spc="0" dirty="0" smtClean="0">
                        <a:solidFill>
                          <a:schemeClr val="accent2">
                            <a:lumMod val="75000"/>
                          </a:schemeClr>
                        </a:solidFill>
                        <a:effectLst/>
                      </a:endParaRPr>
                    </a:p>
                    <a:p>
                      <a:pPr marL="203200" algn="ctr">
                        <a:lnSpc>
                          <a:spcPts val="1050"/>
                        </a:lnSpc>
                        <a:spcAft>
                          <a:spcPts val="0"/>
                        </a:spcAft>
                      </a:pPr>
                      <a:r>
                        <a:rPr lang="tr-TR" sz="1500" u="none" strike="noStrike" spc="0" dirty="0" smtClean="0">
                          <a:solidFill>
                            <a:schemeClr val="accent2">
                              <a:lumMod val="75000"/>
                            </a:schemeClr>
                          </a:solidFill>
                          <a:effectLst/>
                        </a:rPr>
                        <a:t>İl </a:t>
                      </a:r>
                      <a:r>
                        <a:rPr lang="tr-TR" sz="1500" u="none" strike="noStrike" spc="0" dirty="0">
                          <a:solidFill>
                            <a:schemeClr val="accent2">
                              <a:lumMod val="75000"/>
                            </a:schemeClr>
                          </a:solidFill>
                          <a:effectLst/>
                        </a:rPr>
                        <a:t>Sayısı</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1370"/>
                        </a:lnSpc>
                        <a:spcAft>
                          <a:spcPts val="0"/>
                        </a:spcAft>
                      </a:pPr>
                      <a:r>
                        <a:rPr lang="tr-TR" sz="1500" u="none" strike="noStrike" spc="0" dirty="0" err="1">
                          <a:solidFill>
                            <a:schemeClr val="accent2">
                              <a:lumMod val="75000"/>
                            </a:schemeClr>
                          </a:solidFill>
                          <a:effectLst/>
                        </a:rPr>
                        <a:t>Balıklandırma</a:t>
                      </a:r>
                      <a:r>
                        <a:rPr lang="tr-TR" sz="1500" u="none" strike="noStrike" spc="0" dirty="0">
                          <a:solidFill>
                            <a:schemeClr val="accent2">
                              <a:lumMod val="75000"/>
                            </a:schemeClr>
                          </a:solidFill>
                          <a:effectLst/>
                        </a:rPr>
                        <a:t> Miktarı (Adet)</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spcAft>
                          <a:spcPts val="0"/>
                        </a:spcAft>
                      </a:pPr>
                      <a:r>
                        <a:rPr lang="tr-TR" sz="1500" u="none" strike="noStrike" spc="0" dirty="0">
                          <a:solidFill>
                            <a:schemeClr val="accent2">
                              <a:lumMod val="75000"/>
                            </a:schemeClr>
                          </a:solidFill>
                          <a:effectLst/>
                        </a:rPr>
                        <a:t>Kaynak Sayısı (Adet)</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r>
              <a:tr h="362305">
                <a:tc>
                  <a:txBody>
                    <a:bodyPr/>
                    <a:lstStyle/>
                    <a:p>
                      <a:pPr algn="ctr">
                        <a:lnSpc>
                          <a:spcPts val="950"/>
                        </a:lnSpc>
                        <a:spcAft>
                          <a:spcPts val="0"/>
                        </a:spcAft>
                      </a:pPr>
                      <a:r>
                        <a:rPr lang="tr-TR" sz="1500" u="none" strike="noStrike" spc="0" dirty="0">
                          <a:solidFill>
                            <a:schemeClr val="accent2">
                              <a:lumMod val="75000"/>
                            </a:schemeClr>
                          </a:solidFill>
                          <a:effectLst/>
                        </a:rPr>
                        <a:t>2002</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28</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5.540.000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200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2003</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a:effectLst/>
                        </a:rPr>
                        <a:t>48</a:t>
                      </a:r>
                      <a:endParaRPr lang="tr-TR" sz="150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5.920.000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274</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2004</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a:effectLst/>
                        </a:rPr>
                        <a:t>57</a:t>
                      </a:r>
                      <a:endParaRPr lang="tr-TR" sz="150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6.000.000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338</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2005</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a:effectLst/>
                        </a:rPr>
                        <a:t>48</a:t>
                      </a:r>
                      <a:endParaRPr lang="tr-TR" sz="150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6.485.000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315</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2006</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49</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b="1" u="none" strike="noStrike" spc="0" dirty="0">
                          <a:solidFill>
                            <a:schemeClr val="accent2">
                              <a:lumMod val="75000"/>
                            </a:schemeClr>
                          </a:solidFill>
                          <a:effectLst/>
                        </a:rPr>
                        <a:t>6.550.000</a:t>
                      </a:r>
                      <a:endParaRPr lang="tr-TR" sz="1500" b="1"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317</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2007</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a:effectLst/>
                        </a:rPr>
                        <a:t>55</a:t>
                      </a:r>
                      <a:endParaRPr lang="tr-TR" sz="150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4.450.000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326</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2008</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56</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4.730.000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330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2009</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58</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4.100.000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401</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2010</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58</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5.150.000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451</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2011</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b="1" u="none" strike="noStrike" spc="0" dirty="0">
                          <a:solidFill>
                            <a:schemeClr val="accent2">
                              <a:lumMod val="75000"/>
                            </a:schemeClr>
                          </a:solidFill>
                          <a:effectLst/>
                        </a:rPr>
                        <a:t>62</a:t>
                      </a:r>
                      <a:endParaRPr lang="tr-TR" sz="1500" b="1"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4.550.000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449</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3756">
                <a:tc>
                  <a:txBody>
                    <a:bodyPr/>
                    <a:lstStyle/>
                    <a:p>
                      <a:pPr algn="ctr">
                        <a:lnSpc>
                          <a:spcPts val="950"/>
                        </a:lnSpc>
                        <a:spcAft>
                          <a:spcPts val="0"/>
                        </a:spcAft>
                      </a:pPr>
                      <a:r>
                        <a:rPr lang="tr-TR" sz="1500" u="none" strike="noStrike" spc="0" dirty="0">
                          <a:solidFill>
                            <a:schemeClr val="accent2">
                              <a:lumMod val="75000"/>
                            </a:schemeClr>
                          </a:solidFill>
                          <a:effectLst/>
                        </a:rPr>
                        <a:t>2012</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a:effectLst/>
                        </a:rPr>
                        <a:t>39</a:t>
                      </a:r>
                      <a:endParaRPr lang="tr-TR" sz="150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r>
                        <a:rPr lang="tr-TR" sz="1500" u="none" strike="noStrike" spc="0" dirty="0">
                          <a:effectLst/>
                        </a:rPr>
                        <a:t>3.500.000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r>
                        <a:rPr lang="tr-TR" sz="1500" u="none" strike="noStrike" spc="0" dirty="0">
                          <a:effectLst/>
                        </a:rPr>
                        <a:t>498</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r h="349940">
                <a:tc>
                  <a:txBody>
                    <a:bodyPr/>
                    <a:lstStyle/>
                    <a:p>
                      <a:pPr algn="ctr">
                        <a:lnSpc>
                          <a:spcPts val="950"/>
                        </a:lnSpc>
                        <a:spcAft>
                          <a:spcPts val="0"/>
                        </a:spcAft>
                      </a:pPr>
                      <a:endParaRPr lang="tr-TR" sz="1500" u="none" strike="noStrike" spc="0" dirty="0" smtClean="0">
                        <a:solidFill>
                          <a:schemeClr val="accent2">
                            <a:lumMod val="75000"/>
                          </a:schemeClr>
                        </a:solidFill>
                        <a:effectLst/>
                      </a:endParaRPr>
                    </a:p>
                    <a:p>
                      <a:pPr algn="ctr">
                        <a:lnSpc>
                          <a:spcPts val="950"/>
                        </a:lnSpc>
                        <a:spcAft>
                          <a:spcPts val="0"/>
                        </a:spcAft>
                      </a:pPr>
                      <a:r>
                        <a:rPr lang="tr-TR" sz="1500" u="none" strike="noStrike" spc="0" dirty="0" smtClean="0">
                          <a:solidFill>
                            <a:schemeClr val="accent2">
                              <a:lumMod val="75000"/>
                            </a:schemeClr>
                          </a:solidFill>
                          <a:effectLst/>
                        </a:rPr>
                        <a:t>2013</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endParaRPr lang="tr-TR" sz="1500" u="none" strike="noStrike" spc="0" dirty="0" smtClean="0">
                        <a:effectLst/>
                      </a:endParaRPr>
                    </a:p>
                    <a:p>
                      <a:pPr algn="ctr">
                        <a:lnSpc>
                          <a:spcPts val="950"/>
                        </a:lnSpc>
                        <a:spcAft>
                          <a:spcPts val="0"/>
                        </a:spcAft>
                      </a:pPr>
                      <a:r>
                        <a:rPr lang="tr-TR" sz="1500" u="none" strike="noStrike" spc="0" dirty="0" smtClean="0">
                          <a:effectLst/>
                        </a:rPr>
                        <a:t>49</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endParaRPr lang="tr-TR" sz="1500" u="none" strike="noStrike" spc="0" dirty="0" smtClean="0">
                        <a:effectLst/>
                      </a:endParaRPr>
                    </a:p>
                    <a:p>
                      <a:pPr algn="ctr">
                        <a:lnSpc>
                          <a:spcPts val="950"/>
                        </a:lnSpc>
                        <a:spcAft>
                          <a:spcPts val="0"/>
                        </a:spcAft>
                      </a:pPr>
                      <a:r>
                        <a:rPr lang="tr-TR" sz="1500" u="none" strike="noStrike" spc="0" dirty="0" smtClean="0">
                          <a:effectLst/>
                        </a:rPr>
                        <a:t>4.250.000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endParaRPr lang="tr-TR" sz="1500" u="none" strike="noStrike" spc="0" dirty="0" smtClean="0">
                        <a:effectLst/>
                      </a:endParaRPr>
                    </a:p>
                    <a:p>
                      <a:pPr marL="609600" algn="ctr">
                        <a:lnSpc>
                          <a:spcPts val="950"/>
                        </a:lnSpc>
                        <a:spcAft>
                          <a:spcPts val="0"/>
                        </a:spcAft>
                      </a:pPr>
                      <a:r>
                        <a:rPr lang="tr-TR" sz="1500" b="1" u="none" strike="noStrike" spc="0" dirty="0" smtClean="0">
                          <a:solidFill>
                            <a:schemeClr val="accent2">
                              <a:lumMod val="75000"/>
                            </a:schemeClr>
                          </a:solidFill>
                          <a:effectLst/>
                        </a:rPr>
                        <a:t>554</a:t>
                      </a:r>
                      <a:endParaRPr lang="tr-TR" sz="1500" b="1"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r>
              <a:tr h="373433">
                <a:tc>
                  <a:txBody>
                    <a:bodyPr/>
                    <a:lstStyle/>
                    <a:p>
                      <a:pPr algn="ctr">
                        <a:lnSpc>
                          <a:spcPts val="950"/>
                        </a:lnSpc>
                        <a:spcAft>
                          <a:spcPts val="0"/>
                        </a:spcAft>
                      </a:pPr>
                      <a:endParaRPr lang="tr-TR" sz="1500" u="none" strike="noStrike" spc="0" dirty="0" smtClean="0">
                        <a:solidFill>
                          <a:schemeClr val="accent2">
                            <a:lumMod val="75000"/>
                          </a:schemeClr>
                        </a:solidFill>
                        <a:effectLst/>
                      </a:endParaRPr>
                    </a:p>
                    <a:p>
                      <a:pPr algn="ctr">
                        <a:lnSpc>
                          <a:spcPts val="950"/>
                        </a:lnSpc>
                        <a:spcAft>
                          <a:spcPts val="0"/>
                        </a:spcAft>
                      </a:pPr>
                      <a:r>
                        <a:rPr lang="tr-TR" sz="1500" u="none" strike="noStrike" spc="0" dirty="0" smtClean="0">
                          <a:solidFill>
                            <a:schemeClr val="accent2">
                              <a:lumMod val="75000"/>
                            </a:schemeClr>
                          </a:solidFill>
                          <a:effectLst/>
                        </a:rPr>
                        <a:t>2014</a:t>
                      </a:r>
                      <a:endParaRPr lang="tr-TR" sz="1500" dirty="0">
                        <a:solidFill>
                          <a:schemeClr val="accent2">
                            <a:lumMod val="75000"/>
                          </a:schemeClr>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endParaRPr lang="tr-TR" sz="1500" u="none" strike="noStrike" spc="0" dirty="0" smtClean="0">
                        <a:effectLst/>
                      </a:endParaRPr>
                    </a:p>
                    <a:p>
                      <a:pPr algn="ctr">
                        <a:lnSpc>
                          <a:spcPts val="950"/>
                        </a:lnSpc>
                        <a:spcAft>
                          <a:spcPts val="0"/>
                        </a:spcAft>
                      </a:pPr>
                      <a:r>
                        <a:rPr lang="tr-TR" sz="1500" u="none" strike="noStrike" spc="0" dirty="0" smtClean="0">
                          <a:effectLst/>
                        </a:rPr>
                        <a:t>32</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algn="ctr">
                        <a:lnSpc>
                          <a:spcPts val="950"/>
                        </a:lnSpc>
                        <a:spcAft>
                          <a:spcPts val="0"/>
                        </a:spcAft>
                      </a:pPr>
                      <a:endParaRPr lang="tr-TR" sz="1500" u="none" strike="noStrike" spc="0" dirty="0" smtClean="0">
                        <a:effectLst/>
                      </a:endParaRPr>
                    </a:p>
                    <a:p>
                      <a:pPr algn="ctr">
                        <a:lnSpc>
                          <a:spcPts val="950"/>
                        </a:lnSpc>
                        <a:spcAft>
                          <a:spcPts val="0"/>
                        </a:spcAft>
                      </a:pPr>
                      <a:r>
                        <a:rPr lang="tr-TR" sz="1500" u="none" strike="noStrike" spc="0" dirty="0" smtClean="0">
                          <a:effectLst/>
                        </a:rPr>
                        <a:t>4.030.000</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c>
                  <a:txBody>
                    <a:bodyPr/>
                    <a:lstStyle/>
                    <a:p>
                      <a:pPr marL="609600" algn="ctr">
                        <a:lnSpc>
                          <a:spcPts val="950"/>
                        </a:lnSpc>
                        <a:spcAft>
                          <a:spcPts val="0"/>
                        </a:spcAft>
                      </a:pPr>
                      <a:endParaRPr lang="tr-TR" sz="1500" u="none" strike="noStrike" spc="0" dirty="0" smtClean="0">
                        <a:effectLst/>
                      </a:endParaRPr>
                    </a:p>
                    <a:p>
                      <a:pPr marL="609600" algn="ctr">
                        <a:lnSpc>
                          <a:spcPts val="950"/>
                        </a:lnSpc>
                        <a:spcAft>
                          <a:spcPts val="0"/>
                        </a:spcAft>
                      </a:pPr>
                      <a:r>
                        <a:rPr lang="tr-TR" sz="1500" u="none" strike="noStrike" spc="0" dirty="0" smtClean="0">
                          <a:effectLst/>
                        </a:rPr>
                        <a:t>328</a:t>
                      </a:r>
                      <a:endParaRPr lang="tr-TR" sz="1500" dirty="0">
                        <a:solidFill>
                          <a:srgbClr val="000000"/>
                        </a:solidFill>
                        <a:effectLst/>
                        <a:latin typeface="Arial Unicode MS"/>
                      </a:endParaRPr>
                    </a:p>
                  </a:txBody>
                  <a:tcPr marL="6350" marR="6350" marT="0" marB="0" anchor="ctr">
                    <a:solidFill>
                      <a:schemeClr val="accent1">
                        <a:lumMod val="60000"/>
                        <a:lumOff val="40000"/>
                      </a:schemeClr>
                    </a:solidFill>
                  </a:tcPr>
                </a:tc>
              </a:tr>
            </a:tbl>
          </a:graphicData>
        </a:graphic>
      </p:graphicFrame>
      <p:sp>
        <p:nvSpPr>
          <p:cNvPr id="6" name="Rectangle 1"/>
          <p:cNvSpPr>
            <a:spLocks noChangeArrowheads="1"/>
          </p:cNvSpPr>
          <p:nvPr/>
        </p:nvSpPr>
        <p:spPr bwMode="auto">
          <a:xfrm>
            <a:off x="2352675" y="36337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9"/>
          <p:cNvSpPr txBox="1">
            <a:spLocks noChangeArrowheads="1"/>
          </p:cNvSpPr>
          <p:nvPr/>
        </p:nvSpPr>
        <p:spPr bwMode="auto">
          <a:xfrm>
            <a:off x="267574" y="6319192"/>
            <a:ext cx="1466404"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sz="1400" kern="0" dirty="0" smtClean="0"/>
              <a:t>GTHB</a:t>
            </a:r>
            <a:endParaRPr kumimoji="0" lang="en-GB" altLang="tr-TR" sz="1100" b="1" i="0" u="none" strike="noStrike" kern="0" cap="none" spc="0" normalizeH="0" baseline="0" noProof="0" dirty="0">
              <a:ln>
                <a:noFill/>
              </a:ln>
              <a:solidFill>
                <a:srgbClr val="00FF00"/>
              </a:solidFill>
              <a:effectLst/>
              <a:uLnTx/>
              <a:uFillTx/>
            </a:endParaRPr>
          </a:p>
        </p:txBody>
      </p:sp>
      <p:sp>
        <p:nvSpPr>
          <p:cNvPr id="8" name="Text Box 9"/>
          <p:cNvSpPr txBox="1">
            <a:spLocks noChangeArrowheads="1"/>
          </p:cNvSpPr>
          <p:nvPr/>
        </p:nvSpPr>
        <p:spPr bwMode="auto">
          <a:xfrm>
            <a:off x="251520" y="5969559"/>
            <a:ext cx="7704856" cy="261610"/>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lang="tr-TR" altLang="tr-TR" sz="1100" kern="0" dirty="0"/>
              <a:t>Ayrıca 10 bin mersin balığı, 50 bin kalkan balığı yavrusu ve 5 bin Karadeniz alabalığı kaynaklarımıza </a:t>
            </a:r>
            <a:r>
              <a:rPr lang="tr-TR" altLang="tr-TR" sz="1100" kern="0" dirty="0" smtClean="0"/>
              <a:t>bırakılmıştır.</a:t>
            </a:r>
            <a:endParaRPr kumimoji="0" lang="en-GB" altLang="tr-TR" sz="11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386190481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57156" y="332656"/>
            <a:ext cx="8856984" cy="584775"/>
          </a:xfrm>
        </p:spPr>
        <p:txBody>
          <a:bodyPr wrap="square">
            <a:spAutoFit/>
          </a:bodyPr>
          <a:lstStyle/>
          <a:p>
            <a:r>
              <a:rPr lang="tr-TR" sz="3200" b="1" kern="0" dirty="0" smtClean="0">
                <a:solidFill>
                  <a:srgbClr val="2B2B85">
                    <a:lumMod val="75000"/>
                  </a:srgbClr>
                </a:solidFill>
                <a:latin typeface="Calibri" panose="020F0502020204030204" pitchFamily="34" charset="0"/>
                <a:cs typeface="Times New Roman" panose="02020603050405020304" pitchFamily="18" charset="0"/>
              </a:rPr>
              <a:t>Ülkemizde Su Ürünleri İşleme ve Değerlendirme</a:t>
            </a:r>
            <a:endParaRPr lang="tr-TR" sz="3200" b="1" kern="0" dirty="0">
              <a:solidFill>
                <a:srgbClr val="2B2B85">
                  <a:lumMod val="75000"/>
                </a:srgbClr>
              </a:solidFill>
              <a:latin typeface="Calibri" panose="020F0502020204030204" pitchFamily="34"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61</a:t>
            </a:fld>
            <a:endParaRPr lang="tr-TR"/>
          </a:p>
        </p:txBody>
      </p:sp>
      <p:sp>
        <p:nvSpPr>
          <p:cNvPr id="19" name="Dikdörtgen 18"/>
          <p:cNvSpPr/>
          <p:nvPr/>
        </p:nvSpPr>
        <p:spPr>
          <a:xfrm>
            <a:off x="264919" y="878523"/>
            <a:ext cx="8280920" cy="3046988"/>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          Ülkemiz</a:t>
            </a:r>
            <a:r>
              <a:rPr lang="tr-TR" sz="1600" dirty="0">
                <a:latin typeface="Times New Roman" panose="02020603050405020304" pitchFamily="18" charset="0"/>
                <a:cs typeface="Times New Roman" panose="02020603050405020304" pitchFamily="18" charset="0"/>
              </a:rPr>
              <a:t>, su ürünleri işleme ve değerlendirme sanayinde özellikle son yıllarda olumlu gelişmeler kaydedilmiştir. Bu olumlu gelişmelerin en önemli nedenlerinden biri AB mevzuatlarına uyum çerçevesinde sağlanan alt yapı, sağlık ve hijyen </a:t>
            </a:r>
            <a:r>
              <a:rPr lang="tr-TR" sz="1600" dirty="0" smtClean="0">
                <a:latin typeface="Times New Roman" panose="02020603050405020304" pitchFamily="18" charset="0"/>
                <a:cs typeface="Times New Roman" panose="02020603050405020304" pitchFamily="18" charset="0"/>
              </a:rPr>
              <a:t>şartlarıdır</a:t>
            </a:r>
            <a:r>
              <a:rPr lang="tr-TR" sz="1600" dirty="0">
                <a:latin typeface="Times New Roman" panose="02020603050405020304" pitchFamily="18" charset="0"/>
                <a:cs typeface="Times New Roman" panose="02020603050405020304" pitchFamily="18" charset="0"/>
              </a:rPr>
              <a:t>. Ayrıca denetim ve kontrol prosedüründeki etkin uygulamalarda rol oynamıştır. Dünya trendine paralel olarak tüketim alışkanlıklarının değişmesi, hazır gıdalara erişim, iç ve dış pazar talepleri bu sektörün gelişmesinde etken olmuştur</a:t>
            </a:r>
            <a:r>
              <a:rPr lang="tr-TR" sz="1600" dirty="0" smtClean="0">
                <a:latin typeface="Times New Roman" panose="02020603050405020304" pitchFamily="18" charset="0"/>
                <a:cs typeface="Times New Roman" panose="02020603050405020304" pitchFamily="18" charset="0"/>
              </a:rPr>
              <a:t>.</a:t>
            </a:r>
          </a:p>
          <a:p>
            <a:pPr algn="just"/>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          Ülkemizde </a:t>
            </a:r>
            <a:r>
              <a:rPr lang="tr-TR" sz="1600" dirty="0">
                <a:latin typeface="Times New Roman" panose="02020603050405020304" pitchFamily="18" charset="0"/>
                <a:cs typeface="Times New Roman" panose="02020603050405020304" pitchFamily="18" charset="0"/>
              </a:rPr>
              <a:t>yaklaşık 25-40 bin gıda işletmesi bulunmaktadır. Su ürünleri işleme ve değerlendirme tesislerinin toplam gıda ürünleri içerisindeki payı oldukça </a:t>
            </a:r>
            <a:r>
              <a:rPr lang="tr-TR" sz="1600" dirty="0" smtClean="0">
                <a:latin typeface="Times New Roman" panose="02020603050405020304" pitchFamily="18" charset="0"/>
                <a:cs typeface="Times New Roman" panose="02020603050405020304" pitchFamily="18" charset="0"/>
              </a:rPr>
              <a:t>düşüktür</a:t>
            </a:r>
            <a:r>
              <a:rPr lang="tr-TR" sz="1600" dirty="0">
                <a:latin typeface="Times New Roman" panose="02020603050405020304" pitchFamily="18" charset="0"/>
                <a:cs typeface="Times New Roman" panose="02020603050405020304" pitchFamily="18" charset="0"/>
              </a:rPr>
              <a:t>. 1995 </a:t>
            </a:r>
            <a:r>
              <a:rPr lang="tr-TR" sz="1600" dirty="0" err="1" smtClean="0">
                <a:latin typeface="Times New Roman" panose="02020603050405020304" pitchFamily="18" charset="0"/>
                <a:cs typeface="Times New Roman" panose="02020603050405020304" pitchFamily="18" charset="0"/>
              </a:rPr>
              <a:t>ler</a:t>
            </a:r>
            <a:r>
              <a:rPr lang="tr-TR" sz="1600" dirty="0" smtClean="0">
                <a:latin typeface="Times New Roman" panose="02020603050405020304" pitchFamily="18" charset="0"/>
                <a:cs typeface="Times New Roman" panose="02020603050405020304" pitchFamily="18" charset="0"/>
              </a:rPr>
              <a:t> de </a:t>
            </a:r>
            <a:r>
              <a:rPr lang="tr-TR" sz="1600" dirty="0">
                <a:latin typeface="Times New Roman" panose="02020603050405020304" pitchFamily="18" charset="0"/>
                <a:cs typeface="Times New Roman" panose="02020603050405020304" pitchFamily="18" charset="0"/>
              </a:rPr>
              <a:t>bu oran % 0,14 iken AB ne yapılan ihracatın artması sonucu % 0,3 e çıkmıştır. Bu oran yeterli değildir. Ancak diğer bir çok gıda ürününe karşın, işlenmiş su ürünlerinin ihracattaki payı dikkate alınırsa sektörün önemi ortaya çıkmaktadır.</a:t>
            </a:r>
          </a:p>
        </p:txBody>
      </p:sp>
      <p:pic>
        <p:nvPicPr>
          <p:cNvPr id="8196" name="Picture 4" descr="http://www.harikasohbet.com/wp-content/uploads/2010/04/baliklar_go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96" y="3925511"/>
            <a:ext cx="9116704" cy="2904194"/>
          </a:xfrm>
          <a:prstGeom prst="rect">
            <a:avLst/>
          </a:prstGeom>
          <a:solidFill>
            <a:schemeClr val="accent1">
              <a:lumMod val="75000"/>
              <a:alpha val="38000"/>
            </a:schemeClr>
          </a:solidFill>
        </p:spPr>
      </p:pic>
    </p:spTree>
    <p:extLst>
      <p:ext uri="{BB962C8B-B14F-4D97-AF65-F5344CB8AC3E}">
        <p14:creationId xmlns:p14="http://schemas.microsoft.com/office/powerpoint/2010/main" xmlns="" val="292179073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640"/>
            <a:ext cx="9144000" cy="523220"/>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Ülkemizdeki Su </a:t>
            </a:r>
            <a:r>
              <a:rPr lang="tr-TR" sz="2800" b="1" kern="0" dirty="0" smtClean="0">
                <a:solidFill>
                  <a:srgbClr val="2B2B85">
                    <a:lumMod val="75000"/>
                  </a:srgbClr>
                </a:solidFill>
                <a:latin typeface="Calibri" panose="020F0502020204030204" pitchFamily="34" charset="0"/>
                <a:cs typeface="Times New Roman" panose="02020603050405020304" pitchFamily="18" charset="0"/>
              </a:rPr>
              <a:t>Ürünleri </a:t>
            </a:r>
            <a:r>
              <a:rPr lang="tr-TR" sz="2800" b="1" kern="0" dirty="0">
                <a:solidFill>
                  <a:srgbClr val="2B2B85">
                    <a:lumMod val="75000"/>
                  </a:srgbClr>
                </a:solidFill>
                <a:latin typeface="Calibri" panose="020F0502020204030204" pitchFamily="34" charset="0"/>
                <a:cs typeface="Times New Roman" panose="02020603050405020304" pitchFamily="18" charset="0"/>
              </a:rPr>
              <a:t>İşleme ve Değerlendirme Tesisleri</a:t>
            </a:r>
          </a:p>
        </p:txBody>
      </p:sp>
      <p:sp>
        <p:nvSpPr>
          <p:cNvPr id="3" name="Slayt Numarası Yer Tutucusu 2"/>
          <p:cNvSpPr>
            <a:spLocks noGrp="1"/>
          </p:cNvSpPr>
          <p:nvPr>
            <p:ph type="sldNum" sz="quarter" idx="12"/>
          </p:nvPr>
        </p:nvSpPr>
        <p:spPr/>
        <p:txBody>
          <a:bodyPr/>
          <a:lstStyle/>
          <a:p>
            <a:fld id="{560CA6CD-C700-4342-BF2B-F38A811F2609}" type="slidenum">
              <a:rPr lang="tr-TR" smtClean="0"/>
              <a:pPr/>
              <a:t>62</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xmlns="" val="285367477"/>
              </p:ext>
            </p:extLst>
          </p:nvPr>
        </p:nvGraphicFramePr>
        <p:xfrm>
          <a:off x="251520" y="751643"/>
          <a:ext cx="8640959" cy="5485669"/>
        </p:xfrm>
        <a:graphic>
          <a:graphicData uri="http://schemas.openxmlformats.org/drawingml/2006/table">
            <a:tbl>
              <a:tblPr firstRow="1" firstCol="1" lastRow="1" lastCol="1" bandRow="1" bandCol="1">
                <a:tableStyleId>{5C22544A-7EE6-4342-B048-85BDC9FD1C3A}</a:tableStyleId>
              </a:tblPr>
              <a:tblGrid>
                <a:gridCol w="1731479"/>
                <a:gridCol w="2269117"/>
                <a:gridCol w="2283204"/>
                <a:gridCol w="2357159"/>
              </a:tblGrid>
              <a:tr h="357217">
                <a:tc>
                  <a:txBody>
                    <a:bodyPr/>
                    <a:lstStyle/>
                    <a:p>
                      <a:pPr marL="32385">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İller</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63500">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İşletme Tesis sayısı</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İller</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74930">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İşletme Tesis Sayısı</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2385">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İzmir</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dirty="0">
                          <a:effectLst/>
                          <a:latin typeface="+mj-lt"/>
                          <a:cs typeface="Times New Roman" panose="02020603050405020304" pitchFamily="18" charset="0"/>
                        </a:rPr>
                        <a:t>30</a:t>
                      </a:r>
                      <a:endParaRPr lang="tr-TR" sz="1600" b="0" dirty="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Ordu</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dirty="0">
                          <a:solidFill>
                            <a:schemeClr val="tx1"/>
                          </a:solidFill>
                          <a:effectLst/>
                          <a:latin typeface="+mj-lt"/>
                          <a:cs typeface="Times New Roman" panose="02020603050405020304" pitchFamily="18" charset="0"/>
                        </a:rPr>
                        <a:t>4</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2385">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İstanbul</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dirty="0">
                          <a:effectLst/>
                          <a:latin typeface="+mj-lt"/>
                          <a:cs typeface="Times New Roman" panose="02020603050405020304" pitchFamily="18" charset="0"/>
                        </a:rPr>
                        <a:t>27</a:t>
                      </a:r>
                      <a:endParaRPr lang="tr-TR" sz="1600" b="0" dirty="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Afyon</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86740" marR="586740" algn="ctr">
                        <a:spcBef>
                          <a:spcPts val="180"/>
                        </a:spcBef>
                        <a:spcAft>
                          <a:spcPts val="0"/>
                        </a:spcAft>
                      </a:pPr>
                      <a:r>
                        <a:rPr lang="tr-TR" sz="1600" b="0" dirty="0">
                          <a:solidFill>
                            <a:schemeClr val="tx1"/>
                          </a:solidFill>
                          <a:effectLst/>
                          <a:latin typeface="+mj-lt"/>
                          <a:cs typeface="Times New Roman" panose="02020603050405020304" pitchFamily="18" charset="0"/>
                        </a:rPr>
                        <a:t>4</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2385">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Muğla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28320" marR="528320" algn="ctr">
                        <a:spcBef>
                          <a:spcPts val="180"/>
                        </a:spcBef>
                        <a:spcAft>
                          <a:spcPts val="0"/>
                        </a:spcAft>
                      </a:pPr>
                      <a:r>
                        <a:rPr lang="tr-TR" sz="1600" b="0" dirty="0">
                          <a:effectLst/>
                          <a:latin typeface="+mj-lt"/>
                          <a:cs typeface="Times New Roman" panose="02020603050405020304" pitchFamily="18" charset="0"/>
                        </a:rPr>
                        <a:t>12</a:t>
                      </a:r>
                      <a:endParaRPr lang="tr-TR" sz="1600" b="0" dirty="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spc="-105" dirty="0">
                          <a:solidFill>
                            <a:schemeClr val="accent2">
                              <a:lumMod val="75000"/>
                            </a:schemeClr>
                          </a:solidFill>
                          <a:effectLst/>
                          <a:latin typeface="+mj-lt"/>
                          <a:cs typeface="Times New Roman" panose="02020603050405020304" pitchFamily="18" charset="0"/>
                        </a:rPr>
                        <a:t>A</a:t>
                      </a:r>
                      <a:r>
                        <a:rPr lang="tr-TR" sz="1600" b="0" dirty="0">
                          <a:solidFill>
                            <a:schemeClr val="accent2">
                              <a:lumMod val="75000"/>
                            </a:schemeClr>
                          </a:solidFill>
                          <a:effectLst/>
                          <a:latin typeface="+mj-lt"/>
                          <a:cs typeface="Times New Roman" panose="02020603050405020304" pitchFamily="18" charset="0"/>
                        </a:rPr>
                        <a:t>ydın</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86740" marR="586740" algn="ctr">
                        <a:spcBef>
                          <a:spcPts val="180"/>
                        </a:spcBef>
                        <a:spcAft>
                          <a:spcPts val="0"/>
                        </a:spcAft>
                      </a:pPr>
                      <a:r>
                        <a:rPr lang="tr-TR" sz="1600" b="0" dirty="0">
                          <a:solidFill>
                            <a:schemeClr val="tx1"/>
                          </a:solidFill>
                          <a:effectLst/>
                          <a:latin typeface="+mj-lt"/>
                          <a:cs typeface="Times New Roman" panose="02020603050405020304" pitchFamily="18" charset="0"/>
                        </a:rPr>
                        <a:t>3</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2385">
                        <a:spcBef>
                          <a:spcPts val="180"/>
                        </a:spcBef>
                        <a:spcAft>
                          <a:spcPts val="0"/>
                        </a:spcAft>
                      </a:pPr>
                      <a:r>
                        <a:rPr lang="tr-TR" sz="1600" b="0" spc="-40" dirty="0">
                          <a:solidFill>
                            <a:schemeClr val="accent2">
                              <a:lumMod val="75000"/>
                            </a:schemeClr>
                          </a:solidFill>
                          <a:effectLst/>
                          <a:latin typeface="+mj-lt"/>
                          <a:cs typeface="Times New Roman" panose="02020603050405020304" pitchFamily="18" charset="0"/>
                        </a:rPr>
                        <a:t>T</a:t>
                      </a:r>
                      <a:r>
                        <a:rPr lang="tr-TR" sz="1600" b="0" dirty="0">
                          <a:solidFill>
                            <a:schemeClr val="accent2">
                              <a:lumMod val="75000"/>
                            </a:schemeClr>
                          </a:solidFill>
                          <a:effectLst/>
                          <a:latin typeface="+mj-lt"/>
                          <a:cs typeface="Times New Roman" panose="02020603050405020304" pitchFamily="18" charset="0"/>
                        </a:rPr>
                        <a:t>rabzon</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28320" marR="528320" algn="ctr">
                        <a:spcBef>
                          <a:spcPts val="180"/>
                        </a:spcBef>
                        <a:spcAft>
                          <a:spcPts val="0"/>
                        </a:spcAft>
                      </a:pPr>
                      <a:r>
                        <a:rPr lang="tr-TR" sz="1600" b="0" dirty="0">
                          <a:effectLst/>
                          <a:latin typeface="+mj-lt"/>
                          <a:cs typeface="Times New Roman" panose="02020603050405020304" pitchFamily="18" charset="0"/>
                        </a:rPr>
                        <a:t>12</a:t>
                      </a:r>
                      <a:endParaRPr lang="tr-TR" sz="1600" b="0" dirty="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80"/>
                        </a:spcBef>
                        <a:spcAft>
                          <a:spcPts val="0"/>
                        </a:spcAft>
                      </a:pPr>
                      <a:r>
                        <a:rPr lang="tr-TR" sz="1600" b="0" dirty="0">
                          <a:solidFill>
                            <a:schemeClr val="accent2">
                              <a:lumMod val="75000"/>
                            </a:schemeClr>
                          </a:solidFill>
                          <a:effectLst/>
                          <a:latin typeface="+mj-lt"/>
                          <a:cs typeface="Times New Roman" panose="02020603050405020304" pitchFamily="18" charset="0"/>
                        </a:rPr>
                        <a:t>Bursa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86740" marR="586740" algn="ctr">
                        <a:spcBef>
                          <a:spcPts val="180"/>
                        </a:spcBef>
                        <a:spcAft>
                          <a:spcPts val="0"/>
                        </a:spcAft>
                      </a:pPr>
                      <a:r>
                        <a:rPr lang="tr-TR" sz="1600" b="0" dirty="0">
                          <a:solidFill>
                            <a:schemeClr val="tx1"/>
                          </a:solidFill>
                          <a:effectLst/>
                          <a:latin typeface="+mj-lt"/>
                          <a:cs typeface="Times New Roman" panose="02020603050405020304" pitchFamily="18" charset="0"/>
                        </a:rPr>
                        <a:t>3</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Çanakkale</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3245" algn="ctr">
                        <a:spcBef>
                          <a:spcPts val="175"/>
                        </a:spcBef>
                        <a:spcAft>
                          <a:spcPts val="0"/>
                        </a:spcAft>
                      </a:pPr>
                      <a:r>
                        <a:rPr lang="tr-TR" sz="1600" b="0" dirty="0">
                          <a:effectLst/>
                          <a:latin typeface="+mj-lt"/>
                          <a:cs typeface="Times New Roman" panose="02020603050405020304" pitchFamily="18" charset="0"/>
                        </a:rPr>
                        <a:t>9</a:t>
                      </a:r>
                      <a:endParaRPr lang="tr-TR" sz="1600" b="0" dirty="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1588" indent="0"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Giresun</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86740" marR="586740" algn="ctr">
                        <a:spcBef>
                          <a:spcPts val="175"/>
                        </a:spcBef>
                        <a:spcAft>
                          <a:spcPts val="0"/>
                        </a:spcAft>
                      </a:pPr>
                      <a:r>
                        <a:rPr lang="tr-TR" sz="1600" b="0" dirty="0">
                          <a:solidFill>
                            <a:schemeClr val="tx1"/>
                          </a:solidFill>
                          <a:effectLst/>
                          <a:latin typeface="+mj-lt"/>
                          <a:cs typeface="Times New Roman" panose="02020603050405020304" pitchFamily="18" charset="0"/>
                        </a:rPr>
                        <a:t>3</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Balıkesir</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3245" algn="ctr">
                        <a:spcBef>
                          <a:spcPts val="175"/>
                        </a:spcBef>
                        <a:spcAft>
                          <a:spcPts val="0"/>
                        </a:spcAft>
                      </a:pPr>
                      <a:r>
                        <a:rPr lang="tr-TR" sz="1600" b="0" dirty="0">
                          <a:effectLst/>
                          <a:latin typeface="+mj-lt"/>
                          <a:cs typeface="Times New Roman" panose="02020603050405020304" pitchFamily="18" charset="0"/>
                        </a:rPr>
                        <a:t>9</a:t>
                      </a:r>
                      <a:endParaRPr lang="tr-TR" sz="1600" b="0" dirty="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İçel</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86740" marR="586740" algn="ctr">
                        <a:spcBef>
                          <a:spcPts val="175"/>
                        </a:spcBef>
                        <a:spcAft>
                          <a:spcPts val="0"/>
                        </a:spcAft>
                      </a:pPr>
                      <a:r>
                        <a:rPr lang="tr-TR" sz="1600" b="0" dirty="0">
                          <a:solidFill>
                            <a:schemeClr val="tx1"/>
                          </a:solidFill>
                          <a:effectLst/>
                          <a:latin typeface="+mj-lt"/>
                          <a:cs typeface="Times New Roman" panose="02020603050405020304" pitchFamily="18" charset="0"/>
                        </a:rPr>
                        <a:t>3</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Samsun</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3245" algn="ctr">
                        <a:spcBef>
                          <a:spcPts val="175"/>
                        </a:spcBef>
                        <a:spcAft>
                          <a:spcPts val="0"/>
                        </a:spcAft>
                      </a:pPr>
                      <a:r>
                        <a:rPr lang="tr-TR" sz="1600" b="0" dirty="0">
                          <a:effectLst/>
                          <a:latin typeface="+mj-lt"/>
                          <a:cs typeface="Times New Roman" panose="02020603050405020304" pitchFamily="18" charset="0"/>
                        </a:rPr>
                        <a:t>7</a:t>
                      </a:r>
                      <a:endParaRPr lang="tr-TR" sz="1600" b="0" dirty="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1588" indent="0"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Ankara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13080" marR="511810" algn="ctr">
                        <a:spcBef>
                          <a:spcPts val="175"/>
                        </a:spcBef>
                        <a:spcAft>
                          <a:spcPts val="0"/>
                        </a:spcAft>
                      </a:pPr>
                      <a:r>
                        <a:rPr lang="tr-TR" sz="1600" b="1" dirty="0">
                          <a:solidFill>
                            <a:schemeClr val="accent2">
                              <a:lumMod val="75000"/>
                            </a:schemeClr>
                          </a:solidFill>
                          <a:effectLst/>
                          <a:latin typeface="+mj-lt"/>
                          <a:cs typeface="Times New Roman" panose="02020603050405020304" pitchFamily="18" charset="0"/>
                        </a:rPr>
                        <a:t>2</a:t>
                      </a:r>
                      <a:endParaRPr lang="tr-TR" sz="1600" b="1"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Antalya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2610" algn="ctr">
                        <a:spcBef>
                          <a:spcPts val="175"/>
                        </a:spcBef>
                        <a:spcAft>
                          <a:spcPts val="0"/>
                        </a:spcAft>
                      </a:pPr>
                      <a:r>
                        <a:rPr lang="tr-TR" sz="1600" b="0">
                          <a:effectLst/>
                          <a:latin typeface="+mj-lt"/>
                          <a:cs typeface="Times New Roman" panose="02020603050405020304" pitchFamily="18" charset="0"/>
                        </a:rPr>
                        <a:t>7</a:t>
                      </a:r>
                      <a:endParaRPr lang="tr-TR" sz="1600" b="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1588" indent="0"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Zonguldak</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13080" marR="511810" algn="ctr">
                        <a:spcBef>
                          <a:spcPts val="175"/>
                        </a:spcBef>
                        <a:spcAft>
                          <a:spcPts val="0"/>
                        </a:spcAft>
                      </a:pPr>
                      <a:r>
                        <a:rPr lang="tr-TR" sz="1600" b="0" dirty="0">
                          <a:solidFill>
                            <a:schemeClr val="tx1"/>
                          </a:solidFill>
                          <a:effectLst/>
                          <a:latin typeface="+mj-lt"/>
                          <a:cs typeface="Times New Roman" panose="02020603050405020304" pitchFamily="18" charset="0"/>
                        </a:rPr>
                        <a:t>2</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Adana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2610" algn="ctr">
                        <a:spcBef>
                          <a:spcPts val="175"/>
                        </a:spcBef>
                        <a:spcAft>
                          <a:spcPts val="0"/>
                        </a:spcAft>
                      </a:pPr>
                      <a:r>
                        <a:rPr lang="tr-TR" sz="1600" b="0">
                          <a:effectLst/>
                          <a:latin typeface="+mj-lt"/>
                          <a:cs typeface="Times New Roman" panose="02020603050405020304" pitchFamily="18" charset="0"/>
                        </a:rPr>
                        <a:t>6</a:t>
                      </a:r>
                      <a:endParaRPr lang="tr-TR" sz="1600" b="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635"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Bilecik</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13080" marR="511810" algn="ctr">
                        <a:spcBef>
                          <a:spcPts val="175"/>
                        </a:spcBef>
                        <a:spcAft>
                          <a:spcPts val="0"/>
                        </a:spcAft>
                      </a:pPr>
                      <a:r>
                        <a:rPr lang="tr-TR" sz="1600" b="0" dirty="0">
                          <a:solidFill>
                            <a:schemeClr val="tx1"/>
                          </a:solidFill>
                          <a:effectLst/>
                          <a:latin typeface="+mj-lt"/>
                          <a:cs typeface="Times New Roman" panose="02020603050405020304" pitchFamily="18" charset="0"/>
                        </a:rPr>
                        <a:t>2</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Sinop</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2610" algn="ctr">
                        <a:spcBef>
                          <a:spcPts val="175"/>
                        </a:spcBef>
                        <a:spcAft>
                          <a:spcPts val="0"/>
                        </a:spcAft>
                      </a:pPr>
                      <a:r>
                        <a:rPr lang="tr-TR" sz="1600" b="0">
                          <a:effectLst/>
                          <a:latin typeface="+mj-lt"/>
                          <a:cs typeface="Times New Roman" panose="02020603050405020304" pitchFamily="18" charset="0"/>
                        </a:rPr>
                        <a:t>6</a:t>
                      </a:r>
                      <a:endParaRPr lang="tr-TR" sz="1600" b="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635"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Hatay</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13080" marR="511810" algn="ctr">
                        <a:spcBef>
                          <a:spcPts val="175"/>
                        </a:spcBef>
                        <a:spcAft>
                          <a:spcPts val="0"/>
                        </a:spcAft>
                      </a:pPr>
                      <a:r>
                        <a:rPr lang="tr-TR" sz="1600" b="0" dirty="0">
                          <a:solidFill>
                            <a:schemeClr val="tx1"/>
                          </a:solidFill>
                          <a:effectLst/>
                          <a:latin typeface="+mj-lt"/>
                          <a:cs typeface="Times New Roman" panose="02020603050405020304" pitchFamily="18" charset="0"/>
                        </a:rPr>
                        <a:t>2</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Konya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2610" algn="ctr">
                        <a:spcBef>
                          <a:spcPts val="175"/>
                        </a:spcBef>
                        <a:spcAft>
                          <a:spcPts val="0"/>
                        </a:spcAft>
                      </a:pPr>
                      <a:r>
                        <a:rPr lang="tr-TR" sz="1600" b="0">
                          <a:effectLst/>
                          <a:latin typeface="+mj-lt"/>
                          <a:cs typeface="Times New Roman" panose="02020603050405020304" pitchFamily="18" charset="0"/>
                        </a:rPr>
                        <a:t>5</a:t>
                      </a:r>
                      <a:endParaRPr lang="tr-TR" sz="1600" b="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1588" indent="0"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Kayseri, Malatya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13080" marR="511810" algn="ctr">
                        <a:spcBef>
                          <a:spcPts val="175"/>
                        </a:spcBef>
                        <a:spcAft>
                          <a:spcPts val="0"/>
                        </a:spcAft>
                      </a:pPr>
                      <a:r>
                        <a:rPr lang="tr-TR" sz="1600" b="0" dirty="0">
                          <a:solidFill>
                            <a:schemeClr val="tx1"/>
                          </a:solidFill>
                          <a:effectLst/>
                          <a:latin typeface="+mj-lt"/>
                          <a:cs typeface="Times New Roman" panose="02020603050405020304" pitchFamily="18" charset="0"/>
                        </a:rPr>
                        <a:t>1+1</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357217">
                <a:tc>
                  <a:txBody>
                    <a:bodyPr/>
                    <a:lstStyle/>
                    <a:p>
                      <a:pPr marL="33020">
                        <a:spcBef>
                          <a:spcPts val="175"/>
                        </a:spcBef>
                        <a:spcAft>
                          <a:spcPts val="0"/>
                        </a:spcAft>
                      </a:pPr>
                      <a:r>
                        <a:rPr lang="tr-TR" sz="1600" b="0" dirty="0">
                          <a:solidFill>
                            <a:schemeClr val="accent2">
                              <a:lumMod val="75000"/>
                            </a:schemeClr>
                          </a:solidFill>
                          <a:effectLst/>
                          <a:latin typeface="+mj-lt"/>
                          <a:cs typeface="Times New Roman" panose="02020603050405020304" pitchFamily="18" charset="0"/>
                        </a:rPr>
                        <a:t>Isparta</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63245" marR="562610" algn="ctr">
                        <a:spcBef>
                          <a:spcPts val="175"/>
                        </a:spcBef>
                        <a:spcAft>
                          <a:spcPts val="0"/>
                        </a:spcAft>
                      </a:pPr>
                      <a:r>
                        <a:rPr lang="tr-TR" sz="1600" b="0">
                          <a:effectLst/>
                          <a:latin typeface="+mj-lt"/>
                          <a:cs typeface="Times New Roman" panose="02020603050405020304" pitchFamily="18" charset="0"/>
                        </a:rPr>
                        <a:t>4</a:t>
                      </a:r>
                      <a:endParaRPr lang="tr-TR" sz="1600" b="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1588" indent="0"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Elazığ, Maraş</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13080" marR="511810" algn="ctr">
                        <a:spcBef>
                          <a:spcPts val="175"/>
                        </a:spcBef>
                        <a:spcAft>
                          <a:spcPts val="0"/>
                        </a:spcAft>
                      </a:pPr>
                      <a:r>
                        <a:rPr lang="tr-TR" sz="1600" b="0" dirty="0">
                          <a:solidFill>
                            <a:schemeClr val="tx1"/>
                          </a:solidFill>
                          <a:effectLst/>
                          <a:latin typeface="+mj-lt"/>
                          <a:cs typeface="Times New Roman" panose="02020603050405020304" pitchFamily="18" charset="0"/>
                        </a:rPr>
                        <a:t>1+1</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255108">
                <a:tc>
                  <a:txBody>
                    <a:bodyPr/>
                    <a:lstStyle/>
                    <a:p>
                      <a:pPr marL="33020">
                        <a:spcBef>
                          <a:spcPts val="175"/>
                        </a:spcBef>
                        <a:spcAft>
                          <a:spcPts val="0"/>
                        </a:spcAft>
                      </a:pPr>
                      <a:r>
                        <a:rPr lang="tr-TR" sz="1600" b="0" spc="-80" dirty="0">
                          <a:solidFill>
                            <a:schemeClr val="accent2">
                              <a:lumMod val="75000"/>
                            </a:schemeClr>
                          </a:solidFill>
                          <a:effectLst/>
                          <a:latin typeface="+mj-lt"/>
                          <a:cs typeface="Times New Roman" panose="02020603050405020304" pitchFamily="18" charset="0"/>
                        </a:rPr>
                        <a:t>T</a:t>
                      </a:r>
                      <a:r>
                        <a:rPr lang="tr-TR" sz="1600" b="0" dirty="0">
                          <a:solidFill>
                            <a:schemeClr val="accent2">
                              <a:lumMod val="75000"/>
                            </a:schemeClr>
                          </a:solidFill>
                          <a:effectLst/>
                          <a:latin typeface="+mj-lt"/>
                          <a:cs typeface="Times New Roman" panose="02020603050405020304" pitchFamily="18" charset="0"/>
                        </a:rPr>
                        <a:t>ekirdağ</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494030" marR="492760" algn="ctr">
                        <a:spcBef>
                          <a:spcPts val="175"/>
                        </a:spcBef>
                        <a:spcAft>
                          <a:spcPts val="0"/>
                        </a:spcAft>
                      </a:pPr>
                      <a:r>
                        <a:rPr lang="tr-TR" sz="1600" b="0">
                          <a:effectLst/>
                          <a:latin typeface="+mj-lt"/>
                          <a:cs typeface="Times New Roman" panose="02020603050405020304" pitchFamily="18" charset="0"/>
                        </a:rPr>
                        <a:t>4</a:t>
                      </a:r>
                      <a:endParaRPr lang="tr-TR" sz="1600" b="0">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1588" indent="0" algn="ctr">
                        <a:spcBef>
                          <a:spcPts val="175"/>
                        </a:spcBef>
                        <a:spcAft>
                          <a:spcPts val="0"/>
                        </a:spcAft>
                      </a:pPr>
                      <a:r>
                        <a:rPr lang="tr-TR" sz="1600" b="0" dirty="0" smtClean="0">
                          <a:solidFill>
                            <a:schemeClr val="accent2">
                              <a:lumMod val="75000"/>
                            </a:schemeClr>
                          </a:solidFill>
                          <a:effectLst/>
                          <a:latin typeface="+mj-lt"/>
                          <a:cs typeface="Times New Roman" panose="02020603050405020304" pitchFamily="18" charset="0"/>
                        </a:rPr>
                        <a:t>Denizli</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c>
                  <a:txBody>
                    <a:bodyPr/>
                    <a:lstStyle/>
                    <a:p>
                      <a:pPr marL="512445" marR="511810" algn="ctr">
                        <a:spcBef>
                          <a:spcPts val="175"/>
                        </a:spcBef>
                        <a:spcAft>
                          <a:spcPts val="0"/>
                        </a:spcAft>
                      </a:pPr>
                      <a:r>
                        <a:rPr lang="tr-TR" sz="1600" b="0" dirty="0">
                          <a:solidFill>
                            <a:schemeClr val="tx1"/>
                          </a:solidFill>
                          <a:effectLst/>
                          <a:latin typeface="+mj-lt"/>
                          <a:cs typeface="Times New Roman" panose="02020603050405020304" pitchFamily="18" charset="0"/>
                        </a:rPr>
                        <a:t>1</a:t>
                      </a:r>
                      <a:endParaRPr lang="tr-TR" sz="1600" b="0" dirty="0">
                        <a:solidFill>
                          <a:schemeClr val="tx1"/>
                        </a:solidFill>
                        <a:effectLst/>
                        <a:latin typeface="+mj-lt"/>
                        <a:ea typeface="Calibri"/>
                        <a:cs typeface="Times New Roman" panose="02020603050405020304" pitchFamily="18" charset="0"/>
                      </a:endParaRPr>
                    </a:p>
                  </a:txBody>
                  <a:tcPr marL="0" marR="0" marT="0" marB="0">
                    <a:solidFill>
                      <a:schemeClr val="accent1">
                        <a:lumMod val="60000"/>
                        <a:lumOff val="40000"/>
                      </a:schemeClr>
                    </a:solidFill>
                  </a:tcPr>
                </a:tc>
              </a:tr>
              <a:tr h="427532">
                <a:tc>
                  <a:txBody>
                    <a:bodyPr/>
                    <a:lstStyle/>
                    <a:p>
                      <a:pPr marL="33020">
                        <a:lnSpc>
                          <a:spcPts val="1245"/>
                        </a:lnSpc>
                        <a:spcAft>
                          <a:spcPts val="0"/>
                        </a:spcAft>
                      </a:pPr>
                      <a:endParaRPr lang="tr-TR" sz="1600" b="0" dirty="0" smtClean="0">
                        <a:solidFill>
                          <a:schemeClr val="accent2">
                            <a:lumMod val="75000"/>
                          </a:schemeClr>
                        </a:solidFill>
                        <a:effectLst/>
                        <a:latin typeface="+mj-lt"/>
                        <a:cs typeface="Times New Roman" panose="02020603050405020304" pitchFamily="18" charset="0"/>
                      </a:endParaRPr>
                    </a:p>
                    <a:p>
                      <a:pPr marL="33020">
                        <a:lnSpc>
                          <a:spcPts val="1245"/>
                        </a:lnSpc>
                        <a:spcAft>
                          <a:spcPts val="0"/>
                        </a:spcAft>
                      </a:pPr>
                      <a:r>
                        <a:rPr lang="tr-TR" sz="1600" b="0" dirty="0" smtClean="0">
                          <a:solidFill>
                            <a:schemeClr val="accent2">
                              <a:lumMod val="75000"/>
                            </a:schemeClr>
                          </a:solidFill>
                          <a:effectLst/>
                          <a:latin typeface="+mj-lt"/>
                          <a:cs typeface="Times New Roman" panose="02020603050405020304" pitchFamily="18" charset="0"/>
                        </a:rPr>
                        <a:t>Türkiye</a:t>
                      </a:r>
                      <a:endParaRPr lang="tr-TR" sz="1600" b="0" dirty="0">
                        <a:solidFill>
                          <a:schemeClr val="accent2">
                            <a:lumMod val="75000"/>
                          </a:schemeClr>
                        </a:solidFill>
                        <a:effectLst/>
                        <a:latin typeface="+mj-lt"/>
                        <a:cs typeface="Times New Roman" panose="02020603050405020304" pitchFamily="18" charset="0"/>
                      </a:endParaRPr>
                    </a:p>
                    <a:p>
                      <a:pPr marL="33020">
                        <a:spcBef>
                          <a:spcPts val="55"/>
                        </a:spcBef>
                        <a:spcAft>
                          <a:spcPts val="0"/>
                        </a:spcAft>
                      </a:pPr>
                      <a:r>
                        <a:rPr lang="tr-TR" sz="1600" b="0" spc="-105" dirty="0">
                          <a:solidFill>
                            <a:schemeClr val="accent2">
                              <a:lumMod val="75000"/>
                            </a:schemeClr>
                          </a:solidFill>
                          <a:effectLst/>
                          <a:latin typeface="+mj-lt"/>
                          <a:cs typeface="Times New Roman" panose="02020603050405020304" pitchFamily="18" charset="0"/>
                        </a:rPr>
                        <a:t>T</a:t>
                      </a:r>
                      <a:r>
                        <a:rPr lang="tr-TR" sz="1600" b="0" dirty="0">
                          <a:solidFill>
                            <a:schemeClr val="accent2">
                              <a:lumMod val="75000"/>
                            </a:schemeClr>
                          </a:solidFill>
                          <a:effectLst/>
                          <a:latin typeface="+mj-lt"/>
                          <a:cs typeface="Times New Roman" panose="02020603050405020304" pitchFamily="18" charset="0"/>
                        </a:rPr>
                        <a:t>oplamı</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a:lnSpc>
                          <a:spcPts val="600"/>
                        </a:lnSpc>
                        <a:spcBef>
                          <a:spcPts val="40"/>
                        </a:spcBef>
                        <a:spcAft>
                          <a:spcPts val="0"/>
                        </a:spcAft>
                      </a:pPr>
                      <a:r>
                        <a:rPr lang="tr-TR" sz="1600" b="0" dirty="0">
                          <a:solidFill>
                            <a:schemeClr val="accent2">
                              <a:lumMod val="75000"/>
                            </a:schemeClr>
                          </a:solidFill>
                          <a:effectLst/>
                          <a:latin typeface="+mj-lt"/>
                          <a:cs typeface="Times New Roman" panose="02020603050405020304" pitchFamily="18" charset="0"/>
                        </a:rPr>
                        <a:t> </a:t>
                      </a:r>
                    </a:p>
                    <a:p>
                      <a:pPr marL="494030" marR="492760" algn="ctr">
                        <a:spcAft>
                          <a:spcPts val="0"/>
                        </a:spcAft>
                      </a:pPr>
                      <a:r>
                        <a:rPr lang="tr-TR" sz="2000" b="1" dirty="0" smtClean="0">
                          <a:solidFill>
                            <a:schemeClr val="accent2">
                              <a:lumMod val="75000"/>
                            </a:schemeClr>
                          </a:solidFill>
                          <a:effectLst/>
                          <a:latin typeface="+mj-lt"/>
                          <a:cs typeface="Times New Roman" panose="02020603050405020304" pitchFamily="18" charset="0"/>
                        </a:rPr>
                        <a:t>173</a:t>
                      </a:r>
                      <a:endParaRPr lang="tr-TR" sz="2000" b="1"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1270" algn="ctr">
                        <a:lnSpc>
                          <a:spcPts val="1255"/>
                        </a:lnSpc>
                        <a:spcAft>
                          <a:spcPts val="0"/>
                        </a:spcAft>
                      </a:pPr>
                      <a:endParaRPr lang="tr-TR" sz="1600" b="1" dirty="0" smtClean="0">
                        <a:solidFill>
                          <a:schemeClr val="accent2">
                            <a:lumMod val="75000"/>
                          </a:schemeClr>
                        </a:solidFill>
                        <a:effectLst/>
                        <a:latin typeface="+mj-lt"/>
                        <a:cs typeface="Times New Roman" panose="02020603050405020304" pitchFamily="18" charset="0"/>
                      </a:endParaRPr>
                    </a:p>
                    <a:p>
                      <a:pPr marL="1270" algn="ctr">
                        <a:lnSpc>
                          <a:spcPts val="1255"/>
                        </a:lnSpc>
                        <a:spcAft>
                          <a:spcPts val="0"/>
                        </a:spcAft>
                      </a:pPr>
                      <a:r>
                        <a:rPr lang="tr-TR" sz="1600" b="1" dirty="0" smtClean="0">
                          <a:solidFill>
                            <a:schemeClr val="accent2">
                              <a:lumMod val="75000"/>
                            </a:schemeClr>
                          </a:solidFill>
                          <a:effectLst/>
                          <a:latin typeface="+mj-lt"/>
                          <a:cs typeface="Times New Roman" panose="02020603050405020304" pitchFamily="18" charset="0"/>
                        </a:rPr>
                        <a:t>Kastamonu</a:t>
                      </a:r>
                      <a:r>
                        <a:rPr lang="tr-TR" sz="1600" b="1" dirty="0">
                          <a:solidFill>
                            <a:schemeClr val="accent2">
                              <a:lumMod val="75000"/>
                            </a:schemeClr>
                          </a:solidFill>
                          <a:effectLst/>
                          <a:latin typeface="+mj-lt"/>
                          <a:cs typeface="Times New Roman" panose="02020603050405020304" pitchFamily="18" charset="0"/>
                        </a:rPr>
                        <a:t>,</a:t>
                      </a:r>
                      <a:r>
                        <a:rPr lang="tr-TR" sz="1600" b="1" spc="-45" dirty="0">
                          <a:solidFill>
                            <a:schemeClr val="accent2">
                              <a:lumMod val="75000"/>
                            </a:schemeClr>
                          </a:solidFill>
                          <a:effectLst/>
                          <a:latin typeface="+mj-lt"/>
                          <a:cs typeface="Times New Roman" panose="02020603050405020304" pitchFamily="18" charset="0"/>
                        </a:rPr>
                        <a:t> </a:t>
                      </a:r>
                      <a:r>
                        <a:rPr lang="tr-TR" sz="1600" b="1" spc="-110" dirty="0">
                          <a:solidFill>
                            <a:schemeClr val="accent2">
                              <a:lumMod val="75000"/>
                            </a:schemeClr>
                          </a:solidFill>
                          <a:effectLst/>
                          <a:latin typeface="+mj-lt"/>
                          <a:cs typeface="Times New Roman" panose="02020603050405020304" pitchFamily="18" charset="0"/>
                        </a:rPr>
                        <a:t>Y</a:t>
                      </a:r>
                      <a:r>
                        <a:rPr lang="tr-TR" sz="1600" b="1" dirty="0">
                          <a:solidFill>
                            <a:schemeClr val="accent2">
                              <a:lumMod val="75000"/>
                            </a:schemeClr>
                          </a:solidFill>
                          <a:effectLst/>
                          <a:latin typeface="+mj-lt"/>
                          <a:cs typeface="Times New Roman" panose="02020603050405020304" pitchFamily="18" charset="0"/>
                        </a:rPr>
                        <a:t>ozgat,</a:t>
                      </a:r>
                    </a:p>
                    <a:p>
                      <a:pPr marL="635" algn="ctr">
                        <a:spcBef>
                          <a:spcPts val="55"/>
                        </a:spcBef>
                        <a:spcAft>
                          <a:spcPts val="0"/>
                        </a:spcAft>
                      </a:pPr>
                      <a:r>
                        <a:rPr lang="tr-TR" sz="1600" b="1" dirty="0">
                          <a:solidFill>
                            <a:schemeClr val="accent2">
                              <a:lumMod val="75000"/>
                            </a:schemeClr>
                          </a:solidFill>
                          <a:effectLst/>
                          <a:latin typeface="+mj-lt"/>
                          <a:cs typeface="Times New Roman" panose="02020603050405020304" pitchFamily="18" charset="0"/>
                        </a:rPr>
                        <a:t>Sakarya, Düzce</a:t>
                      </a:r>
                      <a:endParaRPr lang="tr-TR" sz="1600" b="1"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c>
                  <a:txBody>
                    <a:bodyPr/>
                    <a:lstStyle/>
                    <a:p>
                      <a:pPr>
                        <a:lnSpc>
                          <a:spcPts val="650"/>
                        </a:lnSpc>
                        <a:spcAft>
                          <a:spcPts val="0"/>
                        </a:spcAft>
                      </a:pPr>
                      <a:r>
                        <a:rPr lang="tr-TR" sz="1600" b="0" dirty="0">
                          <a:solidFill>
                            <a:schemeClr val="accent2">
                              <a:lumMod val="75000"/>
                            </a:schemeClr>
                          </a:solidFill>
                          <a:effectLst/>
                          <a:latin typeface="+mj-lt"/>
                          <a:cs typeface="Times New Roman" panose="02020603050405020304" pitchFamily="18" charset="0"/>
                        </a:rPr>
                        <a:t> </a:t>
                      </a:r>
                    </a:p>
                    <a:p>
                      <a:pPr marL="376555">
                        <a:spcAft>
                          <a:spcPts val="0"/>
                        </a:spcAft>
                      </a:pPr>
                      <a:r>
                        <a:rPr lang="tr-TR" sz="1600" b="0" dirty="0" smtClean="0">
                          <a:solidFill>
                            <a:schemeClr val="accent2">
                              <a:lumMod val="75000"/>
                            </a:schemeClr>
                          </a:solidFill>
                          <a:effectLst/>
                          <a:latin typeface="+mj-lt"/>
                          <a:cs typeface="Times New Roman" panose="02020603050405020304" pitchFamily="18" charset="0"/>
                        </a:rPr>
                        <a:t>        1+1+1+1</a:t>
                      </a:r>
                      <a:endParaRPr lang="tr-TR" sz="1600" b="0" dirty="0">
                        <a:solidFill>
                          <a:schemeClr val="accent2">
                            <a:lumMod val="75000"/>
                          </a:schemeClr>
                        </a:solidFill>
                        <a:effectLst/>
                        <a:latin typeface="+mj-lt"/>
                        <a:ea typeface="Calibri"/>
                        <a:cs typeface="Times New Roman" panose="02020603050405020304" pitchFamily="18" charset="0"/>
                      </a:endParaRPr>
                    </a:p>
                  </a:txBody>
                  <a:tcPr marL="0" marR="0" marT="0" marB="0" anchor="ctr">
                    <a:solidFill>
                      <a:schemeClr val="accent1">
                        <a:lumMod val="60000"/>
                        <a:lumOff val="40000"/>
                      </a:schemeClr>
                    </a:solidFill>
                  </a:tcPr>
                </a:tc>
              </a:tr>
            </a:tbl>
          </a:graphicData>
        </a:graphic>
      </p:graphicFrame>
      <p:sp>
        <p:nvSpPr>
          <p:cNvPr id="5" name="Rectangle 12"/>
          <p:cNvSpPr>
            <a:spLocks noChangeArrowheads="1"/>
          </p:cNvSpPr>
          <p:nvPr/>
        </p:nvSpPr>
        <p:spPr bwMode="auto">
          <a:xfrm>
            <a:off x="-2268760" y="2155163"/>
            <a:ext cx="5544616"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8" name="Text Box 9"/>
          <p:cNvSpPr txBox="1">
            <a:spLocks noChangeArrowheads="1"/>
          </p:cNvSpPr>
          <p:nvPr/>
        </p:nvSpPr>
        <p:spPr bwMode="auto">
          <a:xfrm>
            <a:off x="251520" y="6394736"/>
            <a:ext cx="1466404" cy="307777"/>
          </a:xfrm>
          <a:prstGeom prst="rect">
            <a:avLst/>
          </a:prstGeom>
          <a:solidFill>
            <a:srgbClr val="2B2B85">
              <a:lumMod val="75000"/>
            </a:srgb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pPr lvl="0"/>
            <a:r>
              <a:rPr kumimoji="0" lang="tr-TR"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Kaynak</a:t>
            </a:r>
            <a:r>
              <a:rPr kumimoji="0" lang="en-US" altLang="tr-TR" sz="1400" b="1" i="0" u="none" strike="noStrike" kern="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 </a:t>
            </a:r>
            <a:r>
              <a:rPr lang="tr-TR" altLang="tr-TR" sz="1400" kern="0" dirty="0" smtClean="0"/>
              <a:t>GTHB</a:t>
            </a:r>
            <a:endParaRPr kumimoji="0" lang="en-GB" altLang="tr-TR" sz="1100" b="1" i="0" u="none" strike="noStrike" kern="0" cap="none" spc="0" normalizeH="0" baseline="0" noProof="0" dirty="0">
              <a:ln>
                <a:noFill/>
              </a:ln>
              <a:solidFill>
                <a:srgbClr val="00FF00"/>
              </a:solidFill>
              <a:effectLst/>
              <a:uLnTx/>
              <a:uFillTx/>
            </a:endParaRPr>
          </a:p>
        </p:txBody>
      </p:sp>
    </p:spTree>
    <p:extLst>
      <p:ext uri="{BB962C8B-B14F-4D97-AF65-F5344CB8AC3E}">
        <p14:creationId xmlns:p14="http://schemas.microsoft.com/office/powerpoint/2010/main" xmlns="" val="19456392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63</a:t>
            </a:fld>
            <a:endParaRPr lang="tr-TR" dirty="0"/>
          </a:p>
        </p:txBody>
      </p:sp>
      <p:sp>
        <p:nvSpPr>
          <p:cNvPr id="4" name="Dikdörtgen 3"/>
          <p:cNvSpPr/>
          <p:nvPr/>
        </p:nvSpPr>
        <p:spPr>
          <a:xfrm>
            <a:off x="179512" y="620688"/>
            <a:ext cx="8640960" cy="5632311"/>
          </a:xfrm>
          <a:prstGeom prst="rect">
            <a:avLst/>
          </a:prstGeom>
        </p:spPr>
        <p:txBody>
          <a:bodyPr wrap="square">
            <a:spAutoFit/>
          </a:bodyPr>
          <a:lstStyle/>
          <a:p>
            <a:pPr algn="just"/>
            <a:r>
              <a:rPr lang="tr-TR" dirty="0"/>
              <a:t> </a:t>
            </a:r>
            <a:r>
              <a:rPr lang="tr-TR" dirty="0" smtClean="0"/>
              <a:t>          Su </a:t>
            </a:r>
            <a:r>
              <a:rPr lang="tr-TR" dirty="0"/>
              <a:t>ürünleri işleme tesislerinin toplam kapasiteleri 100 bin ton balık/ yıla yakındır. Ancak bu kapasitenin diğer gıda ürünlerinde olduğu gibi % 65 i kullanılmaktadır</a:t>
            </a:r>
            <a:r>
              <a:rPr lang="tr-TR" dirty="0" smtClean="0"/>
              <a:t>.</a:t>
            </a:r>
          </a:p>
          <a:p>
            <a:pPr algn="just"/>
            <a:endParaRPr lang="tr-TR" dirty="0"/>
          </a:p>
          <a:p>
            <a:pPr algn="just"/>
            <a:r>
              <a:rPr lang="tr-TR" dirty="0" smtClean="0"/>
              <a:t>          Bugün </a:t>
            </a:r>
            <a:r>
              <a:rPr lang="tr-TR" dirty="0"/>
              <a:t>ülkemizde bir çok gıda sanayi işletmelerine göre su ürünleri işletmeleri alt yapı, teknik şartlar, işletme modeli, </a:t>
            </a:r>
            <a:r>
              <a:rPr lang="tr-TR" dirty="0" smtClean="0"/>
              <a:t>HACCP </a:t>
            </a:r>
            <a:r>
              <a:rPr lang="tr-TR" dirty="0"/>
              <a:t>ve diğer ISO standartları açısından daha ileridedir. Bu işletmelerin büyük bir kısmı AB başta olmak üzere dış ülkelere ihracat yapmaktadır. Bir kısmı ise üçüncü ülkelere ve iç piyasaya ürün vermektedir. Özellikle AB’ ye ihracat yapmak üzere onaylanmış işletmeler AB uzmanları </a:t>
            </a:r>
            <a:r>
              <a:rPr lang="tr-TR" dirty="0" smtClean="0"/>
              <a:t>tarafından </a:t>
            </a:r>
            <a:r>
              <a:rPr lang="tr-TR" dirty="0"/>
              <a:t>da denetime tabi tutulmaktadır</a:t>
            </a:r>
            <a:r>
              <a:rPr lang="tr-TR" dirty="0" smtClean="0"/>
              <a:t>.</a:t>
            </a:r>
          </a:p>
          <a:p>
            <a:pPr algn="just"/>
            <a:endParaRPr lang="tr-TR" dirty="0"/>
          </a:p>
          <a:p>
            <a:pPr algn="just"/>
            <a:r>
              <a:rPr lang="tr-TR" dirty="0"/>
              <a:t> </a:t>
            </a:r>
            <a:r>
              <a:rPr lang="tr-TR" dirty="0" smtClean="0"/>
              <a:t>         2014 </a:t>
            </a:r>
            <a:r>
              <a:rPr lang="tr-TR" dirty="0"/>
              <a:t>yılı itibariyle ülkemizde</a:t>
            </a:r>
            <a:r>
              <a:rPr lang="tr-TR" dirty="0" smtClean="0"/>
              <a:t>, Gıda </a:t>
            </a:r>
            <a:r>
              <a:rPr lang="tr-TR" dirty="0"/>
              <a:t>Tarım ve Hayvancılık Bakanlığına kayıtlı 183 adet balık, </a:t>
            </a:r>
            <a:r>
              <a:rPr lang="tr-TR" dirty="0" smtClean="0"/>
              <a:t>çift kabuklu </a:t>
            </a:r>
            <a:r>
              <a:rPr lang="tr-TR" dirty="0"/>
              <a:t>yumuşakça, kurbağa bacağı ve </a:t>
            </a:r>
            <a:r>
              <a:rPr lang="tr-TR" dirty="0" smtClean="0"/>
              <a:t>salyangoz </a:t>
            </a:r>
            <a:r>
              <a:rPr lang="tr-TR" dirty="0"/>
              <a:t>işleyen tesis bulunmaktadır. Bunlardan 173 adeti aktif halde bulunmaktadır. Bu işletmelerin </a:t>
            </a:r>
            <a:r>
              <a:rPr lang="tr-TR" dirty="0" smtClean="0"/>
              <a:t>illere </a:t>
            </a:r>
            <a:r>
              <a:rPr lang="tr-TR" dirty="0"/>
              <a:t>dağılımına bakıldığında </a:t>
            </a:r>
            <a:r>
              <a:rPr lang="tr-TR" dirty="0" smtClean="0"/>
              <a:t>İzmir, İstanbul</a:t>
            </a:r>
            <a:r>
              <a:rPr lang="tr-TR" dirty="0"/>
              <a:t>, Muğla ve Trabzon illerinin önde geldiği </a:t>
            </a:r>
            <a:r>
              <a:rPr lang="tr-TR" dirty="0" smtClean="0"/>
              <a:t>görülmektedir.</a:t>
            </a:r>
          </a:p>
          <a:p>
            <a:pPr algn="just"/>
            <a:endParaRPr lang="tr-TR" dirty="0" smtClean="0"/>
          </a:p>
          <a:p>
            <a:pPr algn="just"/>
            <a:r>
              <a:rPr lang="tr-TR" dirty="0"/>
              <a:t> </a:t>
            </a:r>
            <a:r>
              <a:rPr lang="tr-TR" dirty="0" smtClean="0"/>
              <a:t>          Bu </a:t>
            </a:r>
            <a:r>
              <a:rPr lang="tr-TR" dirty="0"/>
              <a:t>işletmelerden İzmir, Muğla, Trabzon, Denizli, Kayseri, Elazığ, Maraş, </a:t>
            </a:r>
            <a:r>
              <a:rPr lang="tr-TR" dirty="0" smtClean="0"/>
              <a:t>Malatya </a:t>
            </a:r>
            <a:r>
              <a:rPr lang="tr-TR" dirty="0"/>
              <a:t>gibi illerde bulunan tesislerde genellikle kültür balıkları işlenmektedir. </a:t>
            </a:r>
            <a:r>
              <a:rPr lang="tr-TR" dirty="0" smtClean="0"/>
              <a:t>Yetiştirilen </a:t>
            </a:r>
            <a:r>
              <a:rPr lang="tr-TR" dirty="0"/>
              <a:t>balıkların büyük bir kısmı, taze-soğutulmuş olarak değerlendirilmektedir. </a:t>
            </a:r>
            <a:r>
              <a:rPr lang="tr-TR" dirty="0" smtClean="0"/>
              <a:t>Dondurulmuş</a:t>
            </a:r>
            <a:r>
              <a:rPr lang="tr-TR" dirty="0"/>
              <a:t>, fileto ve füme </a:t>
            </a:r>
            <a:r>
              <a:rPr lang="tr-TR" dirty="0" smtClean="0"/>
              <a:t>olarak ta  işlenmektedir</a:t>
            </a:r>
            <a:r>
              <a:rPr lang="tr-TR" dirty="0"/>
              <a:t>.</a:t>
            </a:r>
          </a:p>
          <a:p>
            <a:pPr algn="just"/>
            <a:endParaRPr lang="tr-TR" dirty="0"/>
          </a:p>
        </p:txBody>
      </p:sp>
    </p:spTree>
    <p:extLst>
      <p:ext uri="{BB962C8B-B14F-4D97-AF65-F5344CB8AC3E}">
        <p14:creationId xmlns:p14="http://schemas.microsoft.com/office/powerpoint/2010/main" xmlns="" val="362057000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64</a:t>
            </a:fld>
            <a:endParaRPr lang="tr-TR" dirty="0"/>
          </a:p>
        </p:txBody>
      </p:sp>
      <p:sp>
        <p:nvSpPr>
          <p:cNvPr id="4" name="Dikdörtgen 3"/>
          <p:cNvSpPr/>
          <p:nvPr/>
        </p:nvSpPr>
        <p:spPr>
          <a:xfrm>
            <a:off x="179512" y="404664"/>
            <a:ext cx="8784976" cy="6186309"/>
          </a:xfrm>
          <a:prstGeom prst="rect">
            <a:avLst/>
          </a:prstGeom>
        </p:spPr>
        <p:txBody>
          <a:bodyPr wrap="square">
            <a:spAutoFit/>
          </a:bodyPr>
          <a:lstStyle/>
          <a:p>
            <a:pPr algn="just"/>
            <a:r>
              <a:rPr lang="tr-TR" dirty="0"/>
              <a:t> </a:t>
            </a:r>
            <a:r>
              <a:rPr lang="tr-TR" dirty="0" smtClean="0"/>
              <a:t>          Deniz </a:t>
            </a:r>
            <a:r>
              <a:rPr lang="tr-TR" dirty="0"/>
              <a:t>kültür balıkları içerisinde levrek ve çipura daha çok </a:t>
            </a:r>
            <a:r>
              <a:rPr lang="tr-TR" dirty="0" smtClean="0"/>
              <a:t>taze-soğutulmuş, </a:t>
            </a:r>
            <a:r>
              <a:rPr lang="tr-TR" dirty="0"/>
              <a:t>dondurulmuş ve fileto olarak işlenirken, alabalık bu formların yanı sıra füme </a:t>
            </a:r>
            <a:r>
              <a:rPr lang="tr-TR" dirty="0" smtClean="0"/>
              <a:t>olarak da </a:t>
            </a:r>
            <a:r>
              <a:rPr lang="tr-TR" dirty="0"/>
              <a:t>işlenmektedir</a:t>
            </a:r>
            <a:r>
              <a:rPr lang="tr-TR" dirty="0" smtClean="0"/>
              <a:t>.</a:t>
            </a:r>
          </a:p>
          <a:p>
            <a:pPr algn="just"/>
            <a:endParaRPr lang="tr-TR" dirty="0"/>
          </a:p>
          <a:p>
            <a:pPr algn="just"/>
            <a:r>
              <a:rPr lang="tr-TR" dirty="0"/>
              <a:t> </a:t>
            </a:r>
            <a:r>
              <a:rPr lang="tr-TR" dirty="0" smtClean="0"/>
              <a:t>          İşleme </a:t>
            </a:r>
            <a:r>
              <a:rPr lang="tr-TR" dirty="0"/>
              <a:t>ve değerlendirme tesislerinin varlığına rağmen ülkemizde üretilen toplam su ürünlerinin % 74 i taze ve </a:t>
            </a:r>
            <a:r>
              <a:rPr lang="tr-TR" dirty="0" smtClean="0"/>
              <a:t>soğutulmuş </a:t>
            </a:r>
            <a:r>
              <a:rPr lang="tr-TR" dirty="0"/>
              <a:t>olarak tüketilmekte, % 11 i ihraç </a:t>
            </a:r>
            <a:r>
              <a:rPr lang="tr-TR" dirty="0" smtClean="0"/>
              <a:t>edilmektedir</a:t>
            </a:r>
            <a:r>
              <a:rPr lang="tr-TR" dirty="0"/>
              <a:t>. Balık unu ve yağı tesislerine giden balıkların toplam üretimdeki payı % 14 dür. </a:t>
            </a:r>
            <a:r>
              <a:rPr lang="tr-TR" dirty="0" smtClean="0"/>
              <a:t>Değerlendirilmeyen </a:t>
            </a:r>
            <a:r>
              <a:rPr lang="tr-TR" dirty="0"/>
              <a:t>su ürünleri ise % 1 civarındadır</a:t>
            </a:r>
            <a:r>
              <a:rPr lang="tr-TR" dirty="0" smtClean="0"/>
              <a:t>. Dondurulmuş, konserve </a:t>
            </a:r>
            <a:r>
              <a:rPr lang="tr-TR" dirty="0"/>
              <a:t>edilmiş, </a:t>
            </a:r>
            <a:r>
              <a:rPr lang="tr-TR" dirty="0" err="1" smtClean="0"/>
              <a:t>marine</a:t>
            </a:r>
            <a:r>
              <a:rPr lang="tr-TR" dirty="0" smtClean="0"/>
              <a:t> </a:t>
            </a:r>
            <a:r>
              <a:rPr lang="tr-TR" dirty="0"/>
              <a:t>edilmiş ve tütsülenmiş balıkların oranı son derece düşüktür. İşlenmiş </a:t>
            </a:r>
            <a:r>
              <a:rPr lang="tr-TR" dirty="0" smtClean="0"/>
              <a:t>ürünlerin </a:t>
            </a:r>
            <a:r>
              <a:rPr lang="tr-TR" dirty="0"/>
              <a:t>büyük bir kısmı da ihraç edilmektedir. Son yıllarda konserve ve işleme </a:t>
            </a:r>
            <a:r>
              <a:rPr lang="tr-TR" dirty="0" smtClean="0"/>
              <a:t>sanayiin </a:t>
            </a:r>
            <a:r>
              <a:rPr lang="tr-TR" dirty="0"/>
              <a:t>de büyük yatırımlar yapılmış ve ülkemiz tüketicilerine yeni seçenekler sunulmuştur. Konserve, dondurma, tuzlama, tütsüleme ve </a:t>
            </a:r>
            <a:r>
              <a:rPr lang="tr-TR" dirty="0" err="1"/>
              <a:t>marinat</a:t>
            </a:r>
            <a:r>
              <a:rPr lang="tr-TR" dirty="0"/>
              <a:t> kategorilerindeki su ürünleri üretimi en fazla Marmara, Ege ve Karadeniz olmak </a:t>
            </a:r>
            <a:r>
              <a:rPr lang="tr-TR" dirty="0" smtClean="0"/>
              <a:t>üzere sahil </a:t>
            </a:r>
            <a:r>
              <a:rPr lang="tr-TR" dirty="0"/>
              <a:t>bölgelerinde </a:t>
            </a:r>
            <a:r>
              <a:rPr lang="tr-TR" dirty="0" smtClean="0"/>
              <a:t>yoğunlaşmıştır.</a:t>
            </a:r>
          </a:p>
          <a:p>
            <a:pPr algn="just"/>
            <a:endParaRPr lang="tr-TR" dirty="0" smtClean="0"/>
          </a:p>
          <a:p>
            <a:pPr algn="just"/>
            <a:r>
              <a:rPr lang="tr-TR" dirty="0"/>
              <a:t> </a:t>
            </a:r>
            <a:r>
              <a:rPr lang="tr-TR" dirty="0" smtClean="0"/>
              <a:t>          Su ürünleri işleme ve değerlendirme sanayinde katma değeri yüksek, ürün yelpazesi geniş işlenmiş ürünlerin yaygınlaştırılması önem arz etmektedir. Bu nedenle bu sektör yatırım ve işletme anlamında desteklenmelidir. Öncelikle tesislerin kurulabileceği “Organize Su ürünleri Bölgeleri” ihdas edilmelidir. AR-GE çalışmaları içerisinde gıda alanına ayrılan pay artırılmalıdır. Gıda güvenliğini sağlayacak tedbirler uygulanmalı ve bu güvenlik konusunda tüketiciyi aydınlatıcı bilgiler verilmelidir.</a:t>
            </a:r>
          </a:p>
          <a:p>
            <a:r>
              <a:rPr lang="tr-TR" dirty="0"/>
              <a:t/>
            </a:r>
            <a:br>
              <a:rPr lang="tr-TR" dirty="0"/>
            </a:br>
            <a:endParaRPr lang="tr-TR" dirty="0"/>
          </a:p>
        </p:txBody>
      </p:sp>
    </p:spTree>
    <p:extLst>
      <p:ext uri="{BB962C8B-B14F-4D97-AF65-F5344CB8AC3E}">
        <p14:creationId xmlns:p14="http://schemas.microsoft.com/office/powerpoint/2010/main" xmlns="" val="48827161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9058"/>
            <a:ext cx="8229600" cy="523220"/>
          </a:xfrm>
        </p:spPr>
        <p:txBody>
          <a:bodyPr wrap="square">
            <a:spAutoFit/>
          </a:bodyPr>
          <a:lstStyle/>
          <a:p>
            <a:r>
              <a:rPr lang="tr-TR" sz="2800" b="1" kern="0" dirty="0">
                <a:solidFill>
                  <a:srgbClr val="2B2B85">
                    <a:lumMod val="75000"/>
                  </a:srgbClr>
                </a:solidFill>
                <a:latin typeface="Calibri" panose="020F0502020204030204" pitchFamily="34" charset="0"/>
                <a:cs typeface="Times New Roman" panose="02020603050405020304" pitchFamily="18" charset="0"/>
              </a:rPr>
              <a:t>Isparta ve Muğla İşleme Fabrikası ve Alabalık Tesisleri</a:t>
            </a:r>
          </a:p>
        </p:txBody>
      </p:sp>
      <p:sp>
        <p:nvSpPr>
          <p:cNvPr id="3" name="Slayt Numarası Yer Tutucusu 2"/>
          <p:cNvSpPr>
            <a:spLocks noGrp="1"/>
          </p:cNvSpPr>
          <p:nvPr>
            <p:ph type="sldNum" sz="quarter" idx="12"/>
          </p:nvPr>
        </p:nvSpPr>
        <p:spPr/>
        <p:txBody>
          <a:bodyPr/>
          <a:lstStyle/>
          <a:p>
            <a:fld id="{560CA6CD-C700-4342-BF2B-F38A811F2609}" type="slidenum">
              <a:rPr lang="tr-TR" smtClean="0"/>
              <a:pPr/>
              <a:t>65</a:t>
            </a:fld>
            <a:endParaRPr lang="tr-TR"/>
          </a:p>
        </p:txBody>
      </p:sp>
      <p:pic>
        <p:nvPicPr>
          <p:cNvPr id="8194" name="Picture 2" descr="DSCN33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563" y="764704"/>
            <a:ext cx="4150421" cy="268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3" descr="H:\Isparta\DSCN33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7743" y="764704"/>
            <a:ext cx="4109458" cy="2686376"/>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H:\Mugla\DSCN345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790" y="3645024"/>
            <a:ext cx="4217194"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H:\Isparta\Processing plant\DSCN336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93492" y="3645024"/>
            <a:ext cx="4103709"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87335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66</a:t>
            </a:fld>
            <a:endParaRPr lang="tr-TR" dirty="0"/>
          </a:p>
        </p:txBody>
      </p:sp>
      <p:sp>
        <p:nvSpPr>
          <p:cNvPr id="5" name="Dikdörtgen 4"/>
          <p:cNvSpPr/>
          <p:nvPr/>
        </p:nvSpPr>
        <p:spPr>
          <a:xfrm>
            <a:off x="472696" y="764704"/>
            <a:ext cx="8136904" cy="5355312"/>
          </a:xfrm>
          <a:prstGeom prst="rect">
            <a:avLst/>
          </a:prstGeom>
        </p:spPr>
        <p:txBody>
          <a:bodyPr wrap="square">
            <a:spAutoFit/>
          </a:bodyPr>
          <a:lstStyle/>
          <a:p>
            <a:pPr algn="just"/>
            <a:r>
              <a:rPr lang="tr-TR" dirty="0" smtClean="0"/>
              <a:t>          Sonuç olarak Ülkemizin su ürünleri sektörüne kısaca bakacak olursak; Dünyada </a:t>
            </a:r>
            <a:r>
              <a:rPr lang="tr-TR" dirty="0"/>
              <a:t>ve Ülkemizde Avcılık yoluyla sağlanan üretim; aşırı avcılık , giderek artan kirlenme, baskın türlerin diğerleri üzerine etkisi, küresel ısınma nedeniyle istilacı türlerin artması ve bunun doğal sonucu olarak </a:t>
            </a:r>
            <a:r>
              <a:rPr lang="tr-TR" dirty="0" err="1"/>
              <a:t>biyoçeşitlilikte</a:t>
            </a:r>
            <a:r>
              <a:rPr lang="tr-TR" dirty="0"/>
              <a:t> yaşanan değişim, denetim ve kontrollerde istenen başarının sağlanamaması gibi etkenlerle </a:t>
            </a:r>
            <a:r>
              <a:rPr lang="tr-TR" dirty="0" smtClean="0"/>
              <a:t>giderek azalmaktadır.</a:t>
            </a:r>
          </a:p>
          <a:p>
            <a:pPr algn="just"/>
            <a:endParaRPr lang="tr-TR" dirty="0"/>
          </a:p>
          <a:p>
            <a:pPr algn="just"/>
            <a:r>
              <a:rPr lang="tr-TR" dirty="0"/>
              <a:t> </a:t>
            </a:r>
            <a:r>
              <a:rPr lang="tr-TR" dirty="0" smtClean="0"/>
              <a:t>          Buna </a:t>
            </a:r>
            <a:r>
              <a:rPr lang="tr-TR" dirty="0"/>
              <a:t>karşılık Dünya nüfusuna paralel olarak Ülkemiz nüfusunun da  giderek artması sonucu insan beslenmesi için gerekli olan hayvansal protein açığı,  balık ve diğer su ürünleri yetiştiriciliğinden sağlanacağı  görülmüş olup, ülkelerin toplumsal gelişiminde ve kalkınmasında önemli bir yer </a:t>
            </a:r>
            <a:r>
              <a:rPr lang="tr-TR" dirty="0" smtClean="0"/>
              <a:t>tutmaktadır.</a:t>
            </a:r>
            <a:endParaRPr lang="tr-TR" dirty="0"/>
          </a:p>
          <a:p>
            <a:pPr algn="just"/>
            <a:endParaRPr lang="tr-TR" dirty="0"/>
          </a:p>
          <a:p>
            <a:pPr algn="just"/>
            <a:r>
              <a:rPr lang="tr-TR" dirty="0"/>
              <a:t> </a:t>
            </a:r>
            <a:r>
              <a:rPr lang="tr-TR" dirty="0" smtClean="0"/>
              <a:t>          Kültür </a:t>
            </a:r>
            <a:r>
              <a:rPr lang="tr-TR" dirty="0"/>
              <a:t>balıkçılığı yalnızca gıda ihtiyacını karşılamakla kalmamakta, kırsal kalkınmaya katkıda bulunması, istihdam yaratması, ihracat potansiyelinin yüksek olması ve değerlendirilmeyen tarım alanlarının işleme ve değerlendirme tesisleri yönü ile kazanılması açısından da büyük rol oynamaktadır. Üretim yalnızca denizlerde ve baraj göllerinde </a:t>
            </a:r>
            <a:r>
              <a:rPr lang="tr-TR" dirty="0" smtClean="0"/>
              <a:t>ağ kafes</a:t>
            </a:r>
            <a:r>
              <a:rPr lang="tr-TR" dirty="0"/>
              <a:t>, karada ise havuz ve tanklardan ibaret değildir. Üretimi destekleyen kuluçkahaneler, yem fabrikaları, tedarikçiler, satıcılar ve ihracatçılar ile bir entegre sanayi </a:t>
            </a:r>
            <a:r>
              <a:rPr lang="tr-TR" dirty="0" smtClean="0"/>
              <a:t>konumunda olup, </a:t>
            </a:r>
            <a:r>
              <a:rPr lang="tr-TR" kern="0" dirty="0" smtClean="0">
                <a:solidFill>
                  <a:srgbClr val="FF0000"/>
                </a:solidFill>
              </a:rPr>
              <a:t> </a:t>
            </a:r>
            <a:r>
              <a:rPr lang="tr-TR" kern="0" dirty="0" err="1"/>
              <a:t>GSMH’ya</a:t>
            </a:r>
            <a:r>
              <a:rPr lang="tr-TR" kern="0" dirty="0"/>
              <a:t> 2 milyar dolar katkı </a:t>
            </a:r>
            <a:r>
              <a:rPr lang="tr-TR" kern="0" dirty="0" smtClean="0">
                <a:solidFill>
                  <a:sysClr val="windowText" lastClr="000000"/>
                </a:solidFill>
              </a:rPr>
              <a:t>sağlamaktadır. </a:t>
            </a:r>
            <a:endParaRPr lang="tr-TR" kern="0" dirty="0">
              <a:solidFill>
                <a:sysClr val="windowText" lastClr="000000"/>
              </a:solidFill>
            </a:endParaRPr>
          </a:p>
          <a:p>
            <a:r>
              <a:rPr lang="tr-TR" dirty="0" smtClean="0"/>
              <a:t> </a:t>
            </a:r>
            <a:endParaRPr lang="tr-TR" dirty="0"/>
          </a:p>
        </p:txBody>
      </p:sp>
    </p:spTree>
    <p:extLst>
      <p:ext uri="{BB962C8B-B14F-4D97-AF65-F5344CB8AC3E}">
        <p14:creationId xmlns:p14="http://schemas.microsoft.com/office/powerpoint/2010/main" xmlns="" val="215968537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60CA6CD-C700-4342-BF2B-F38A811F2609}" type="slidenum">
              <a:rPr lang="tr-TR" smtClean="0"/>
              <a:pPr/>
              <a:t>67</a:t>
            </a:fld>
            <a:endParaRPr lang="tr-TR"/>
          </a:p>
        </p:txBody>
      </p:sp>
      <p:sp>
        <p:nvSpPr>
          <p:cNvPr id="4" name="Dikdörtgen 3"/>
          <p:cNvSpPr/>
          <p:nvPr/>
        </p:nvSpPr>
        <p:spPr>
          <a:xfrm>
            <a:off x="477686" y="620688"/>
            <a:ext cx="8352928" cy="5632311"/>
          </a:xfrm>
          <a:prstGeom prst="rect">
            <a:avLst/>
          </a:prstGeom>
        </p:spPr>
        <p:txBody>
          <a:bodyPr wrap="square">
            <a:spAutoFit/>
          </a:bodyPr>
          <a:lstStyle/>
          <a:p>
            <a:pPr algn="just"/>
            <a:r>
              <a:rPr lang="tr-TR" sz="1600" dirty="0">
                <a:solidFill>
                  <a:prstClr val="black"/>
                </a:solidFill>
                <a:latin typeface="+mj-lt"/>
                <a:ea typeface="+mj-ea"/>
                <a:cs typeface="Times New Roman" panose="02020603050405020304" pitchFamily="18" charset="0"/>
              </a:rPr>
              <a:t> </a:t>
            </a:r>
            <a:r>
              <a:rPr lang="tr-TR" sz="1600" dirty="0" smtClean="0">
                <a:solidFill>
                  <a:prstClr val="black"/>
                </a:solidFill>
                <a:latin typeface="+mj-lt"/>
                <a:ea typeface="+mj-ea"/>
                <a:cs typeface="Times New Roman" panose="02020603050405020304" pitchFamily="18" charset="0"/>
              </a:rPr>
              <a:t>          </a:t>
            </a:r>
            <a:r>
              <a:rPr lang="tr-TR" dirty="0" smtClean="0">
                <a:solidFill>
                  <a:prstClr val="black"/>
                </a:solidFill>
                <a:latin typeface="+mj-lt"/>
                <a:ea typeface="+mj-ea"/>
                <a:cs typeface="Times New Roman" panose="02020603050405020304" pitchFamily="18" charset="0"/>
              </a:rPr>
              <a:t>Sürdürülebilir  </a:t>
            </a:r>
            <a:r>
              <a:rPr lang="tr-TR" dirty="0">
                <a:solidFill>
                  <a:prstClr val="black"/>
                </a:solidFill>
                <a:latin typeface="+mj-lt"/>
                <a:ea typeface="+mj-ea"/>
                <a:cs typeface="Times New Roman" panose="02020603050405020304" pitchFamily="18" charset="0"/>
              </a:rPr>
              <a:t>bir üretimi hedefleyerek, balık refahını dikkate alan ve doğa dostu üretim yapan, yurtdışı pazarlarda ürün kalitesi, sunumu ve marka ile daha fazla döviz girdisi sağlayan, balık tüketim ihtiyacını karşılayan bir sektör olma özelliğini </a:t>
            </a:r>
            <a:r>
              <a:rPr lang="tr-TR" dirty="0" smtClean="0">
                <a:solidFill>
                  <a:prstClr val="black"/>
                </a:solidFill>
                <a:latin typeface="+mj-lt"/>
                <a:ea typeface="+mj-ea"/>
                <a:cs typeface="Times New Roman" panose="02020603050405020304" pitchFamily="18" charset="0"/>
              </a:rPr>
              <a:t>taşımaktadır.</a:t>
            </a:r>
            <a:endParaRPr lang="tr-TR" dirty="0">
              <a:solidFill>
                <a:prstClr val="black"/>
              </a:solidFill>
              <a:latin typeface="+mj-lt"/>
              <a:ea typeface="+mj-ea"/>
              <a:cs typeface="Times New Roman" panose="02020603050405020304" pitchFamily="18" charset="0"/>
            </a:endParaRPr>
          </a:p>
          <a:p>
            <a:pPr algn="just"/>
            <a:endParaRPr lang="tr-TR" dirty="0">
              <a:solidFill>
                <a:prstClr val="black"/>
              </a:solidFill>
              <a:latin typeface="+mj-lt"/>
              <a:ea typeface="+mj-ea"/>
              <a:cs typeface="Times New Roman" panose="02020603050405020304" pitchFamily="18" charset="0"/>
            </a:endParaRPr>
          </a:p>
          <a:p>
            <a:pPr algn="just"/>
            <a:r>
              <a:rPr lang="tr-TR" dirty="0">
                <a:solidFill>
                  <a:prstClr val="black"/>
                </a:solidFill>
                <a:latin typeface="+mj-lt"/>
                <a:ea typeface="+mj-ea"/>
                <a:cs typeface="Times New Roman" panose="02020603050405020304" pitchFamily="18" charset="0"/>
              </a:rPr>
              <a:t> </a:t>
            </a:r>
            <a:r>
              <a:rPr lang="tr-TR" dirty="0" smtClean="0">
                <a:solidFill>
                  <a:prstClr val="black"/>
                </a:solidFill>
                <a:latin typeface="+mj-lt"/>
                <a:ea typeface="+mj-ea"/>
                <a:cs typeface="Times New Roman" panose="02020603050405020304" pitchFamily="18" charset="0"/>
              </a:rPr>
              <a:t>          </a:t>
            </a:r>
            <a:r>
              <a:rPr lang="tr-TR" dirty="0" smtClean="0">
                <a:solidFill>
                  <a:prstClr val="black"/>
                </a:solidFill>
                <a:latin typeface="+mj-lt"/>
                <a:ea typeface="+mj-ea"/>
                <a:cs typeface="+mj-cs"/>
              </a:rPr>
              <a:t>Sektörde</a:t>
            </a:r>
            <a:r>
              <a:rPr lang="tr-TR" dirty="0">
                <a:solidFill>
                  <a:prstClr val="black"/>
                </a:solidFill>
                <a:latin typeface="+mj-lt"/>
                <a:ea typeface="+mj-ea"/>
                <a:cs typeface="+mj-cs"/>
              </a:rPr>
              <a:t>, gıda güvenliği ve güvenilirliğinin sağlanması ile doğal kaynakların sürdürülebilir kullanımı gözetilerek, örgütlü ve rekabet gücü yüksek bir yapının oluşturulması temel amaçtır. Bu çerçevede</a:t>
            </a:r>
            <a:r>
              <a:rPr lang="tr-TR" dirty="0" smtClean="0">
                <a:solidFill>
                  <a:prstClr val="black"/>
                </a:solidFill>
                <a:latin typeface="+mj-lt"/>
                <a:ea typeface="+mj-ea"/>
                <a:cs typeface="+mj-cs"/>
              </a:rPr>
              <a:t>;</a:t>
            </a:r>
          </a:p>
          <a:p>
            <a:pPr algn="just"/>
            <a:endParaRPr lang="tr-TR" dirty="0">
              <a:solidFill>
                <a:prstClr val="black"/>
              </a:solidFill>
              <a:latin typeface="+mj-lt"/>
              <a:ea typeface="+mj-ea"/>
              <a:cs typeface="+mj-cs"/>
            </a:endParaRPr>
          </a:p>
          <a:p>
            <a:pPr algn="just"/>
            <a:r>
              <a:rPr lang="tr-TR" dirty="0">
                <a:latin typeface="+mj-lt"/>
              </a:rPr>
              <a:t> </a:t>
            </a:r>
            <a:r>
              <a:rPr lang="tr-TR" dirty="0" smtClean="0">
                <a:latin typeface="+mj-lt"/>
              </a:rPr>
              <a:t>          Su </a:t>
            </a:r>
            <a:r>
              <a:rPr lang="tr-TR" dirty="0">
                <a:latin typeface="+mj-lt"/>
              </a:rPr>
              <a:t>kaynaklarından koruma ve kullanma dengesi içerisinde sürdürülebilir anlam da kültür balıkçılığı açısından büyük ölçüde yararlanmak, çevre dostu üretim ile kaliteli ve sağlıklı su ürünleri elde etmek amaçlanmaktadır.</a:t>
            </a:r>
          </a:p>
          <a:p>
            <a:pPr algn="just"/>
            <a:r>
              <a:rPr lang="tr-TR" dirty="0">
                <a:latin typeface="+mj-lt"/>
              </a:rPr>
              <a:t> </a:t>
            </a:r>
          </a:p>
          <a:p>
            <a:pPr algn="just"/>
            <a:r>
              <a:rPr lang="tr-TR" dirty="0">
                <a:latin typeface="+mj-lt"/>
              </a:rPr>
              <a:t> </a:t>
            </a:r>
            <a:r>
              <a:rPr lang="tr-TR" dirty="0" smtClean="0">
                <a:latin typeface="+mj-lt"/>
              </a:rPr>
              <a:t>          Toplumsal </a:t>
            </a:r>
            <a:r>
              <a:rPr lang="tr-TR" dirty="0">
                <a:latin typeface="+mj-lt"/>
              </a:rPr>
              <a:t>refahı artırmak, gelişmişliği sağlamak için daha fazla balık tüketimini sağlamak, ihracat potansiyelini değerlendirerek rekabet gücü yüksek, katma değer katılmış ürünleri ihraç etmek imkanı bulunmaktadır</a:t>
            </a:r>
            <a:r>
              <a:rPr lang="tr-TR" dirty="0" smtClean="0">
                <a:latin typeface="+mj-lt"/>
              </a:rPr>
              <a:t>.</a:t>
            </a:r>
          </a:p>
          <a:p>
            <a:pPr algn="just"/>
            <a:endParaRPr lang="tr-TR" dirty="0">
              <a:latin typeface="+mj-lt"/>
            </a:endParaRPr>
          </a:p>
          <a:p>
            <a:pPr algn="just"/>
            <a:r>
              <a:rPr lang="tr-TR" dirty="0">
                <a:solidFill>
                  <a:prstClr val="black"/>
                </a:solidFill>
                <a:cs typeface="Arial" pitchFamily="34" charset="0"/>
              </a:rPr>
              <a:t> </a:t>
            </a:r>
            <a:r>
              <a:rPr lang="tr-TR" dirty="0" smtClean="0">
                <a:solidFill>
                  <a:prstClr val="black"/>
                </a:solidFill>
                <a:cs typeface="Arial" pitchFamily="34" charset="0"/>
              </a:rPr>
              <a:t>          Su </a:t>
            </a:r>
            <a:r>
              <a:rPr lang="tr-TR" dirty="0">
                <a:solidFill>
                  <a:prstClr val="black"/>
                </a:solidFill>
                <a:cs typeface="Arial" pitchFamily="34" charset="0"/>
              </a:rPr>
              <a:t>ürünleri üretimi ülke ekonomisine </a:t>
            </a:r>
            <a:r>
              <a:rPr lang="tr-TR" dirty="0">
                <a:cs typeface="Arial" pitchFamily="34" charset="0"/>
              </a:rPr>
              <a:t>yapılan üretimin 5-9 katı katma değer </a:t>
            </a:r>
            <a:r>
              <a:rPr lang="tr-TR" dirty="0">
                <a:solidFill>
                  <a:prstClr val="black"/>
                </a:solidFill>
                <a:cs typeface="Arial" pitchFamily="34" charset="0"/>
              </a:rPr>
              <a:t>oluşturmaktadır. (avcılık, pazarlama, ulaşım, ihracat, balık unu ve işleme sanayi, ilaç vb. </a:t>
            </a:r>
            <a:r>
              <a:rPr lang="tr-TR" dirty="0" smtClean="0">
                <a:solidFill>
                  <a:prstClr val="black"/>
                </a:solidFill>
                <a:cs typeface="Arial" pitchFamily="34" charset="0"/>
              </a:rPr>
              <a:t>)</a:t>
            </a:r>
            <a:endParaRPr lang="tr-TR" dirty="0">
              <a:latin typeface="+mj-lt"/>
            </a:endParaRPr>
          </a:p>
          <a:p>
            <a:pPr algn="just"/>
            <a:r>
              <a:rPr lang="tr-TR" dirty="0" smtClean="0">
                <a:latin typeface="+mj-lt"/>
              </a:rPr>
              <a:t>Bu </a:t>
            </a:r>
            <a:r>
              <a:rPr lang="tr-TR" dirty="0">
                <a:latin typeface="+mj-lt"/>
              </a:rPr>
              <a:t>çerçevede su ürünleri yetiştiriciliği geleceğin sektörü olarak görülmekte, teşvik edilerek ve desteklenerek gıda sektörü içinde yerini almaktadır</a:t>
            </a:r>
            <a:r>
              <a:rPr lang="tr-TR" dirty="0" smtClean="0">
                <a:latin typeface="+mj-lt"/>
              </a:rPr>
              <a:t>.</a:t>
            </a:r>
            <a:endParaRPr lang="tr-TR" dirty="0">
              <a:latin typeface="+mj-lt"/>
            </a:endParaRPr>
          </a:p>
        </p:txBody>
      </p:sp>
    </p:spTree>
    <p:extLst>
      <p:ext uri="{BB962C8B-B14F-4D97-AF65-F5344CB8AC3E}">
        <p14:creationId xmlns:p14="http://schemas.microsoft.com/office/powerpoint/2010/main" xmlns="" val="26423063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07"/>
            <a:ext cx="9144000" cy="6866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Başlık 1"/>
          <p:cNvSpPr>
            <a:spLocks noGrp="1"/>
          </p:cNvSpPr>
          <p:nvPr>
            <p:ph type="title"/>
          </p:nvPr>
        </p:nvSpPr>
        <p:spPr>
          <a:xfrm>
            <a:off x="0" y="236605"/>
            <a:ext cx="9143999" cy="960147"/>
          </a:xfrm>
        </p:spPr>
        <p:txBody>
          <a:bodyPr>
            <a:normAutofit fontScale="90000"/>
          </a:bodyPr>
          <a:lstStyle/>
          <a:p>
            <a:r>
              <a:rPr lang="tr-TR" sz="11500" b="1" dirty="0" smtClean="0">
                <a:solidFill>
                  <a:srgbClr val="33CCFF"/>
                </a:solidFill>
              </a:rPr>
              <a:t>TEŞEKKÜRLER</a:t>
            </a:r>
            <a:endParaRPr lang="tr-TR" sz="11500" b="1" dirty="0">
              <a:solidFill>
                <a:srgbClr val="33CCFF"/>
              </a:solidFill>
            </a:endParaRPr>
          </a:p>
        </p:txBody>
      </p:sp>
      <p:sp>
        <p:nvSpPr>
          <p:cNvPr id="3" name="Slayt Numarası Yer Tutucusu 2"/>
          <p:cNvSpPr>
            <a:spLocks noGrp="1"/>
          </p:cNvSpPr>
          <p:nvPr>
            <p:ph type="sldNum" sz="quarter" idx="12"/>
          </p:nvPr>
        </p:nvSpPr>
        <p:spPr/>
        <p:txBody>
          <a:bodyPr/>
          <a:lstStyle/>
          <a:p>
            <a:fld id="{560CA6CD-C700-4342-BF2B-F38A811F2609}" type="slidenum">
              <a:rPr lang="tr-TR" smtClean="0"/>
              <a:pPr/>
              <a:t>68</a:t>
            </a:fld>
            <a:endParaRPr lang="tr-TR"/>
          </a:p>
        </p:txBody>
      </p:sp>
    </p:spTree>
    <p:extLst>
      <p:ext uri="{BB962C8B-B14F-4D97-AF65-F5344CB8AC3E}">
        <p14:creationId xmlns:p14="http://schemas.microsoft.com/office/powerpoint/2010/main" xmlns="" val="258439458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66" name="Nesne 3"/>
          <p:cNvGraphicFramePr>
            <a:graphicFrameLocks noGrp="1" noChangeAspect="1"/>
          </p:cNvGraphicFramePr>
          <p:nvPr>
            <p:extLst>
              <p:ext uri="{D42A27DB-BD31-4B8C-83A1-F6EECF244321}">
                <p14:modId xmlns:p14="http://schemas.microsoft.com/office/powerpoint/2010/main" xmlns="" val="571355565"/>
              </p:ext>
            </p:extLst>
          </p:nvPr>
        </p:nvGraphicFramePr>
        <p:xfrm>
          <a:off x="179512" y="1002234"/>
          <a:ext cx="8826375" cy="5366200"/>
        </p:xfrm>
        <a:graphic>
          <a:graphicData uri="http://schemas.openxmlformats.org/presentationml/2006/ole">
            <p:oleObj spid="_x0000_s2331" name="Çalışma Sayfası" r:id="rId3" imgW="7705776" imgH="3724343" progId="Excel.Sheet.8">
              <p:embed/>
            </p:oleObj>
          </a:graphicData>
        </a:graphic>
      </p:graphicFrame>
      <p:sp>
        <p:nvSpPr>
          <p:cNvPr id="36868" name="Text Box 1"/>
          <p:cNvSpPr txBox="1">
            <a:spLocks noChangeArrowheads="1"/>
          </p:cNvSpPr>
          <p:nvPr/>
        </p:nvSpPr>
        <p:spPr bwMode="auto">
          <a:xfrm>
            <a:off x="604838" y="1347788"/>
            <a:ext cx="96678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576" tIns="41148" rIns="36576" bIns="41148"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tr-TR" sz="1400" b="1" smtClean="0">
                <a:solidFill>
                  <a:srgbClr val="FFFFFF"/>
                </a:solidFill>
              </a:rPr>
              <a:t>Mil</a:t>
            </a:r>
            <a:r>
              <a:rPr lang="tr-TR" altLang="tr-TR" sz="1400" b="1" smtClean="0">
                <a:solidFill>
                  <a:srgbClr val="FFFFFF"/>
                </a:solidFill>
              </a:rPr>
              <a:t>yon ton</a:t>
            </a:r>
            <a:endParaRPr lang="en-US" altLang="tr-TR" sz="1400" b="1" smtClean="0">
              <a:solidFill>
                <a:srgbClr val="000000"/>
              </a:solidFill>
            </a:endParaRPr>
          </a:p>
        </p:txBody>
      </p:sp>
      <p:sp>
        <p:nvSpPr>
          <p:cNvPr id="36869" name="Text Box 9"/>
          <p:cNvSpPr txBox="1">
            <a:spLocks noChangeArrowheads="1"/>
          </p:cNvSpPr>
          <p:nvPr/>
        </p:nvSpPr>
        <p:spPr bwMode="auto">
          <a:xfrm>
            <a:off x="105246" y="6432219"/>
            <a:ext cx="1586434" cy="338138"/>
          </a:xfrm>
          <a:prstGeom prst="rect">
            <a:avLst/>
          </a:prstGeom>
          <a:solidFill>
            <a:schemeClr val="bg2">
              <a:lumMod val="75000"/>
            </a:scheme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r>
              <a:rPr lang="tr-TR" altLang="tr-TR" dirty="0"/>
              <a:t>Kaynak</a:t>
            </a:r>
            <a:r>
              <a:rPr lang="en-US" altLang="tr-TR" dirty="0"/>
              <a:t>: FAO</a:t>
            </a:r>
            <a:endParaRPr lang="en-GB" altLang="tr-TR" dirty="0"/>
          </a:p>
        </p:txBody>
      </p:sp>
      <p:sp>
        <p:nvSpPr>
          <p:cNvPr id="2" name="Dikdörtgen 1"/>
          <p:cNvSpPr/>
          <p:nvPr/>
        </p:nvSpPr>
        <p:spPr>
          <a:xfrm>
            <a:off x="6623751" y="1152468"/>
            <a:ext cx="2291781" cy="338554"/>
          </a:xfrm>
          <a:prstGeom prst="rect">
            <a:avLst/>
          </a:prstGeom>
        </p:spPr>
        <p:txBody>
          <a:bodyPr wrap="none">
            <a:spAutoFit/>
          </a:bodyPr>
          <a:lstStyle/>
          <a:p>
            <a:pPr lvl="0" fontAlgn="base">
              <a:spcBef>
                <a:spcPct val="50000"/>
              </a:spcBef>
              <a:spcAft>
                <a:spcPct val="0"/>
              </a:spcAft>
            </a:pPr>
            <a:r>
              <a:rPr lang="tr-TR" altLang="tr-TR" sz="1600" b="1" dirty="0">
                <a:solidFill>
                  <a:srgbClr val="FFFFFF"/>
                </a:solidFill>
              </a:rPr>
              <a:t>2010 :59,1 M</a:t>
            </a:r>
            <a:r>
              <a:rPr lang="en-US" altLang="tr-TR" sz="1600" b="1" dirty="0" err="1">
                <a:solidFill>
                  <a:srgbClr val="FFFFFF"/>
                </a:solidFill>
              </a:rPr>
              <a:t>il</a:t>
            </a:r>
            <a:r>
              <a:rPr lang="tr-TR" altLang="tr-TR" sz="1600" b="1" dirty="0">
                <a:solidFill>
                  <a:srgbClr val="FFFFFF"/>
                </a:solidFill>
              </a:rPr>
              <a:t>yon Ton</a:t>
            </a:r>
            <a:endParaRPr lang="en-US" altLang="tr-TR" sz="1600" b="1" dirty="0">
              <a:solidFill>
                <a:srgbClr val="FFFFFF"/>
              </a:solidFill>
            </a:endParaRPr>
          </a:p>
        </p:txBody>
      </p:sp>
      <p:sp>
        <p:nvSpPr>
          <p:cNvPr id="8" name="Subtitle 2"/>
          <p:cNvSpPr txBox="1">
            <a:spLocks/>
          </p:cNvSpPr>
          <p:nvPr/>
        </p:nvSpPr>
        <p:spPr bwMode="auto">
          <a:xfrm>
            <a:off x="276563" y="260648"/>
            <a:ext cx="8642350" cy="584775"/>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Dünya Yetiştiricilik Üretim Trendi</a:t>
            </a:r>
            <a:endParaRPr lang="en-US" dirty="0"/>
          </a:p>
        </p:txBody>
      </p:sp>
    </p:spTree>
    <p:extLst>
      <p:ext uri="{BB962C8B-B14F-4D97-AF65-F5344CB8AC3E}">
        <p14:creationId xmlns:p14="http://schemas.microsoft.com/office/powerpoint/2010/main" xmlns="" val="33653092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312403" name="Group 83"/>
          <p:cNvGraphicFramePr>
            <a:graphicFrameLocks noGrp="1"/>
          </p:cNvGraphicFramePr>
          <p:nvPr>
            <p:ph idx="1"/>
            <p:extLst>
              <p:ext uri="{D42A27DB-BD31-4B8C-83A1-F6EECF244321}">
                <p14:modId xmlns:p14="http://schemas.microsoft.com/office/powerpoint/2010/main" xmlns="" val="3034891671"/>
              </p:ext>
            </p:extLst>
          </p:nvPr>
        </p:nvGraphicFramePr>
        <p:xfrm>
          <a:off x="503239" y="972708"/>
          <a:ext cx="4110665" cy="4256494"/>
        </p:xfrm>
        <a:graphic>
          <a:graphicData uri="http://schemas.openxmlformats.org/drawingml/2006/table">
            <a:tbl>
              <a:tblPr/>
              <a:tblGrid>
                <a:gridCol w="1708226"/>
                <a:gridCol w="1049926"/>
                <a:gridCol w="1352513"/>
              </a:tblGrid>
              <a:tr h="781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Kaynaklar</a:t>
                      </a:r>
                      <a:endPar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9999" marR="89999"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tr-TR"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Adet</a:t>
                      </a:r>
                      <a:endPar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9999" marR="89999"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A</a:t>
                      </a:r>
                      <a:r>
                        <a:rPr kumimoji="0" lang="tr-TR"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lan </a:t>
                      </a: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(ha)</a:t>
                      </a:r>
                    </a:p>
                  </a:txBody>
                  <a:tcPr marL="89999" marR="89999"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01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Doğal Göl</a:t>
                      </a:r>
                    </a:p>
                  </a:txBody>
                  <a:tcPr marL="89999" marR="89999"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200</a:t>
                      </a:r>
                    </a:p>
                  </a:txBody>
                  <a:tcPr marL="89999" marR="89999"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906.118</a:t>
                      </a:r>
                    </a:p>
                  </a:txBody>
                  <a:tcPr marL="89999" marR="89999"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18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Baraj Gölü</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L="89999" marR="89999"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264</a:t>
                      </a:r>
                    </a:p>
                  </a:txBody>
                  <a:tcPr marL="89999" marR="89999"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451.000</a:t>
                      </a:r>
                    </a:p>
                  </a:txBody>
                  <a:tcPr marL="89999" marR="89999"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18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Gölet</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L="89999" marR="89999"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952</a:t>
                      </a:r>
                    </a:p>
                  </a:txBody>
                  <a:tcPr marL="89999" marR="89999"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27.032</a:t>
                      </a:r>
                    </a:p>
                  </a:txBody>
                  <a:tcPr marL="89999" marR="89999"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27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Deniz</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L="89999" marR="89999"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a:t>
                      </a:r>
                    </a:p>
                  </a:txBody>
                  <a:tcPr marL="89999" marR="89999"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24.607.200</a:t>
                      </a:r>
                    </a:p>
                  </a:txBody>
                  <a:tcPr marL="89999" marR="89999"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1829">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TO</a:t>
                      </a:r>
                      <a:r>
                        <a:rPr kumimoji="0" lang="tr-TR"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PLAM</a:t>
                      </a:r>
                      <a:endPar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9999" marR="89999"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1.</a:t>
                      </a:r>
                      <a:r>
                        <a:rPr kumimoji="0" lang="tr-TR"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420</a:t>
                      </a:r>
                      <a:endParaRPr kumimoji="0" lang="en-US"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9999" marR="89999"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1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25.991.350</a:t>
                      </a:r>
                    </a:p>
                  </a:txBody>
                  <a:tcPr marL="89999" marR="89999"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6942">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1"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L="89999" marR="89999" marT="46801" marB="46801"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pic>
        <p:nvPicPr>
          <p:cNvPr id="6" name="Picture 76" descr="KART"/>
          <p:cNvPicPr>
            <a:picLocks noChangeAspect="1" noChangeArrowheads="1"/>
          </p:cNvPicPr>
          <p:nvPr/>
        </p:nvPicPr>
        <p:blipFill>
          <a:blip r:embed="rId3" cstate="print"/>
          <a:srcRect b="4073"/>
          <a:stretch>
            <a:fillRect/>
          </a:stretch>
        </p:blipFill>
        <p:spPr bwMode="auto">
          <a:xfrm>
            <a:off x="4675889" y="919152"/>
            <a:ext cx="3990713" cy="3589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ubtitle 2"/>
          <p:cNvSpPr txBox="1">
            <a:spLocks/>
          </p:cNvSpPr>
          <p:nvPr/>
        </p:nvSpPr>
        <p:spPr bwMode="auto">
          <a:xfrm>
            <a:off x="0" y="320204"/>
            <a:ext cx="9144000" cy="584775"/>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Türkiye’nin Su Ürünleri Potansiyeli</a:t>
            </a:r>
            <a:endParaRPr lang="en-US" dirty="0"/>
          </a:p>
        </p:txBody>
      </p:sp>
      <p:sp>
        <p:nvSpPr>
          <p:cNvPr id="8" name="Text Box 9"/>
          <p:cNvSpPr txBox="1">
            <a:spLocks noChangeArrowheads="1"/>
          </p:cNvSpPr>
          <p:nvPr/>
        </p:nvSpPr>
        <p:spPr bwMode="auto">
          <a:xfrm>
            <a:off x="508475" y="5589240"/>
            <a:ext cx="8127050" cy="584775"/>
          </a:xfrm>
          <a:prstGeom prst="rect">
            <a:avLst/>
          </a:prstGeom>
          <a:solidFill>
            <a:schemeClr val="bg2">
              <a:lumMod val="75000"/>
            </a:schemeClr>
          </a:solidFill>
          <a:ln>
            <a:noFill/>
          </a:ln>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ClrTx/>
              <a:buSzTx/>
              <a:buNone/>
            </a:pPr>
            <a:r>
              <a:rPr lang="tr-TR" altLang="tr-TR" sz="1600" b="1" dirty="0">
                <a:solidFill>
                  <a:srgbClr val="00FF00"/>
                </a:solidFill>
              </a:rPr>
              <a:t>Türkiye </a:t>
            </a:r>
            <a:r>
              <a:rPr lang="tr-TR" altLang="tr-TR" sz="1600" b="1" dirty="0" smtClean="0">
                <a:solidFill>
                  <a:srgbClr val="00FF00"/>
                </a:solidFill>
              </a:rPr>
              <a:t>177.714  </a:t>
            </a:r>
            <a:r>
              <a:rPr lang="tr-TR" altLang="tr-TR" sz="1600" b="1" dirty="0">
                <a:solidFill>
                  <a:srgbClr val="00FF00"/>
                </a:solidFill>
              </a:rPr>
              <a:t>km </a:t>
            </a:r>
            <a:r>
              <a:rPr lang="tr-TR" altLang="tr-TR" sz="1600" b="1" dirty="0" smtClean="0">
                <a:solidFill>
                  <a:srgbClr val="00FF00"/>
                </a:solidFill>
              </a:rPr>
              <a:t>uzunluğunda,  </a:t>
            </a:r>
            <a:r>
              <a:rPr lang="tr-TR" altLang="tr-TR" sz="1600" b="1" dirty="0">
                <a:solidFill>
                  <a:srgbClr val="00FF00"/>
                </a:solidFill>
              </a:rPr>
              <a:t>33  adet nehir  ve  8.333 km kıyı </a:t>
            </a:r>
            <a:r>
              <a:rPr lang="tr-TR" altLang="tr-TR" sz="1600" b="1" dirty="0" smtClean="0">
                <a:solidFill>
                  <a:srgbClr val="00FF00"/>
                </a:solidFill>
              </a:rPr>
              <a:t>uzunluğu ile Akdeniz’in </a:t>
            </a:r>
            <a:r>
              <a:rPr lang="tr-TR" altLang="tr-TR" sz="1600" b="1" dirty="0">
                <a:solidFill>
                  <a:srgbClr val="00FF00"/>
                </a:solidFill>
              </a:rPr>
              <a:t>ikinci en uzun kıyı uzunluğuna sahiptir</a:t>
            </a:r>
            <a:r>
              <a:rPr lang="tr-TR" altLang="tr-TR" sz="1600" b="1" dirty="0" smtClean="0">
                <a:solidFill>
                  <a:srgbClr val="00FF00"/>
                </a:solidFill>
              </a:rPr>
              <a:t>.</a:t>
            </a:r>
            <a:endParaRPr lang="en-GB" altLang="tr-TR" sz="1600" b="1" dirty="0">
              <a:solidFill>
                <a:srgbClr val="00FF00"/>
              </a:solidFill>
            </a:endParaRPr>
          </a:p>
        </p:txBody>
      </p:sp>
    </p:spTree>
    <p:extLst>
      <p:ext uri="{BB962C8B-B14F-4D97-AF65-F5344CB8AC3E}">
        <p14:creationId xmlns:p14="http://schemas.microsoft.com/office/powerpoint/2010/main" xmlns="" val="30957002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44038" y="5589240"/>
            <a:ext cx="8229600" cy="359246"/>
          </a:xfrm>
        </p:spPr>
        <p:txBody>
          <a:bodyPr/>
          <a:lstStyle/>
          <a:p>
            <a:pPr>
              <a:defRPr/>
            </a:pPr>
            <a:r>
              <a:rPr lang="tr-TR" sz="2800" b="1" dirty="0" smtClean="0">
                <a:solidFill>
                  <a:schemeClr val="bg2">
                    <a:lumMod val="75000"/>
                  </a:schemeClr>
                </a:solidFill>
                <a:effectLst/>
                <a:latin typeface="Calibri" panose="020F0502020204030204" pitchFamily="34" charset="0"/>
                <a:cs typeface="Times New Roman" panose="02020603050405020304" pitchFamily="18" charset="0"/>
              </a:rPr>
              <a:t> toplam üretim: 537.345</a:t>
            </a:r>
            <a:r>
              <a:rPr lang="en-US" sz="2800" b="1" dirty="0" smtClean="0">
                <a:solidFill>
                  <a:schemeClr val="bg2">
                    <a:lumMod val="75000"/>
                  </a:schemeClr>
                </a:solidFill>
                <a:effectLst/>
                <a:latin typeface="Calibri" panose="020F0502020204030204" pitchFamily="34" charset="0"/>
                <a:cs typeface="Times New Roman" panose="02020603050405020304" pitchFamily="18" charset="0"/>
              </a:rPr>
              <a:t> </a:t>
            </a:r>
            <a:r>
              <a:rPr lang="tr-TR" sz="2800" b="1" dirty="0" smtClean="0">
                <a:solidFill>
                  <a:schemeClr val="bg2">
                    <a:lumMod val="75000"/>
                  </a:schemeClr>
                </a:solidFill>
                <a:effectLst/>
                <a:latin typeface="Calibri" panose="020F0502020204030204" pitchFamily="34" charset="0"/>
                <a:cs typeface="Times New Roman" panose="02020603050405020304" pitchFamily="18" charset="0"/>
              </a:rPr>
              <a:t>T</a:t>
            </a:r>
            <a:r>
              <a:rPr lang="en-US" sz="2800" b="1" dirty="0" smtClean="0">
                <a:solidFill>
                  <a:schemeClr val="bg2">
                    <a:lumMod val="75000"/>
                  </a:schemeClr>
                </a:solidFill>
                <a:effectLst/>
                <a:latin typeface="Calibri" panose="020F0502020204030204" pitchFamily="34" charset="0"/>
                <a:cs typeface="Times New Roman" panose="02020603050405020304" pitchFamily="18" charset="0"/>
              </a:rPr>
              <a:t>on</a:t>
            </a:r>
            <a:endParaRPr lang="tr-TR" sz="2800" dirty="0">
              <a:solidFill>
                <a:schemeClr val="bg2">
                  <a:lumMod val="75000"/>
                </a:schemeClr>
              </a:solidFill>
              <a:effectLst/>
              <a:latin typeface="Calibri" panose="020F0502020204030204" pitchFamily="34" charset="0"/>
              <a:cs typeface="Times New Roman" panose="02020603050405020304" pitchFamily="18" charset="0"/>
            </a:endParaRPr>
          </a:p>
        </p:txBody>
      </p:sp>
      <p:sp>
        <p:nvSpPr>
          <p:cNvPr id="5" name="Subtitle 2"/>
          <p:cNvSpPr txBox="1">
            <a:spLocks/>
          </p:cNvSpPr>
          <p:nvPr/>
        </p:nvSpPr>
        <p:spPr bwMode="auto">
          <a:xfrm>
            <a:off x="0" y="188640"/>
            <a:ext cx="9144000" cy="584775"/>
          </a:xfrm>
          <a:prstGeom prst="rect">
            <a:avLst/>
          </a:prstGeom>
        </p:spPr>
        <p:txBody>
          <a:bodyPr wrap="square">
            <a:spAutoFit/>
          </a:bodyPr>
          <a:lstStyle>
            <a:defPPr>
              <a:defRPr lang="tr-TR"/>
            </a:defPPr>
            <a:lvl1pPr algn="ctr">
              <a:defRPr sz="3200" b="1" kern="0">
                <a:solidFill>
                  <a:srgbClr val="2B2B85">
                    <a:lumMod val="75000"/>
                  </a:srgbClr>
                </a:solidFill>
                <a:latin typeface="Calibri" panose="020F0502020204030204" pitchFamily="34" charset="0"/>
                <a:ea typeface="+mj-ea"/>
                <a:cs typeface="Times New Roman" panose="02020603050405020304" pitchFamily="18" charset="0"/>
              </a:defRPr>
            </a:lvl1pPr>
          </a:lstStyle>
          <a:p>
            <a:r>
              <a:rPr lang="tr-TR" dirty="0" smtClean="0"/>
              <a:t>Türkiye 2014 Yılı Toplam Su Ürünleri Üretimi</a:t>
            </a:r>
            <a:r>
              <a:rPr lang="en-GB" dirty="0" smtClean="0"/>
              <a:t> (</a:t>
            </a:r>
            <a:r>
              <a:rPr lang="tr-TR" dirty="0" smtClean="0"/>
              <a:t>t</a:t>
            </a:r>
            <a:r>
              <a:rPr lang="en-GB" dirty="0" smtClean="0"/>
              <a:t>on)</a:t>
            </a:r>
            <a:endParaRPr lang="en-GB" dirty="0"/>
          </a:p>
        </p:txBody>
      </p:sp>
      <p:graphicFrame>
        <p:nvGraphicFramePr>
          <p:cNvPr id="38916" name="6 İçerik Yer Tutucusu"/>
          <p:cNvGraphicFramePr>
            <a:graphicFrameLocks noGrp="1"/>
          </p:cNvGraphicFramePr>
          <p:nvPr>
            <p:ph idx="1"/>
            <p:extLst>
              <p:ext uri="{D42A27DB-BD31-4B8C-83A1-F6EECF244321}">
                <p14:modId xmlns:p14="http://schemas.microsoft.com/office/powerpoint/2010/main" xmlns="" val="419142310"/>
              </p:ext>
            </p:extLst>
          </p:nvPr>
        </p:nvGraphicFramePr>
        <p:xfrm>
          <a:off x="107950" y="908050"/>
          <a:ext cx="9036050" cy="5291138"/>
        </p:xfrm>
        <a:graphic>
          <a:graphicData uri="http://schemas.openxmlformats.org/presentationml/2006/ole">
            <p:oleObj spid="_x0000_s3356" name="Çalışma Sayfası" r:id="rId4" imgW="8340051" imgH="4633362" progId="Excel.Sheet.8">
              <p:embed/>
            </p:oleObj>
          </a:graphicData>
        </a:graphic>
      </p:graphicFrame>
      <p:sp>
        <p:nvSpPr>
          <p:cNvPr id="38917" name="Text Box 9"/>
          <p:cNvSpPr txBox="1">
            <a:spLocks noChangeArrowheads="1"/>
          </p:cNvSpPr>
          <p:nvPr/>
        </p:nvSpPr>
        <p:spPr bwMode="auto">
          <a:xfrm>
            <a:off x="444038" y="6342648"/>
            <a:ext cx="1799679" cy="338138"/>
          </a:xfrm>
          <a:prstGeom prst="rect">
            <a:avLst/>
          </a:prstGeom>
          <a:solidFill>
            <a:schemeClr val="bg2">
              <a:lumMod val="75000"/>
            </a:schemeClr>
          </a:solidFill>
          <a:ln>
            <a:noFill/>
          </a:ln>
          <a:extLst/>
        </p:spPr>
        <p:txBody>
          <a:bodyPr wrap="square">
            <a:spAutoFit/>
          </a:bodyPr>
          <a:lstStyle>
            <a:defPPr>
              <a:defRPr lang="tr-TR"/>
            </a:defPPr>
            <a:lvl1pPr fontAlgn="base">
              <a:spcBef>
                <a:spcPct val="50000"/>
              </a:spcBef>
              <a:spcAft>
                <a:spcPct val="0"/>
              </a:spcAft>
              <a:defRPr sz="1600" b="1">
                <a:solidFill>
                  <a:srgbClr val="00FF00"/>
                </a:solidFill>
                <a:latin typeface="Arial" panose="020B0604020202020204" pitchFamily="34" charset="0"/>
                <a:cs typeface="Arial" panose="020B0604020202020204" pitchFamily="34" charset="0"/>
              </a:defRPr>
            </a:lvl1pPr>
          </a:lstStyle>
          <a:p>
            <a:r>
              <a:rPr lang="tr-TR" altLang="tr-TR" dirty="0"/>
              <a:t>Kaynak</a:t>
            </a:r>
            <a:r>
              <a:rPr lang="en-US" altLang="tr-TR" dirty="0"/>
              <a:t>: </a:t>
            </a:r>
            <a:r>
              <a:rPr lang="tr-TR" altLang="tr-TR" dirty="0"/>
              <a:t>TUİK</a:t>
            </a:r>
            <a:endParaRPr lang="en-GB" altLang="tr-TR" dirty="0"/>
          </a:p>
        </p:txBody>
      </p:sp>
    </p:spTree>
    <p:extLst>
      <p:ext uri="{BB962C8B-B14F-4D97-AF65-F5344CB8AC3E}">
        <p14:creationId xmlns:p14="http://schemas.microsoft.com/office/powerpoint/2010/main" xmlns="" val="360964070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pple">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ipple">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pple">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Ripple">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rgbClr val="FF3300"/>
          </a:buClr>
          <a:buSzPct val="50000"/>
          <a:buFontTx/>
          <a:buChar char="o"/>
          <a:tabLst/>
          <a:defRPr kumimoji="0" lang="en-GB" sz="2400" b="0"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themeOverride>
</file>

<file path=ppt/theme/themeOverride10.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themeOverride>
</file>

<file path=ppt/theme/themeOverride3.xml><?xml version="1.0" encoding="utf-8"?>
<a:themeOverride xmlns:a="http://schemas.openxmlformats.org/drawingml/2006/main">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themeOverride>
</file>

<file path=ppt/theme/themeOverride4.xml><?xml version="1.0" encoding="utf-8"?>
<a:themeOverride xmlns:a="http://schemas.openxmlformats.org/drawingml/2006/main">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2749</TotalTime>
  <Words>5117</Words>
  <Application>Microsoft Office PowerPoint</Application>
  <PresentationFormat>Ekran Gösterisi (4:3)</PresentationFormat>
  <Paragraphs>2158</Paragraphs>
  <Slides>68</Slides>
  <Notes>11</Notes>
  <HiddenSlides>0</HiddenSlides>
  <MMClips>0</MMClips>
  <ScaleCrop>false</ScaleCrop>
  <HeadingPairs>
    <vt:vector size="6" baseType="variant">
      <vt:variant>
        <vt:lpstr>Tema</vt:lpstr>
      </vt:variant>
      <vt:variant>
        <vt:i4>5</vt:i4>
      </vt:variant>
      <vt:variant>
        <vt:lpstr>Katıştırılmış OLE Hizmet Programları</vt:lpstr>
      </vt:variant>
      <vt:variant>
        <vt:i4>1</vt:i4>
      </vt:variant>
      <vt:variant>
        <vt:lpstr>Slayt Başlıkları</vt:lpstr>
      </vt:variant>
      <vt:variant>
        <vt:i4>68</vt:i4>
      </vt:variant>
    </vt:vector>
  </HeadingPairs>
  <TitlesOfParts>
    <vt:vector size="74" baseType="lpstr">
      <vt:lpstr>Ofis Teması</vt:lpstr>
      <vt:lpstr>Ripple</vt:lpstr>
      <vt:lpstr>1_Ripple</vt:lpstr>
      <vt:lpstr>2_Ripple</vt:lpstr>
      <vt:lpstr>3_Ripple</vt:lpstr>
      <vt:lpstr>Çalışma Sayfası</vt:lpstr>
      <vt:lpstr>Slayt 1</vt:lpstr>
      <vt:lpstr>Slayt 2</vt:lpstr>
      <vt:lpstr>Slayt 3</vt:lpstr>
      <vt:lpstr>Slayt 4</vt:lpstr>
      <vt:lpstr>Slayt 5</vt:lpstr>
      <vt:lpstr>Slayt 6</vt:lpstr>
      <vt:lpstr>Slayt 7</vt:lpstr>
      <vt:lpstr>Slayt 8</vt:lpstr>
      <vt:lpstr> toplam üretim: 537.345 Ton</vt:lpstr>
      <vt:lpstr>Slayt 10</vt:lpstr>
      <vt:lpstr>Slayt 11</vt:lpstr>
      <vt:lpstr>Slayt 12</vt:lpstr>
      <vt:lpstr>Slayt 13</vt:lpstr>
      <vt:lpstr>Slayt 14</vt:lpstr>
      <vt:lpstr>Slayt 15</vt:lpstr>
      <vt:lpstr>Kaynak: FAO, TUIK</vt:lpstr>
      <vt:lpstr>Slayt 17</vt:lpstr>
      <vt:lpstr>Slayt 18</vt:lpstr>
      <vt:lpstr>Slayt 19</vt:lpstr>
      <vt:lpstr>2010 – 2013 Yılları Dünya Su Ürünleri Toplam Üretimi</vt:lpstr>
      <vt:lpstr>Türkiye Su Ürünleri Avcılık ve Yetiştiricilik Toplam Üretimi  (ton)</vt:lpstr>
      <vt:lpstr>2010 – 2013 Yılları Türkiye’nin Dünya Su Ürünleri  Üretimindeki  Sıralaması</vt:lpstr>
      <vt:lpstr>2010 – 2013 Yılları Su Ürünleri  Üretiminde, Türkiye’nin 28 Avrupa Birliği Ülkesi İçerisindeki Sıralaması</vt:lpstr>
      <vt:lpstr>Su Ürünleri Üretimi, İhracatı, İthalatı  2000-2014 (ton)</vt:lpstr>
      <vt:lpstr>Türkiye Su Ürünleri  Tüketimi (ton)</vt:lpstr>
      <vt:lpstr>Türkiye  Su Ürünleri  Kişi Başı Tüketim (kg)</vt:lpstr>
      <vt:lpstr>Ülkemiz Denizlerinde Yıllara  Göre Balıkçı Gemisi Sayıları</vt:lpstr>
      <vt:lpstr>Ülkemiz İçsularında Yıllara  Göre Balıkçı Gemisi Sayıları</vt:lpstr>
      <vt:lpstr>Ülkemizde Yıllara  Göre Balıkçı Gemisi Sayıları Toplamı</vt:lpstr>
      <vt:lpstr> Balıkçı Gemilerinin Boy Dağılımı (2014) </vt:lpstr>
      <vt:lpstr>Balıkçı Filosu</vt:lpstr>
      <vt:lpstr>Ülkemiz (Deniz) Avcılık Üretim  miktarı(ton)</vt:lpstr>
      <vt:lpstr>Slayt 33</vt:lpstr>
      <vt:lpstr>2005-2014 Yılları Arasında Avlanan Deniz Balıkları Miktarı ile Avlanan Hamsi Miktarının Karşılaştırılması (ton)</vt:lpstr>
      <vt:lpstr>2014 Yılında En Çok Avlanan Deniz Balıkları ve Miktarları (ton)</vt:lpstr>
      <vt:lpstr>2014 Yılında En Çok Avlanılan Deniz Balıkları (ton)*</vt:lpstr>
      <vt:lpstr>Slayt 37</vt:lpstr>
      <vt:lpstr>Avcılığı En Çok Yapılan Pelajik Deniz Balıklarının Üretim Miktarları (ton)</vt:lpstr>
      <vt:lpstr>2014 Yılında Avcılığı En Çok Yapılan Deniz Ürünlerimizin Üretim Miktarları (ton)</vt:lpstr>
      <vt:lpstr>Ülkemiz İçsu Avcılık Üretim Miktarı (ton)</vt:lpstr>
      <vt:lpstr>2014 Yılı içinde Avlanılan Tatlı Su Ürünleri İsim ve Miktarları (ton)</vt:lpstr>
      <vt:lpstr>İçsularımızda En Çok Avlanan Türler ( 2014 Yılı)</vt:lpstr>
      <vt:lpstr>2014  Yılı İçinde Avlanan  Tatlısu Ürünleri Miktarı (ton)*</vt:lpstr>
      <vt:lpstr> Ülkemiz Toplam Avcılık  Miktarı (ton) </vt:lpstr>
      <vt:lpstr>Deniz Avcılığı Üretim Değeri (milyon ₺)</vt:lpstr>
      <vt:lpstr> İçsu Avcılık Üretim Değeri (milyon ₺) </vt:lpstr>
      <vt:lpstr> Avcılık Toplam Üretim Değeri (milyon ₺) </vt:lpstr>
      <vt:lpstr>Deniz ve İçsu Yetiştiricilik Üretim Miktarı ve Toplamdaki Pay Oranı</vt:lpstr>
      <vt:lpstr>Deniz ve İçsu Yetiştiricilik Üretim Değeri ve Toplamdaki Pay Oranı</vt:lpstr>
      <vt:lpstr>Toplam Su Ürünleri Üretim Miktarı (ton)</vt:lpstr>
      <vt:lpstr> Toplam Su Ürünleri Üretim Değeri  (₺) </vt:lpstr>
      <vt:lpstr>Türkiye’nin Su Ürünleri  İhracat ve İthalatı (ton)</vt:lpstr>
      <vt:lpstr>Türkiye’nin Su Ürünleri İhracat ve İthalatı Değeri ($)</vt:lpstr>
      <vt:lpstr>Türkiye’nin Su Ürünleri İhracat ve İthalatı Değeri (₺)</vt:lpstr>
      <vt:lpstr>2014  Yılı Toplam Su Ürünleri Yetiştiricilik Üretimimiz (ton)</vt:lpstr>
      <vt:lpstr>Su Ürünleri Yetiştiricilik Tesisleri (2014)</vt:lpstr>
      <vt:lpstr>Slayt 57</vt:lpstr>
      <vt:lpstr>Deniz Balıkları Kuluçkahaneleri (2015)</vt:lpstr>
      <vt:lpstr>Türkiye'de Yetiştiriciliği En Çok Yapılan Türlerin Üretim Miktarları (Ton)</vt:lpstr>
      <vt:lpstr> Balıklandırma (Sazan) Miktarları </vt:lpstr>
      <vt:lpstr>Ülkemizde Su Ürünleri İşleme ve Değerlendirme</vt:lpstr>
      <vt:lpstr>Ülkemizdeki Su Ürünleri İşleme ve Değerlendirme Tesisleri</vt:lpstr>
      <vt:lpstr>Slayt 63</vt:lpstr>
      <vt:lpstr>Slayt 64</vt:lpstr>
      <vt:lpstr>Isparta ve Muğla İşleme Fabrikası ve Alabalık Tesisleri</vt:lpstr>
      <vt:lpstr>Slayt 66</vt:lpstr>
      <vt:lpstr>Slayt 67</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GİRİŞ</dc:title>
  <dc:creator>Hasan zengin</dc:creator>
  <cp:lastModifiedBy>AA</cp:lastModifiedBy>
  <cp:revision>264</cp:revision>
  <dcterms:created xsi:type="dcterms:W3CDTF">2015-10-27T11:26:03Z</dcterms:created>
  <dcterms:modified xsi:type="dcterms:W3CDTF">2017-12-12T08:19:51Z</dcterms:modified>
</cp:coreProperties>
</file>