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64" r:id="rId8"/>
    <p:sldId id="266"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3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21.05.2020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21.05.2020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A6344E3-4A45-4AB6-992A-1A3DB230648A}"/>
              </a:ext>
            </a:extLst>
          </p:cNvPr>
          <p:cNvSpPr>
            <a:spLocks noGrp="1"/>
          </p:cNvSpPr>
          <p:nvPr>
            <p:ph type="title"/>
          </p:nvPr>
        </p:nvSpPr>
        <p:spPr/>
        <p:txBody>
          <a:bodyPr/>
          <a:lstStyle/>
          <a:p>
            <a:r>
              <a:rPr lang="tr-TR" dirty="0">
                <a:solidFill>
                  <a:srgbClr val="00B050"/>
                </a:solidFill>
              </a:rPr>
              <a:t>Çatışma Yönetiminde İletişim</a:t>
            </a:r>
            <a:endParaRPr lang="tr-TR" dirty="0"/>
          </a:p>
        </p:txBody>
      </p:sp>
      <p:sp>
        <p:nvSpPr>
          <p:cNvPr id="3" name="İçerik Yer Tutucusu 2">
            <a:extLst>
              <a:ext uri="{FF2B5EF4-FFF2-40B4-BE49-F238E27FC236}">
                <a16:creationId xmlns:a16="http://schemas.microsoft.com/office/drawing/2014/main" id="{978370CD-599B-4CC9-BF4D-F1ADDA277D27}"/>
              </a:ext>
            </a:extLst>
          </p:cNvPr>
          <p:cNvSpPr>
            <a:spLocks noGrp="1"/>
          </p:cNvSpPr>
          <p:nvPr>
            <p:ph idx="1"/>
          </p:nvPr>
        </p:nvSpPr>
        <p:spPr/>
        <p:txBody>
          <a:bodyPr/>
          <a:lstStyle/>
          <a:p>
            <a:pPr algn="just"/>
            <a:r>
              <a:rPr lang="tr-TR" dirty="0"/>
              <a:t>Örgütlerde örgüt üyeleri, sözcüler, bilgi liderleri, yalıtılmışlar, kapıcılar, kozmopolitler gibi rolleri oynarlar. Bu rolleri oynayan </a:t>
            </a:r>
            <a:r>
              <a:rPr lang="tr-TR" dirty="0" err="1"/>
              <a:t>işgörenler</a:t>
            </a:r>
            <a:r>
              <a:rPr lang="tr-TR" dirty="0"/>
              <a:t>,  mesajı kontrol etme, diğer </a:t>
            </a:r>
            <a:r>
              <a:rPr lang="tr-TR" dirty="0" err="1"/>
              <a:t>işgörenlere</a:t>
            </a:r>
            <a:r>
              <a:rPr lang="tr-TR" dirty="0"/>
              <a:t> mesaj aktarma, mesajları çevreye aktarma ve bilgileri yorumlama gibi davranışlar gösterir (Demir, s. 140, 2000).</a:t>
            </a:r>
          </a:p>
        </p:txBody>
      </p:sp>
    </p:spTree>
    <p:extLst>
      <p:ext uri="{BB962C8B-B14F-4D97-AF65-F5344CB8AC3E}">
        <p14:creationId xmlns:p14="http://schemas.microsoft.com/office/powerpoint/2010/main" val="164937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010F9C6-C0DD-4626-8DC3-5105F8C26DA6}"/>
              </a:ext>
            </a:extLst>
          </p:cNvPr>
          <p:cNvSpPr>
            <a:spLocks noGrp="1"/>
          </p:cNvSpPr>
          <p:nvPr>
            <p:ph type="title"/>
          </p:nvPr>
        </p:nvSpPr>
        <p:spPr/>
        <p:txBody>
          <a:bodyPr/>
          <a:lstStyle/>
          <a:p>
            <a:r>
              <a:rPr lang="tr-TR" dirty="0">
                <a:solidFill>
                  <a:srgbClr val="00B050"/>
                </a:solidFill>
              </a:rPr>
              <a:t>İletişimi Kolaylaştırıcı Unsurlar</a:t>
            </a:r>
          </a:p>
        </p:txBody>
      </p:sp>
      <p:sp>
        <p:nvSpPr>
          <p:cNvPr id="3" name="İçerik Yer Tutucusu 2">
            <a:extLst>
              <a:ext uri="{FF2B5EF4-FFF2-40B4-BE49-F238E27FC236}">
                <a16:creationId xmlns:a16="http://schemas.microsoft.com/office/drawing/2014/main" id="{3646EFC8-1CC6-4618-BC1B-3CD93CEB95D2}"/>
              </a:ext>
            </a:extLst>
          </p:cNvPr>
          <p:cNvSpPr>
            <a:spLocks noGrp="1"/>
          </p:cNvSpPr>
          <p:nvPr>
            <p:ph idx="1"/>
          </p:nvPr>
        </p:nvSpPr>
        <p:spPr>
          <a:xfrm>
            <a:off x="445978" y="1417638"/>
            <a:ext cx="8229600" cy="4525963"/>
          </a:xfrm>
        </p:spPr>
        <p:txBody>
          <a:bodyPr>
            <a:normAutofit/>
          </a:bodyPr>
          <a:lstStyle/>
          <a:p>
            <a:endParaRPr lang="tr-TR" dirty="0"/>
          </a:p>
          <a:p>
            <a:pPr algn="just"/>
            <a:r>
              <a:rPr lang="tr-TR" sz="2600" dirty="0"/>
              <a:t>Örgütlerde yukarıdan aşağıya iletişim çok sık kullanılır. Ancak aşağıdan yukarıya iletişime başvurulmasının yararları göz ardı edilemeyecek kadar önemlidir. Bu şekilde bir iletişim yönetimin aldığı kararların benimsenmesinin uygulanma derecesinin bilinmesi, </a:t>
            </a:r>
            <a:r>
              <a:rPr lang="tr-TR" sz="2600" dirty="0" err="1"/>
              <a:t>işgörenlerin</a:t>
            </a:r>
            <a:r>
              <a:rPr lang="tr-TR" sz="2600" dirty="0"/>
              <a:t> örgüte katkısını artmasını ve onların örgütü benimsemelerini sağlar (Aydın, s. 150, 1994).</a:t>
            </a:r>
          </a:p>
          <a:p>
            <a:endParaRPr lang="tr-TR" dirty="0"/>
          </a:p>
          <a:p>
            <a:endParaRPr lang="tr-TR" dirty="0"/>
          </a:p>
          <a:p>
            <a:endParaRPr lang="tr-TR" dirty="0"/>
          </a:p>
        </p:txBody>
      </p:sp>
    </p:spTree>
    <p:extLst>
      <p:ext uri="{BB962C8B-B14F-4D97-AF65-F5344CB8AC3E}">
        <p14:creationId xmlns:p14="http://schemas.microsoft.com/office/powerpoint/2010/main" val="35748765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77DF10-1900-4E87-9955-01490D89C444}"/>
              </a:ext>
            </a:extLst>
          </p:cNvPr>
          <p:cNvSpPr>
            <a:spLocks noGrp="1"/>
          </p:cNvSpPr>
          <p:nvPr>
            <p:ph type="title"/>
          </p:nvPr>
        </p:nvSpPr>
        <p:spPr/>
        <p:txBody>
          <a:bodyPr>
            <a:normAutofit fontScale="90000"/>
          </a:bodyPr>
          <a:lstStyle/>
          <a:p>
            <a:r>
              <a:rPr lang="tr-TR" dirty="0">
                <a:solidFill>
                  <a:srgbClr val="00B050"/>
                </a:solidFill>
              </a:rPr>
              <a:t>Çatışma çözme sürecinde </a:t>
            </a:r>
            <a:br>
              <a:rPr lang="tr-TR" dirty="0">
                <a:solidFill>
                  <a:srgbClr val="00B050"/>
                </a:solidFill>
              </a:rPr>
            </a:br>
            <a:r>
              <a:rPr lang="tr-TR" dirty="0">
                <a:solidFill>
                  <a:srgbClr val="00B050"/>
                </a:solidFill>
              </a:rPr>
              <a:t>iletişimin temel alınması</a:t>
            </a:r>
          </a:p>
        </p:txBody>
      </p:sp>
      <p:sp>
        <p:nvSpPr>
          <p:cNvPr id="3" name="İçerik Yer Tutucusu 2">
            <a:extLst>
              <a:ext uri="{FF2B5EF4-FFF2-40B4-BE49-F238E27FC236}">
                <a16:creationId xmlns:a16="http://schemas.microsoft.com/office/drawing/2014/main" id="{19C37F08-4BAB-4BA3-93F0-6CE4C8A60DBD}"/>
              </a:ext>
            </a:extLst>
          </p:cNvPr>
          <p:cNvSpPr>
            <a:spLocks noGrp="1"/>
          </p:cNvSpPr>
          <p:nvPr>
            <p:ph idx="1"/>
          </p:nvPr>
        </p:nvSpPr>
        <p:spPr/>
        <p:txBody>
          <a:bodyPr/>
          <a:lstStyle/>
          <a:p>
            <a:pPr algn="just"/>
            <a:r>
              <a:rPr lang="tr-TR" dirty="0"/>
              <a:t>Yönetici iletişimi başlatır, güçlendirir, sonuçlandır ve iletileri ayıklar. Dolayısıyla yönetici çatışma çözümünde iletişim kullanarak sonuca ulaşmada önemli bir aracı kullanma şansına sahiptir (Başaran, s. 287, 1989).</a:t>
            </a:r>
          </a:p>
        </p:txBody>
      </p:sp>
    </p:spTree>
    <p:extLst>
      <p:ext uri="{BB962C8B-B14F-4D97-AF65-F5344CB8AC3E}">
        <p14:creationId xmlns:p14="http://schemas.microsoft.com/office/powerpoint/2010/main" val="9044040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5C0743-E9DE-400B-B83B-13ED0EB27ABC}"/>
              </a:ext>
            </a:extLst>
          </p:cNvPr>
          <p:cNvSpPr>
            <a:spLocks noGrp="1"/>
          </p:cNvSpPr>
          <p:nvPr>
            <p:ph type="title"/>
          </p:nvPr>
        </p:nvSpPr>
        <p:spPr/>
        <p:txBody>
          <a:bodyPr>
            <a:normAutofit/>
          </a:bodyPr>
          <a:lstStyle/>
          <a:p>
            <a:r>
              <a:rPr lang="tr-TR" dirty="0">
                <a:solidFill>
                  <a:srgbClr val="00B050"/>
                </a:solidFill>
              </a:rPr>
              <a:t>Etkili İletişim</a:t>
            </a:r>
          </a:p>
        </p:txBody>
      </p:sp>
      <p:sp>
        <p:nvSpPr>
          <p:cNvPr id="3" name="İçerik Yer Tutucusu 2">
            <a:extLst>
              <a:ext uri="{FF2B5EF4-FFF2-40B4-BE49-F238E27FC236}">
                <a16:creationId xmlns:a16="http://schemas.microsoft.com/office/drawing/2014/main" id="{5A4B85D7-9619-4526-81E3-215BA94B3872}"/>
              </a:ext>
            </a:extLst>
          </p:cNvPr>
          <p:cNvSpPr>
            <a:spLocks noGrp="1"/>
          </p:cNvSpPr>
          <p:nvPr>
            <p:ph idx="1"/>
          </p:nvPr>
        </p:nvSpPr>
        <p:spPr/>
        <p:txBody>
          <a:bodyPr>
            <a:normAutofit fontScale="92500" lnSpcReduction="20000"/>
          </a:bodyPr>
          <a:lstStyle/>
          <a:p>
            <a:endParaRPr lang="tr-TR" dirty="0">
              <a:solidFill>
                <a:srgbClr val="00B050"/>
              </a:solidFill>
            </a:endParaRPr>
          </a:p>
          <a:p>
            <a:pPr marL="0" indent="0" algn="just">
              <a:buNone/>
            </a:pPr>
            <a:r>
              <a:rPr lang="tr-TR" dirty="0"/>
              <a:t>Sağlıklı ve etkili ilişkileri kurmak ve sürdürmek için gerekli olan iyi bir dinleme becerisi için şu şekilde hareket edilmelidir (</a:t>
            </a:r>
            <a:r>
              <a:rPr lang="tr-TR" dirty="0" err="1"/>
              <a:t>Karip</a:t>
            </a:r>
            <a:r>
              <a:rPr lang="tr-TR" dirty="0"/>
              <a:t>, s. 83-84, 2000); karşı tarafı dinlediğini göstermek için konuşmadan bekleme, karşı taraf cevap vermeden yeni bir soru sormama, sözlü ya da jest ve mimiklerle sözel olmayan şekilde  itiraz ederek söz kesmeme, konuşmaya ilişkin  karşı tarafa olumlu ya da olumsuz tepki verme, gerektiğinde soru sorma, konuşmanın doğru anlaşıldığından emin olma. </a:t>
            </a:r>
          </a:p>
          <a:p>
            <a:endParaRPr lang="tr-TR" dirty="0">
              <a:solidFill>
                <a:srgbClr val="00B050"/>
              </a:solidFill>
            </a:endParaRPr>
          </a:p>
        </p:txBody>
      </p:sp>
    </p:spTree>
    <p:extLst>
      <p:ext uri="{BB962C8B-B14F-4D97-AF65-F5344CB8AC3E}">
        <p14:creationId xmlns:p14="http://schemas.microsoft.com/office/powerpoint/2010/main" val="4843428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4A3BCAD-852C-4D39-9959-E4D7611EF3CB}"/>
              </a:ext>
            </a:extLst>
          </p:cNvPr>
          <p:cNvSpPr>
            <a:spLocks noGrp="1"/>
          </p:cNvSpPr>
          <p:nvPr>
            <p:ph type="title"/>
          </p:nvPr>
        </p:nvSpPr>
        <p:spPr/>
        <p:txBody>
          <a:bodyPr/>
          <a:lstStyle/>
          <a:p>
            <a:r>
              <a:rPr lang="tr-TR" dirty="0">
                <a:solidFill>
                  <a:srgbClr val="00B050"/>
                </a:solidFill>
              </a:rPr>
              <a:t>Etkili iletişim</a:t>
            </a:r>
          </a:p>
        </p:txBody>
      </p:sp>
      <p:sp>
        <p:nvSpPr>
          <p:cNvPr id="3" name="İçerik Yer Tutucusu 2">
            <a:extLst>
              <a:ext uri="{FF2B5EF4-FFF2-40B4-BE49-F238E27FC236}">
                <a16:creationId xmlns:a16="http://schemas.microsoft.com/office/drawing/2014/main" id="{B3092A73-C988-4B12-BC09-18E5D0600A7B}"/>
              </a:ext>
            </a:extLst>
          </p:cNvPr>
          <p:cNvSpPr>
            <a:spLocks noGrp="1"/>
          </p:cNvSpPr>
          <p:nvPr>
            <p:ph idx="1"/>
          </p:nvPr>
        </p:nvSpPr>
        <p:spPr/>
        <p:txBody>
          <a:bodyPr>
            <a:normAutofit/>
          </a:bodyPr>
          <a:lstStyle/>
          <a:p>
            <a:pPr algn="just"/>
            <a:r>
              <a:rPr lang="tr-TR" sz="2800" dirty="0"/>
              <a:t>Örgütlerde iletişim sürecinin veri kaybına uğramadan tamamlanabilmesi kaynağın ve alıcının bilgiyi doğru ve etkin şekilde kodlama ve çözümleme becerisine bağlıdır (</a:t>
            </a:r>
            <a:r>
              <a:rPr lang="tr-TR" sz="2800" dirty="0" err="1"/>
              <a:t>Mcshane</a:t>
            </a:r>
            <a:r>
              <a:rPr lang="tr-TR" sz="2800" dirty="0"/>
              <a:t> ve </a:t>
            </a:r>
            <a:r>
              <a:rPr lang="tr-TR" sz="2800" dirty="0" err="1"/>
              <a:t>Glinow</a:t>
            </a:r>
            <a:r>
              <a:rPr lang="tr-TR" sz="2800" dirty="0"/>
              <a:t>, s. 154, 2016). Bunun temel koşulu, kaynak ve alıcı arasında mesaja yüklenen anlamın aynı şekilde anlaşılmasını sağlayacak karşılıklı güvenin olması gerekir (</a:t>
            </a:r>
            <a:r>
              <a:rPr lang="tr-TR" sz="2800" dirty="0" err="1"/>
              <a:t>Karip</a:t>
            </a:r>
            <a:r>
              <a:rPr lang="tr-TR" sz="2800" dirty="0"/>
              <a:t>, s. 83, 2000).</a:t>
            </a:r>
          </a:p>
        </p:txBody>
      </p:sp>
    </p:spTree>
    <p:extLst>
      <p:ext uri="{BB962C8B-B14F-4D97-AF65-F5344CB8AC3E}">
        <p14:creationId xmlns:p14="http://schemas.microsoft.com/office/powerpoint/2010/main" val="2431937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F34DBAC-46D2-49B3-A7AB-702D2D2A91CD}"/>
              </a:ext>
            </a:extLst>
          </p:cNvPr>
          <p:cNvSpPr>
            <a:spLocks noGrp="1"/>
          </p:cNvSpPr>
          <p:nvPr>
            <p:ph type="title"/>
          </p:nvPr>
        </p:nvSpPr>
        <p:spPr/>
        <p:txBody>
          <a:bodyPr/>
          <a:lstStyle/>
          <a:p>
            <a:r>
              <a:rPr lang="tr-TR" dirty="0">
                <a:solidFill>
                  <a:srgbClr val="00B050"/>
                </a:solidFill>
              </a:rPr>
              <a:t>İnternet tabanlı iletişim</a:t>
            </a:r>
          </a:p>
        </p:txBody>
      </p:sp>
      <p:sp>
        <p:nvSpPr>
          <p:cNvPr id="3" name="İçerik Yer Tutucusu 2">
            <a:extLst>
              <a:ext uri="{FF2B5EF4-FFF2-40B4-BE49-F238E27FC236}">
                <a16:creationId xmlns:a16="http://schemas.microsoft.com/office/drawing/2014/main" id="{55398408-55B1-450C-BB97-4812FA761197}"/>
              </a:ext>
            </a:extLst>
          </p:cNvPr>
          <p:cNvSpPr>
            <a:spLocks noGrp="1"/>
          </p:cNvSpPr>
          <p:nvPr>
            <p:ph idx="1"/>
          </p:nvPr>
        </p:nvSpPr>
        <p:spPr/>
        <p:txBody>
          <a:bodyPr>
            <a:normAutofit/>
          </a:bodyPr>
          <a:lstStyle/>
          <a:p>
            <a:pPr marL="0" indent="0">
              <a:buNone/>
            </a:pPr>
            <a:r>
              <a:rPr lang="tr-TR" sz="2800" dirty="0"/>
              <a:t>E-mail ile iletişimde yaşanan sorunlar şu şekildedir (</a:t>
            </a:r>
            <a:r>
              <a:rPr lang="tr-TR" sz="2800" dirty="0" err="1"/>
              <a:t>Mcshane</a:t>
            </a:r>
            <a:r>
              <a:rPr lang="tr-TR" sz="2800" dirty="0"/>
              <a:t> ve </a:t>
            </a:r>
            <a:r>
              <a:rPr lang="tr-TR" sz="2800" dirty="0" err="1"/>
              <a:t>Glinow</a:t>
            </a:r>
            <a:r>
              <a:rPr lang="tr-TR" sz="2800" dirty="0"/>
              <a:t>, s. 158, 2016):</a:t>
            </a:r>
          </a:p>
          <a:p>
            <a:r>
              <a:rPr lang="tr-TR" sz="2800" i="1" dirty="0"/>
              <a:t>Duyguların paylaşımı yönünden yetersizlik</a:t>
            </a:r>
          </a:p>
          <a:p>
            <a:r>
              <a:rPr lang="tr-TR" sz="2800" i="1" dirty="0"/>
              <a:t>Nezaket ve saygının azalması,</a:t>
            </a:r>
          </a:p>
          <a:p>
            <a:r>
              <a:rPr lang="tr-TR" sz="2800" i="1" dirty="0"/>
              <a:t>Belirsiz karmaşık durumlarda yetersizlik,</a:t>
            </a:r>
          </a:p>
          <a:p>
            <a:r>
              <a:rPr lang="tr-TR" sz="2800" i="1" dirty="0"/>
              <a:t>Aşırı enformasyon yüklemesi.</a:t>
            </a:r>
          </a:p>
        </p:txBody>
      </p:sp>
    </p:spTree>
    <p:extLst>
      <p:ext uri="{BB962C8B-B14F-4D97-AF65-F5344CB8AC3E}">
        <p14:creationId xmlns:p14="http://schemas.microsoft.com/office/powerpoint/2010/main" val="1353551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6FB568-663B-43E2-9935-47F1E0D807B3}"/>
              </a:ext>
            </a:extLst>
          </p:cNvPr>
          <p:cNvSpPr>
            <a:spLocks noGrp="1"/>
          </p:cNvSpPr>
          <p:nvPr>
            <p:ph type="title"/>
          </p:nvPr>
        </p:nvSpPr>
        <p:spPr/>
        <p:txBody>
          <a:bodyPr/>
          <a:lstStyle/>
          <a:p>
            <a:r>
              <a:rPr lang="tr-TR" dirty="0">
                <a:solidFill>
                  <a:srgbClr val="00B050"/>
                </a:solidFill>
              </a:rPr>
              <a:t>İletişimin İşlevleri</a:t>
            </a:r>
          </a:p>
        </p:txBody>
      </p:sp>
      <p:sp>
        <p:nvSpPr>
          <p:cNvPr id="3" name="İçerik Yer Tutucusu 2">
            <a:extLst>
              <a:ext uri="{FF2B5EF4-FFF2-40B4-BE49-F238E27FC236}">
                <a16:creationId xmlns:a16="http://schemas.microsoft.com/office/drawing/2014/main" id="{94F92555-B76F-4EDC-A8F1-63E93FB5AFC2}"/>
              </a:ext>
            </a:extLst>
          </p:cNvPr>
          <p:cNvSpPr>
            <a:spLocks noGrp="1"/>
          </p:cNvSpPr>
          <p:nvPr>
            <p:ph idx="1"/>
          </p:nvPr>
        </p:nvSpPr>
        <p:spPr/>
        <p:txBody>
          <a:bodyPr>
            <a:normAutofit lnSpcReduction="10000"/>
          </a:bodyPr>
          <a:lstStyle/>
          <a:p>
            <a:pPr marL="0" indent="0" algn="just">
              <a:buNone/>
            </a:pPr>
            <a:r>
              <a:rPr lang="tr-TR" dirty="0"/>
              <a:t>İletişimin işlevleri şunlardır (Başaran, s. 283-284, 1989):</a:t>
            </a:r>
          </a:p>
          <a:p>
            <a:pPr algn="just"/>
            <a:r>
              <a:rPr lang="tr-TR" dirty="0"/>
              <a:t>Bilgi taşır,</a:t>
            </a:r>
          </a:p>
          <a:p>
            <a:pPr algn="just"/>
            <a:r>
              <a:rPr lang="tr-TR" dirty="0"/>
              <a:t>İlişkilere aracılık eder,</a:t>
            </a:r>
          </a:p>
          <a:p>
            <a:pPr algn="just"/>
            <a:r>
              <a:rPr lang="tr-TR" dirty="0"/>
              <a:t>Etkileşime aracılık eder,</a:t>
            </a:r>
          </a:p>
          <a:p>
            <a:pPr algn="just"/>
            <a:r>
              <a:rPr lang="tr-TR" dirty="0"/>
              <a:t>Kararları taşır, </a:t>
            </a:r>
          </a:p>
          <a:p>
            <a:pPr algn="just"/>
            <a:r>
              <a:rPr lang="tr-TR" dirty="0"/>
              <a:t>Buyrukları taşır,</a:t>
            </a:r>
          </a:p>
          <a:p>
            <a:pPr algn="just"/>
            <a:r>
              <a:rPr lang="tr-TR" dirty="0"/>
              <a:t>Dönüt bildirir.</a:t>
            </a:r>
          </a:p>
          <a:p>
            <a:pPr algn="just"/>
            <a:endParaRPr lang="tr-TR" dirty="0">
              <a:solidFill>
                <a:srgbClr val="00B050"/>
              </a:solidFill>
            </a:endParaRPr>
          </a:p>
          <a:p>
            <a:pPr algn="just"/>
            <a:endParaRPr lang="tr-TR" dirty="0">
              <a:solidFill>
                <a:srgbClr val="00B050"/>
              </a:solidFill>
            </a:endParaRPr>
          </a:p>
        </p:txBody>
      </p:sp>
    </p:spTree>
    <p:extLst>
      <p:ext uri="{BB962C8B-B14F-4D97-AF65-F5344CB8AC3E}">
        <p14:creationId xmlns:p14="http://schemas.microsoft.com/office/powerpoint/2010/main" val="10359559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1289909-C037-4AF2-B369-176145CFEFAE}"/>
              </a:ext>
            </a:extLst>
          </p:cNvPr>
          <p:cNvSpPr>
            <a:spLocks noGrp="1"/>
          </p:cNvSpPr>
          <p:nvPr>
            <p:ph type="title"/>
          </p:nvPr>
        </p:nvSpPr>
        <p:spPr/>
        <p:txBody>
          <a:bodyPr/>
          <a:lstStyle/>
          <a:p>
            <a:r>
              <a:rPr lang="tr-TR" dirty="0">
                <a:solidFill>
                  <a:srgbClr val="00B050"/>
                </a:solidFill>
              </a:rPr>
              <a:t>Örgütlerde İletişimin görevleri</a:t>
            </a:r>
          </a:p>
        </p:txBody>
      </p:sp>
      <p:sp>
        <p:nvSpPr>
          <p:cNvPr id="3" name="İçerik Yer Tutucusu 2">
            <a:extLst>
              <a:ext uri="{FF2B5EF4-FFF2-40B4-BE49-F238E27FC236}">
                <a16:creationId xmlns:a16="http://schemas.microsoft.com/office/drawing/2014/main" id="{E8E1FFCD-9D44-4596-BF6A-3BEF8C624A67}"/>
              </a:ext>
            </a:extLst>
          </p:cNvPr>
          <p:cNvSpPr>
            <a:spLocks noGrp="1"/>
          </p:cNvSpPr>
          <p:nvPr>
            <p:ph idx="1"/>
          </p:nvPr>
        </p:nvSpPr>
        <p:spPr/>
        <p:txBody>
          <a:bodyPr/>
          <a:lstStyle/>
          <a:p>
            <a:pPr marL="0" indent="0" algn="just">
              <a:buNone/>
            </a:pPr>
            <a:r>
              <a:rPr lang="tr-TR" sz="2800" dirty="0"/>
              <a:t>Örgütlerde iletişimin görevleri (</a:t>
            </a:r>
            <a:r>
              <a:rPr lang="tr-TR" sz="2800" dirty="0" err="1"/>
              <a:t>Aldag</a:t>
            </a:r>
            <a:r>
              <a:rPr lang="tr-TR" sz="2800" dirty="0"/>
              <a:t> ve </a:t>
            </a:r>
            <a:r>
              <a:rPr lang="tr-TR" sz="2800" dirty="0" err="1"/>
              <a:t>Searns</a:t>
            </a:r>
            <a:r>
              <a:rPr lang="tr-TR" sz="2800" dirty="0"/>
              <a:t>, 1991’den </a:t>
            </a:r>
            <a:r>
              <a:rPr lang="tr-TR" sz="2800" dirty="0" err="1"/>
              <a:t>akt</a:t>
            </a:r>
            <a:r>
              <a:rPr lang="tr-TR" sz="2800" dirty="0"/>
              <a:t>., Demir, s. 132, 2000): </a:t>
            </a:r>
          </a:p>
          <a:p>
            <a:pPr algn="just"/>
            <a:r>
              <a:rPr lang="tr-TR" sz="2800" dirty="0"/>
              <a:t>Kontrol, </a:t>
            </a:r>
          </a:p>
          <a:p>
            <a:pPr algn="just"/>
            <a:r>
              <a:rPr lang="tr-TR" sz="2800" dirty="0"/>
              <a:t>Güdüleme, </a:t>
            </a:r>
          </a:p>
          <a:p>
            <a:pPr algn="just"/>
            <a:r>
              <a:rPr lang="tr-TR" sz="2800" dirty="0"/>
              <a:t>Duyguların ifade edilmesi,</a:t>
            </a:r>
          </a:p>
          <a:p>
            <a:pPr algn="just"/>
            <a:r>
              <a:rPr lang="tr-TR" sz="2800" dirty="0"/>
              <a:t> Bilgi İletme.</a:t>
            </a:r>
          </a:p>
          <a:p>
            <a:endParaRPr lang="tr-TR" dirty="0"/>
          </a:p>
        </p:txBody>
      </p:sp>
    </p:spTree>
    <p:extLst>
      <p:ext uri="{BB962C8B-B14F-4D97-AF65-F5344CB8AC3E}">
        <p14:creationId xmlns:p14="http://schemas.microsoft.com/office/powerpoint/2010/main" val="238250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C987989-B242-495B-8836-BEBA89354FF5}"/>
              </a:ext>
            </a:extLst>
          </p:cNvPr>
          <p:cNvSpPr>
            <a:spLocks noGrp="1"/>
          </p:cNvSpPr>
          <p:nvPr>
            <p:ph type="title"/>
          </p:nvPr>
        </p:nvSpPr>
        <p:spPr/>
        <p:txBody>
          <a:bodyPr/>
          <a:lstStyle/>
          <a:p>
            <a:r>
              <a:rPr lang="tr-TR" dirty="0">
                <a:solidFill>
                  <a:srgbClr val="00B050"/>
                </a:solidFill>
              </a:rPr>
              <a:t>Kaynaklar</a:t>
            </a:r>
          </a:p>
        </p:txBody>
      </p:sp>
      <p:sp>
        <p:nvSpPr>
          <p:cNvPr id="3" name="İçerik Yer Tutucusu 2">
            <a:extLst>
              <a:ext uri="{FF2B5EF4-FFF2-40B4-BE49-F238E27FC236}">
                <a16:creationId xmlns:a16="http://schemas.microsoft.com/office/drawing/2014/main" id="{FE7E9A0F-19A8-45B5-9FAC-5D1C12A9240F}"/>
              </a:ext>
            </a:extLst>
          </p:cNvPr>
          <p:cNvSpPr>
            <a:spLocks noGrp="1"/>
          </p:cNvSpPr>
          <p:nvPr>
            <p:ph idx="1"/>
          </p:nvPr>
        </p:nvSpPr>
        <p:spPr>
          <a:xfrm>
            <a:off x="450986" y="1166018"/>
            <a:ext cx="8229600" cy="4525963"/>
          </a:xfrm>
        </p:spPr>
        <p:txBody>
          <a:bodyPr>
            <a:normAutofit fontScale="32500" lnSpcReduction="20000"/>
          </a:bodyPr>
          <a:lstStyle/>
          <a:p>
            <a:pPr marL="0" indent="0">
              <a:buNone/>
            </a:pPr>
            <a:r>
              <a:rPr lang="tr-TR" sz="6200" dirty="0">
                <a:latin typeface="Times New Roman" panose="02020603050405020304" pitchFamily="18" charset="0"/>
                <a:cs typeface="Times New Roman" panose="02020603050405020304" pitchFamily="18" charset="0"/>
              </a:rPr>
              <a:t>Ağaoğlu, E. (2013). Çatışma ve Stres Yönetimi I. «Çatışma Yönetiminde İletişim». Anadolu Üniversitesi Yayınları: Eskişehir.</a:t>
            </a:r>
          </a:p>
          <a:p>
            <a:pPr marL="0" indent="0">
              <a:buNone/>
            </a:pPr>
            <a:r>
              <a:rPr lang="tr-TR" sz="6200" dirty="0">
                <a:latin typeface="Times New Roman" panose="02020603050405020304" pitchFamily="18" charset="0"/>
                <a:cs typeface="Times New Roman" panose="02020603050405020304" pitchFamily="18" charset="0"/>
              </a:rPr>
              <a:t>Aydın, M. (1994). Eğitim Yönetimi. Hatipoğlu yayınevi: Ankara.</a:t>
            </a:r>
          </a:p>
          <a:p>
            <a:pPr marL="0" indent="0">
              <a:buNone/>
            </a:pPr>
            <a:r>
              <a:rPr lang="tr-TR" sz="6200" dirty="0" err="1">
                <a:latin typeface="Times New Roman" panose="02020603050405020304" pitchFamily="18" charset="0"/>
                <a:cs typeface="Times New Roman" panose="02020603050405020304" pitchFamily="18" charset="0"/>
              </a:rPr>
              <a:t>McShane</a:t>
            </a:r>
            <a:r>
              <a:rPr lang="tr-TR" sz="6200" dirty="0">
                <a:latin typeface="Times New Roman" panose="02020603050405020304" pitchFamily="18" charset="0"/>
                <a:cs typeface="Times New Roman" panose="02020603050405020304" pitchFamily="18" charset="0"/>
              </a:rPr>
              <a:t>, S. L., </a:t>
            </a:r>
            <a:r>
              <a:rPr lang="tr-TR" sz="6200" dirty="0" err="1">
                <a:latin typeface="Times New Roman" panose="02020603050405020304" pitchFamily="18" charset="0"/>
                <a:cs typeface="Times New Roman" panose="02020603050405020304" pitchFamily="18" charset="0"/>
              </a:rPr>
              <a:t>Glinow</a:t>
            </a:r>
            <a:r>
              <a:rPr lang="tr-TR" sz="6200" dirty="0">
                <a:latin typeface="Times New Roman" panose="02020603050405020304" pitchFamily="18" charset="0"/>
                <a:cs typeface="Times New Roman" panose="02020603050405020304" pitchFamily="18" charset="0"/>
              </a:rPr>
              <a:t>, M. A. V. (2016) Örgütsel Davranış. «İş ortamında çatışmaları Yönetmek» (</a:t>
            </a:r>
            <a:r>
              <a:rPr lang="tr-TR" sz="6200" dirty="0" err="1">
                <a:latin typeface="Times New Roman" panose="02020603050405020304" pitchFamily="18" charset="0"/>
                <a:cs typeface="Times New Roman" panose="02020603050405020304" pitchFamily="18" charset="0"/>
              </a:rPr>
              <a:t>Organisational</a:t>
            </a:r>
            <a:r>
              <a:rPr lang="tr-TR" sz="6200" dirty="0">
                <a:latin typeface="Times New Roman" panose="02020603050405020304" pitchFamily="18" charset="0"/>
                <a:cs typeface="Times New Roman" panose="02020603050405020304" pitchFamily="18" charset="0"/>
              </a:rPr>
              <a:t> </a:t>
            </a:r>
            <a:r>
              <a:rPr lang="tr-TR" sz="6200" dirty="0" err="1">
                <a:latin typeface="Times New Roman" panose="02020603050405020304" pitchFamily="18" charset="0"/>
                <a:cs typeface="Times New Roman" panose="02020603050405020304" pitchFamily="18" charset="0"/>
              </a:rPr>
              <a:t>Behavior</a:t>
            </a:r>
            <a:r>
              <a:rPr lang="tr-TR" sz="6200" dirty="0">
                <a:latin typeface="Times New Roman" panose="02020603050405020304" pitchFamily="18" charset="0"/>
                <a:cs typeface="Times New Roman" panose="02020603050405020304" pitchFamily="18" charset="0"/>
              </a:rPr>
              <a:t>, Çeviren:  Hacıoğlu, G.), Nobel Yayıncılık: Ankara.</a:t>
            </a:r>
          </a:p>
          <a:p>
            <a:pPr marL="0" indent="0">
              <a:buNone/>
            </a:pPr>
            <a:r>
              <a:rPr lang="tr-TR" sz="6200" dirty="0">
                <a:latin typeface="Times New Roman" panose="02020603050405020304" pitchFamily="18" charset="0"/>
                <a:cs typeface="Times New Roman" panose="02020603050405020304" pitchFamily="18" charset="0"/>
              </a:rPr>
              <a:t>Başaran, İ. E.  (1992). Yönetimde İnsan İlişkileri (Yönetsel Davranış). Gül Yayınevi, Kadıoğlu Matbaası: Ankara.</a:t>
            </a:r>
          </a:p>
          <a:p>
            <a:pPr marL="0" indent="0">
              <a:buNone/>
            </a:pPr>
            <a:r>
              <a:rPr lang="tr-TR" sz="6200" dirty="0">
                <a:latin typeface="Times New Roman" panose="02020603050405020304" pitchFamily="18" charset="0"/>
                <a:cs typeface="Times New Roman" panose="02020603050405020304" pitchFamily="18" charset="0"/>
              </a:rPr>
              <a:t>Başaran, İ. E. (1998). Yönetim. Gül Yayınevi: Ankara.</a:t>
            </a:r>
          </a:p>
          <a:p>
            <a:pPr marL="0" indent="0">
              <a:buNone/>
            </a:pPr>
            <a:r>
              <a:rPr lang="tr-TR" sz="6200" dirty="0">
                <a:latin typeface="Times New Roman" panose="02020603050405020304" pitchFamily="18" charset="0"/>
                <a:cs typeface="Times New Roman" panose="02020603050405020304" pitchFamily="18" charset="0"/>
              </a:rPr>
              <a:t>Başaran, İ. E. (19991).Örgütsel Davranış,  İnsanın üretim Gücü, Gül Yayınevi : Ankara.</a:t>
            </a:r>
          </a:p>
          <a:p>
            <a:pPr marL="0" indent="0">
              <a:buNone/>
            </a:pPr>
            <a:r>
              <a:rPr lang="tr-TR" sz="6200" dirty="0">
                <a:latin typeface="Times New Roman" panose="02020603050405020304" pitchFamily="18" charset="0"/>
                <a:cs typeface="Times New Roman" panose="02020603050405020304" pitchFamily="18" charset="0"/>
              </a:rPr>
              <a:t>Demir, K. (200). Yönetimde çağdaş yaklaşımlar. «Örgütsel İletişim Yönetimi». S. 135-161, (</a:t>
            </a:r>
            <a:r>
              <a:rPr lang="tr-TR" sz="6200" dirty="0" err="1">
                <a:latin typeface="Times New Roman" panose="02020603050405020304" pitchFamily="18" charset="0"/>
                <a:cs typeface="Times New Roman" panose="02020603050405020304" pitchFamily="18" charset="0"/>
              </a:rPr>
              <a:t>Ed</a:t>
            </a:r>
            <a:r>
              <a:rPr lang="tr-TR" sz="6200" dirty="0">
                <a:latin typeface="Times New Roman" panose="02020603050405020304" pitchFamily="18" charset="0"/>
                <a:cs typeface="Times New Roman" panose="02020603050405020304" pitchFamily="18" charset="0"/>
              </a:rPr>
              <a:t>: C. Elma, K. Demir). Anı Yayıncılık: Ankara.</a:t>
            </a:r>
          </a:p>
          <a:p>
            <a:pPr marL="0" indent="0">
              <a:buNone/>
            </a:pPr>
            <a:r>
              <a:rPr lang="tr-TR" sz="6200" dirty="0">
                <a:latin typeface="Times New Roman" panose="02020603050405020304" pitchFamily="18" charset="0"/>
                <a:cs typeface="Times New Roman" panose="02020603050405020304" pitchFamily="18" charset="0"/>
              </a:rPr>
              <a:t>Can, H, Azizoğlu, A. Ö., Aydın, E. M. (2011) Organizasyon ve Yönetim. Siyasal Kitabevi: Ankara. </a:t>
            </a:r>
          </a:p>
          <a:p>
            <a:pPr marL="0" indent="0">
              <a:buNone/>
            </a:pPr>
            <a:r>
              <a:rPr lang="tr-TR" sz="6200" dirty="0">
                <a:latin typeface="Times New Roman" panose="02020603050405020304" pitchFamily="18" charset="0"/>
                <a:cs typeface="Times New Roman" panose="02020603050405020304" pitchFamily="18" charset="0"/>
              </a:rPr>
              <a:t>Garip, E. (2000). Çatışma yönetimi. 2. Baskı, </a:t>
            </a:r>
            <a:r>
              <a:rPr lang="tr-TR" sz="6200" dirty="0" err="1">
                <a:latin typeface="Times New Roman" panose="02020603050405020304" pitchFamily="18" charset="0"/>
                <a:cs typeface="Times New Roman" panose="02020603050405020304" pitchFamily="18" charset="0"/>
              </a:rPr>
              <a:t>Pegem</a:t>
            </a:r>
            <a:r>
              <a:rPr lang="tr-TR" sz="6200" dirty="0">
                <a:latin typeface="Times New Roman" panose="02020603050405020304" pitchFamily="18" charset="0"/>
                <a:cs typeface="Times New Roman" panose="02020603050405020304" pitchFamily="18" charset="0"/>
              </a:rPr>
              <a:t> A Yayıncılık: Ankara.</a:t>
            </a:r>
          </a:p>
          <a:p>
            <a:pPr marL="0" indent="0">
              <a:buNone/>
            </a:pPr>
            <a:endParaRPr lang="tr-TR" sz="6200" dirty="0"/>
          </a:p>
          <a:p>
            <a:pPr marL="0" indent="0">
              <a:buNone/>
            </a:pPr>
            <a:endParaRPr lang="tr-TR" sz="56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132501766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305</TotalTime>
  <Words>619</Words>
  <Application>Microsoft Office PowerPoint</Application>
  <PresentationFormat>Ekran Gösterisi (4:3)</PresentationFormat>
  <Paragraphs>44</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Çatışma Yönetiminde İletişim</vt:lpstr>
      <vt:lpstr>İletişimi Kolaylaştırıcı Unsurlar</vt:lpstr>
      <vt:lpstr>Çatışma çözme sürecinde  iletişimin temel alınması</vt:lpstr>
      <vt:lpstr>Etkili İletişim</vt:lpstr>
      <vt:lpstr>Etkili iletişim</vt:lpstr>
      <vt:lpstr>İnternet tabanlı iletişim</vt:lpstr>
      <vt:lpstr>İletişimin İşlevleri</vt:lpstr>
      <vt:lpstr>Örgütlerde İletişimin görevleri</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18</cp:revision>
  <dcterms:created xsi:type="dcterms:W3CDTF">2020-04-29T13:08:24Z</dcterms:created>
  <dcterms:modified xsi:type="dcterms:W3CDTF">2020-05-21T19:19:45Z</dcterms:modified>
</cp:coreProperties>
</file>