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314" r:id="rId4"/>
    <p:sldId id="260" r:id="rId5"/>
    <p:sldId id="280" r:id="rId6"/>
    <p:sldId id="282" r:id="rId7"/>
    <p:sldId id="281" r:id="rId8"/>
    <p:sldId id="265" r:id="rId9"/>
    <p:sldId id="318" r:id="rId10"/>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84E427A-3D55-4303-BF80-6455036E1DE7}" styleName="Tema Uygulanmış Stil 1 - Vurgu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6953" autoAdjust="0"/>
  </p:normalViewPr>
  <p:slideViewPr>
    <p:cSldViewPr>
      <p:cViewPr varScale="1">
        <p:scale>
          <a:sx n="88" d="100"/>
          <a:sy n="88" d="100"/>
        </p:scale>
        <p:origin x="1464" y="8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12.2.2018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12.2.2018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12.2.2018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12.2.2018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D9F75050-0E15-4C5B-92B0-66D068882F1F}" type="datetimeFigureOut">
              <a:rPr lang="tr-TR" smtClean="0"/>
              <a:pPr/>
              <a:t>12.2.2018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D9F75050-0E15-4C5B-92B0-66D068882F1F}" type="datetimeFigureOut">
              <a:rPr lang="tr-TR" smtClean="0"/>
              <a:pPr/>
              <a:t>12.2.2018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D9F75050-0E15-4C5B-92B0-66D068882F1F}" type="datetimeFigureOut">
              <a:rPr lang="tr-TR" smtClean="0"/>
              <a:pPr/>
              <a:t>12.2.2018</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D9F75050-0E15-4C5B-92B0-66D068882F1F}" type="datetimeFigureOut">
              <a:rPr lang="tr-TR" smtClean="0"/>
              <a:pPr/>
              <a:t>12.2.2018</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9F75050-0E15-4C5B-92B0-66D068882F1F}" type="datetimeFigureOut">
              <a:rPr lang="tr-TR" smtClean="0"/>
              <a:pPr/>
              <a:t>12.2.2018</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12.2.2018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12.2.2018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1">
                <a:tint val="66000"/>
                <a:satMod val="160000"/>
              </a:schemeClr>
            </a:gs>
            <a:gs pos="50000">
              <a:schemeClr val="bg2">
                <a:lumMod val="75000"/>
              </a:schemeClr>
            </a:gs>
            <a:gs pos="100000">
              <a:schemeClr val="tx2">
                <a:lumMod val="20000"/>
                <a:lumOff val="80000"/>
              </a:schemeClr>
            </a:gs>
          </a:gsLst>
          <a:lin ang="5400000" scaled="0"/>
          <a:tileRect/>
        </a:gradFill>
        <a:effectLst/>
      </p:bgPr>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9F75050-0E15-4C5B-92B0-66D068882F1F}" type="datetimeFigureOut">
              <a:rPr lang="tr-TR" smtClean="0"/>
              <a:pPr/>
              <a:t>12.2.2018</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DEFA8C-F947-479F-BE07-76B6B3F80BF1}"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3.gif"/><Relationship Id="rId2" Type="http://schemas.openxmlformats.org/officeDocument/2006/relationships/hyperlink" Target="http://adamolacakminik.com/blog/wp-content/uploads/2011/01/&#351;ema.gif"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5" name="Rectangle 1"/>
          <p:cNvSpPr>
            <a:spLocks noChangeArrowheads="1"/>
          </p:cNvSpPr>
          <p:nvPr/>
        </p:nvSpPr>
        <p:spPr bwMode="auto">
          <a:xfrm>
            <a:off x="2267744" y="2678142"/>
            <a:ext cx="5328592" cy="58477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0850" defTabSz="914400" rtl="0" eaLnBrk="1" fontAlgn="base" latinLnBrk="0" hangingPunct="1">
              <a:lnSpc>
                <a:spcPct val="100000"/>
              </a:lnSpc>
              <a:spcBef>
                <a:spcPct val="0"/>
              </a:spcBef>
              <a:spcAft>
                <a:spcPct val="0"/>
              </a:spcAft>
              <a:buClrTx/>
              <a:buSzTx/>
              <a:buFontTx/>
              <a:buNone/>
              <a:tabLst/>
            </a:pPr>
            <a:r>
              <a:rPr kumimoji="0" lang="tr-TR" sz="3200"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BİLİŞSEL GELİŞİM </a:t>
            </a:r>
            <a:endParaRPr kumimoji="0" lang="tr-TR" sz="32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Rectangle 1"/>
          <p:cNvSpPr>
            <a:spLocks noChangeArrowheads="1"/>
          </p:cNvSpPr>
          <p:nvPr/>
        </p:nvSpPr>
        <p:spPr bwMode="auto">
          <a:xfrm>
            <a:off x="500034" y="285728"/>
            <a:ext cx="7858180" cy="526297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0850" algn="just" defTabSz="914400" rtl="0" eaLnBrk="1" fontAlgn="base" latinLnBrk="0" hangingPunct="1">
              <a:lnSpc>
                <a:spcPct val="100000"/>
              </a:lnSpc>
              <a:spcBef>
                <a:spcPct val="0"/>
              </a:spcBef>
              <a:spcAft>
                <a:spcPct val="0"/>
              </a:spcAft>
              <a:buClrTx/>
              <a:buSzTx/>
              <a:buFontTx/>
              <a:buNone/>
              <a:tabLst/>
            </a:pPr>
            <a:r>
              <a:rPr kumimoji="0" lang="tr-TR" sz="2400" b="1"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Piaget</a:t>
            </a:r>
            <a:r>
              <a:rPr lang="tr-TR" sz="2400" b="1" dirty="0" smtClean="0">
                <a:latin typeface="Arial" pitchFamily="34" charset="0"/>
                <a:ea typeface="Times New Roman" pitchFamily="18" charset="0"/>
                <a:cs typeface="Arial" pitchFamily="34" charset="0"/>
              </a:rPr>
              <a:t> ve</a:t>
            </a:r>
            <a:r>
              <a:rPr kumimoji="0" lang="tr-TR" sz="2400"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Bilişsel Gelişim Kuramı</a:t>
            </a:r>
          </a:p>
          <a:p>
            <a:pPr marL="0" marR="0" lvl="0" indent="450850" algn="just" defTabSz="914400" rtl="0" eaLnBrk="1" fontAlgn="base" latinLnBrk="0" hangingPunct="1">
              <a:lnSpc>
                <a:spcPct val="100000"/>
              </a:lnSpc>
              <a:spcBef>
                <a:spcPct val="0"/>
              </a:spcBef>
              <a:spcAft>
                <a:spcPct val="0"/>
              </a:spcAft>
              <a:buClrTx/>
              <a:buSzTx/>
              <a:buFontTx/>
              <a:buNone/>
              <a:tabLst/>
            </a:pPr>
            <a:endParaRPr kumimoji="0" lang="tr-TR" sz="2400" b="1" i="0" u="none" strike="noStrike" cap="none" normalizeH="0" baseline="0" dirty="0" smtClean="0">
              <a:ln>
                <a:noFill/>
              </a:ln>
              <a:solidFill>
                <a:schemeClr val="tx1"/>
              </a:solidFill>
              <a:effectLst/>
              <a:latin typeface="Arial" pitchFamily="34" charset="0"/>
              <a:cs typeface="Arial" pitchFamily="34" charset="0"/>
            </a:endParaRPr>
          </a:p>
          <a:p>
            <a:pPr marL="0" marR="0" lvl="0" indent="450850" algn="just" defTabSz="914400" rtl="0" eaLnBrk="0" fontAlgn="base" latinLnBrk="0" hangingPunct="0">
              <a:lnSpc>
                <a:spcPct val="100000"/>
              </a:lnSpc>
              <a:spcBef>
                <a:spcPct val="0"/>
              </a:spcBef>
              <a:spcAft>
                <a:spcPct val="0"/>
              </a:spcAft>
              <a:buClrTx/>
              <a:buSzTx/>
              <a:buFontTx/>
              <a:buNone/>
              <a:tabLst/>
            </a:pPr>
            <a:r>
              <a:rPr kumimoji="0" lang="tr-TR"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Her insan-canlı dünyaya aşağıdaki yeteneklerle gelir.</a:t>
            </a:r>
            <a:endParaRPr kumimoji="0" lang="tr-TR"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450850" algn="just" defTabSz="914400" rtl="0" eaLnBrk="0" fontAlgn="base" latinLnBrk="0" hangingPunct="0">
              <a:lnSpc>
                <a:spcPct val="100000"/>
              </a:lnSpc>
              <a:spcBef>
                <a:spcPct val="0"/>
              </a:spcBef>
              <a:spcAft>
                <a:spcPct val="0"/>
              </a:spcAft>
              <a:buClrTx/>
              <a:buSzTx/>
              <a:buFontTx/>
              <a:buNone/>
              <a:tabLst/>
            </a:pPr>
            <a:r>
              <a:rPr kumimoji="0" lang="tr-TR"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Şemalar oluşturma </a:t>
            </a:r>
            <a:endParaRPr kumimoji="0" lang="tr-TR"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450850" algn="just" defTabSz="914400" rtl="0" eaLnBrk="0" fontAlgn="base" latinLnBrk="0" hangingPunct="0">
              <a:lnSpc>
                <a:spcPct val="100000"/>
              </a:lnSpc>
              <a:spcBef>
                <a:spcPct val="0"/>
              </a:spcBef>
              <a:spcAft>
                <a:spcPct val="0"/>
              </a:spcAft>
              <a:buClrTx/>
              <a:buSzTx/>
              <a:buFontTx/>
              <a:buNone/>
              <a:tabLst/>
            </a:pPr>
            <a:r>
              <a:rPr kumimoji="0" lang="tr-TR"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Özümseme </a:t>
            </a:r>
            <a:endParaRPr kumimoji="0" lang="tr-TR"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450850" algn="just" defTabSz="914400" rtl="0" eaLnBrk="0" fontAlgn="base" latinLnBrk="0" hangingPunct="0">
              <a:lnSpc>
                <a:spcPct val="100000"/>
              </a:lnSpc>
              <a:spcBef>
                <a:spcPct val="0"/>
              </a:spcBef>
              <a:spcAft>
                <a:spcPct val="0"/>
              </a:spcAft>
              <a:buClrTx/>
              <a:buSzTx/>
              <a:buFontTx/>
              <a:buNone/>
              <a:tabLst/>
            </a:pPr>
            <a:r>
              <a:rPr kumimoji="0" lang="tr-TR"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Uyum sağlama </a:t>
            </a:r>
            <a:endParaRPr kumimoji="0" lang="tr-TR"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450850" algn="just" defTabSz="914400" rtl="0" eaLnBrk="0" fontAlgn="base" latinLnBrk="0" hangingPunct="0">
              <a:lnSpc>
                <a:spcPct val="100000"/>
              </a:lnSpc>
              <a:spcBef>
                <a:spcPct val="0"/>
              </a:spcBef>
              <a:spcAft>
                <a:spcPct val="0"/>
              </a:spcAft>
              <a:buClrTx/>
              <a:buSzTx/>
              <a:buFontTx/>
              <a:buNone/>
              <a:tabLst/>
            </a:pPr>
            <a:r>
              <a:rPr kumimoji="0" lang="tr-TR"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Organize etme </a:t>
            </a:r>
            <a:endParaRPr kumimoji="0" lang="tr-TR"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450850" algn="just" defTabSz="914400" rtl="0" eaLnBrk="0" fontAlgn="base" latinLnBrk="0" hangingPunct="0">
              <a:lnSpc>
                <a:spcPct val="100000"/>
              </a:lnSpc>
              <a:spcBef>
                <a:spcPct val="0"/>
              </a:spcBef>
              <a:spcAft>
                <a:spcPct val="0"/>
              </a:spcAft>
              <a:buClrTx/>
              <a:buSzTx/>
              <a:buFontTx/>
              <a:buNone/>
              <a:tabLst/>
            </a:pPr>
            <a:r>
              <a:rPr kumimoji="0" lang="tr-TR"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Uzlaşma</a:t>
            </a:r>
            <a:endParaRPr kumimoji="0" lang="tr-TR"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450850" algn="just" defTabSz="914400" rtl="0" eaLnBrk="0" fontAlgn="base" latinLnBrk="0" hangingPunct="0">
              <a:lnSpc>
                <a:spcPct val="100000"/>
              </a:lnSpc>
              <a:spcBef>
                <a:spcPct val="0"/>
              </a:spcBef>
              <a:spcAft>
                <a:spcPct val="0"/>
              </a:spcAft>
              <a:buClrTx/>
              <a:buSzTx/>
              <a:buFontTx/>
              <a:buNone/>
              <a:tabLst/>
            </a:pPr>
            <a:endParaRPr kumimoji="0" lang="tr-TR"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endParaRPr>
          </a:p>
          <a:p>
            <a:pPr marL="0" marR="0" lvl="0" indent="450850" algn="just" defTabSz="914400" rtl="0" eaLnBrk="0" fontAlgn="base" latinLnBrk="0" hangingPunct="0">
              <a:lnSpc>
                <a:spcPct val="100000"/>
              </a:lnSpc>
              <a:spcBef>
                <a:spcPct val="0"/>
              </a:spcBef>
              <a:spcAft>
                <a:spcPct val="0"/>
              </a:spcAft>
              <a:buClrTx/>
              <a:buSzTx/>
              <a:buFontTx/>
              <a:buNone/>
              <a:tabLst/>
            </a:pPr>
            <a:r>
              <a:rPr kumimoji="0" lang="tr-TR"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Bilişsel gelişim;</a:t>
            </a:r>
            <a:endParaRPr kumimoji="0" lang="tr-TR"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450850" algn="just" defTabSz="914400" rtl="0" eaLnBrk="0" fontAlgn="base" latinLnBrk="0" hangingPunct="0">
              <a:lnSpc>
                <a:spcPct val="100000"/>
              </a:lnSpc>
              <a:spcBef>
                <a:spcPct val="0"/>
              </a:spcBef>
              <a:spcAft>
                <a:spcPct val="0"/>
              </a:spcAft>
              <a:buClrTx/>
              <a:buSzTx/>
              <a:buFontTx/>
              <a:buNone/>
              <a:tabLst/>
            </a:pPr>
            <a:r>
              <a:rPr kumimoji="0" lang="tr-TR"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Deneyim </a:t>
            </a:r>
            <a:endParaRPr kumimoji="0" lang="tr-TR"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450850" algn="just" defTabSz="914400" rtl="0" eaLnBrk="0" fontAlgn="base" latinLnBrk="0" hangingPunct="0">
              <a:lnSpc>
                <a:spcPct val="100000"/>
              </a:lnSpc>
              <a:spcBef>
                <a:spcPct val="0"/>
              </a:spcBef>
              <a:spcAft>
                <a:spcPct val="0"/>
              </a:spcAft>
              <a:buClrTx/>
              <a:buSzTx/>
              <a:buFontTx/>
              <a:buNone/>
              <a:tabLst/>
            </a:pPr>
            <a:r>
              <a:rPr kumimoji="0" lang="tr-TR"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Sosyal geçiş </a:t>
            </a:r>
            <a:endParaRPr kumimoji="0" lang="tr-TR"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450850" algn="just" defTabSz="914400" rtl="0" eaLnBrk="0" fontAlgn="base" latinLnBrk="0" hangingPunct="0">
              <a:lnSpc>
                <a:spcPct val="100000"/>
              </a:lnSpc>
              <a:spcBef>
                <a:spcPct val="0"/>
              </a:spcBef>
              <a:spcAft>
                <a:spcPct val="0"/>
              </a:spcAft>
              <a:buClrTx/>
              <a:buSzTx/>
              <a:buFontTx/>
              <a:buNone/>
              <a:tabLst/>
            </a:pPr>
            <a:r>
              <a:rPr kumimoji="0" lang="tr-TR"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Olgunlaşma </a:t>
            </a:r>
            <a:endParaRPr kumimoji="0" lang="tr-TR" sz="2400" b="0" i="0" u="none" strike="noStrike" cap="none" normalizeH="0" baseline="0" dirty="0" smtClean="0">
              <a:ln>
                <a:noFill/>
              </a:ln>
              <a:solidFill>
                <a:schemeClr val="tx1"/>
              </a:solidFill>
              <a:effectLst/>
              <a:latin typeface="Arial" pitchFamily="34" charset="0"/>
              <a:cs typeface="Arial" pitchFamily="34" charset="0"/>
            </a:endParaRPr>
          </a:p>
          <a:p>
            <a:pPr lvl="0" indent="450850" algn="just" eaLnBrk="0" fontAlgn="base" hangingPunct="0">
              <a:spcBef>
                <a:spcPct val="0"/>
              </a:spcBef>
              <a:spcAft>
                <a:spcPct val="0"/>
              </a:spcAft>
            </a:pPr>
            <a:r>
              <a:rPr kumimoji="0" lang="tr-TR"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lang="tr-TR" sz="2400" dirty="0" smtClean="0">
                <a:latin typeface="Arial" pitchFamily="34" charset="0"/>
                <a:ea typeface="Times New Roman" pitchFamily="18" charset="0"/>
                <a:cs typeface="Arial" pitchFamily="34" charset="0"/>
              </a:rPr>
              <a:t>Dengeleme yoluyla gerçekleşir.</a:t>
            </a:r>
            <a:endParaRPr kumimoji="0" lang="tr-TR" sz="2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571472" y="1000108"/>
            <a:ext cx="8229600" cy="4525963"/>
          </a:xfrm>
        </p:spPr>
        <p:txBody>
          <a:bodyPr/>
          <a:lstStyle/>
          <a:p>
            <a:pPr marL="0" lvl="0" indent="450850" algn="just" eaLnBrk="0" fontAlgn="base" hangingPunct="0">
              <a:spcBef>
                <a:spcPct val="0"/>
              </a:spcBef>
              <a:spcAft>
                <a:spcPct val="0"/>
              </a:spcAft>
              <a:buNone/>
            </a:pPr>
            <a:r>
              <a:rPr lang="tr-TR" dirty="0" smtClean="0">
                <a:latin typeface="Arial" pitchFamily="34" charset="0"/>
                <a:ea typeface="Times New Roman" pitchFamily="18" charset="0"/>
                <a:cs typeface="Arial" pitchFamily="34" charset="0"/>
              </a:rPr>
              <a:t>Biliş; düşünme, öğrenme ve hatırlama süreçlerine denir. Bilişsel gelişim; yaşla birlikte bu süreçlerde olan değişimlerdir ve bu değişimler aşağıdaki sırada gerçekleşir:</a:t>
            </a:r>
          </a:p>
          <a:p>
            <a:pPr marL="0" lvl="0" indent="450850" algn="just" eaLnBrk="0" fontAlgn="base" hangingPunct="0">
              <a:spcBef>
                <a:spcPct val="0"/>
              </a:spcBef>
              <a:spcAft>
                <a:spcPct val="0"/>
              </a:spcAft>
              <a:buNone/>
            </a:pPr>
            <a:endParaRPr lang="tr-TR" dirty="0" smtClean="0">
              <a:latin typeface="Arial" pitchFamily="34" charset="0"/>
              <a:cs typeface="Arial" pitchFamily="34" charset="0"/>
            </a:endParaRPr>
          </a:p>
          <a:p>
            <a:pPr marL="0" lvl="0" indent="450850" algn="just" eaLnBrk="0" fontAlgn="base" hangingPunct="0">
              <a:spcBef>
                <a:spcPct val="0"/>
              </a:spcBef>
              <a:spcAft>
                <a:spcPct val="0"/>
              </a:spcAft>
              <a:buNone/>
            </a:pPr>
            <a:r>
              <a:rPr lang="tr-TR" dirty="0" smtClean="0">
                <a:latin typeface="Arial" pitchFamily="34" charset="0"/>
                <a:ea typeface="Times New Roman" pitchFamily="18" charset="0"/>
                <a:cs typeface="Arial" pitchFamily="34" charset="0"/>
              </a:rPr>
              <a:t>- Duyusal Motor Dönemi </a:t>
            </a:r>
            <a:endParaRPr lang="tr-TR" dirty="0" smtClean="0">
              <a:latin typeface="Arial" pitchFamily="34" charset="0"/>
              <a:cs typeface="Arial" pitchFamily="34" charset="0"/>
            </a:endParaRPr>
          </a:p>
          <a:p>
            <a:pPr marL="0" lvl="0" indent="450850" algn="just" eaLnBrk="0" fontAlgn="base" hangingPunct="0">
              <a:spcBef>
                <a:spcPct val="0"/>
              </a:spcBef>
              <a:spcAft>
                <a:spcPct val="0"/>
              </a:spcAft>
              <a:buNone/>
            </a:pPr>
            <a:r>
              <a:rPr lang="tr-TR" dirty="0" smtClean="0">
                <a:latin typeface="Arial" pitchFamily="34" charset="0"/>
                <a:ea typeface="Times New Roman" pitchFamily="18" charset="0"/>
                <a:cs typeface="Arial" pitchFamily="34" charset="0"/>
              </a:rPr>
              <a:t>- İşlem Öncesi Dönem </a:t>
            </a:r>
            <a:endParaRPr lang="tr-TR" dirty="0" smtClean="0">
              <a:latin typeface="Arial" pitchFamily="34" charset="0"/>
              <a:cs typeface="Arial" pitchFamily="34" charset="0"/>
            </a:endParaRPr>
          </a:p>
          <a:p>
            <a:pPr marL="0" lvl="0" indent="450850" algn="just" eaLnBrk="0" fontAlgn="base" hangingPunct="0">
              <a:spcBef>
                <a:spcPct val="0"/>
              </a:spcBef>
              <a:spcAft>
                <a:spcPct val="0"/>
              </a:spcAft>
              <a:buNone/>
            </a:pPr>
            <a:r>
              <a:rPr lang="tr-TR" dirty="0" smtClean="0">
                <a:latin typeface="Arial" pitchFamily="34" charset="0"/>
                <a:ea typeface="Times New Roman" pitchFamily="18" charset="0"/>
                <a:cs typeface="Arial" pitchFamily="34" charset="0"/>
              </a:rPr>
              <a:t>- Somut İşlemsel Dönem </a:t>
            </a:r>
            <a:endParaRPr lang="tr-TR" dirty="0" smtClean="0">
              <a:latin typeface="Arial" pitchFamily="34" charset="0"/>
              <a:cs typeface="Arial" pitchFamily="34" charset="0"/>
            </a:endParaRPr>
          </a:p>
          <a:p>
            <a:pPr marL="0" lvl="0" indent="450850" algn="just" eaLnBrk="0" fontAlgn="base" hangingPunct="0">
              <a:spcBef>
                <a:spcPct val="0"/>
              </a:spcBef>
              <a:spcAft>
                <a:spcPct val="0"/>
              </a:spcAft>
              <a:buNone/>
            </a:pPr>
            <a:r>
              <a:rPr lang="tr-TR" dirty="0" smtClean="0">
                <a:latin typeface="Arial" pitchFamily="34" charset="0"/>
                <a:ea typeface="Times New Roman" pitchFamily="18" charset="0"/>
                <a:cs typeface="Arial" pitchFamily="34" charset="0"/>
              </a:rPr>
              <a:t>- Soyut İşlemsel Dönem</a:t>
            </a:r>
            <a:endParaRPr lang="tr-TR" dirty="0" smtClean="0">
              <a:latin typeface="Arial" pitchFamily="34" charset="0"/>
              <a:cs typeface="Arial" pitchFamily="34" charset="0"/>
            </a:endParaRPr>
          </a:p>
          <a:p>
            <a:endParaRPr lang="tr-T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Rectangle 1"/>
          <p:cNvSpPr>
            <a:spLocks noChangeArrowheads="1"/>
          </p:cNvSpPr>
          <p:nvPr/>
        </p:nvSpPr>
        <p:spPr bwMode="auto">
          <a:xfrm>
            <a:off x="928662" y="285728"/>
            <a:ext cx="7776864" cy="31700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0850" algn="just" defTabSz="914400" rtl="0" eaLnBrk="1" fontAlgn="base" latinLnBrk="0" hangingPunct="1">
              <a:lnSpc>
                <a:spcPct val="100000"/>
              </a:lnSpc>
              <a:spcBef>
                <a:spcPct val="0"/>
              </a:spcBef>
              <a:spcAft>
                <a:spcPct val="0"/>
              </a:spcAft>
              <a:buClrTx/>
              <a:buSzTx/>
              <a:buFontTx/>
              <a:buNone/>
              <a:tabLst/>
            </a:pPr>
            <a:r>
              <a:rPr kumimoji="0" lang="tr-TR" sz="2000"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Bilişsel Gelişimin Öğeleri ve Kavramları</a:t>
            </a:r>
            <a:endParaRPr kumimoji="0" lang="tr-TR"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450850" algn="just" defTabSz="914400" rtl="0" eaLnBrk="0" fontAlgn="base" latinLnBrk="0" hangingPunct="0">
              <a:lnSpc>
                <a:spcPct val="100000"/>
              </a:lnSpc>
              <a:spcBef>
                <a:spcPct val="0"/>
              </a:spcBef>
              <a:spcAft>
                <a:spcPct val="0"/>
              </a:spcAft>
              <a:buClrTx/>
              <a:buSzTx/>
              <a:buFontTx/>
              <a:buNone/>
              <a:tabLst/>
            </a:pPr>
            <a:r>
              <a:rPr kumimoji="0" lang="tr-TR"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'Bilişsel' sözcüğü, akıl ve bilgi, bellek, akıl yürütme, anımsama, unutma, sorun çözme, kavramlar ve düşünce gibi zihinsel işlevleri tanımlar. Bebeklerin bilişsel gelişimini incelemek kolay değildir. Çünkü zihinlerinin içinde ne olup bittiğini görmek olası değildir ve değerlendirmeler ancak onların davranışlarını gözlemleyerek yapılabilir. Bebeklerin konuşma ve dil ile kendilerini ifade etme yetilerinin de olmayışı, konuyu daha zor bir hale getirmektedir. Konu ne denli zor olsa da pek çok psikolog ve psikanalist üstünde çalışmış ve kimi fikirler ortaya konmuştur. </a:t>
            </a:r>
            <a:endParaRPr kumimoji="0" lang="tr-TR" sz="20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Dikdörtgen"/>
          <p:cNvSpPr/>
          <p:nvPr/>
        </p:nvSpPr>
        <p:spPr>
          <a:xfrm>
            <a:off x="928662" y="285728"/>
            <a:ext cx="7416824" cy="3477875"/>
          </a:xfrm>
          <a:prstGeom prst="rect">
            <a:avLst/>
          </a:prstGeom>
        </p:spPr>
        <p:txBody>
          <a:bodyPr wrap="square">
            <a:spAutoFit/>
          </a:bodyPr>
          <a:lstStyle/>
          <a:p>
            <a:pPr lvl="0" indent="450850" algn="just" eaLnBrk="0" fontAlgn="base" hangingPunct="0">
              <a:spcBef>
                <a:spcPct val="0"/>
              </a:spcBef>
              <a:spcAft>
                <a:spcPct val="0"/>
              </a:spcAft>
            </a:pPr>
            <a:r>
              <a:rPr lang="tr-TR" sz="2000" dirty="0" smtClean="0">
                <a:latin typeface="Arial" pitchFamily="34" charset="0"/>
                <a:ea typeface="Times New Roman" pitchFamily="18" charset="0"/>
                <a:cs typeface="Arial" pitchFamily="34" charset="0"/>
              </a:rPr>
              <a:t>Bebeklerin algı ve hareket yetenekleri onların ilk zihinsel gelişiminin başlamasına ve sürmesine yardımcı olur. Duyusal yeterliklerin önemi açıktır; çünkü bebekler görme, işitme, dokunma, tat ve koku aracılığıyla dünya hakkında bilgi edinirler. Hareket yeteneği, sahip oldukları duyusal bilginin miktarını ve türünü arttırarak onlara karşılaştıkları şeyleri işleme ve keşfetme olanağı verir. Bu yetenekler onlara hareketlilik de sağlar, böylece çevrelerine çok daha fazla yaklaşabilirler. Ana-babaların da bildiği gibi, bebekler emeklemeye başladıklarında '</a:t>
            </a:r>
            <a:r>
              <a:rPr lang="tr-TR" sz="2000" dirty="0" err="1" smtClean="0">
                <a:latin typeface="Arial" pitchFamily="34" charset="0"/>
                <a:ea typeface="Times New Roman" pitchFamily="18" charset="0"/>
                <a:cs typeface="Arial" pitchFamily="34" charset="0"/>
              </a:rPr>
              <a:t>herşeye</a:t>
            </a:r>
            <a:r>
              <a:rPr lang="tr-TR" sz="2000" dirty="0" smtClean="0">
                <a:latin typeface="Arial" pitchFamily="34" charset="0"/>
                <a:ea typeface="Times New Roman" pitchFamily="18" charset="0"/>
                <a:cs typeface="Arial" pitchFamily="34" charset="0"/>
              </a:rPr>
              <a:t> dalarlar'. Böylece, bebeğin bilişsel gelişimi, algı ve hareketlerin gelişimi ile paralel olarak ilerler.</a:t>
            </a:r>
            <a:endParaRPr lang="tr-TR" sz="2000" dirty="0" smtClean="0">
              <a:latin typeface="Arial" pitchFamily="34" charset="0"/>
              <a:cs typeface="Arial" pitchFamily="34" charset="0"/>
            </a:endParaRPr>
          </a:p>
        </p:txBody>
      </p:sp>
      <p:pic>
        <p:nvPicPr>
          <p:cNvPr id="1028" name="Picture 4" descr="https://lh6.googleusercontent.com/-YMtTrP8c_l4/TYxNLFWB4uI/AAAAAAAACjM/8FIbizjZgI8/baby_massage_4.jpg"/>
          <p:cNvPicPr>
            <a:picLocks noChangeAspect="1" noChangeArrowheads="1"/>
          </p:cNvPicPr>
          <p:nvPr/>
        </p:nvPicPr>
        <p:blipFill>
          <a:blip r:embed="rId2" cstate="print"/>
          <a:srcRect/>
          <a:stretch>
            <a:fillRect/>
          </a:stretch>
        </p:blipFill>
        <p:spPr bwMode="auto">
          <a:xfrm>
            <a:off x="3357554" y="3857628"/>
            <a:ext cx="3267072" cy="2601869"/>
          </a:xfrm>
          <a:prstGeom prst="rect">
            <a:avLst/>
          </a:prstGeom>
          <a:noFill/>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Dikdörtgen"/>
          <p:cNvSpPr/>
          <p:nvPr/>
        </p:nvSpPr>
        <p:spPr>
          <a:xfrm>
            <a:off x="785786" y="142852"/>
            <a:ext cx="7643866" cy="3416320"/>
          </a:xfrm>
          <a:prstGeom prst="rect">
            <a:avLst/>
          </a:prstGeom>
        </p:spPr>
        <p:txBody>
          <a:bodyPr wrap="square">
            <a:spAutoFit/>
          </a:bodyPr>
          <a:lstStyle/>
          <a:p>
            <a:pPr lvl="0" indent="450850" algn="just" eaLnBrk="0" fontAlgn="base" hangingPunct="0">
              <a:spcBef>
                <a:spcPct val="0"/>
              </a:spcBef>
              <a:spcAft>
                <a:spcPct val="0"/>
              </a:spcAft>
            </a:pPr>
            <a:r>
              <a:rPr lang="tr-TR" dirty="0" err="1" smtClean="0">
                <a:latin typeface="Arial" pitchFamily="34" charset="0"/>
                <a:ea typeface="Times New Roman" pitchFamily="18" charset="0"/>
                <a:cs typeface="Arial" pitchFamily="34" charset="0"/>
              </a:rPr>
              <a:t>Piaget</a:t>
            </a:r>
            <a:r>
              <a:rPr lang="tr-TR" dirty="0" smtClean="0">
                <a:latin typeface="Arial" pitchFamily="34" charset="0"/>
                <a:ea typeface="Times New Roman" pitchFamily="18" charset="0"/>
                <a:cs typeface="Arial" pitchFamily="34" charset="0"/>
              </a:rPr>
              <a:t>, çocuğu dünyayı anlamak için deneyler yapan bir bilim adamı gibi görmek gerektiğine inanıyordu. Ona göre doğumdan itibaren dünyayı anlama ve keşfetme süreci başlıyor ve yaşam boyu devam ediyordu. </a:t>
            </a:r>
            <a:endParaRPr lang="tr-TR" dirty="0" smtClean="0">
              <a:latin typeface="Arial" pitchFamily="34" charset="0"/>
              <a:cs typeface="Arial" pitchFamily="34" charset="0"/>
            </a:endParaRPr>
          </a:p>
          <a:p>
            <a:pPr lvl="0" indent="450850" algn="just" eaLnBrk="0" fontAlgn="base" hangingPunct="0">
              <a:spcBef>
                <a:spcPct val="0"/>
              </a:spcBef>
              <a:spcAft>
                <a:spcPct val="0"/>
              </a:spcAft>
            </a:pPr>
            <a:r>
              <a:rPr lang="tr-TR" dirty="0" smtClean="0">
                <a:latin typeface="Arial" pitchFamily="34" charset="0"/>
                <a:ea typeface="Times New Roman" pitchFamily="18" charset="0"/>
                <a:cs typeface="Arial" pitchFamily="34" charset="0"/>
              </a:rPr>
              <a:t>Bu küçük deneylerin sonuçları, çocuğun fiziksel ve sosyal dünyaların nasıl işlediğine dair kuramlar oluşturmaya yöneltir. </a:t>
            </a:r>
            <a:r>
              <a:rPr lang="tr-TR" dirty="0" err="1" smtClean="0">
                <a:latin typeface="Arial" pitchFamily="34" charset="0"/>
                <a:ea typeface="Times New Roman" pitchFamily="18" charset="0"/>
                <a:cs typeface="Arial" pitchFamily="34" charset="0"/>
              </a:rPr>
              <a:t>Piaget</a:t>
            </a:r>
            <a:r>
              <a:rPr lang="tr-TR" dirty="0" smtClean="0">
                <a:latin typeface="Arial" pitchFamily="34" charset="0"/>
                <a:ea typeface="Times New Roman" pitchFamily="18" charset="0"/>
                <a:cs typeface="Arial" pitchFamily="34" charset="0"/>
              </a:rPr>
              <a:t>, bunlara şemalar, ya da tekil olarak şema diyordu. Yeni bir nesneyle, ya da olayla karşılaşan çocuk, onu bir önceki şemaya dayanarak anlamaya çalışır. </a:t>
            </a:r>
            <a:r>
              <a:rPr lang="tr-TR" dirty="0" err="1" smtClean="0">
                <a:latin typeface="Arial" pitchFamily="34" charset="0"/>
                <a:ea typeface="Times New Roman" pitchFamily="18" charset="0"/>
                <a:cs typeface="Arial" pitchFamily="34" charset="0"/>
              </a:rPr>
              <a:t>Piaget</a:t>
            </a:r>
            <a:r>
              <a:rPr lang="tr-TR" dirty="0" smtClean="0">
                <a:latin typeface="Arial" pitchFamily="34" charset="0"/>
                <a:ea typeface="Times New Roman" pitchFamily="18" charset="0"/>
                <a:cs typeface="Arial" pitchFamily="34" charset="0"/>
              </a:rPr>
              <a:t> buna özümseme süreci diyordu; çocuk yeni durumu daha önceki şema içinde özümlemeye çalışır. Eğer eski şema yeni olayı anlamak için yeterli olmazsa, bu durumda çocuk -iyi bir bilim adamı olarak- şemayı değiştirir ve dünyaya ilişkin farklı kuramını geliştirir. </a:t>
            </a:r>
            <a:r>
              <a:rPr lang="tr-TR" dirty="0" err="1" smtClean="0">
                <a:latin typeface="Arial" pitchFamily="34" charset="0"/>
                <a:ea typeface="Times New Roman" pitchFamily="18" charset="0"/>
                <a:cs typeface="Arial" pitchFamily="34" charset="0"/>
              </a:rPr>
              <a:t>Piaget</a:t>
            </a:r>
            <a:r>
              <a:rPr lang="tr-TR" dirty="0" smtClean="0">
                <a:latin typeface="Arial" pitchFamily="34" charset="0"/>
                <a:ea typeface="Times New Roman" pitchFamily="18" charset="0"/>
                <a:cs typeface="Arial" pitchFamily="34" charset="0"/>
              </a:rPr>
              <a:t>, şemayı bu şekilde değiştirme sürecine uyum sağlama (uyma) diyordu.</a:t>
            </a:r>
          </a:p>
        </p:txBody>
      </p:sp>
      <p:pic>
        <p:nvPicPr>
          <p:cNvPr id="39938" name="Picture 2" descr="http://img03.blogcu.com/images/a/r/a/araf2011/462b3042dd14af9dd773dd8c1b21aab3_1299742906.jpg"/>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1285852" y="3571876"/>
            <a:ext cx="6810375" cy="3048001"/>
          </a:xfrm>
          <a:prstGeom prst="rect">
            <a:avLst/>
          </a:prstGeom>
          <a:noFill/>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Dikdörtgen"/>
          <p:cNvSpPr/>
          <p:nvPr/>
        </p:nvSpPr>
        <p:spPr>
          <a:xfrm>
            <a:off x="857224" y="785794"/>
            <a:ext cx="7786742" cy="2677656"/>
          </a:xfrm>
          <a:prstGeom prst="rect">
            <a:avLst/>
          </a:prstGeom>
        </p:spPr>
        <p:txBody>
          <a:bodyPr wrap="square">
            <a:spAutoFit/>
          </a:bodyPr>
          <a:lstStyle/>
          <a:p>
            <a:pPr algn="just"/>
            <a:r>
              <a:rPr lang="tr-TR" sz="2800" dirty="0" smtClean="0">
                <a:latin typeface="Arial" pitchFamily="34" charset="0"/>
                <a:cs typeface="Arial" pitchFamily="34" charset="0"/>
              </a:rPr>
              <a:t>         </a:t>
            </a:r>
            <a:r>
              <a:rPr lang="tr-TR" sz="2800" dirty="0" err="1" smtClean="0">
                <a:latin typeface="Arial" pitchFamily="34" charset="0"/>
                <a:cs typeface="Arial" pitchFamily="34" charset="0"/>
              </a:rPr>
              <a:t>Piaget</a:t>
            </a:r>
            <a:r>
              <a:rPr lang="tr-TR" sz="2800" dirty="0" smtClean="0">
                <a:latin typeface="Arial" pitchFamily="34" charset="0"/>
                <a:cs typeface="Arial" pitchFamily="34" charset="0"/>
              </a:rPr>
              <a:t>, bilişsel gelişimin, bebek doğduktan itibaren deneyimler (yaşantılar) kazanarak ve olgunlaşma sürecine bağlı olarak gerçekleştiğini kabul eder. Kuşkusuz bu süreç, bebeğin çevresindeki diğer bireylerle sosyal etkileşim süreci içinde gerçekleşir. </a:t>
            </a:r>
            <a:endParaRPr lang="tr-TR" sz="2800" dirty="0"/>
          </a:p>
        </p:txBody>
      </p:sp>
      <p:pic>
        <p:nvPicPr>
          <p:cNvPr id="5" name="Picture 2" descr="şema Piaget: İnsanın Bilişsel Yetenekleri">
            <a:hlinkClick r:id="rId2"/>
          </p:cNvPr>
          <p:cNvPicPr>
            <a:picLocks noChangeAspect="1" noChangeArrowheads="1"/>
          </p:cNvPicPr>
          <p:nvPr/>
        </p:nvPicPr>
        <p:blipFill>
          <a:blip r:embed="rId3" cstate="print"/>
          <a:srcRect/>
          <a:stretch>
            <a:fillRect/>
          </a:stretch>
        </p:blipFill>
        <p:spPr bwMode="auto">
          <a:xfrm>
            <a:off x="3143240" y="3571876"/>
            <a:ext cx="3009932" cy="2736304"/>
          </a:xfrm>
          <a:prstGeom prst="rect">
            <a:avLst/>
          </a:prstGeom>
          <a:noFill/>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1"/>
          <p:cNvSpPr>
            <a:spLocks noChangeArrowheads="1"/>
          </p:cNvSpPr>
          <p:nvPr/>
        </p:nvSpPr>
        <p:spPr bwMode="auto">
          <a:xfrm>
            <a:off x="539552" y="188640"/>
            <a:ext cx="8028384" cy="52322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0850" algn="ctr" defTabSz="914400" rtl="0" eaLnBrk="0" fontAlgn="base" latinLnBrk="0" hangingPunct="0">
              <a:lnSpc>
                <a:spcPct val="100000"/>
              </a:lnSpc>
              <a:spcBef>
                <a:spcPct val="0"/>
              </a:spcBef>
              <a:spcAft>
                <a:spcPct val="0"/>
              </a:spcAft>
              <a:buClrTx/>
              <a:buSzTx/>
              <a:buFontTx/>
              <a:buNone/>
              <a:tabLst>
                <a:tab pos="109538" algn="l"/>
              </a:tabLst>
            </a:pPr>
            <a:r>
              <a:rPr kumimoji="0" lang="tr-TR" sz="1400" b="1"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Piaget'in</a:t>
            </a:r>
            <a:r>
              <a:rPr kumimoji="0" lang="tr-TR" sz="1400"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Bilişsel Gelişim Dönemleri ve Temel Özellikleri</a:t>
            </a:r>
            <a:endParaRPr kumimoji="0" lang="tr-TR" sz="1400" b="0" i="0" u="none" strike="noStrike" cap="none" normalizeH="0" baseline="0" dirty="0" smtClean="0">
              <a:ln>
                <a:noFill/>
              </a:ln>
              <a:solidFill>
                <a:schemeClr val="tx1"/>
              </a:solidFill>
              <a:effectLst/>
              <a:latin typeface="Arial" pitchFamily="34" charset="0"/>
              <a:cs typeface="Arial" pitchFamily="34" charset="0"/>
            </a:endParaRPr>
          </a:p>
          <a:p>
            <a:pPr marL="0" marR="0" lvl="0" indent="450850" algn="ctr" defTabSz="914400" rtl="0" eaLnBrk="0" fontAlgn="base" latinLnBrk="0" hangingPunct="0">
              <a:lnSpc>
                <a:spcPct val="100000"/>
              </a:lnSpc>
              <a:spcBef>
                <a:spcPct val="0"/>
              </a:spcBef>
              <a:spcAft>
                <a:spcPct val="0"/>
              </a:spcAft>
              <a:buClrTx/>
              <a:buSzTx/>
              <a:buFontTx/>
              <a:buNone/>
              <a:tabLst>
                <a:tab pos="109538" algn="l"/>
              </a:tabLst>
            </a:pPr>
            <a:r>
              <a:rPr kumimoji="0" lang="tr-TR" sz="1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endParaRPr kumimoji="0" lang="tr-TR" sz="1400" b="0" i="0" u="none" strike="noStrike" cap="none" normalizeH="0" baseline="0" dirty="0" smtClean="0">
              <a:ln>
                <a:noFill/>
              </a:ln>
              <a:solidFill>
                <a:schemeClr val="tx1"/>
              </a:solidFill>
              <a:effectLst/>
              <a:latin typeface="Arial" pitchFamily="34" charset="0"/>
              <a:cs typeface="Arial" pitchFamily="34" charset="0"/>
            </a:endParaRPr>
          </a:p>
        </p:txBody>
      </p:sp>
      <p:graphicFrame>
        <p:nvGraphicFramePr>
          <p:cNvPr id="4" name="3 Tablo"/>
          <p:cNvGraphicFramePr>
            <a:graphicFrameLocks noGrp="1"/>
          </p:cNvGraphicFramePr>
          <p:nvPr/>
        </p:nvGraphicFramePr>
        <p:xfrm>
          <a:off x="0" y="936104"/>
          <a:ext cx="9144000" cy="5805264"/>
        </p:xfrm>
        <a:graphic>
          <a:graphicData uri="http://schemas.openxmlformats.org/drawingml/2006/table">
            <a:tbl>
              <a:tblPr>
                <a:tableStyleId>{284E427A-3D55-4303-BF80-6455036E1DE7}</a:tableStyleId>
              </a:tblPr>
              <a:tblGrid>
                <a:gridCol w="2817648"/>
                <a:gridCol w="1829104"/>
                <a:gridCol w="4497248"/>
              </a:tblGrid>
              <a:tr h="256984">
                <a:tc>
                  <a:txBody>
                    <a:bodyPr/>
                    <a:lstStyle/>
                    <a:p>
                      <a:pPr marL="374650">
                        <a:lnSpc>
                          <a:spcPct val="150000"/>
                        </a:lnSpc>
                        <a:spcAft>
                          <a:spcPts val="0"/>
                        </a:spcAft>
                      </a:pPr>
                      <a:r>
                        <a:rPr lang="tr-TR" sz="1100" dirty="0"/>
                        <a:t>Evreler</a:t>
                      </a:r>
                      <a:endParaRPr lang="tr-TR" sz="1100" dirty="0">
                        <a:latin typeface="Times New Roman"/>
                        <a:ea typeface="Times New Roman"/>
                        <a:cs typeface="Times New Roman"/>
                      </a:endParaRPr>
                    </a:p>
                  </a:txBody>
                  <a:tcPr marL="19464" marR="19464" marT="0" marB="0"/>
                </a:tc>
                <a:tc>
                  <a:txBody>
                    <a:bodyPr/>
                    <a:lstStyle/>
                    <a:p>
                      <a:pPr algn="r">
                        <a:lnSpc>
                          <a:spcPct val="150000"/>
                        </a:lnSpc>
                        <a:spcAft>
                          <a:spcPts val="0"/>
                        </a:spcAft>
                      </a:pPr>
                      <a:r>
                        <a:rPr lang="tr-TR" sz="1100" spc="-40"/>
                        <a:t>Ortalama Yaşlar</a:t>
                      </a:r>
                      <a:endParaRPr lang="tr-TR" sz="1100">
                        <a:latin typeface="Times New Roman"/>
                        <a:ea typeface="Times New Roman"/>
                        <a:cs typeface="Times New Roman"/>
                      </a:endParaRPr>
                    </a:p>
                  </a:txBody>
                  <a:tcPr marL="19464" marR="19464" marT="0" marB="0"/>
                </a:tc>
                <a:tc>
                  <a:txBody>
                    <a:bodyPr/>
                    <a:lstStyle/>
                    <a:p>
                      <a:pPr marL="523240">
                        <a:lnSpc>
                          <a:spcPct val="150000"/>
                        </a:lnSpc>
                        <a:spcAft>
                          <a:spcPts val="0"/>
                        </a:spcAft>
                      </a:pPr>
                      <a:r>
                        <a:rPr lang="tr-TR" sz="1100" dirty="0"/>
                        <a:t>Temel Özellikler</a:t>
                      </a:r>
                      <a:endParaRPr lang="tr-TR" sz="1100" dirty="0">
                        <a:latin typeface="Times New Roman"/>
                        <a:ea typeface="Times New Roman"/>
                        <a:cs typeface="Times New Roman"/>
                      </a:endParaRPr>
                    </a:p>
                  </a:txBody>
                  <a:tcPr marL="19464" marR="19464" marT="0" marB="0"/>
                </a:tc>
              </a:tr>
              <a:tr h="1284918">
                <a:tc>
                  <a:txBody>
                    <a:bodyPr/>
                    <a:lstStyle/>
                    <a:p>
                      <a:pPr>
                        <a:lnSpc>
                          <a:spcPct val="150000"/>
                        </a:lnSpc>
                        <a:spcAft>
                          <a:spcPts val="0"/>
                        </a:spcAft>
                      </a:pPr>
                      <a:r>
                        <a:rPr lang="tr-TR" sz="1100" spc="-60" dirty="0"/>
                        <a:t>"Duyusal-Hareket Dönemi"</a:t>
                      </a:r>
                      <a:endParaRPr lang="tr-TR" sz="1100" dirty="0">
                        <a:latin typeface="Times New Roman"/>
                        <a:ea typeface="Times New Roman"/>
                        <a:cs typeface="Times New Roman"/>
                      </a:endParaRPr>
                    </a:p>
                  </a:txBody>
                  <a:tcPr marL="19464" marR="19464" marT="0" marB="0"/>
                </a:tc>
                <a:tc>
                  <a:txBody>
                    <a:bodyPr/>
                    <a:lstStyle/>
                    <a:p>
                      <a:pPr marL="130175">
                        <a:lnSpc>
                          <a:spcPct val="150000"/>
                        </a:lnSpc>
                        <a:spcAft>
                          <a:spcPts val="0"/>
                        </a:spcAft>
                      </a:pPr>
                      <a:r>
                        <a:rPr lang="tr-TR" sz="1100"/>
                        <a:t>(0-2 yaş)</a:t>
                      </a:r>
                      <a:endParaRPr lang="tr-TR" sz="1100">
                        <a:latin typeface="Times New Roman"/>
                        <a:ea typeface="Times New Roman"/>
                        <a:cs typeface="Times New Roman"/>
                      </a:endParaRPr>
                    </a:p>
                  </a:txBody>
                  <a:tcPr marL="19464" marR="19464" marT="0" marB="0"/>
                </a:tc>
                <a:tc>
                  <a:txBody>
                    <a:bodyPr/>
                    <a:lstStyle/>
                    <a:p>
                      <a:pPr>
                        <a:lnSpc>
                          <a:spcPct val="150000"/>
                        </a:lnSpc>
                        <a:spcAft>
                          <a:spcPts val="0"/>
                        </a:spcAft>
                        <a:tabLst>
                          <a:tab pos="109855" algn="l"/>
                        </a:tabLst>
                      </a:pPr>
                      <a:r>
                        <a:rPr lang="tr-TR" sz="1100"/>
                        <a:t>-	</a:t>
                      </a:r>
                      <a:r>
                        <a:rPr lang="tr-TR" sz="1100" spc="-20"/>
                        <a:t>Kendisini nesnelerden ayırt eder.</a:t>
                      </a:r>
                      <a:endParaRPr lang="tr-TR" sz="1100"/>
                    </a:p>
                    <a:p>
                      <a:pPr>
                        <a:lnSpc>
                          <a:spcPct val="150000"/>
                        </a:lnSpc>
                        <a:spcAft>
                          <a:spcPts val="0"/>
                        </a:spcAft>
                        <a:tabLst>
                          <a:tab pos="109855" algn="l"/>
                        </a:tabLst>
                      </a:pPr>
                      <a:r>
                        <a:rPr lang="tr-TR" sz="1100"/>
                        <a:t>-	</a:t>
                      </a:r>
                      <a:r>
                        <a:rPr lang="tr-TR" sz="1100" spc="-25"/>
                        <a:t>Amaçlı davranışlar yapmaya başlar.</a:t>
                      </a:r>
                      <a:endParaRPr lang="tr-TR" sz="1100"/>
                    </a:p>
                    <a:p>
                      <a:pPr>
                        <a:lnSpc>
                          <a:spcPct val="150000"/>
                        </a:lnSpc>
                        <a:spcAft>
                          <a:spcPts val="0"/>
                        </a:spcAft>
                        <a:tabLst>
                          <a:tab pos="109855" algn="l"/>
                        </a:tabLst>
                      </a:pPr>
                      <a:r>
                        <a:rPr lang="tr-TR" sz="1100"/>
                        <a:t>-	</a:t>
                      </a:r>
                      <a:r>
                        <a:rPr lang="tr-TR" sz="1100" spc="-20"/>
                        <a:t>Nesne kalıcılığı kavramını edinir.</a:t>
                      </a:r>
                      <a:endParaRPr lang="tr-TR" sz="1100"/>
                    </a:p>
                    <a:p>
                      <a:pPr marR="155575">
                        <a:lnSpc>
                          <a:spcPct val="150000"/>
                        </a:lnSpc>
                        <a:spcAft>
                          <a:spcPts val="0"/>
                        </a:spcAft>
                        <a:tabLst>
                          <a:tab pos="109855" algn="l"/>
                        </a:tabLst>
                      </a:pPr>
                      <a:r>
                        <a:rPr lang="tr-TR" sz="1100"/>
                        <a:t>-	</a:t>
                      </a:r>
                      <a:r>
                        <a:rPr lang="tr-TR" sz="1100" spc="-20"/>
                        <a:t>Döngüsel tepkiler ortaya koyar.</a:t>
                      </a:r>
                      <a:br>
                        <a:rPr lang="tr-TR" sz="1100" spc="-20"/>
                      </a:br>
                      <a:r>
                        <a:rPr lang="tr-TR" sz="1100"/>
                        <a:t>-Taklit ve oyunlar yapar.</a:t>
                      </a:r>
                      <a:endParaRPr lang="tr-TR" sz="1100">
                        <a:latin typeface="Times New Roman"/>
                        <a:ea typeface="Times New Roman"/>
                        <a:cs typeface="Times New Roman"/>
                      </a:endParaRPr>
                    </a:p>
                  </a:txBody>
                  <a:tcPr marL="19464" marR="19464" marT="0" marB="0"/>
                </a:tc>
              </a:tr>
              <a:tr h="1616454">
                <a:tc>
                  <a:txBody>
                    <a:bodyPr/>
                    <a:lstStyle/>
                    <a:p>
                      <a:pPr>
                        <a:lnSpc>
                          <a:spcPct val="150000"/>
                        </a:lnSpc>
                        <a:spcAft>
                          <a:spcPts val="0"/>
                        </a:spcAft>
                      </a:pPr>
                      <a:r>
                        <a:rPr lang="tr-TR" sz="1100" spc="-40" dirty="0" smtClean="0"/>
                        <a:t>“İşlem </a:t>
                      </a:r>
                      <a:r>
                        <a:rPr lang="tr-TR" sz="1100" spc="-40" dirty="0"/>
                        <a:t>Öncesi Dönem"</a:t>
                      </a:r>
                      <a:endParaRPr lang="tr-TR" sz="1100" dirty="0"/>
                    </a:p>
                    <a:p>
                      <a:pPr>
                        <a:lnSpc>
                          <a:spcPct val="150000"/>
                        </a:lnSpc>
                        <a:spcAft>
                          <a:spcPts val="0"/>
                        </a:spcAft>
                        <a:tabLst>
                          <a:tab pos="86995" algn="l"/>
                        </a:tabLst>
                      </a:pPr>
                      <a:r>
                        <a:rPr lang="tr-TR" sz="1100" dirty="0"/>
                        <a:t>•	</a:t>
                      </a:r>
                      <a:r>
                        <a:rPr lang="tr-TR" sz="1100" spc="-30" dirty="0"/>
                        <a:t>Sembolik işlem dönemi</a:t>
                      </a:r>
                      <a:endParaRPr lang="tr-TR" sz="1100" dirty="0"/>
                    </a:p>
                    <a:p>
                      <a:pPr>
                        <a:lnSpc>
                          <a:spcPct val="150000"/>
                        </a:lnSpc>
                        <a:spcAft>
                          <a:spcPts val="0"/>
                        </a:spcAft>
                        <a:tabLst>
                          <a:tab pos="86995" algn="l"/>
                        </a:tabLst>
                      </a:pPr>
                      <a:r>
                        <a:rPr lang="tr-TR" sz="1100" dirty="0"/>
                        <a:t>•	</a:t>
                      </a:r>
                      <a:r>
                        <a:rPr lang="tr-TR" sz="1100" spc="-20" dirty="0"/>
                        <a:t>Sezgisel işlem dönemi</a:t>
                      </a:r>
                      <a:endParaRPr lang="tr-TR" sz="1100" dirty="0">
                        <a:latin typeface="Times New Roman"/>
                        <a:ea typeface="Times New Roman"/>
                        <a:cs typeface="Times New Roman"/>
                      </a:endParaRPr>
                    </a:p>
                  </a:txBody>
                  <a:tcPr marL="19464" marR="19464" marT="0" marB="0"/>
                </a:tc>
                <a:tc>
                  <a:txBody>
                    <a:bodyPr/>
                    <a:lstStyle/>
                    <a:p>
                      <a:pPr marL="128270" marR="114300" indent="2540">
                        <a:lnSpc>
                          <a:spcPct val="150000"/>
                        </a:lnSpc>
                        <a:spcAft>
                          <a:spcPts val="0"/>
                        </a:spcAft>
                      </a:pPr>
                      <a:r>
                        <a:rPr lang="tr-TR" sz="1100" dirty="0"/>
                        <a:t>(2-7 yaş) (2-4 yaş) (4-7 yaş)</a:t>
                      </a:r>
                      <a:endParaRPr lang="tr-TR" sz="1100" dirty="0">
                        <a:latin typeface="Times New Roman"/>
                        <a:ea typeface="Times New Roman"/>
                        <a:cs typeface="Times New Roman"/>
                      </a:endParaRPr>
                    </a:p>
                  </a:txBody>
                  <a:tcPr marL="19464" marR="19464" marT="0" marB="0"/>
                </a:tc>
                <a:tc>
                  <a:txBody>
                    <a:bodyPr/>
                    <a:lstStyle/>
                    <a:p>
                      <a:pPr marL="48260" indent="-93980">
                        <a:lnSpc>
                          <a:spcPct val="150000"/>
                        </a:lnSpc>
                        <a:spcAft>
                          <a:spcPts val="0"/>
                        </a:spcAft>
                        <a:tabLst>
                          <a:tab pos="121285" algn="l"/>
                        </a:tabLst>
                      </a:pPr>
                      <a:r>
                        <a:rPr lang="tr-TR" sz="1100" dirty="0"/>
                        <a:t>-	</a:t>
                      </a:r>
                      <a:r>
                        <a:rPr lang="tr-TR" sz="1100" spc="-25" dirty="0"/>
                        <a:t>Dili kullanmayı, nesneleri imgeler ve </a:t>
                      </a:r>
                      <a:r>
                        <a:rPr lang="tr-TR" sz="1100" spc="-25" dirty="0" smtClean="0"/>
                        <a:t>söz</a:t>
                      </a:r>
                      <a:r>
                        <a:rPr lang="tr-TR" sz="1100" dirty="0" smtClean="0"/>
                        <a:t>cüklerle </a:t>
                      </a:r>
                      <a:r>
                        <a:rPr lang="tr-TR" sz="1100" dirty="0"/>
                        <a:t>belirtmeyi öğrenir.</a:t>
                      </a:r>
                    </a:p>
                    <a:p>
                      <a:pPr>
                        <a:lnSpc>
                          <a:spcPct val="150000"/>
                        </a:lnSpc>
                        <a:spcAft>
                          <a:spcPts val="0"/>
                        </a:spcAft>
                        <a:tabLst>
                          <a:tab pos="121285" algn="l"/>
                        </a:tabLst>
                      </a:pPr>
                      <a:r>
                        <a:rPr lang="tr-TR" sz="1100" dirty="0"/>
                        <a:t>-	</a:t>
                      </a:r>
                      <a:r>
                        <a:rPr lang="tr-TR" sz="1100" spc="-15" dirty="0"/>
                        <a:t>Nesneleri tek bir özelliğe göre sınıflar</a:t>
                      </a:r>
                      <a:endParaRPr lang="tr-TR" sz="1100" dirty="0"/>
                    </a:p>
                    <a:p>
                      <a:pPr marL="48260" indent="-93980">
                        <a:lnSpc>
                          <a:spcPct val="150000"/>
                        </a:lnSpc>
                        <a:spcAft>
                          <a:spcPts val="0"/>
                        </a:spcAft>
                        <a:tabLst>
                          <a:tab pos="121285" algn="l"/>
                        </a:tabLst>
                      </a:pPr>
                      <a:r>
                        <a:rPr lang="tr-TR" sz="1100" dirty="0"/>
                        <a:t>-	</a:t>
                      </a:r>
                      <a:r>
                        <a:rPr lang="tr-TR" sz="1100" spc="-20" dirty="0"/>
                        <a:t>Düşünceler ve konuşmalar </a:t>
                      </a:r>
                      <a:r>
                        <a:rPr lang="tr-TR" sz="1100" spc="-20" dirty="0" smtClean="0"/>
                        <a:t>ben-merkez</a:t>
                      </a:r>
                      <a:r>
                        <a:rPr lang="tr-TR" sz="1100" dirty="0" smtClean="0"/>
                        <a:t>lidir</a:t>
                      </a:r>
                      <a:r>
                        <a:rPr lang="tr-TR" sz="1100" dirty="0"/>
                        <a:t>.</a:t>
                      </a:r>
                    </a:p>
                    <a:p>
                      <a:pPr marL="48260" indent="-93980">
                        <a:lnSpc>
                          <a:spcPct val="150000"/>
                        </a:lnSpc>
                        <a:spcAft>
                          <a:spcPts val="0"/>
                        </a:spcAft>
                        <a:tabLst>
                          <a:tab pos="121285" algn="l"/>
                        </a:tabLst>
                      </a:pPr>
                      <a:r>
                        <a:rPr lang="tr-TR" sz="1100" dirty="0"/>
                        <a:t>-	</a:t>
                      </a:r>
                      <a:r>
                        <a:rPr lang="tr-TR" sz="1100" spc="-30" dirty="0"/>
                        <a:t>Konuşmalarda animizm ve monolog </a:t>
                      </a:r>
                      <a:r>
                        <a:rPr lang="tr-TR" sz="1100" spc="-30" dirty="0" smtClean="0"/>
                        <a:t>tarzı</a:t>
                      </a:r>
                      <a:r>
                        <a:rPr lang="tr-TR" sz="1100" spc="-30" baseline="0" dirty="0" smtClean="0"/>
                        <a:t> </a:t>
                      </a:r>
                      <a:r>
                        <a:rPr lang="tr-TR" sz="1100" dirty="0" smtClean="0"/>
                        <a:t>görülür</a:t>
                      </a:r>
                      <a:r>
                        <a:rPr lang="tr-TR" sz="1100" dirty="0"/>
                        <a:t>.</a:t>
                      </a:r>
                    </a:p>
                    <a:p>
                      <a:pPr marL="48260" indent="-93980">
                        <a:lnSpc>
                          <a:spcPct val="150000"/>
                        </a:lnSpc>
                        <a:spcAft>
                          <a:spcPts val="0"/>
                        </a:spcAft>
                        <a:tabLst>
                          <a:tab pos="121285" algn="l"/>
                        </a:tabLst>
                      </a:pPr>
                      <a:r>
                        <a:rPr lang="tr-TR" sz="1100" dirty="0"/>
                        <a:t>-	</a:t>
                      </a:r>
                      <a:r>
                        <a:rPr lang="tr-TR" sz="1100" spc="-15" dirty="0"/>
                        <a:t>Sıralama ve sayı uygunluğunu </a:t>
                      </a:r>
                      <a:r>
                        <a:rPr lang="tr-TR" sz="1100" spc="-15" dirty="0" smtClean="0"/>
                        <a:t>kavraya</a:t>
                      </a:r>
                      <a:r>
                        <a:rPr lang="tr-TR" sz="1100" dirty="0" smtClean="0"/>
                        <a:t>maz</a:t>
                      </a:r>
                      <a:r>
                        <a:rPr lang="tr-TR" sz="1100" dirty="0"/>
                        <a:t>.</a:t>
                      </a:r>
                      <a:endParaRPr lang="tr-TR" sz="1100" dirty="0">
                        <a:latin typeface="Times New Roman"/>
                        <a:ea typeface="Times New Roman"/>
                        <a:cs typeface="Times New Roman"/>
                      </a:endParaRPr>
                    </a:p>
                  </a:txBody>
                  <a:tcPr marL="19464" marR="19464" marT="0" marB="0"/>
                </a:tc>
              </a:tr>
              <a:tr h="1618974">
                <a:tc>
                  <a:txBody>
                    <a:bodyPr/>
                    <a:lstStyle/>
                    <a:p>
                      <a:pPr>
                        <a:lnSpc>
                          <a:spcPct val="150000"/>
                        </a:lnSpc>
                        <a:spcAft>
                          <a:spcPts val="0"/>
                        </a:spcAft>
                      </a:pPr>
                      <a:r>
                        <a:rPr lang="tr-TR" sz="1100" spc="-65" dirty="0"/>
                        <a:t>"Somut </a:t>
                      </a:r>
                      <a:r>
                        <a:rPr lang="tr-TR" sz="1100" spc="-65" dirty="0" err="1"/>
                        <a:t>Işlemsel</a:t>
                      </a:r>
                      <a:r>
                        <a:rPr lang="tr-TR" sz="1100" spc="-65" dirty="0"/>
                        <a:t> Dönem"</a:t>
                      </a:r>
                      <a:endParaRPr lang="tr-TR" sz="1100" dirty="0">
                        <a:latin typeface="Times New Roman"/>
                        <a:ea typeface="Times New Roman"/>
                        <a:cs typeface="Times New Roman"/>
                      </a:endParaRPr>
                    </a:p>
                  </a:txBody>
                  <a:tcPr marL="19464" marR="19464" marT="0" marB="0"/>
                </a:tc>
                <a:tc>
                  <a:txBody>
                    <a:bodyPr/>
                    <a:lstStyle/>
                    <a:p>
                      <a:pPr marL="100330">
                        <a:lnSpc>
                          <a:spcPct val="150000"/>
                        </a:lnSpc>
                        <a:spcAft>
                          <a:spcPts val="0"/>
                        </a:spcAft>
                      </a:pPr>
                      <a:r>
                        <a:rPr lang="tr-TR" sz="1100"/>
                        <a:t>(7-14 yaş)</a:t>
                      </a:r>
                      <a:endParaRPr lang="tr-TR" sz="1100">
                        <a:latin typeface="Times New Roman"/>
                        <a:ea typeface="Times New Roman"/>
                        <a:cs typeface="Times New Roman"/>
                      </a:endParaRPr>
                    </a:p>
                  </a:txBody>
                  <a:tcPr marL="19464" marR="19464" marT="0" marB="0"/>
                </a:tc>
                <a:tc>
                  <a:txBody>
                    <a:bodyPr/>
                    <a:lstStyle/>
                    <a:p>
                      <a:pPr marL="43180" indent="-91440">
                        <a:lnSpc>
                          <a:spcPct val="150000"/>
                        </a:lnSpc>
                        <a:spcAft>
                          <a:spcPts val="0"/>
                        </a:spcAft>
                        <a:tabLst>
                          <a:tab pos="116840" algn="l"/>
                        </a:tabLst>
                      </a:pPr>
                      <a:r>
                        <a:rPr lang="tr-TR" sz="1100" dirty="0"/>
                        <a:t>-	</a:t>
                      </a:r>
                      <a:r>
                        <a:rPr lang="tr-TR" sz="1100" spc="-15" dirty="0"/>
                        <a:t>Nesne ve olaylara ilişkin mantıklı </a:t>
                      </a:r>
                      <a:r>
                        <a:rPr lang="tr-TR" sz="1100" spc="-15" dirty="0" smtClean="0"/>
                        <a:t>olarak</a:t>
                      </a:r>
                      <a:r>
                        <a:rPr lang="tr-TR" sz="1100" spc="-15" baseline="0" dirty="0" smtClean="0"/>
                        <a:t> </a:t>
                      </a:r>
                      <a:r>
                        <a:rPr lang="tr-TR" sz="1100" dirty="0" smtClean="0"/>
                        <a:t>düşünebilir</a:t>
                      </a:r>
                      <a:r>
                        <a:rPr lang="tr-TR" sz="1100" dirty="0"/>
                        <a:t>.</a:t>
                      </a:r>
                    </a:p>
                    <a:p>
                      <a:pPr marL="43180" indent="-91440">
                        <a:lnSpc>
                          <a:spcPct val="150000"/>
                        </a:lnSpc>
                        <a:spcAft>
                          <a:spcPts val="0"/>
                        </a:spcAft>
                        <a:tabLst>
                          <a:tab pos="116840" algn="l"/>
                        </a:tabLst>
                      </a:pPr>
                      <a:r>
                        <a:rPr lang="tr-TR" sz="1100" dirty="0"/>
                        <a:t>-	Sayı (6 yaş), kütle (7 yaş) ve ağırlık (</a:t>
                      </a:r>
                      <a:r>
                        <a:rPr lang="tr-TR" sz="1100" dirty="0" smtClean="0"/>
                        <a:t>9</a:t>
                      </a:r>
                      <a:r>
                        <a:rPr lang="tr-TR" sz="1100" baseline="0" dirty="0" smtClean="0"/>
                        <a:t> </a:t>
                      </a:r>
                      <a:r>
                        <a:rPr lang="tr-TR" sz="1100" spc="-20" dirty="0" smtClean="0"/>
                        <a:t>yaş</a:t>
                      </a:r>
                      <a:r>
                        <a:rPr lang="tr-TR" sz="1100" spc="-20" dirty="0"/>
                        <a:t>) korunumu kavramlarını edinir.</a:t>
                      </a:r>
                      <a:endParaRPr lang="tr-TR" sz="1100" dirty="0"/>
                    </a:p>
                    <a:p>
                      <a:pPr marL="43180" indent="-91440">
                        <a:lnSpc>
                          <a:spcPct val="150000"/>
                        </a:lnSpc>
                        <a:spcAft>
                          <a:spcPts val="0"/>
                        </a:spcAft>
                        <a:tabLst>
                          <a:tab pos="116840" algn="l"/>
                        </a:tabLst>
                      </a:pPr>
                      <a:r>
                        <a:rPr lang="tr-TR" sz="1100" dirty="0"/>
                        <a:t>-	</a:t>
                      </a:r>
                      <a:r>
                        <a:rPr lang="tr-TR" sz="1100" spc="-20" dirty="0"/>
                        <a:t>Nesneleri farklı özelliklerine göre </a:t>
                      </a:r>
                      <a:r>
                        <a:rPr lang="tr-TR" sz="1100" spc="-20" dirty="0" smtClean="0"/>
                        <a:t>sınıflar</a:t>
                      </a:r>
                      <a:r>
                        <a:rPr lang="tr-TR" sz="1100" spc="-20" baseline="0" dirty="0" smtClean="0"/>
                        <a:t> </a:t>
                      </a:r>
                      <a:r>
                        <a:rPr lang="tr-TR" sz="1100" dirty="0" smtClean="0"/>
                        <a:t>ve </a:t>
                      </a:r>
                      <a:r>
                        <a:rPr lang="tr-TR" sz="1100" dirty="0"/>
                        <a:t>onları bir özelliğe göre sıraya </a:t>
                      </a:r>
                      <a:r>
                        <a:rPr lang="tr-TR" sz="1100" dirty="0" smtClean="0"/>
                        <a:t>koyabilir</a:t>
                      </a:r>
                      <a:r>
                        <a:rPr lang="tr-TR" sz="1100" dirty="0"/>
                        <a:t>.</a:t>
                      </a:r>
                    </a:p>
                    <a:p>
                      <a:pPr marL="43180" indent="-91440">
                        <a:lnSpc>
                          <a:spcPct val="150000"/>
                        </a:lnSpc>
                        <a:spcAft>
                          <a:spcPts val="0"/>
                        </a:spcAft>
                        <a:tabLst>
                          <a:tab pos="116840" algn="l"/>
                        </a:tabLst>
                      </a:pPr>
                      <a:r>
                        <a:rPr lang="tr-TR" sz="1100" dirty="0"/>
                        <a:t>-	Geriye dönebilirlik ve  </a:t>
                      </a:r>
                      <a:r>
                        <a:rPr lang="tr-TR" sz="1100" dirty="0" smtClean="0"/>
                        <a:t>merkeziyetsizlik</a:t>
                      </a:r>
                      <a:r>
                        <a:rPr lang="tr-TR" sz="1100" baseline="0" dirty="0" smtClean="0"/>
                        <a:t> </a:t>
                      </a:r>
                      <a:r>
                        <a:rPr lang="tr-TR" sz="1100" dirty="0" smtClean="0"/>
                        <a:t>gelişir</a:t>
                      </a:r>
                      <a:r>
                        <a:rPr lang="tr-TR" sz="1100" dirty="0"/>
                        <a:t>.</a:t>
                      </a:r>
                      <a:endParaRPr lang="tr-TR" sz="1100" dirty="0">
                        <a:latin typeface="Times New Roman"/>
                        <a:ea typeface="Times New Roman"/>
                        <a:cs typeface="Times New Roman"/>
                      </a:endParaRPr>
                    </a:p>
                  </a:txBody>
                  <a:tcPr marL="19464" marR="19464" marT="0" marB="0"/>
                </a:tc>
              </a:tr>
              <a:tr h="1027934">
                <a:tc>
                  <a:txBody>
                    <a:bodyPr/>
                    <a:lstStyle/>
                    <a:p>
                      <a:pPr>
                        <a:lnSpc>
                          <a:spcPct val="150000"/>
                        </a:lnSpc>
                        <a:spcAft>
                          <a:spcPts val="0"/>
                        </a:spcAft>
                      </a:pPr>
                      <a:r>
                        <a:rPr lang="tr-TR" sz="1100" spc="-65"/>
                        <a:t>"Soyut Işlemsel Dönem"</a:t>
                      </a:r>
                      <a:endParaRPr lang="tr-TR" sz="1100">
                        <a:latin typeface="Times New Roman"/>
                        <a:ea typeface="Times New Roman"/>
                        <a:cs typeface="Times New Roman"/>
                      </a:endParaRPr>
                    </a:p>
                  </a:txBody>
                  <a:tcPr marL="19464" marR="19464" marT="0" marB="0"/>
                </a:tc>
                <a:tc>
                  <a:txBody>
                    <a:bodyPr/>
                    <a:lstStyle/>
                    <a:p>
                      <a:pPr>
                        <a:lnSpc>
                          <a:spcPct val="150000"/>
                        </a:lnSpc>
                        <a:spcAft>
                          <a:spcPts val="0"/>
                        </a:spcAft>
                      </a:pPr>
                      <a:r>
                        <a:rPr lang="tr-TR" sz="1100" spc="-25"/>
                        <a:t>(11 yaş ve üstü)</a:t>
                      </a:r>
                      <a:endParaRPr lang="tr-TR" sz="1100">
                        <a:latin typeface="Times New Roman"/>
                        <a:ea typeface="Times New Roman"/>
                        <a:cs typeface="Times New Roman"/>
                      </a:endParaRPr>
                    </a:p>
                  </a:txBody>
                  <a:tcPr marL="19464" marR="19464" marT="0" marB="0"/>
                </a:tc>
                <a:tc>
                  <a:txBody>
                    <a:bodyPr/>
                    <a:lstStyle/>
                    <a:p>
                      <a:pPr>
                        <a:lnSpc>
                          <a:spcPct val="150000"/>
                        </a:lnSpc>
                        <a:spcAft>
                          <a:spcPts val="0"/>
                        </a:spcAft>
                        <a:tabLst>
                          <a:tab pos="109855" algn="l"/>
                        </a:tabLst>
                      </a:pPr>
                      <a:r>
                        <a:rPr lang="tr-TR" sz="1100" dirty="0"/>
                        <a:t>-	Soyut düşünme gelişir.</a:t>
                      </a:r>
                    </a:p>
                    <a:p>
                      <a:pPr>
                        <a:lnSpc>
                          <a:spcPct val="150000"/>
                        </a:lnSpc>
                        <a:spcAft>
                          <a:spcPts val="0"/>
                        </a:spcAft>
                        <a:tabLst>
                          <a:tab pos="109855" algn="l"/>
                        </a:tabLst>
                      </a:pPr>
                      <a:r>
                        <a:rPr lang="tr-TR" sz="1100" dirty="0"/>
                        <a:t>-	</a:t>
                      </a:r>
                      <a:r>
                        <a:rPr lang="tr-TR" sz="1100" spc="-15" dirty="0"/>
                        <a:t>Değişkenleri birleştirip ayırabilir.</a:t>
                      </a:r>
                      <a:endParaRPr lang="tr-TR" sz="1100" dirty="0"/>
                    </a:p>
                    <a:p>
                      <a:pPr marL="36830" indent="-88900">
                        <a:lnSpc>
                          <a:spcPct val="150000"/>
                        </a:lnSpc>
                        <a:spcAft>
                          <a:spcPts val="0"/>
                        </a:spcAft>
                        <a:tabLst>
                          <a:tab pos="109855" algn="l"/>
                        </a:tabLst>
                      </a:pPr>
                      <a:r>
                        <a:rPr lang="tr-TR" sz="1100" dirty="0"/>
                        <a:t>-	</a:t>
                      </a:r>
                      <a:r>
                        <a:rPr lang="tr-TR" sz="1100" spc="-25" dirty="0"/>
                        <a:t>Varsayımsal, geleceğe yönelik ve </a:t>
                      </a:r>
                      <a:r>
                        <a:rPr lang="tr-TR" sz="1100" spc="-25" dirty="0" smtClean="0"/>
                        <a:t>ideolo</a:t>
                      </a:r>
                      <a:r>
                        <a:rPr lang="tr-TR" sz="1100" dirty="0" smtClean="0"/>
                        <a:t>jik </a:t>
                      </a:r>
                      <a:r>
                        <a:rPr lang="tr-TR" sz="1100" dirty="0"/>
                        <a:t>sorunlarla ilgilenir.</a:t>
                      </a:r>
                    </a:p>
                    <a:p>
                      <a:pPr>
                        <a:lnSpc>
                          <a:spcPct val="150000"/>
                        </a:lnSpc>
                        <a:spcAft>
                          <a:spcPts val="0"/>
                        </a:spcAft>
                        <a:tabLst>
                          <a:tab pos="109855" algn="l"/>
                        </a:tabLst>
                      </a:pPr>
                      <a:r>
                        <a:rPr lang="tr-TR" sz="1100" dirty="0"/>
                        <a:t>-	</a:t>
                      </a:r>
                      <a:r>
                        <a:rPr lang="tr-TR" sz="1100" spc="-20" dirty="0"/>
                        <a:t>Ergenlik ben-merkezciliği görülür.</a:t>
                      </a:r>
                      <a:endParaRPr lang="tr-TR" sz="1100" dirty="0">
                        <a:latin typeface="Times New Roman"/>
                        <a:ea typeface="Times New Roman"/>
                        <a:cs typeface="Times New Roman"/>
                      </a:endParaRPr>
                    </a:p>
                  </a:txBody>
                  <a:tcPr marL="19464" marR="19464" marT="0" marB="0"/>
                </a:tc>
              </a:tr>
            </a:tbl>
          </a:graphicData>
        </a:graphic>
      </p:graphicFrame>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500034" y="1000108"/>
            <a:ext cx="8229600" cy="3286148"/>
          </a:xfrm>
        </p:spPr>
        <p:txBody>
          <a:bodyPr>
            <a:normAutofit/>
          </a:bodyPr>
          <a:lstStyle/>
          <a:p>
            <a:pPr>
              <a:buNone/>
            </a:pPr>
            <a:r>
              <a:rPr lang="tr-TR" sz="2400" dirty="0" smtClean="0">
                <a:latin typeface="Arial" pitchFamily="34" charset="0"/>
                <a:ea typeface="Times New Roman" pitchFamily="18" charset="0"/>
                <a:cs typeface="Arial" pitchFamily="34" charset="0"/>
              </a:rPr>
              <a:t>      </a:t>
            </a:r>
            <a:r>
              <a:rPr lang="tr-TR" sz="2400" dirty="0" err="1" smtClean="0">
                <a:latin typeface="Arial" pitchFamily="34" charset="0"/>
                <a:ea typeface="Times New Roman" pitchFamily="18" charset="0"/>
                <a:cs typeface="Arial" pitchFamily="34" charset="0"/>
              </a:rPr>
              <a:t>Piaget</a:t>
            </a:r>
            <a:r>
              <a:rPr lang="tr-TR" sz="2400" dirty="0" smtClean="0">
                <a:latin typeface="Arial" pitchFamily="34" charset="0"/>
                <a:ea typeface="Times New Roman" pitchFamily="18" charset="0"/>
                <a:cs typeface="Arial" pitchFamily="34" charset="0"/>
              </a:rPr>
              <a:t>, bilişsel gelişimin önemli ölçüde dil gelişimi ile birbirini etkileyerek geliştiğini kabul eder ve bu gelişim sosyal etkileşim içinde biçimlenir.Çocuk nesneleri tanıyıp simgelerini (isimlerini) öğrenerek bilişsel yapıları oluşturur.</a:t>
            </a:r>
            <a:endParaRPr lang="tr-TR" sz="2400" dirty="0"/>
          </a:p>
        </p:txBody>
      </p:sp>
      <p:pic>
        <p:nvPicPr>
          <p:cNvPr id="1026" name="Picture 2" descr="AİLE10"/>
          <p:cNvPicPr>
            <a:picLocks noChangeAspect="1" noChangeArrowheads="1"/>
          </p:cNvPicPr>
          <p:nvPr/>
        </p:nvPicPr>
        <p:blipFill>
          <a:blip r:embed="rId2"/>
          <a:srcRect/>
          <a:stretch>
            <a:fillRect/>
          </a:stretch>
        </p:blipFill>
        <p:spPr bwMode="auto">
          <a:xfrm>
            <a:off x="2857488" y="2928934"/>
            <a:ext cx="3190875" cy="2476500"/>
          </a:xfrm>
          <a:prstGeom prst="rect">
            <a:avLst/>
          </a:prstGeom>
          <a:noFill/>
          <a:ln w="9525">
            <a:noFill/>
            <a:miter lim="800000"/>
            <a:headEnd/>
            <a:tailEnd/>
          </a:ln>
        </p:spPr>
      </p:pic>
    </p:spTree>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808</TotalTime>
  <Words>546</Words>
  <Application>Microsoft Office PowerPoint</Application>
  <PresentationFormat>Ekran Gösterisi (4:3)</PresentationFormat>
  <Paragraphs>60</Paragraphs>
  <Slides>9</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9</vt:i4>
      </vt:variant>
    </vt:vector>
  </HeadingPairs>
  <TitlesOfParts>
    <vt:vector size="13" baseType="lpstr">
      <vt:lpstr>Arial</vt:lpstr>
      <vt:lpstr>Calibri</vt:lpstr>
      <vt:lpstr>Times New Roman</vt:lpstr>
      <vt:lpstr>Ofis Teması</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Slayt 1</dc:title>
  <dc:creator>Bengü</dc:creator>
  <cp:lastModifiedBy>saba</cp:lastModifiedBy>
  <cp:revision>95</cp:revision>
  <dcterms:created xsi:type="dcterms:W3CDTF">2012-04-13T09:36:16Z</dcterms:created>
  <dcterms:modified xsi:type="dcterms:W3CDTF">2018-02-12T13:11:27Z</dcterms:modified>
</cp:coreProperties>
</file>