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0"/>
  </p:notesMasterIdLst>
  <p:sldIdLst>
    <p:sldId id="398" r:id="rId2"/>
    <p:sldId id="399" r:id="rId3"/>
    <p:sldId id="400" r:id="rId4"/>
    <p:sldId id="401" r:id="rId5"/>
    <p:sldId id="402" r:id="rId6"/>
    <p:sldId id="403" r:id="rId7"/>
    <p:sldId id="404" r:id="rId8"/>
    <p:sldId id="405" r:id="rId9"/>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85" autoAdjust="0"/>
    <p:restoredTop sz="94671" autoAdjust="0"/>
  </p:normalViewPr>
  <p:slideViewPr>
    <p:cSldViewPr>
      <p:cViewPr varScale="1">
        <p:scale>
          <a:sx n="87" d="100"/>
          <a:sy n="87" d="100"/>
        </p:scale>
        <p:origin x="1788"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32" d="100"/>
          <a:sy n="32" d="100"/>
        </p:scale>
        <p:origin x="-2250" y="-9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2BC9235-E2A0-4DB8-B764-FED7113CF75C}" type="datetimeFigureOut">
              <a:rPr lang="tr-TR" smtClean="0"/>
              <a:pPr/>
              <a:t>13.11.2019</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E77C66D1-2103-4EFA-BF1F-82E78BF40F79}" type="slidenum">
              <a:rPr lang="tr-TR" smtClean="0"/>
              <a:pPr/>
              <a:t>‹#›</a:t>
            </a:fld>
            <a:endParaRPr lang="tr-TR"/>
          </a:p>
        </p:txBody>
      </p:sp>
    </p:spTree>
    <p:extLst>
      <p:ext uri="{BB962C8B-B14F-4D97-AF65-F5344CB8AC3E}">
        <p14:creationId xmlns:p14="http://schemas.microsoft.com/office/powerpoint/2010/main" val="3741643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E77C66D1-2103-4EFA-BF1F-82E78BF40F79}" type="slidenum">
              <a:rPr lang="tr-TR" smtClean="0"/>
              <a:pPr/>
              <a:t>1</a:t>
            </a:fld>
            <a:endParaRPr lang="tr-TR"/>
          </a:p>
        </p:txBody>
      </p:sp>
    </p:spTree>
    <p:extLst>
      <p:ext uri="{BB962C8B-B14F-4D97-AF65-F5344CB8AC3E}">
        <p14:creationId xmlns:p14="http://schemas.microsoft.com/office/powerpoint/2010/main" val="3068895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1FF3A6DC-29B2-406C-AB17-D4110706290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F3A6DC-29B2-406C-AB17-D4110706290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F3A6DC-29B2-406C-AB17-D4110706290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7C088B0D-0731-40E7-AE68-8FC90DAB955F}"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1FF3A6DC-29B2-406C-AB17-D41107062909}"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088B0D-0731-40E7-AE68-8FC90DAB955F}" type="datetimeFigureOut">
              <a:rPr lang="tr-TR" smtClean="0"/>
              <a:pPr/>
              <a:t>13.11.2019</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F3A6DC-29B2-406C-AB17-D41107062909}"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435280" cy="852704"/>
          </a:xfrm>
        </p:spPr>
        <p:txBody>
          <a:bodyPr>
            <a:normAutofit/>
          </a:bodyPr>
          <a:lstStyle/>
          <a:p>
            <a:r>
              <a:rPr lang="tr-TR" sz="3200" b="1" dirty="0" smtClean="0">
                <a:solidFill>
                  <a:schemeClr val="tx1"/>
                </a:solidFill>
              </a:rPr>
              <a:t>Bölüm 12. İşletmecilik  </a:t>
            </a:r>
            <a:endParaRPr lang="tr-TR" sz="3200" b="1" dirty="0">
              <a:solidFill>
                <a:schemeClr val="tx1"/>
              </a:solidFill>
            </a:endParaRPr>
          </a:p>
        </p:txBody>
      </p:sp>
      <p:sp>
        <p:nvSpPr>
          <p:cNvPr id="3" name="2 İçerik Yer Tutucusu"/>
          <p:cNvSpPr>
            <a:spLocks noGrp="1"/>
          </p:cNvSpPr>
          <p:nvPr>
            <p:ph idx="1"/>
          </p:nvPr>
        </p:nvSpPr>
        <p:spPr>
          <a:xfrm>
            <a:off x="457200" y="1628800"/>
            <a:ext cx="8363272" cy="4695800"/>
          </a:xfrm>
        </p:spPr>
        <p:txBody>
          <a:bodyPr/>
          <a:lstStyle/>
          <a:p>
            <a:pPr marL="0" indent="0" algn="just">
              <a:buNone/>
            </a:pPr>
            <a:r>
              <a:rPr lang="tr-TR" dirty="0" smtClean="0"/>
              <a:t> </a:t>
            </a:r>
            <a:r>
              <a:rPr lang="tr-TR" sz="3200" dirty="0" smtClean="0"/>
              <a:t>İşletme, ürün piyasalarındaki ekonomik birim olup, üretim faaliyeti için üretim faktörleri bir araya getirilir. İşletmelerde örgütsel amaçları doğrultusunda üretim ve pazarlamaya yönelik kararlar alınıp uygulanır. İşletmelerin amacı kar elde etmek, uzun vadede büyüme, istihdam yaratma olabileceği gibi, toplumsal fayda oluşturmaya yönelik faaliyetlerde de bulunulabilir. </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1296144"/>
          </a:xfrm>
        </p:spPr>
        <p:txBody>
          <a:bodyPr>
            <a:normAutofit/>
          </a:bodyPr>
          <a:lstStyle/>
          <a:p>
            <a:r>
              <a:rPr lang="tr-TR" sz="3600" dirty="0" smtClean="0"/>
              <a:t>İşletmedeki bölümleri ve tipleri</a:t>
            </a:r>
            <a:endParaRPr lang="tr-TR" sz="3600" dirty="0"/>
          </a:p>
        </p:txBody>
      </p:sp>
      <p:sp>
        <p:nvSpPr>
          <p:cNvPr id="3" name="2 İçerik Yer Tutucusu"/>
          <p:cNvSpPr>
            <a:spLocks noGrp="1"/>
          </p:cNvSpPr>
          <p:nvPr>
            <p:ph idx="1"/>
          </p:nvPr>
        </p:nvSpPr>
        <p:spPr>
          <a:xfrm>
            <a:off x="457200" y="1700808"/>
            <a:ext cx="8229600" cy="4623792"/>
          </a:xfrm>
        </p:spPr>
        <p:txBody>
          <a:bodyPr>
            <a:normAutofit lnSpcReduction="10000"/>
          </a:bodyPr>
          <a:lstStyle/>
          <a:p>
            <a:r>
              <a:rPr lang="en-US" sz="3200" dirty="0" err="1" smtClean="0"/>
              <a:t>İşletmelerde</a:t>
            </a:r>
            <a:r>
              <a:rPr lang="en-US" sz="3200" dirty="0" smtClean="0"/>
              <a:t> </a:t>
            </a:r>
            <a:r>
              <a:rPr lang="en-US" sz="3200" dirty="0" err="1" smtClean="0"/>
              <a:t>kurumsal</a:t>
            </a:r>
            <a:r>
              <a:rPr lang="en-US" sz="3200" dirty="0" smtClean="0"/>
              <a:t> </a:t>
            </a:r>
            <a:r>
              <a:rPr lang="en-US" sz="3200" dirty="0" err="1" smtClean="0"/>
              <a:t>yapı</a:t>
            </a:r>
            <a:r>
              <a:rPr lang="en-US" sz="3200" dirty="0" smtClean="0"/>
              <a:t> </a:t>
            </a:r>
            <a:r>
              <a:rPr lang="en-US" sz="3200" dirty="0" err="1" smtClean="0"/>
              <a:t>içinde</a:t>
            </a:r>
            <a:r>
              <a:rPr lang="en-US" sz="3200" dirty="0" smtClean="0"/>
              <a:t> </a:t>
            </a:r>
            <a:r>
              <a:rPr lang="en-US" sz="3200" dirty="0" err="1" smtClean="0"/>
              <a:t>yönetim</a:t>
            </a:r>
            <a:r>
              <a:rPr lang="en-US" sz="3200" dirty="0" smtClean="0"/>
              <a:t>, </a:t>
            </a:r>
            <a:r>
              <a:rPr lang="en-US" sz="3200" dirty="0" err="1" smtClean="0"/>
              <a:t>üretim</a:t>
            </a:r>
            <a:r>
              <a:rPr lang="en-US" sz="3200" dirty="0" smtClean="0"/>
              <a:t>, </a:t>
            </a:r>
            <a:r>
              <a:rPr lang="en-US" sz="3200" dirty="0" err="1" smtClean="0"/>
              <a:t>pazarlama</a:t>
            </a:r>
            <a:r>
              <a:rPr lang="en-US" sz="3200" dirty="0" smtClean="0"/>
              <a:t>, </a:t>
            </a:r>
            <a:r>
              <a:rPr lang="en-US" sz="3200" dirty="0" err="1" smtClean="0"/>
              <a:t>finansman</a:t>
            </a:r>
            <a:r>
              <a:rPr lang="en-US" sz="3200" dirty="0" smtClean="0"/>
              <a:t>, </a:t>
            </a:r>
            <a:r>
              <a:rPr lang="en-US" sz="3200" dirty="0" err="1" smtClean="0"/>
              <a:t>personel</a:t>
            </a:r>
            <a:r>
              <a:rPr lang="en-US" sz="3200" dirty="0" smtClean="0"/>
              <a:t>, </a:t>
            </a:r>
            <a:r>
              <a:rPr lang="en-US" sz="3200" dirty="0" err="1" smtClean="0"/>
              <a:t>muhasebe</a:t>
            </a:r>
            <a:r>
              <a:rPr lang="en-US" sz="3200" dirty="0" smtClean="0"/>
              <a:t>, </a:t>
            </a:r>
            <a:r>
              <a:rPr lang="en-US" sz="3200" dirty="0" err="1" smtClean="0"/>
              <a:t>halkla</a:t>
            </a:r>
            <a:r>
              <a:rPr lang="en-US" sz="3200" dirty="0" smtClean="0"/>
              <a:t> </a:t>
            </a:r>
            <a:r>
              <a:rPr lang="en-US" sz="3200" dirty="0" err="1" smtClean="0"/>
              <a:t>ilişkiler</a:t>
            </a:r>
            <a:r>
              <a:rPr lang="en-US" sz="3200" dirty="0" smtClean="0"/>
              <a:t> </a:t>
            </a:r>
            <a:r>
              <a:rPr lang="tr-TR" sz="3200" dirty="0" smtClean="0"/>
              <a:t> </a:t>
            </a:r>
            <a:r>
              <a:rPr lang="en-US" sz="3200" dirty="0" err="1" smtClean="0"/>
              <a:t>gibi</a:t>
            </a:r>
            <a:r>
              <a:rPr lang="en-US" sz="3200" dirty="0" smtClean="0"/>
              <a:t> </a:t>
            </a:r>
            <a:r>
              <a:rPr lang="en-US" sz="3200" dirty="0" err="1" smtClean="0"/>
              <a:t>birçok</a:t>
            </a:r>
            <a:r>
              <a:rPr lang="en-US" sz="3200" dirty="0" smtClean="0"/>
              <a:t> </a:t>
            </a:r>
            <a:r>
              <a:rPr lang="en-US" sz="3200" dirty="0" err="1" smtClean="0"/>
              <a:t>bölüm</a:t>
            </a:r>
            <a:r>
              <a:rPr lang="en-US" sz="3200" dirty="0" smtClean="0"/>
              <a:t> </a:t>
            </a:r>
            <a:r>
              <a:rPr lang="en-US" sz="3200" dirty="0" err="1" smtClean="0"/>
              <a:t>bulunabilmektedir</a:t>
            </a:r>
            <a:r>
              <a:rPr lang="en-US" sz="3200" dirty="0" smtClean="0"/>
              <a:t>.</a:t>
            </a:r>
            <a:endParaRPr lang="tr-TR" sz="3200" dirty="0" smtClean="0"/>
          </a:p>
          <a:p>
            <a:pPr>
              <a:buNone/>
            </a:pPr>
            <a:endParaRPr lang="tr-TR" sz="3200" dirty="0" smtClean="0"/>
          </a:p>
          <a:p>
            <a:r>
              <a:rPr lang="tr-TR" sz="3200" dirty="0" smtClean="0"/>
              <a:t>İşletmeler/firma tipleri (Bakınız Bölüm 10):</a:t>
            </a:r>
          </a:p>
          <a:p>
            <a:pPr>
              <a:buNone/>
            </a:pPr>
            <a:r>
              <a:rPr lang="tr-TR" sz="3200" dirty="0" smtClean="0"/>
              <a:t>1. Faaliyet alanı</a:t>
            </a:r>
          </a:p>
          <a:p>
            <a:pPr>
              <a:buNone/>
            </a:pPr>
            <a:r>
              <a:rPr lang="tr-TR" sz="3200" dirty="0" smtClean="0"/>
              <a:t>2. Büyüklük</a:t>
            </a:r>
          </a:p>
          <a:p>
            <a:pPr>
              <a:buNone/>
            </a:pPr>
            <a:r>
              <a:rPr lang="tr-TR" sz="3200" dirty="0" smtClean="0"/>
              <a:t>3. Hukuki yapısı</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rmAutofit/>
          </a:bodyPr>
          <a:lstStyle/>
          <a:p>
            <a:r>
              <a:rPr lang="tr-TR" sz="4000" dirty="0" smtClean="0"/>
              <a:t>İşletmeleri etkileyen çevresel faktör</a:t>
            </a:r>
            <a:endParaRPr lang="tr-TR" sz="4000" dirty="0"/>
          </a:p>
        </p:txBody>
      </p:sp>
      <p:sp>
        <p:nvSpPr>
          <p:cNvPr id="3" name="2 İçerik Yer Tutucusu"/>
          <p:cNvSpPr>
            <a:spLocks noGrp="1"/>
          </p:cNvSpPr>
          <p:nvPr>
            <p:ph idx="1"/>
          </p:nvPr>
        </p:nvSpPr>
        <p:spPr/>
        <p:txBody>
          <a:bodyPr/>
          <a:lstStyle/>
          <a:p>
            <a:pPr algn="just"/>
            <a:r>
              <a:rPr lang="tr-TR" dirty="0" smtClean="0"/>
              <a:t>1. içsel faktörler: İşletmenin kontrol edebildiği faktörlerden oluşur. unsurlardan oluşur. müteşebbis, sermaye, istihdam yapısı gibi.</a:t>
            </a:r>
          </a:p>
          <a:p>
            <a:pPr algn="just"/>
            <a:r>
              <a:rPr lang="tr-TR" dirty="0" smtClean="0"/>
              <a:t>Dışsal faktörler: işletmecinin kontrol edemediği mevzuat, rakipler  gibi.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636680"/>
          </a:xfrm>
        </p:spPr>
        <p:txBody>
          <a:bodyPr>
            <a:normAutofit fontScale="90000"/>
          </a:bodyPr>
          <a:lstStyle/>
          <a:p>
            <a:r>
              <a:rPr lang="tr-TR" dirty="0" smtClean="0"/>
              <a:t>İşletmelerde finansal yönetim</a:t>
            </a:r>
            <a:endParaRPr lang="tr-TR" dirty="0"/>
          </a:p>
        </p:txBody>
      </p:sp>
      <p:sp>
        <p:nvSpPr>
          <p:cNvPr id="3" name="2 İçerik Yer Tutucusu"/>
          <p:cNvSpPr>
            <a:spLocks noGrp="1"/>
          </p:cNvSpPr>
          <p:nvPr>
            <p:ph idx="1"/>
          </p:nvPr>
        </p:nvSpPr>
        <p:spPr>
          <a:xfrm>
            <a:off x="457200" y="1340768"/>
            <a:ext cx="8229600" cy="4983832"/>
          </a:xfrm>
        </p:spPr>
        <p:txBody>
          <a:bodyPr>
            <a:normAutofit/>
          </a:bodyPr>
          <a:lstStyle/>
          <a:p>
            <a:pPr algn="just"/>
            <a:r>
              <a:rPr lang="es-ES" sz="3200" dirty="0" smtClean="0"/>
              <a:t>Finansal yönetim, işletme için gerekli fonların belirlenmesi, sağlanması ve yönetilmesi</a:t>
            </a:r>
            <a:r>
              <a:rPr lang="tr-TR" sz="3200" dirty="0" err="1" smtClean="0"/>
              <a:t>dir</a:t>
            </a:r>
            <a:r>
              <a:rPr lang="tr-TR" sz="3200" dirty="0" smtClean="0"/>
              <a:t>.</a:t>
            </a:r>
            <a:r>
              <a:rPr lang="es-ES" sz="3200" dirty="0" smtClean="0"/>
              <a:t> </a:t>
            </a:r>
            <a:endParaRPr lang="tr-TR" sz="3200" dirty="0" smtClean="0"/>
          </a:p>
          <a:p>
            <a:pPr algn="just"/>
            <a:endParaRPr lang="tr-TR" sz="3200" dirty="0" smtClean="0"/>
          </a:p>
          <a:p>
            <a:pPr algn="just"/>
            <a:r>
              <a:rPr lang="es-ES" sz="3200" dirty="0" smtClean="0"/>
              <a:t>Finansal yönetimle ilgili temel fonksiyonlar </a:t>
            </a:r>
            <a:r>
              <a:rPr lang="tr-TR" sz="3200" dirty="0" smtClean="0"/>
              <a:t>; y</a:t>
            </a:r>
            <a:r>
              <a:rPr lang="es-ES" sz="3200" dirty="0" smtClean="0"/>
              <a:t>atırımlarla ilgili olarak yatırımlar</a:t>
            </a:r>
            <a:r>
              <a:rPr lang="tr-TR" sz="3200" dirty="0" err="1" smtClean="0"/>
              <a:t>ın</a:t>
            </a:r>
            <a:r>
              <a:rPr lang="tr-TR" sz="3200" dirty="0" smtClean="0"/>
              <a:t> türü</a:t>
            </a:r>
            <a:r>
              <a:rPr lang="es-ES" sz="3200" dirty="0" smtClean="0"/>
              <a:t>, ne zaman, ne miktarda, nasıl yapılma</a:t>
            </a:r>
            <a:r>
              <a:rPr lang="tr-TR" sz="3200" dirty="0" smtClean="0"/>
              <a:t>sı gerektiği ile ilgili </a:t>
            </a:r>
            <a:r>
              <a:rPr lang="es-ES" sz="3200" dirty="0" smtClean="0"/>
              <a:t>cevap aranır. </a:t>
            </a:r>
            <a:endParaRPr lang="tr-T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Finansal planlama </a:t>
            </a:r>
            <a:endParaRPr lang="tr-TR" dirty="0"/>
          </a:p>
        </p:txBody>
      </p:sp>
      <p:sp>
        <p:nvSpPr>
          <p:cNvPr id="3" name="2 İçerik Yer Tutucusu"/>
          <p:cNvSpPr>
            <a:spLocks noGrp="1"/>
          </p:cNvSpPr>
          <p:nvPr>
            <p:ph idx="1"/>
          </p:nvPr>
        </p:nvSpPr>
        <p:spPr/>
        <p:txBody>
          <a:bodyPr/>
          <a:lstStyle/>
          <a:p>
            <a:r>
              <a:rPr lang="tr-TR" dirty="0" smtClean="0"/>
              <a:t>İhtiyaçların belirlenmesi</a:t>
            </a:r>
          </a:p>
          <a:p>
            <a:r>
              <a:rPr lang="tr-TR" dirty="0" smtClean="0"/>
              <a:t>Finansal tabloların ortaya konulması</a:t>
            </a:r>
          </a:p>
          <a:p>
            <a:r>
              <a:rPr lang="tr-TR" dirty="0" smtClean="0"/>
              <a:t>İhtiyaçların karşılanacağı bütçenin belirlenmesi</a:t>
            </a:r>
          </a:p>
          <a:p>
            <a:r>
              <a:rPr lang="tr-TR" dirty="0" smtClean="0"/>
              <a:t>Finansal kontrol</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924712"/>
          </a:xfrm>
        </p:spPr>
        <p:txBody>
          <a:bodyPr/>
          <a:lstStyle/>
          <a:p>
            <a:r>
              <a:rPr lang="tr-TR" dirty="0" smtClean="0"/>
              <a:t>Yatırımın yapılabilirliği</a:t>
            </a:r>
            <a:endParaRPr lang="tr-TR" dirty="0"/>
          </a:p>
        </p:txBody>
      </p:sp>
      <p:sp>
        <p:nvSpPr>
          <p:cNvPr id="3" name="2 İçerik Yer Tutucusu"/>
          <p:cNvSpPr>
            <a:spLocks noGrp="1"/>
          </p:cNvSpPr>
          <p:nvPr>
            <p:ph idx="1"/>
          </p:nvPr>
        </p:nvSpPr>
        <p:spPr/>
        <p:txBody>
          <a:bodyPr/>
          <a:lstStyle/>
          <a:p>
            <a:r>
              <a:rPr lang="es-ES" dirty="0" smtClean="0"/>
              <a:t>ekonomik, </a:t>
            </a:r>
            <a:endParaRPr lang="tr-TR" dirty="0" smtClean="0"/>
          </a:p>
          <a:p>
            <a:r>
              <a:rPr lang="es-ES" dirty="0" smtClean="0"/>
              <a:t>teknik, </a:t>
            </a:r>
            <a:endParaRPr lang="tr-TR" dirty="0" smtClean="0"/>
          </a:p>
          <a:p>
            <a:r>
              <a:rPr lang="es-ES" dirty="0" smtClean="0"/>
              <a:t>finansal, </a:t>
            </a:r>
            <a:endParaRPr lang="tr-TR" dirty="0" smtClean="0"/>
          </a:p>
          <a:p>
            <a:r>
              <a:rPr lang="es-ES" dirty="0" smtClean="0"/>
              <a:t>yasal </a:t>
            </a:r>
            <a:endParaRPr lang="tr-TR" dirty="0" smtClean="0"/>
          </a:p>
          <a:p>
            <a:r>
              <a:rPr lang="es-ES" dirty="0" smtClean="0"/>
              <a:t>ve örgütsel fizibilite çalışmaları yapılır. Bu çalışmalara</a:t>
            </a:r>
            <a:r>
              <a:rPr lang="tr-TR" dirty="0" smtClean="0"/>
              <a:t> bağlı </a:t>
            </a:r>
            <a:r>
              <a:rPr lang="es-ES" dirty="0" smtClean="0"/>
              <a:t>olarak ön proje oluşturulur.</a:t>
            </a: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s-ES" sz="3600" b="1" dirty="0" smtClean="0"/>
              <a:t>İşletmelerin Kuruluşu ve Üretime Geçişi Çeşitli Aşamalar</a:t>
            </a:r>
            <a:r>
              <a:rPr lang="tr-TR" sz="3600" b="1" dirty="0" smtClean="0"/>
              <a:t>ı</a:t>
            </a:r>
            <a:r>
              <a:rPr lang="es-ES" sz="3600" b="1" dirty="0" smtClean="0"/>
              <a:t> </a:t>
            </a:r>
            <a:endParaRPr lang="tr-TR" dirty="0"/>
          </a:p>
        </p:txBody>
      </p:sp>
      <p:sp>
        <p:nvSpPr>
          <p:cNvPr id="3" name="2 İçerik Yer Tutucusu"/>
          <p:cNvSpPr>
            <a:spLocks noGrp="1"/>
          </p:cNvSpPr>
          <p:nvPr>
            <p:ph idx="1"/>
          </p:nvPr>
        </p:nvSpPr>
        <p:spPr/>
        <p:txBody>
          <a:bodyPr>
            <a:normAutofit/>
          </a:bodyPr>
          <a:lstStyle/>
          <a:p>
            <a:pPr lvl="0"/>
            <a:r>
              <a:rPr lang="en-US" sz="2800" dirty="0" err="1" smtClean="0"/>
              <a:t>Yatırım</a:t>
            </a:r>
            <a:r>
              <a:rPr lang="en-US" sz="2800" dirty="0" smtClean="0"/>
              <a:t> </a:t>
            </a:r>
            <a:r>
              <a:rPr lang="en-US" sz="2800" dirty="0" err="1" smtClean="0"/>
              <a:t>Düşüncesi</a:t>
            </a:r>
            <a:r>
              <a:rPr lang="en-US" sz="2800" dirty="0" smtClean="0"/>
              <a:t> </a:t>
            </a:r>
            <a:r>
              <a:rPr lang="en-US" sz="2800" dirty="0" err="1" smtClean="0"/>
              <a:t>ve</a:t>
            </a:r>
            <a:r>
              <a:rPr lang="en-US" sz="2800" dirty="0" smtClean="0"/>
              <a:t> </a:t>
            </a:r>
            <a:r>
              <a:rPr lang="en-US" sz="2800" dirty="0" err="1" smtClean="0"/>
              <a:t>işletmenin</a:t>
            </a:r>
            <a:r>
              <a:rPr lang="en-US" sz="2800" dirty="0" smtClean="0"/>
              <a:t> </a:t>
            </a:r>
            <a:r>
              <a:rPr lang="tr-TR" sz="2800" dirty="0" err="1" smtClean="0"/>
              <a:t>k</a:t>
            </a:r>
            <a:r>
              <a:rPr lang="en-US" sz="2800" dirty="0" err="1" smtClean="0"/>
              <a:t>urulması</a:t>
            </a:r>
            <a:r>
              <a:rPr lang="en-US" sz="2800" dirty="0" smtClean="0"/>
              <a:t> </a:t>
            </a:r>
            <a:endParaRPr lang="tr-TR" sz="2800" dirty="0" smtClean="0"/>
          </a:p>
          <a:p>
            <a:pPr lvl="0"/>
            <a:r>
              <a:rPr lang="en-US" sz="2800" dirty="0" err="1" smtClean="0"/>
              <a:t>Fizibilite</a:t>
            </a:r>
            <a:r>
              <a:rPr lang="tr-TR" sz="2800" dirty="0" smtClean="0"/>
              <a:t> çalışması</a:t>
            </a:r>
          </a:p>
          <a:p>
            <a:pPr lvl="0"/>
            <a:r>
              <a:rPr lang="en-US" sz="2800" dirty="0" err="1" smtClean="0"/>
              <a:t>Ön</a:t>
            </a:r>
            <a:r>
              <a:rPr lang="en-US" sz="2800" dirty="0" smtClean="0"/>
              <a:t> </a:t>
            </a:r>
            <a:r>
              <a:rPr lang="en-US" sz="2800" dirty="0" err="1" smtClean="0"/>
              <a:t>proje</a:t>
            </a:r>
            <a:r>
              <a:rPr lang="en-US" sz="2800" dirty="0" smtClean="0"/>
              <a:t> </a:t>
            </a:r>
            <a:r>
              <a:rPr lang="en-US" sz="2800" dirty="0" err="1" smtClean="0"/>
              <a:t>çalışmaları</a:t>
            </a:r>
            <a:endParaRPr lang="tr-TR" sz="2800" dirty="0" smtClean="0"/>
          </a:p>
          <a:p>
            <a:pPr lvl="0"/>
            <a:r>
              <a:rPr lang="en-US" sz="2800" dirty="0" err="1" smtClean="0"/>
              <a:t>Ön</a:t>
            </a:r>
            <a:r>
              <a:rPr lang="en-US" sz="2800" dirty="0" smtClean="0"/>
              <a:t> </a:t>
            </a:r>
            <a:r>
              <a:rPr lang="en-US" sz="2800" dirty="0" err="1" smtClean="0"/>
              <a:t>proje</a:t>
            </a:r>
            <a:r>
              <a:rPr lang="en-US" sz="2800" dirty="0" smtClean="0"/>
              <a:t> </a:t>
            </a:r>
            <a:r>
              <a:rPr lang="en-US" sz="2800" dirty="0" err="1" smtClean="0"/>
              <a:t>çalışmalarının</a:t>
            </a:r>
            <a:r>
              <a:rPr lang="en-US" sz="2800" dirty="0" smtClean="0"/>
              <a:t> </a:t>
            </a:r>
            <a:r>
              <a:rPr lang="en-US" sz="2800" dirty="0" err="1" smtClean="0"/>
              <a:t>değerlendirilmesi</a:t>
            </a:r>
            <a:r>
              <a:rPr lang="en-US" sz="2800" dirty="0" smtClean="0"/>
              <a:t> </a:t>
            </a:r>
            <a:r>
              <a:rPr lang="en-US" sz="2800" dirty="0" err="1" smtClean="0"/>
              <a:t>ve</a:t>
            </a:r>
            <a:r>
              <a:rPr lang="en-US" sz="2800" dirty="0" smtClean="0"/>
              <a:t> </a:t>
            </a:r>
            <a:r>
              <a:rPr lang="en-US" sz="2800" dirty="0" err="1" smtClean="0"/>
              <a:t>yatırım</a:t>
            </a:r>
            <a:r>
              <a:rPr lang="en-US" sz="2800" dirty="0" smtClean="0"/>
              <a:t> </a:t>
            </a:r>
            <a:r>
              <a:rPr lang="en-US" sz="2800" dirty="0" err="1" smtClean="0"/>
              <a:t>kararı</a:t>
            </a:r>
            <a:endParaRPr lang="tr-TR" sz="2800" dirty="0" smtClean="0"/>
          </a:p>
          <a:p>
            <a:pPr lvl="0"/>
            <a:r>
              <a:rPr lang="en-US" sz="2800" dirty="0" err="1" smtClean="0"/>
              <a:t>Kesin</a:t>
            </a:r>
            <a:r>
              <a:rPr lang="en-US" sz="2800" dirty="0" smtClean="0"/>
              <a:t> </a:t>
            </a:r>
            <a:r>
              <a:rPr lang="en-US" sz="2800" dirty="0" err="1" smtClean="0"/>
              <a:t>proje</a:t>
            </a:r>
            <a:r>
              <a:rPr lang="en-US" sz="2800" dirty="0" smtClean="0"/>
              <a:t> </a:t>
            </a:r>
            <a:r>
              <a:rPr lang="en-US" sz="2800" dirty="0" err="1" smtClean="0"/>
              <a:t>aşaması</a:t>
            </a:r>
            <a:endParaRPr lang="tr-TR" sz="2800" dirty="0" smtClean="0"/>
          </a:p>
          <a:p>
            <a:pPr lvl="0"/>
            <a:r>
              <a:rPr lang="en-US" sz="2800" dirty="0" err="1" smtClean="0"/>
              <a:t>Projenin</a:t>
            </a:r>
            <a:r>
              <a:rPr lang="en-US" sz="2800" dirty="0" smtClean="0"/>
              <a:t> </a:t>
            </a:r>
            <a:r>
              <a:rPr lang="en-US" sz="2800" dirty="0" err="1" smtClean="0"/>
              <a:t>uygulanması</a:t>
            </a:r>
            <a:r>
              <a:rPr lang="en-US" sz="2800" dirty="0" smtClean="0"/>
              <a:t>, </a:t>
            </a:r>
            <a:r>
              <a:rPr lang="en-US" sz="2800" dirty="0" err="1" smtClean="0"/>
              <a:t>deneme</a:t>
            </a:r>
            <a:r>
              <a:rPr lang="en-US" sz="2800" dirty="0" smtClean="0"/>
              <a:t> </a:t>
            </a:r>
            <a:r>
              <a:rPr lang="en-US" sz="2800" dirty="0" err="1" smtClean="0"/>
              <a:t>ve</a:t>
            </a:r>
            <a:r>
              <a:rPr lang="en-US" sz="2800" dirty="0" smtClean="0"/>
              <a:t> </a:t>
            </a:r>
            <a:r>
              <a:rPr lang="en-US" sz="2800" dirty="0" err="1" smtClean="0"/>
              <a:t>esas</a:t>
            </a:r>
            <a:r>
              <a:rPr lang="en-US" sz="2800" dirty="0" smtClean="0"/>
              <a:t> </a:t>
            </a:r>
            <a:r>
              <a:rPr lang="en-US" sz="2800" dirty="0" err="1" smtClean="0"/>
              <a:t>üretim</a:t>
            </a:r>
            <a:r>
              <a:rPr lang="en-US" sz="2800" dirty="0" smtClean="0"/>
              <a:t>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08688"/>
          </a:xfrm>
        </p:spPr>
        <p:txBody>
          <a:bodyPr>
            <a:normAutofit/>
          </a:bodyPr>
          <a:lstStyle/>
          <a:p>
            <a:r>
              <a:rPr lang="tr-TR" sz="3600" b="1" dirty="0" smtClean="0"/>
              <a:t>   İ</a:t>
            </a:r>
            <a:r>
              <a:rPr lang="en-US" sz="3600" b="1" dirty="0" err="1" smtClean="0"/>
              <a:t>şletmelerinin</a:t>
            </a:r>
            <a:r>
              <a:rPr lang="en-US" sz="3600" b="1" dirty="0" smtClean="0"/>
              <a:t> </a:t>
            </a:r>
            <a:r>
              <a:rPr lang="en-US" sz="3600" b="1" dirty="0" err="1" smtClean="0"/>
              <a:t>kuruluş</a:t>
            </a:r>
            <a:r>
              <a:rPr lang="en-US" sz="3600" b="1" dirty="0" smtClean="0"/>
              <a:t> </a:t>
            </a:r>
            <a:r>
              <a:rPr lang="en-US" sz="3600" b="1" dirty="0" err="1" smtClean="0"/>
              <a:t>yeri</a:t>
            </a:r>
            <a:r>
              <a:rPr lang="en-US" sz="3600" b="1" dirty="0" smtClean="0"/>
              <a:t> </a:t>
            </a:r>
            <a:r>
              <a:rPr lang="en-US" sz="3600" b="1" dirty="0" err="1" smtClean="0"/>
              <a:t>seçimi</a:t>
            </a:r>
            <a:r>
              <a:rPr lang="en-US" sz="3600" b="1" dirty="0" smtClean="0"/>
              <a:t> </a:t>
            </a:r>
            <a:endParaRPr lang="tr-TR" sz="3600" dirty="0"/>
          </a:p>
        </p:txBody>
      </p:sp>
      <p:sp>
        <p:nvSpPr>
          <p:cNvPr id="3" name="2 İçerik Yer Tutucusu"/>
          <p:cNvSpPr>
            <a:spLocks noGrp="1"/>
          </p:cNvSpPr>
          <p:nvPr>
            <p:ph idx="1"/>
          </p:nvPr>
        </p:nvSpPr>
        <p:spPr/>
        <p:txBody>
          <a:bodyPr>
            <a:normAutofit/>
          </a:bodyPr>
          <a:lstStyle/>
          <a:p>
            <a:pPr lvl="0"/>
            <a:r>
              <a:rPr lang="en-US" dirty="0" err="1" smtClean="0"/>
              <a:t>Üretim</a:t>
            </a:r>
            <a:r>
              <a:rPr lang="en-US" dirty="0" smtClean="0"/>
              <a:t> </a:t>
            </a:r>
            <a:r>
              <a:rPr lang="en-US" dirty="0" err="1" smtClean="0"/>
              <a:t>Faktörleri</a:t>
            </a:r>
            <a:r>
              <a:rPr lang="tr-TR" dirty="0" smtClean="0"/>
              <a:t> miktarı</a:t>
            </a:r>
          </a:p>
          <a:p>
            <a:pPr lvl="0"/>
            <a:r>
              <a:rPr lang="en-US" dirty="0" err="1" smtClean="0"/>
              <a:t>Doğal</a:t>
            </a:r>
            <a:r>
              <a:rPr lang="en-US" dirty="0" smtClean="0"/>
              <a:t> </a:t>
            </a:r>
            <a:r>
              <a:rPr lang="tr-TR" dirty="0" smtClean="0"/>
              <a:t>k</a:t>
            </a:r>
            <a:r>
              <a:rPr lang="en-US" dirty="0" err="1" smtClean="0"/>
              <a:t>oşullar</a:t>
            </a:r>
            <a:endParaRPr lang="tr-TR" dirty="0" smtClean="0"/>
          </a:p>
          <a:p>
            <a:pPr lvl="0"/>
            <a:r>
              <a:rPr lang="en-US" dirty="0" err="1" smtClean="0"/>
              <a:t>Ulaşım</a:t>
            </a:r>
            <a:r>
              <a:rPr lang="en-US" dirty="0" smtClean="0"/>
              <a:t> </a:t>
            </a:r>
            <a:r>
              <a:rPr lang="en-US" dirty="0" err="1" smtClean="0"/>
              <a:t>olanakları</a:t>
            </a:r>
            <a:r>
              <a:rPr lang="tr-TR" dirty="0" smtClean="0"/>
              <a:t>, </a:t>
            </a:r>
            <a:r>
              <a:rPr lang="en-US" dirty="0" err="1" smtClean="0"/>
              <a:t>pazara</a:t>
            </a:r>
            <a:r>
              <a:rPr lang="en-US" dirty="0" smtClean="0"/>
              <a:t> </a:t>
            </a:r>
            <a:r>
              <a:rPr lang="en-US" dirty="0" err="1" smtClean="0"/>
              <a:t>uzaklık</a:t>
            </a:r>
            <a:endParaRPr lang="tr-TR" dirty="0" smtClean="0"/>
          </a:p>
          <a:p>
            <a:pPr lvl="0"/>
            <a:r>
              <a:rPr lang="en-US" dirty="0" err="1" smtClean="0"/>
              <a:t>Kuruluş</a:t>
            </a:r>
            <a:r>
              <a:rPr lang="en-US" dirty="0" smtClean="0"/>
              <a:t> </a:t>
            </a:r>
            <a:r>
              <a:rPr lang="en-US" dirty="0" err="1" smtClean="0"/>
              <a:t>ve</a:t>
            </a:r>
            <a:r>
              <a:rPr lang="en-US" dirty="0" smtClean="0"/>
              <a:t> </a:t>
            </a:r>
            <a:r>
              <a:rPr lang="en-US" dirty="0" err="1" smtClean="0"/>
              <a:t>işletme</a:t>
            </a:r>
            <a:r>
              <a:rPr lang="en-US" dirty="0" smtClean="0"/>
              <a:t> </a:t>
            </a:r>
            <a:r>
              <a:rPr lang="en-US" dirty="0" err="1" smtClean="0"/>
              <a:t>maliyeti</a:t>
            </a:r>
            <a:endParaRPr lang="tr-TR" dirty="0" smtClean="0"/>
          </a:p>
          <a:p>
            <a:pPr lvl="0"/>
            <a:r>
              <a:rPr lang="en-US" dirty="0" err="1" smtClean="0"/>
              <a:t>Özendirici</a:t>
            </a:r>
            <a:r>
              <a:rPr lang="en-US" dirty="0" smtClean="0"/>
              <a:t> </a:t>
            </a:r>
            <a:r>
              <a:rPr lang="tr-TR" dirty="0" err="1" smtClean="0"/>
              <a:t>ö</a:t>
            </a:r>
            <a:r>
              <a:rPr lang="en-US" dirty="0" err="1" smtClean="0"/>
              <a:t>nlemler</a:t>
            </a:r>
            <a:endParaRPr lang="tr-TR" dirty="0" smtClean="0"/>
          </a:p>
          <a:p>
            <a:r>
              <a:rPr lang="en-US" dirty="0" err="1" smtClean="0"/>
              <a:t>Diğer</a:t>
            </a:r>
            <a:r>
              <a:rPr lang="en-US" dirty="0" smtClean="0"/>
              <a:t> </a:t>
            </a:r>
            <a:r>
              <a:rPr lang="tr-TR" dirty="0" err="1" smtClean="0"/>
              <a:t>k</a:t>
            </a:r>
            <a:r>
              <a:rPr lang="en-US" dirty="0" err="1" smtClean="0"/>
              <a:t>oşullar</a:t>
            </a:r>
            <a:r>
              <a:rPr lang="en-US" dirty="0" smtClean="0"/>
              <a:t> (</a:t>
            </a:r>
            <a:r>
              <a:rPr lang="en-US" dirty="0" err="1" smtClean="0"/>
              <a:t>Rakip</a:t>
            </a:r>
            <a:r>
              <a:rPr lang="en-US" dirty="0" smtClean="0"/>
              <a:t> </a:t>
            </a:r>
            <a:r>
              <a:rPr lang="en-US" dirty="0" err="1" smtClean="0"/>
              <a:t>İşletmeler</a:t>
            </a:r>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2325</TotalTime>
  <Words>291</Words>
  <Application>Microsoft Office PowerPoint</Application>
  <PresentationFormat>Ekran Gösterisi (4:3)</PresentationFormat>
  <Paragraphs>42</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Constantia</vt:lpstr>
      <vt:lpstr>Wingdings 2</vt:lpstr>
      <vt:lpstr>Akış</vt:lpstr>
      <vt:lpstr>Bölüm 12. İşletmecilik  </vt:lpstr>
      <vt:lpstr>İşletmedeki bölümleri ve tipleri</vt:lpstr>
      <vt:lpstr>İşletmeleri etkileyen çevresel faktör</vt:lpstr>
      <vt:lpstr>İşletmelerde finansal yönetim</vt:lpstr>
      <vt:lpstr>Finansal planlama </vt:lpstr>
      <vt:lpstr>Yatırımın yapılabilirliği</vt:lpstr>
      <vt:lpstr>İşletmelerin Kuruluşu ve Üretime Geçişi Çeşitli Aşamaları </vt:lpstr>
      <vt:lpstr>   İşletmelerinin kuruluş yeri seçimi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dc:title>
  <dc:creator>user</dc:creator>
  <cp:lastModifiedBy>M Albayrak</cp:lastModifiedBy>
  <cp:revision>480</cp:revision>
  <cp:lastPrinted>2017-02-22T10:42:50Z</cp:lastPrinted>
  <dcterms:created xsi:type="dcterms:W3CDTF">2017-02-17T09:23:49Z</dcterms:created>
  <dcterms:modified xsi:type="dcterms:W3CDTF">2019-11-13T11:55:15Z</dcterms:modified>
</cp:coreProperties>
</file>