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BEF74A8-2B1D-4869-9BF8-CE35AFF73CF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583833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EF74A8-2B1D-4869-9BF8-CE35AFF73CF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2079474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EF74A8-2B1D-4869-9BF8-CE35AFF73CF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13EAF57-D619-4E0F-A57B-ED37AC8ED73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64147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BEF74A8-2B1D-4869-9BF8-CE35AFF73CF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2134873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BEF74A8-2B1D-4869-9BF8-CE35AFF73CF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3EAF57-D619-4E0F-A57B-ED37AC8ED73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32762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BEF74A8-2B1D-4869-9BF8-CE35AFF73CF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33927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EF74A8-2B1D-4869-9BF8-CE35AFF73CF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452422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EF74A8-2B1D-4869-9BF8-CE35AFF73CF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1061687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BEF74A8-2B1D-4869-9BF8-CE35AFF73CF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3501312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BEF74A8-2B1D-4869-9BF8-CE35AFF73CFC}"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58870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BEF74A8-2B1D-4869-9BF8-CE35AFF73CF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106336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BEF74A8-2B1D-4869-9BF8-CE35AFF73CFC}"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1417693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BEF74A8-2B1D-4869-9BF8-CE35AFF73CFC}"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2846103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F74A8-2B1D-4869-9BF8-CE35AFF73CFC}"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113878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BEF74A8-2B1D-4869-9BF8-CE35AFF73CF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1256107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BEF74A8-2B1D-4869-9BF8-CE35AFF73CFC}"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3EAF57-D619-4E0F-A57B-ED37AC8ED73A}" type="slidenum">
              <a:rPr lang="tr-TR" smtClean="0"/>
              <a:t>‹#›</a:t>
            </a:fld>
            <a:endParaRPr lang="tr-TR"/>
          </a:p>
        </p:txBody>
      </p:sp>
    </p:spTree>
    <p:extLst>
      <p:ext uri="{BB962C8B-B14F-4D97-AF65-F5344CB8AC3E}">
        <p14:creationId xmlns:p14="http://schemas.microsoft.com/office/powerpoint/2010/main" val="549838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EF74A8-2B1D-4869-9BF8-CE35AFF73CFC}"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13EAF57-D619-4E0F-A57B-ED37AC8ED73A}" type="slidenum">
              <a:rPr lang="tr-TR" smtClean="0"/>
              <a:t>‹#›</a:t>
            </a:fld>
            <a:endParaRPr lang="tr-TR"/>
          </a:p>
        </p:txBody>
      </p:sp>
    </p:spTree>
    <p:extLst>
      <p:ext uri="{BB962C8B-B14F-4D97-AF65-F5344CB8AC3E}">
        <p14:creationId xmlns:p14="http://schemas.microsoft.com/office/powerpoint/2010/main" val="213348379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Borç İlişkilerinin İfa Edilmemesi ve Sonuçları</a:t>
            </a:r>
            <a:endParaRPr lang="tr-TR" dirty="0"/>
          </a:p>
        </p:txBody>
      </p:sp>
      <p:sp>
        <p:nvSpPr>
          <p:cNvPr id="3" name="İçerik Yer Tutucusu 2"/>
          <p:cNvSpPr>
            <a:spLocks noGrp="1"/>
          </p:cNvSpPr>
          <p:nvPr>
            <p:ph idx="1"/>
          </p:nvPr>
        </p:nvSpPr>
        <p:spPr/>
        <p:txBody>
          <a:bodyPr>
            <a:normAutofit/>
          </a:bodyPr>
          <a:lstStyle/>
          <a:p>
            <a:r>
              <a:rPr lang="tr-TR" sz="2000" dirty="0" smtClean="0"/>
              <a:t>                                             İfa Etmeme</a:t>
            </a:r>
          </a:p>
          <a:p>
            <a:endParaRPr lang="tr-TR" sz="2000" dirty="0" smtClean="0"/>
          </a:p>
          <a:p>
            <a:pPr marL="0" indent="0">
              <a:buNone/>
            </a:pPr>
            <a:r>
              <a:rPr lang="tr-TR" sz="2000" dirty="0" smtClean="0"/>
              <a:t>     </a:t>
            </a:r>
          </a:p>
          <a:p>
            <a:pPr marL="0" indent="0">
              <a:buNone/>
            </a:pPr>
            <a:r>
              <a:rPr lang="tr-TR" sz="2000" dirty="0" smtClean="0"/>
              <a:t>     Kusurlu imkansızlık       Gereği gibi ifa etmeme         Temerrüt</a:t>
            </a:r>
            <a:endParaRPr lang="tr-TR" sz="2000" dirty="0"/>
          </a:p>
        </p:txBody>
      </p:sp>
      <p:cxnSp>
        <p:nvCxnSpPr>
          <p:cNvPr id="5" name="Düz Ok Bağlayıcısı 4"/>
          <p:cNvCxnSpPr/>
          <p:nvPr/>
        </p:nvCxnSpPr>
        <p:spPr>
          <a:xfrm flipH="1">
            <a:off x="4474533" y="2415654"/>
            <a:ext cx="1351129" cy="682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6782148" y="2497541"/>
            <a:ext cx="40943" cy="7096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7553811" y="2497541"/>
            <a:ext cx="1897038" cy="682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432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Sözleşmeden doğan akdi sorumluluğun şartları:</a:t>
            </a:r>
          </a:p>
          <a:p>
            <a:r>
              <a:rPr lang="tr-TR" dirty="0" smtClean="0"/>
              <a:t>1- Sözleşmeden doğan borca aykırı bir davranış olmalıdır.</a:t>
            </a:r>
          </a:p>
          <a:p>
            <a:r>
              <a:rPr lang="tr-TR" dirty="0" smtClean="0"/>
              <a:t>2- Bir zarar doğmuş olmalıdır.</a:t>
            </a:r>
          </a:p>
          <a:p>
            <a:r>
              <a:rPr lang="tr-TR" dirty="0" smtClean="0"/>
              <a:t>3- Sözleşmenin ihlali ile zarar arasında uygun illiyet bağı bulunmalıdır.</a:t>
            </a:r>
          </a:p>
          <a:p>
            <a:r>
              <a:rPr lang="tr-TR" dirty="0" smtClean="0"/>
              <a:t>4- Borçlu sözleşmeyi kusurlu olarak ihlal etmelidir.</a:t>
            </a:r>
          </a:p>
        </p:txBody>
      </p:sp>
    </p:spTree>
    <p:extLst>
      <p:ext uri="{BB962C8B-B14F-4D97-AF65-F5344CB8AC3E}">
        <p14:creationId xmlns:p14="http://schemas.microsoft.com/office/powerpoint/2010/main" val="25397560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Maddi zararın unsurları:</a:t>
            </a:r>
          </a:p>
          <a:p>
            <a:r>
              <a:rPr lang="tr-TR" dirty="0" smtClean="0"/>
              <a:t>a) İfa edilmeyen edimin değeri</a:t>
            </a:r>
          </a:p>
          <a:p>
            <a:r>
              <a:rPr lang="tr-TR" dirty="0" smtClean="0"/>
              <a:t>b) Giderler</a:t>
            </a:r>
          </a:p>
          <a:p>
            <a:r>
              <a:rPr lang="tr-TR" dirty="0" smtClean="0"/>
              <a:t>c) Diğer unsurlar</a:t>
            </a:r>
          </a:p>
          <a:p>
            <a:r>
              <a:rPr lang="tr-TR" dirty="0" smtClean="0"/>
              <a:t>d) Müspet zarar-menfi zarar</a:t>
            </a:r>
          </a:p>
          <a:p>
            <a:r>
              <a:rPr lang="tr-TR" dirty="0" smtClean="0"/>
              <a:t>e) Üçüncü kişinin zararı</a:t>
            </a:r>
            <a:endParaRPr lang="tr-TR" dirty="0"/>
          </a:p>
        </p:txBody>
      </p:sp>
    </p:spTree>
    <p:extLst>
      <p:ext uri="{BB962C8B-B14F-4D97-AF65-F5344CB8AC3E}">
        <p14:creationId xmlns:p14="http://schemas.microsoft.com/office/powerpoint/2010/main" val="30160659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Kural: Kusur sorumluluğu</a:t>
            </a:r>
          </a:p>
          <a:p>
            <a:r>
              <a:rPr lang="tr-TR" dirty="0" smtClean="0"/>
              <a:t>İstisna: Kusursuz sorumluluk</a:t>
            </a:r>
          </a:p>
          <a:p>
            <a:r>
              <a:rPr lang="tr-TR" b="1" dirty="0" smtClean="0"/>
              <a:t>TBK m. 116</a:t>
            </a:r>
          </a:p>
          <a:p>
            <a:pPr algn="just"/>
            <a:r>
              <a:rPr lang="tr-TR" dirty="0" smtClean="0"/>
              <a:t>«Borçlu, borcun ifasını veya bir borç ilişkisinden doğan hakkın kullanılmasını, birlikte yaşadığı kişiler ya da yanında çalışanlar gibi yardımcılarına kanuna uygun surette bırakmış olsa bile, onların işi yürüttükleri sırada diğer tarafa verdikleri zararı gidermekle yükümlüdür. Yardımcı kişilerin fiilinden doğan sorumluluk, önceden yapılan bir anlaşmayla tamamen veya kısmen kaldırılabilir. Uzmanlığı gerektiren bir hizmet, meslek veya sanat, ancak kanun veya yetkili makamlar tarafından verilen izinle yürütülebiliyorsa, borçlunun yardımcı kişilerin fiillerinden sorumlu olmayacağına ilişkin anlaşma kesin olarak hükümsüzdür.»</a:t>
            </a:r>
            <a:endParaRPr lang="tr-TR" dirty="0"/>
          </a:p>
        </p:txBody>
      </p:sp>
    </p:spTree>
    <p:extLst>
      <p:ext uri="{BB962C8B-B14F-4D97-AF65-F5344CB8AC3E}">
        <p14:creationId xmlns:p14="http://schemas.microsoft.com/office/powerpoint/2010/main" val="22211100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Borçlunun yardımcı kişilerden dolayı sorumluluğunun şartları:</a:t>
            </a:r>
          </a:p>
          <a:p>
            <a:pPr algn="just"/>
            <a:r>
              <a:rPr lang="tr-TR" dirty="0" smtClean="0"/>
              <a:t>1- Borçlu ile zarar gören alacaklı arasında bir borç ilişkisi bulunmalıdır.</a:t>
            </a:r>
          </a:p>
          <a:p>
            <a:pPr algn="just"/>
            <a:r>
              <a:rPr lang="tr-TR" dirty="0" smtClean="0"/>
              <a:t>2- Borçlu borç ilişkisinden doğan borcun ifasını veya bir hakkın kullanılmasını yardımcı kişiye bırakmış olmalıdır.</a:t>
            </a:r>
          </a:p>
          <a:p>
            <a:pPr algn="just"/>
            <a:r>
              <a:rPr lang="tr-TR" dirty="0" smtClean="0"/>
              <a:t>3- Borcun ifasında yardımcı kişi kullanılması mümkün olmalıdır.</a:t>
            </a:r>
          </a:p>
          <a:p>
            <a:pPr algn="just"/>
            <a:r>
              <a:rPr lang="tr-TR" dirty="0" smtClean="0"/>
              <a:t>4- Yardımcı kişi alacaklıya kendisine verilen işi yürüttüğü sırada zarar vermiş olmalıdır.</a:t>
            </a:r>
          </a:p>
          <a:p>
            <a:pPr algn="just"/>
            <a:r>
              <a:rPr lang="tr-TR" dirty="0" smtClean="0"/>
              <a:t>5- Yardımcı kişinin davranışı borçluya farazi bir kusur olarak yükletilebilmelidir.</a:t>
            </a:r>
          </a:p>
          <a:p>
            <a:pPr algn="just"/>
            <a:r>
              <a:rPr lang="tr-TR" dirty="0" smtClean="0"/>
              <a:t>6- Alacaklı yardımcı kişinin davranışı sonucunda bir zarara uğramalıdır.</a:t>
            </a:r>
          </a:p>
          <a:p>
            <a:pPr algn="just"/>
            <a:r>
              <a:rPr lang="tr-TR" dirty="0" smtClean="0"/>
              <a:t>7- Yardımcı kişinin davranışı ile gerçekleşen zarar arasında uygun illiyet </a:t>
            </a:r>
            <a:r>
              <a:rPr lang="tr-TR" smtClean="0"/>
              <a:t>bağı bulunmalıdır.</a:t>
            </a:r>
            <a:endParaRPr lang="tr-TR" dirty="0"/>
          </a:p>
        </p:txBody>
      </p:sp>
    </p:spTree>
    <p:extLst>
      <p:ext uri="{BB962C8B-B14F-4D97-AF65-F5344CB8AC3E}">
        <p14:creationId xmlns:p14="http://schemas.microsoft.com/office/powerpoint/2010/main" val="3063201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Sorumsuzluk Anlaşması</a:t>
            </a:r>
            <a:endParaRPr lang="tr-TR" dirty="0"/>
          </a:p>
        </p:txBody>
      </p:sp>
      <p:sp>
        <p:nvSpPr>
          <p:cNvPr id="3" name="İçerik Yer Tutucusu 2"/>
          <p:cNvSpPr>
            <a:spLocks noGrp="1"/>
          </p:cNvSpPr>
          <p:nvPr>
            <p:ph idx="1"/>
          </p:nvPr>
        </p:nvSpPr>
        <p:spPr/>
        <p:txBody>
          <a:bodyPr/>
          <a:lstStyle/>
          <a:p>
            <a:r>
              <a:rPr lang="tr-TR" b="1" dirty="0" smtClean="0"/>
              <a:t>TBK m. 115</a:t>
            </a:r>
          </a:p>
          <a:p>
            <a:pPr algn="just"/>
            <a:r>
              <a:rPr lang="tr-TR" dirty="0"/>
              <a:t>«Borçlunun ağır kusurundan sorumlu olmayacağına ilişkin önceden yapılan anlaşma kesin olarak hükümsüzdür. Borçlunun alacaklı ile hizmet sözleşmesinden kaynaklanan herhangi bir borç sebebiyle sorumlu olmayacağına ilişkin olarak önceden yaptığı her türlü anlaşma kesin olarak hükümsüzdür. Uzmanlığı gerektiren bir hizmet, meslek veya sanat, ancak kanun ya da yetkili makamlar tarafından verilen izinle yürütülebiliyorsa, borçlunun hafif kusurundan sorumlu olmayacağına ilişkin önceden yapılan anlaşma kesin olarak hükümsüzdür</a:t>
            </a:r>
            <a:r>
              <a:rPr lang="tr-TR" dirty="0" smtClean="0"/>
              <a:t>.»</a:t>
            </a:r>
            <a:endParaRPr lang="tr-TR" dirty="0"/>
          </a:p>
        </p:txBody>
      </p:sp>
    </p:spTree>
    <p:extLst>
      <p:ext uri="{BB962C8B-B14F-4D97-AF65-F5344CB8AC3E}">
        <p14:creationId xmlns:p14="http://schemas.microsoft.com/office/powerpoint/2010/main" val="4047739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15. HD, 07.05.2018, </a:t>
            </a:r>
            <a:br>
              <a:rPr lang="tr-TR" dirty="0" smtClean="0"/>
            </a:br>
            <a:r>
              <a:rPr lang="tr-TR" dirty="0" smtClean="0"/>
              <a:t>E. </a:t>
            </a:r>
            <a:r>
              <a:rPr lang="tr-TR" dirty="0"/>
              <a:t>2017/2169 </a:t>
            </a:r>
            <a:r>
              <a:rPr lang="tr-TR" dirty="0" smtClean="0"/>
              <a:t>, K.</a:t>
            </a:r>
            <a:r>
              <a:rPr lang="tr-TR" dirty="0"/>
              <a:t> </a:t>
            </a:r>
            <a:r>
              <a:rPr lang="tr-TR" dirty="0" smtClean="0"/>
              <a:t>2018/1816</a:t>
            </a:r>
            <a:endParaRPr lang="tr-TR" dirty="0"/>
          </a:p>
        </p:txBody>
      </p:sp>
      <p:sp>
        <p:nvSpPr>
          <p:cNvPr id="3" name="İçerik Yer Tutucusu 2"/>
          <p:cNvSpPr>
            <a:spLocks noGrp="1"/>
          </p:cNvSpPr>
          <p:nvPr>
            <p:ph idx="1"/>
          </p:nvPr>
        </p:nvSpPr>
        <p:spPr/>
        <p:txBody>
          <a:bodyPr/>
          <a:lstStyle/>
          <a:p>
            <a:pPr algn="just"/>
            <a:r>
              <a:rPr lang="tr-TR" dirty="0" smtClean="0"/>
              <a:t>«Dairemizin </a:t>
            </a:r>
            <a:r>
              <a:rPr lang="tr-TR" dirty="0"/>
              <a:t>bozma ilâmında da açıklandığı üzere </a:t>
            </a:r>
            <a:r>
              <a:rPr lang="tr-TR" dirty="0"/>
              <a:t>sorumsuzluk anlaşması</a:t>
            </a:r>
            <a:r>
              <a:rPr lang="tr-TR" dirty="0"/>
              <a:t>, idarenin ağır kusuru ya da hile halinde geçersiz olacaktır. Mahkemece yaptırılan bilirkişi incelemesi sonucunda, iki kez rapor alınmış, her iki raporda da, idare %10 oranında kusurlu bulunmuştur. Bu raporlarda idarenin hile ya da ağır kusurundan bahsedilmediği gibi, kusur oranı dikkate alındığında ağır kusurdan söz etmek mümkün değildir. Mahkemece bozma ilâmına uyularak araştırma yapılmışsa da, bozma ilâmına yanlış anlam verilerek yüklenicinin kusuru oranında hüküm kurulmuştur.</a:t>
            </a:r>
            <a:r>
              <a:rPr lang="tr-TR" dirty="0"/>
              <a:t/>
            </a:r>
            <a:br>
              <a:rPr lang="tr-TR" dirty="0"/>
            </a:br>
            <a:r>
              <a:rPr lang="tr-TR" dirty="0"/>
              <a:t>Bu nedenlerle mahkemece yapılacak iş, </a:t>
            </a:r>
            <a:r>
              <a:rPr lang="tr-TR" dirty="0" err="1"/>
              <a:t>BK'nın</a:t>
            </a:r>
            <a:r>
              <a:rPr lang="tr-TR" dirty="0"/>
              <a:t> 99. maddesi gözetildiğinde </a:t>
            </a:r>
            <a:r>
              <a:rPr lang="tr-TR" dirty="0"/>
              <a:t>sorumsuzluk anlaşması</a:t>
            </a:r>
            <a:r>
              <a:rPr lang="tr-TR" dirty="0"/>
              <a:t> uyarınca ve idarenin ağır kusuru ve hile kanıtlanamadığından, davacı tarafından ödenen miktar olan 24.064,85 TL'nin davalıdan tahsiline karar verilmesinden ibarettir</a:t>
            </a:r>
            <a:r>
              <a:rPr lang="tr-TR" dirty="0" smtClean="0"/>
              <a:t>.»</a:t>
            </a:r>
            <a:endParaRPr lang="tr-TR" dirty="0"/>
          </a:p>
        </p:txBody>
      </p:sp>
    </p:spTree>
    <p:extLst>
      <p:ext uri="{BB962C8B-B14F-4D97-AF65-F5344CB8AC3E}">
        <p14:creationId xmlns:p14="http://schemas.microsoft.com/office/powerpoint/2010/main" val="2484304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Borç İlişkisinin İfa Edilmemesinin Sonuçları</a:t>
            </a:r>
          </a:p>
          <a:p>
            <a:r>
              <a:rPr lang="tr-TR" dirty="0" smtClean="0"/>
              <a:t>1. Aynen ifa</a:t>
            </a:r>
          </a:p>
          <a:p>
            <a:r>
              <a:rPr lang="tr-TR" dirty="0" smtClean="0"/>
              <a:t>2. Tazminat davası</a:t>
            </a:r>
          </a:p>
          <a:p>
            <a:r>
              <a:rPr lang="tr-TR" dirty="0" smtClean="0"/>
              <a:t>3. Sözleşmeden dönme</a:t>
            </a:r>
            <a:endParaRPr lang="tr-TR" dirty="0"/>
          </a:p>
        </p:txBody>
      </p:sp>
    </p:spTree>
    <p:extLst>
      <p:ext uri="{BB962C8B-B14F-4D97-AF65-F5344CB8AC3E}">
        <p14:creationId xmlns:p14="http://schemas.microsoft.com/office/powerpoint/2010/main" val="1070834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112</a:t>
            </a:r>
          </a:p>
          <a:p>
            <a:pPr algn="just"/>
            <a:r>
              <a:rPr lang="tr-TR" dirty="0" smtClean="0"/>
              <a:t>«Borç hiç veya gereği gibi ifa edilmezse borçlu, kendisine hiçbir kusurun yüklenemeyeceğini ispat etmedikçe, alacaklının bundan doğan zararını gidermekle yükümlüdür.»</a:t>
            </a:r>
            <a:endParaRPr lang="tr-TR" dirty="0"/>
          </a:p>
        </p:txBody>
      </p:sp>
    </p:spTree>
    <p:extLst>
      <p:ext uri="{BB962C8B-B14F-4D97-AF65-F5344CB8AC3E}">
        <p14:creationId xmlns:p14="http://schemas.microsoft.com/office/powerpoint/2010/main" val="3683126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113</a:t>
            </a:r>
          </a:p>
          <a:p>
            <a:pPr algn="just"/>
            <a:r>
              <a:rPr lang="tr-TR" dirty="0" smtClean="0"/>
              <a:t>«- Yapma borcu, borçlu tarafından ifa edilmediği takdirde alacaklı, masrafı borçluya ait olmak üzere edimin kendisi veya başkası tarafından ifasına izin verilmesini isteyebilir; her türlü giderim isteme hakkı saklıdır. Yapmama borcuna aykırı davranan borçlu, bu aykırı davranışının doğurduğu zararı gidermekle yükümlüdür. Alacaklı, ayrıca borca aykırı durumun ortadan kaldırılmasını veya bu konuda masrafı borçluya ait olmak üzere kendisinin yetkili kılınmasını isteyebilir.»</a:t>
            </a:r>
            <a:endParaRPr lang="tr-TR" dirty="0"/>
          </a:p>
        </p:txBody>
      </p:sp>
    </p:spTree>
    <p:extLst>
      <p:ext uri="{BB962C8B-B14F-4D97-AF65-F5344CB8AC3E}">
        <p14:creationId xmlns:p14="http://schemas.microsoft.com/office/powerpoint/2010/main" val="2203318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Sözleşmeden Doğan Borç İlişkilerinin İhlali</a:t>
            </a:r>
          </a:p>
          <a:p>
            <a:r>
              <a:rPr lang="tr-TR" dirty="0" smtClean="0"/>
              <a:t>1- Kusurlu ifa imkansızlığı</a:t>
            </a:r>
          </a:p>
          <a:p>
            <a:r>
              <a:rPr lang="tr-TR" dirty="0"/>
              <a:t>2</a:t>
            </a:r>
            <a:r>
              <a:rPr lang="tr-TR" dirty="0" smtClean="0"/>
              <a:t>- Gereği gibi ifa etmeme</a:t>
            </a:r>
          </a:p>
          <a:p>
            <a:r>
              <a:rPr lang="tr-TR" dirty="0"/>
              <a:t>3</a:t>
            </a:r>
            <a:r>
              <a:rPr lang="tr-TR" dirty="0" smtClean="0"/>
              <a:t>- Temerrüt</a:t>
            </a:r>
          </a:p>
          <a:p>
            <a:r>
              <a:rPr lang="tr-TR" dirty="0"/>
              <a:t>4</a:t>
            </a:r>
            <a:r>
              <a:rPr lang="tr-TR" dirty="0" smtClean="0"/>
              <a:t>- Bağımsız yapmama yükümlülükleri</a:t>
            </a:r>
            <a:endParaRPr lang="tr-TR" dirty="0"/>
          </a:p>
        </p:txBody>
      </p:sp>
    </p:spTree>
    <p:extLst>
      <p:ext uri="{BB962C8B-B14F-4D97-AF65-F5344CB8AC3E}">
        <p14:creationId xmlns:p14="http://schemas.microsoft.com/office/powerpoint/2010/main" val="34109821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Kusurlu ifa imkansızlığı</a:t>
            </a:r>
            <a:r>
              <a:rPr lang="tr-TR" dirty="0" smtClean="0"/>
              <a:t>: Sözleşmenin geçerli olarak kurulmasından sonra borçlunun kusurlu bir davranışı yüzünden edimin sürekli ve kesin olarak ifasının mümkün olmaması</a:t>
            </a:r>
          </a:p>
          <a:p>
            <a:pPr algn="just"/>
            <a:r>
              <a:rPr lang="tr-TR" dirty="0" smtClean="0"/>
              <a:t>İmkansızlık, tabi, fiili ve hukuki sebeplerden doğabilir.</a:t>
            </a:r>
          </a:p>
          <a:p>
            <a:pPr algn="just"/>
            <a:r>
              <a:rPr lang="tr-TR" dirty="0" smtClean="0"/>
              <a:t>Başlangıçtaki imkansızlık          TBK m. 27 (kesin hükümsüzlük)</a:t>
            </a:r>
          </a:p>
          <a:p>
            <a:pPr algn="just"/>
            <a:r>
              <a:rPr lang="tr-TR" dirty="0" smtClean="0"/>
              <a:t>Borçlu dahil kimse tarafından ifa edilememe         objektif imkansızlık</a:t>
            </a:r>
          </a:p>
          <a:p>
            <a:pPr algn="just"/>
            <a:r>
              <a:rPr lang="tr-TR" dirty="0" smtClean="0"/>
              <a:t>Yalnız borçlu tarafından ifa edilememe         borçlunun güçsüzlüğü</a:t>
            </a:r>
          </a:p>
          <a:p>
            <a:pPr algn="just"/>
            <a:r>
              <a:rPr lang="tr-TR" dirty="0" smtClean="0"/>
              <a:t>Ekonomik güçsüzlük imkansızlık olarak kabul edilemez. </a:t>
            </a:r>
            <a:endParaRPr lang="tr-TR" dirty="0"/>
          </a:p>
        </p:txBody>
      </p:sp>
      <p:sp>
        <p:nvSpPr>
          <p:cNvPr id="4" name="Sağ Ok 3"/>
          <p:cNvSpPr/>
          <p:nvPr/>
        </p:nvSpPr>
        <p:spPr>
          <a:xfrm>
            <a:off x="5704764" y="3537271"/>
            <a:ext cx="518615" cy="2729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7997589" y="3964141"/>
            <a:ext cx="464023" cy="2593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7397087" y="4380931"/>
            <a:ext cx="450376" cy="2456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165810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t>TBK m. 136</a:t>
            </a:r>
          </a:p>
          <a:p>
            <a:pPr algn="just"/>
            <a:r>
              <a:rPr lang="tr-TR" dirty="0" smtClean="0"/>
              <a:t>«Borcun ifası borçlunun sorumlu tutulamayacağı sebeplerle imkânsızlaşırsa, borç sona erer. Karşılıklı borç yükleyen sözleşmelerde imkânsızlık sebebiyle borçtan kurtulan borçlu, karşı taraftan almış olduğu edimi sebepsiz zenginleşme hükümleri uyarınca geri vermekle yükümlü olup, henüz kendisine ifa edilmemiş olan edimi isteme hakkını kaybeder. Kanun veya sözleşmeyle borcun ifasından önce doğan hasarın alacaklıya yükletilmiş olduğu durumlar, bu hükmün dışındadır. Borçlu ifanın imkânsızlaştığını alacaklıya gecikmeksizin bildirmez ve zararın artmaması için gerekli önlemleri almazsa, bundan doğan zararları gidermekle yükümlüdür.»</a:t>
            </a:r>
            <a:endParaRPr lang="tr-TR" dirty="0"/>
          </a:p>
        </p:txBody>
      </p:sp>
    </p:spTree>
    <p:extLst>
      <p:ext uri="{BB962C8B-B14F-4D97-AF65-F5344CB8AC3E}">
        <p14:creationId xmlns:p14="http://schemas.microsoft.com/office/powerpoint/2010/main" val="70886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137</a:t>
            </a:r>
          </a:p>
          <a:p>
            <a:pPr algn="just"/>
            <a:r>
              <a:rPr lang="tr-TR" dirty="0" smtClean="0"/>
              <a:t>«Borcun ifası borçlunun sorumlu tutulamayacağı sebeplerle kısmen imkânsızlaşırsa borçlu, borcunun sadece imkânsızlaşan kısmından kurtulur. Ancak, bu kısmi ifa imkânsızlığı önceden öngörülseydi taraflarca böyle bir sözleşmenin yapılmayacağı açıkça anlaşılırsa, borcun tamamı sona erer. Karşılıklı borç yükleyen sözleşmelerde, bir tarafın borcu kısmen imkânsızlaşır ve alacaklı kısmi ifaya razı olursa, karşı edim de o oranda ifa edilir. Alacaklının böyle bir ifaya razı olmaması veya karşı edimin bölünemeyen nitelikte olması durumunda, tam imkânsızlık hükümleri uygulanır.»</a:t>
            </a:r>
            <a:endParaRPr lang="tr-TR" dirty="0"/>
          </a:p>
        </p:txBody>
      </p:sp>
    </p:spTree>
    <p:extLst>
      <p:ext uri="{BB962C8B-B14F-4D97-AF65-F5344CB8AC3E}">
        <p14:creationId xmlns:p14="http://schemas.microsoft.com/office/powerpoint/2010/main" val="2909165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05469"/>
            <a:ext cx="8915400" cy="4805753"/>
          </a:xfrm>
        </p:spPr>
        <p:txBody>
          <a:bodyPr/>
          <a:lstStyle/>
          <a:p>
            <a:pPr marL="0" indent="0">
              <a:buNone/>
            </a:pPr>
            <a:r>
              <a:rPr lang="tr-TR" dirty="0" smtClean="0"/>
              <a:t>                                 Gereği gibi ifa etmeme</a:t>
            </a:r>
          </a:p>
          <a:p>
            <a:endParaRPr lang="tr-TR" dirty="0" smtClean="0"/>
          </a:p>
          <a:p>
            <a:pPr marL="0" indent="0">
              <a:buNone/>
            </a:pPr>
            <a:r>
              <a:rPr lang="tr-TR" dirty="0" smtClean="0"/>
              <a:t>  </a:t>
            </a:r>
          </a:p>
          <a:p>
            <a:pPr marL="0" indent="0">
              <a:buNone/>
            </a:pPr>
            <a:r>
              <a:rPr lang="tr-TR" dirty="0" smtClean="0"/>
              <a:t>   Kötü ifa                                               Yan yükümlülüklerin ihlali</a:t>
            </a:r>
          </a:p>
          <a:p>
            <a:endParaRPr lang="tr-TR" dirty="0" smtClean="0"/>
          </a:p>
          <a:p>
            <a:pPr marL="0" indent="0">
              <a:buNone/>
            </a:pPr>
            <a:r>
              <a:rPr lang="tr-TR" dirty="0" smtClean="0"/>
              <a:t>                                                      İfaya yardımcı yan                     Koruma                                                              							yükümlülüklerin ihlali           yükümlülüklerinin ihlali</a:t>
            </a:r>
          </a:p>
        </p:txBody>
      </p:sp>
      <p:cxnSp>
        <p:nvCxnSpPr>
          <p:cNvPr id="5" name="Düz Ok Bağlayıcısı 4"/>
          <p:cNvCxnSpPr/>
          <p:nvPr/>
        </p:nvCxnSpPr>
        <p:spPr>
          <a:xfrm flipH="1">
            <a:off x="3651860" y="1467135"/>
            <a:ext cx="928048" cy="7233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7498651" y="1480783"/>
            <a:ext cx="818866" cy="7096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flipH="1">
            <a:off x="6767927" y="2565780"/>
            <a:ext cx="818866" cy="655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9403308" y="2565780"/>
            <a:ext cx="750626" cy="586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6696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128</TotalTime>
  <Words>757</Words>
  <Application>Microsoft Office PowerPoint</Application>
  <PresentationFormat>Geniş ekran</PresentationFormat>
  <Paragraphs>62</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Century Gothic</vt:lpstr>
      <vt:lpstr>Wingdings 3</vt:lpstr>
      <vt:lpstr>Duman</vt:lpstr>
      <vt:lpstr>Borç İlişkilerinin İfa Edilmemesi ve Sonuçları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Sorumsuzluk Anlaşması</vt:lpstr>
      <vt:lpstr>Yarg. 15. HD, 07.05.2018,  E. 2017/2169 , K. 2018/1816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 İlişkilerinin İfa Edilmemesi ve Sonuçları</dc:title>
  <dc:creator>TOSHIBA</dc:creator>
  <cp:lastModifiedBy>TOSHIBA</cp:lastModifiedBy>
  <cp:revision>11</cp:revision>
  <dcterms:created xsi:type="dcterms:W3CDTF">2020-05-03T09:11:16Z</dcterms:created>
  <dcterms:modified xsi:type="dcterms:W3CDTF">2020-05-04T13:42:42Z</dcterms:modified>
</cp:coreProperties>
</file>