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7" r:id="rId1"/>
  </p:sldMasterIdLst>
  <p:sldIdLst>
    <p:sldId id="293" r:id="rId2"/>
    <p:sldId id="257" r:id="rId3"/>
    <p:sldId id="294" r:id="rId4"/>
    <p:sldId id="259" r:id="rId5"/>
    <p:sldId id="272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5" r:id="rId17"/>
    <p:sldId id="276" r:id="rId18"/>
    <p:sldId id="277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1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342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6419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5989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138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727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24151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6466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1645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15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31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0775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077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44273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209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3175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1028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950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5FF1BF8-E274-4CB4-815D-EEDC3787EFF7}" type="datetimeFigureOut">
              <a:rPr lang="tr-TR" smtClean="0"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323E7AF-817C-48E8-996E-C6BD4C07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6830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8" r:id="rId1"/>
    <p:sldLayoutId id="2147484069" r:id="rId2"/>
    <p:sldLayoutId id="2147484070" r:id="rId3"/>
    <p:sldLayoutId id="2147484071" r:id="rId4"/>
    <p:sldLayoutId id="2147484072" r:id="rId5"/>
    <p:sldLayoutId id="2147484073" r:id="rId6"/>
    <p:sldLayoutId id="2147484074" r:id="rId7"/>
    <p:sldLayoutId id="2147484075" r:id="rId8"/>
    <p:sldLayoutId id="2147484076" r:id="rId9"/>
    <p:sldLayoutId id="2147484077" r:id="rId10"/>
    <p:sldLayoutId id="2147484078" r:id="rId11"/>
    <p:sldLayoutId id="2147484079" r:id="rId12"/>
    <p:sldLayoutId id="2147484080" r:id="rId13"/>
    <p:sldLayoutId id="2147484081" r:id="rId14"/>
    <p:sldLayoutId id="2147484082" r:id="rId15"/>
    <p:sldLayoutId id="2147484083" r:id="rId16"/>
    <p:sldLayoutId id="2147484084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626E3D3-D7F8-4480-978E-39CAA6D43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30875"/>
          </a:xfrm>
        </p:spPr>
        <p:txBody>
          <a:bodyPr/>
          <a:lstStyle/>
          <a:p>
            <a:r>
              <a:rPr lang="tr-TR" dirty="0"/>
              <a:t>                   </a:t>
            </a:r>
            <a:r>
              <a:rPr lang="tr-TR" sz="7200" dirty="0"/>
              <a:t>KLARİTROMİSİN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244306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9AA9FD-D190-4581-A691-89417E5E2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digoksin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C7FDEA-C654-4109-92E7-D83FB92ED12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Klaritromisin</a:t>
            </a:r>
            <a:r>
              <a:rPr lang="tr-TR" dirty="0"/>
              <a:t> ile birlikte uygulanması plazma </a:t>
            </a:r>
            <a:r>
              <a:rPr lang="tr-TR" dirty="0" err="1"/>
              <a:t>digoksin</a:t>
            </a:r>
            <a:r>
              <a:rPr lang="tr-TR" dirty="0"/>
              <a:t> konsantrasyonlarını önemli ölçüde artırabilir. Mekanizmasının, </a:t>
            </a:r>
            <a:r>
              <a:rPr lang="tr-TR" dirty="0" err="1"/>
              <a:t>digoxin'in</a:t>
            </a:r>
            <a:r>
              <a:rPr lang="tr-TR" dirty="0"/>
              <a:t> P-</a:t>
            </a:r>
            <a:r>
              <a:rPr lang="tr-TR" dirty="0" err="1"/>
              <a:t>glikoproteinin</a:t>
            </a:r>
            <a:r>
              <a:rPr lang="tr-TR" dirty="0"/>
              <a:t> aracılı bağırsak atığı ve / veya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tübüler</a:t>
            </a:r>
            <a:r>
              <a:rPr lang="tr-TR" dirty="0"/>
              <a:t> </a:t>
            </a:r>
            <a:r>
              <a:rPr lang="tr-TR" dirty="0" err="1"/>
              <a:t>sekresyonunun</a:t>
            </a:r>
            <a:r>
              <a:rPr lang="tr-TR" dirty="0"/>
              <a:t> </a:t>
            </a:r>
            <a:r>
              <a:rPr lang="tr-TR" dirty="0" err="1"/>
              <a:t>klaritromisin</a:t>
            </a:r>
            <a:r>
              <a:rPr lang="tr-TR" dirty="0"/>
              <a:t> </a:t>
            </a:r>
            <a:r>
              <a:rPr lang="tr-TR" dirty="0" err="1"/>
              <a:t>inhibisyonu</a:t>
            </a:r>
            <a:r>
              <a:rPr lang="tr-TR" dirty="0"/>
              <a:t> olduğu düşünülmektedir. </a:t>
            </a:r>
          </a:p>
        </p:txBody>
      </p:sp>
    </p:spTree>
    <p:extLst>
      <p:ext uri="{BB962C8B-B14F-4D97-AF65-F5344CB8AC3E}">
        <p14:creationId xmlns:p14="http://schemas.microsoft.com/office/powerpoint/2010/main" val="4057645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6342070-F4E7-47BB-B5F6-EF6C5FA58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dosetaksel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CC8252-F381-4FE8-ABD8-87F1282E7B5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 CYP450 3A4 veya CYP450 3A4 ve P-</a:t>
            </a:r>
            <a:r>
              <a:rPr lang="tr-TR" dirty="0" err="1"/>
              <a:t>glikoprotein</a:t>
            </a:r>
            <a:r>
              <a:rPr lang="tr-TR" dirty="0"/>
              <a:t> (P-</a:t>
            </a:r>
            <a:r>
              <a:rPr lang="tr-TR" dirty="0" err="1"/>
              <a:t>gp</a:t>
            </a:r>
            <a:r>
              <a:rPr lang="tr-TR" dirty="0"/>
              <a:t>) inhibitörlerinin güçlü inhibitörleri ile birlikte uygulanması hem CYP450 3A4 hem de P-</a:t>
            </a:r>
            <a:r>
              <a:rPr lang="tr-TR" dirty="0" err="1"/>
              <a:t>gp'nin</a:t>
            </a:r>
            <a:r>
              <a:rPr lang="tr-TR" dirty="0"/>
              <a:t> bir </a:t>
            </a:r>
            <a:r>
              <a:rPr lang="tr-TR" dirty="0" err="1"/>
              <a:t>substratı</a:t>
            </a:r>
            <a:r>
              <a:rPr lang="tr-TR" dirty="0"/>
              <a:t> olan </a:t>
            </a:r>
            <a:r>
              <a:rPr lang="tr-TR" dirty="0" err="1"/>
              <a:t>dosetakselin</a:t>
            </a:r>
            <a:r>
              <a:rPr lang="tr-TR" dirty="0"/>
              <a:t> plazma konsantrasyonlarını önemli ölçüde artırabilir.</a:t>
            </a:r>
          </a:p>
        </p:txBody>
      </p:sp>
    </p:spTree>
    <p:extLst>
      <p:ext uri="{BB962C8B-B14F-4D97-AF65-F5344CB8AC3E}">
        <p14:creationId xmlns:p14="http://schemas.microsoft.com/office/powerpoint/2010/main" val="1030714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D277AE5-77DD-4473-8A3F-18C4FE82A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ergotamin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C67D91-923A-4C3A-BE68-25CE4866311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Makrolid</a:t>
            </a:r>
            <a:r>
              <a:rPr lang="tr-TR" dirty="0"/>
              <a:t> antibiyotikleri ile birlikte uygulanması, </a:t>
            </a:r>
            <a:r>
              <a:rPr lang="tr-TR" dirty="0" err="1"/>
              <a:t>ergot</a:t>
            </a:r>
            <a:r>
              <a:rPr lang="tr-TR" dirty="0"/>
              <a:t> türevlerinin plazma konsantrasyonlarını önemli ölçüde artırabilir. </a:t>
            </a:r>
            <a:r>
              <a:rPr lang="tr-TR"/>
              <a:t>Mekanizma, </a:t>
            </a:r>
            <a:r>
              <a:rPr lang="tr-TR" dirty="0" err="1"/>
              <a:t>ergotamin</a:t>
            </a:r>
            <a:r>
              <a:rPr lang="tr-TR" dirty="0"/>
              <a:t> ve ilgili ilaçların </a:t>
            </a:r>
            <a:r>
              <a:rPr lang="tr-TR" dirty="0" err="1"/>
              <a:t>metabolik</a:t>
            </a:r>
            <a:r>
              <a:rPr lang="tr-TR" dirty="0"/>
              <a:t> </a:t>
            </a:r>
            <a:r>
              <a:rPr lang="tr-TR" dirty="0" err="1"/>
              <a:t>klirensinden</a:t>
            </a:r>
            <a:r>
              <a:rPr lang="tr-TR" dirty="0"/>
              <a:t> sorumlu olan </a:t>
            </a:r>
            <a:r>
              <a:rPr lang="tr-TR" dirty="0" err="1"/>
              <a:t>izoenzim</a:t>
            </a:r>
            <a:r>
              <a:rPr lang="tr-TR" dirty="0"/>
              <a:t> olan CYP450 3A4'ün </a:t>
            </a:r>
            <a:r>
              <a:rPr lang="tr-TR" dirty="0" err="1"/>
              <a:t>makrolid</a:t>
            </a:r>
            <a:r>
              <a:rPr lang="tr-TR" dirty="0"/>
              <a:t> </a:t>
            </a:r>
            <a:r>
              <a:rPr lang="tr-TR" dirty="0" err="1"/>
              <a:t>inhibisyonudur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9115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9DA8971-332F-4C8D-9F0E-B8918C7BF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   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fentanil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DD016A-1A45-41B8-99CF-513D2AFF9D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38877"/>
            <a:ext cx="10515600" cy="4351338"/>
          </a:xfrm>
        </p:spPr>
        <p:txBody>
          <a:bodyPr/>
          <a:lstStyle/>
          <a:p>
            <a:endParaRPr lang="tr-TR" dirty="0"/>
          </a:p>
          <a:p>
            <a:r>
              <a:rPr lang="tr-TR" dirty="0"/>
              <a:t>CYP450 3A4 inhibitörleri ile birlikte uygulanması, öncelikle </a:t>
            </a:r>
            <a:r>
              <a:rPr lang="tr-TR" dirty="0" err="1"/>
              <a:t>izoenzim</a:t>
            </a:r>
            <a:r>
              <a:rPr lang="tr-TR" dirty="0"/>
              <a:t> tarafından </a:t>
            </a:r>
            <a:r>
              <a:rPr lang="tr-TR" dirty="0" err="1"/>
              <a:t>metabolize</a:t>
            </a:r>
            <a:r>
              <a:rPr lang="tr-TR" dirty="0"/>
              <a:t> edilen </a:t>
            </a:r>
            <a:r>
              <a:rPr lang="tr-TR" dirty="0" err="1"/>
              <a:t>fentanilin</a:t>
            </a:r>
            <a:r>
              <a:rPr lang="tr-TR" dirty="0"/>
              <a:t> plazma konsantrasyonlarını artırabilir. Artan </a:t>
            </a:r>
            <a:r>
              <a:rPr lang="tr-TR" dirty="0" err="1"/>
              <a:t>fentanil</a:t>
            </a:r>
            <a:r>
              <a:rPr lang="tr-TR" dirty="0"/>
              <a:t> konsantrasyonları </a:t>
            </a:r>
            <a:r>
              <a:rPr lang="tr-TR" dirty="0" err="1"/>
              <a:t>advers</a:t>
            </a:r>
            <a:r>
              <a:rPr lang="tr-TR" dirty="0"/>
              <a:t> ilaç etkilerini artırabilir veya uzatabilir ve potansiyel olarak ölümcül solunum depresyonuna neden olabilir. Tersine, bir CYP450 inhibitörünün bırakılması </a:t>
            </a:r>
            <a:r>
              <a:rPr lang="tr-TR" dirty="0" err="1"/>
              <a:t>fentanil</a:t>
            </a:r>
            <a:r>
              <a:rPr lang="tr-TR" dirty="0"/>
              <a:t> plazma konsantrasyonlarını azaltabilir, </a:t>
            </a:r>
            <a:r>
              <a:rPr lang="tr-TR" dirty="0" err="1"/>
              <a:t>opioid</a:t>
            </a:r>
            <a:r>
              <a:rPr lang="tr-TR" dirty="0"/>
              <a:t> etkinliğini düşürebilir ve hatta </a:t>
            </a:r>
            <a:r>
              <a:rPr lang="tr-TR" dirty="0" err="1"/>
              <a:t>fentanile</a:t>
            </a:r>
            <a:r>
              <a:rPr lang="tr-TR" dirty="0"/>
              <a:t> fiziksel bağımlılık geliştiren hastalarda bir geri çekilme sendromuna neden olabilir.</a:t>
            </a:r>
          </a:p>
        </p:txBody>
      </p:sp>
    </p:spTree>
    <p:extLst>
      <p:ext uri="{BB962C8B-B14F-4D97-AF65-F5344CB8AC3E}">
        <p14:creationId xmlns:p14="http://schemas.microsoft.com/office/powerpoint/2010/main" val="1736275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CEF90CE-B74B-4DEE-BB1E-8C750F5B0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haloperidol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B829C1-43CA-413B-B30F-74BC4D80D6A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Haloperidol</a:t>
            </a:r>
            <a:r>
              <a:rPr lang="tr-TR" dirty="0"/>
              <a:t> doz ile ilişkili QT aralığının uzamasına neden olabilir. Teorik olarak, QT aralığını uzatabilecek diğer ajanlarla birlikte uygulanması, ilave etkilere ve </a:t>
            </a:r>
            <a:r>
              <a:rPr lang="tr-TR" dirty="0" err="1"/>
              <a:t>torsade</a:t>
            </a:r>
            <a:r>
              <a:rPr lang="tr-TR" dirty="0"/>
              <a:t> de </a:t>
            </a:r>
            <a:r>
              <a:rPr lang="tr-TR" dirty="0" err="1"/>
              <a:t>pointes</a:t>
            </a:r>
            <a:r>
              <a:rPr lang="tr-TR" dirty="0"/>
              <a:t> ve ani ölüm dahil olmak üzere </a:t>
            </a:r>
            <a:r>
              <a:rPr lang="tr-TR" dirty="0" err="1"/>
              <a:t>ventriküler</a:t>
            </a:r>
            <a:r>
              <a:rPr lang="tr-TR" dirty="0"/>
              <a:t> aritmilerin riskinde artışa neden olabilir. </a:t>
            </a:r>
          </a:p>
        </p:txBody>
      </p:sp>
    </p:spTree>
    <p:extLst>
      <p:ext uri="{BB962C8B-B14F-4D97-AF65-F5344CB8AC3E}">
        <p14:creationId xmlns:p14="http://schemas.microsoft.com/office/powerpoint/2010/main" val="3746364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463C929A-FA06-4C2F-8A30-2AF2700FF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hidrokodon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895177-2BFB-4049-A18E-74CEB71C9A3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CYP450 3A4 inhibitörleri ile birlikte uygulanması, esasen </a:t>
            </a:r>
            <a:r>
              <a:rPr lang="tr-TR" dirty="0" err="1"/>
              <a:t>izoenzim</a:t>
            </a:r>
            <a:r>
              <a:rPr lang="tr-TR" dirty="0"/>
              <a:t> tarafından </a:t>
            </a:r>
            <a:r>
              <a:rPr lang="tr-TR" dirty="0" err="1"/>
              <a:t>metabolize</a:t>
            </a:r>
            <a:r>
              <a:rPr lang="tr-TR" dirty="0"/>
              <a:t> edilen </a:t>
            </a:r>
            <a:r>
              <a:rPr lang="tr-TR" dirty="0" err="1"/>
              <a:t>hidrokodon</a:t>
            </a:r>
            <a:r>
              <a:rPr lang="tr-TR" dirty="0"/>
              <a:t> plazma konsantrasyonlarını artırabilir. Artan </a:t>
            </a:r>
            <a:r>
              <a:rPr lang="tr-TR" dirty="0" err="1"/>
              <a:t>hidrokodon</a:t>
            </a:r>
            <a:r>
              <a:rPr lang="tr-TR" dirty="0"/>
              <a:t> konsantrasyonları, </a:t>
            </a:r>
            <a:r>
              <a:rPr lang="tr-TR" dirty="0" err="1"/>
              <a:t>advers</a:t>
            </a:r>
            <a:r>
              <a:rPr lang="tr-TR" dirty="0"/>
              <a:t> ilaç etkilerini artırabilir veya uzatabilir ve potansiyel olarak ölümcül solunum depresyonuna neden olabilir. </a:t>
            </a:r>
          </a:p>
        </p:txBody>
      </p:sp>
    </p:spTree>
    <p:extLst>
      <p:ext uri="{BB962C8B-B14F-4D97-AF65-F5344CB8AC3E}">
        <p14:creationId xmlns:p14="http://schemas.microsoft.com/office/powerpoint/2010/main" val="2135544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96648DD-842E-4FD1-BFEA-969403FCC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metadon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A0CB0C-919F-46BC-A8B2-12F0A94AA18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 err="1"/>
              <a:t>Metadon</a:t>
            </a:r>
            <a:r>
              <a:rPr lang="tr-TR" dirty="0"/>
              <a:t> QT aralığının doza bağlı uzamasına neden olabilir. QT aralığını uzatabilecek diğer ajanlarla birlikte uygulanması, ilave etkilere, </a:t>
            </a:r>
            <a:r>
              <a:rPr lang="tr-TR" dirty="0" err="1"/>
              <a:t>torsade</a:t>
            </a:r>
            <a:r>
              <a:rPr lang="tr-TR" dirty="0"/>
              <a:t> de </a:t>
            </a:r>
            <a:r>
              <a:rPr lang="tr-TR" dirty="0" err="1"/>
              <a:t>pointes</a:t>
            </a:r>
            <a:r>
              <a:rPr lang="tr-TR" dirty="0"/>
              <a:t> ve ani ölüm dahil olmak üzere </a:t>
            </a:r>
            <a:r>
              <a:rPr lang="tr-TR" dirty="0" err="1"/>
              <a:t>ventriküler</a:t>
            </a:r>
            <a:r>
              <a:rPr lang="tr-TR" dirty="0"/>
              <a:t> aritmilerin riskinde artışa neden olabilir.</a:t>
            </a:r>
          </a:p>
        </p:txBody>
      </p:sp>
    </p:spTree>
    <p:extLst>
      <p:ext uri="{BB962C8B-B14F-4D97-AF65-F5344CB8AC3E}">
        <p14:creationId xmlns:p14="http://schemas.microsoft.com/office/powerpoint/2010/main" val="12653161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CFA30E9-6940-402B-8770-5ABF289FD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mifepriston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E1373B-36EE-4810-BF67-663BB99EF78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Mifepriston</a:t>
            </a:r>
            <a:r>
              <a:rPr lang="tr-TR" dirty="0"/>
              <a:t> </a:t>
            </a:r>
            <a:r>
              <a:rPr lang="tr-TR" dirty="0" err="1"/>
              <a:t>QTc</a:t>
            </a:r>
            <a:r>
              <a:rPr lang="tr-TR" dirty="0"/>
              <a:t> aralığını doza bağlı olarak uzatabilir. QT aralığını uzatabilecek diğer ajanlarla birlikte uygulanması, ilave etkilere, </a:t>
            </a:r>
            <a:r>
              <a:rPr lang="tr-TR" dirty="0" err="1"/>
              <a:t>torsade</a:t>
            </a:r>
            <a:r>
              <a:rPr lang="tr-TR" dirty="0"/>
              <a:t> de </a:t>
            </a:r>
            <a:r>
              <a:rPr lang="tr-TR" dirty="0" err="1"/>
              <a:t>pointes</a:t>
            </a:r>
            <a:r>
              <a:rPr lang="tr-TR" dirty="0"/>
              <a:t> ve ani ölüm dahil olmak üzere </a:t>
            </a:r>
            <a:r>
              <a:rPr lang="tr-TR" dirty="0" err="1"/>
              <a:t>ventriküler</a:t>
            </a:r>
            <a:r>
              <a:rPr lang="tr-TR" dirty="0"/>
              <a:t> aritmilerin riskinde artışa neden olabilir. </a:t>
            </a:r>
          </a:p>
        </p:txBody>
      </p:sp>
    </p:spTree>
    <p:extLst>
      <p:ext uri="{BB962C8B-B14F-4D97-AF65-F5344CB8AC3E}">
        <p14:creationId xmlns:p14="http://schemas.microsoft.com/office/powerpoint/2010/main" val="17201270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90EB458-B7FB-492C-BC7D-F5CF8C334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    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papaverin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440EB6-AF9E-4817-A0A2-234172D8120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İntrakoroner</a:t>
            </a:r>
            <a:r>
              <a:rPr lang="tr-TR" dirty="0"/>
              <a:t> </a:t>
            </a:r>
            <a:r>
              <a:rPr lang="tr-TR" dirty="0" err="1"/>
              <a:t>papaverin</a:t>
            </a:r>
            <a:r>
              <a:rPr lang="tr-TR" dirty="0"/>
              <a:t> uygulaması QT </a:t>
            </a:r>
            <a:r>
              <a:rPr lang="tr-TR" dirty="0" err="1"/>
              <a:t>interval</a:t>
            </a:r>
            <a:r>
              <a:rPr lang="tr-TR" dirty="0"/>
              <a:t> uzaması ve </a:t>
            </a:r>
            <a:r>
              <a:rPr lang="tr-TR" dirty="0" err="1"/>
              <a:t>torsade</a:t>
            </a:r>
            <a:r>
              <a:rPr lang="tr-TR" dirty="0"/>
              <a:t> de </a:t>
            </a:r>
            <a:r>
              <a:rPr lang="tr-TR" dirty="0" err="1"/>
              <a:t>pointes</a:t>
            </a:r>
            <a:r>
              <a:rPr lang="tr-TR" dirty="0"/>
              <a:t> (</a:t>
            </a:r>
            <a:r>
              <a:rPr lang="tr-TR" dirty="0" err="1"/>
              <a:t>TdP</a:t>
            </a:r>
            <a:r>
              <a:rPr lang="tr-TR" dirty="0"/>
              <a:t>) aritmi ile ilişkilendirilmiştir. Aynı zamanda QT aralığını uzatan veya </a:t>
            </a:r>
            <a:r>
              <a:rPr lang="tr-TR" dirty="0" err="1"/>
              <a:t>bradikardiye</a:t>
            </a:r>
            <a:r>
              <a:rPr lang="tr-TR" dirty="0"/>
              <a:t> neden olabilen eşlik eden ilaçları alan hastalarda teorik olarak risk artabilir. </a:t>
            </a:r>
            <a:r>
              <a:rPr lang="tr-TR" dirty="0" err="1"/>
              <a:t>Papaverinin</a:t>
            </a:r>
            <a:r>
              <a:rPr lang="tr-TR" dirty="0"/>
              <a:t> indüklediği </a:t>
            </a:r>
            <a:r>
              <a:rPr lang="tr-TR" dirty="0" err="1"/>
              <a:t>ventriküler</a:t>
            </a:r>
            <a:r>
              <a:rPr lang="tr-TR" dirty="0"/>
              <a:t> </a:t>
            </a:r>
            <a:r>
              <a:rPr lang="tr-TR" dirty="0" err="1"/>
              <a:t>taşiaritmilerin</a:t>
            </a:r>
            <a:r>
              <a:rPr lang="tr-TR" dirty="0"/>
              <a:t> kesin mekanizması tasvir edilmemiştir, ancak potasyum akımlarının </a:t>
            </a:r>
            <a:r>
              <a:rPr lang="tr-TR" dirty="0" err="1"/>
              <a:t>inhibisyonunu</a:t>
            </a:r>
            <a:r>
              <a:rPr lang="tr-TR" dirty="0"/>
              <a:t> ve aksiyon potansiyel süresinin uzatılmasını gerektirebilir. </a:t>
            </a:r>
          </a:p>
        </p:txBody>
      </p:sp>
    </p:spTree>
    <p:extLst>
      <p:ext uri="{BB962C8B-B14F-4D97-AF65-F5344CB8AC3E}">
        <p14:creationId xmlns:p14="http://schemas.microsoft.com/office/powerpoint/2010/main" val="128840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E28D991-F54A-422A-AB70-108EEE5C8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6099"/>
            <a:ext cx="10515600" cy="1808231"/>
          </a:xfrm>
        </p:spPr>
        <p:txBody>
          <a:bodyPr>
            <a:normAutofit/>
          </a:bodyPr>
          <a:lstStyle/>
          <a:p>
            <a:r>
              <a:rPr lang="tr-TR" dirty="0"/>
              <a:t>                  </a:t>
            </a:r>
            <a:br>
              <a:rPr lang="tr-TR" dirty="0"/>
            </a:br>
            <a:r>
              <a:rPr lang="tr-TR" dirty="0"/>
              <a:t>         </a:t>
            </a:r>
            <a:r>
              <a:rPr lang="tr-TR" dirty="0" err="1"/>
              <a:t>klaritromisin</a:t>
            </a:r>
            <a:r>
              <a:rPr lang="tr-TR" dirty="0"/>
              <a:t> ↔ kinin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63DBC1-0797-41FB-933D-9D76048C3A2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CYP450 3A4'ü </a:t>
            </a:r>
            <a:r>
              <a:rPr lang="tr-TR" dirty="0" err="1"/>
              <a:t>inhibe</a:t>
            </a:r>
            <a:r>
              <a:rPr lang="tr-TR" dirty="0"/>
              <a:t> eden </a:t>
            </a:r>
            <a:r>
              <a:rPr lang="tr-TR" dirty="0" err="1"/>
              <a:t>ketolid</a:t>
            </a:r>
            <a:r>
              <a:rPr lang="tr-TR" dirty="0"/>
              <a:t> ve </a:t>
            </a:r>
            <a:r>
              <a:rPr lang="tr-TR" dirty="0" err="1"/>
              <a:t>makrolid</a:t>
            </a:r>
            <a:r>
              <a:rPr lang="tr-TR" dirty="0"/>
              <a:t> antibiyotikleri ile birlikte uygulanması esas olarak </a:t>
            </a:r>
            <a:r>
              <a:rPr lang="tr-TR" dirty="0" err="1"/>
              <a:t>izoenzim</a:t>
            </a:r>
            <a:r>
              <a:rPr lang="tr-TR" dirty="0"/>
              <a:t> tarafından </a:t>
            </a:r>
            <a:r>
              <a:rPr lang="tr-TR" dirty="0" err="1"/>
              <a:t>metabolize</a:t>
            </a:r>
            <a:r>
              <a:rPr lang="tr-TR" dirty="0"/>
              <a:t> edilen kininin plazma konsantrasyonlarını önemli ölçüde artırabilir. Buna ek olarak, </a:t>
            </a:r>
            <a:r>
              <a:rPr lang="tr-TR" dirty="0" err="1"/>
              <a:t>klaritromisin</a:t>
            </a:r>
            <a:r>
              <a:rPr lang="tr-TR" dirty="0"/>
              <a:t>, </a:t>
            </a:r>
            <a:r>
              <a:rPr lang="tr-TR" dirty="0" err="1"/>
              <a:t>eritromisin</a:t>
            </a:r>
            <a:r>
              <a:rPr lang="tr-TR" dirty="0"/>
              <a:t> ve </a:t>
            </a:r>
            <a:r>
              <a:rPr lang="tr-TR" dirty="0" err="1"/>
              <a:t>telitromisin</a:t>
            </a:r>
            <a:r>
              <a:rPr lang="tr-TR" dirty="0"/>
              <a:t>, QT aralığı uzatma ile bireysel olarak ilişkilidir, bu nedenle, kininle eşzamanlı kullanım sırasında ilave etkiler görülebilir.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3536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AB05EA-67D0-4F94-92EE-2D8D1734347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690688"/>
            <a:ext cx="10515600" cy="36631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Klaritromisin</a:t>
            </a:r>
            <a:r>
              <a:rPr lang="tr-TR" dirty="0"/>
              <a:t>, cilt ve solunum sistemi etkileyen birçok farklı bakteri enfeksiyonu tedavisinde kullanılır. </a:t>
            </a:r>
            <a:r>
              <a:rPr lang="tr-TR" dirty="0" err="1"/>
              <a:t>Helicobacter</a:t>
            </a:r>
            <a:r>
              <a:rPr lang="tr-TR" dirty="0"/>
              <a:t> </a:t>
            </a:r>
            <a:r>
              <a:rPr lang="tr-TR" dirty="0" err="1"/>
              <a:t>pylori'nin</a:t>
            </a:r>
            <a:r>
              <a:rPr lang="tr-TR" dirty="0"/>
              <a:t> neden olduğu mide ülserlerinin tedavisinde diğer ilaçlarla birlikte kullanılır. </a:t>
            </a:r>
            <a:r>
              <a:rPr lang="tr-TR" dirty="0" err="1"/>
              <a:t>Makrolid</a:t>
            </a:r>
            <a:r>
              <a:rPr lang="tr-TR" dirty="0"/>
              <a:t> türevi bir antibiyotiktir.</a:t>
            </a:r>
          </a:p>
        </p:txBody>
      </p:sp>
    </p:spTree>
    <p:extLst>
      <p:ext uri="{BB962C8B-B14F-4D97-AF65-F5344CB8AC3E}">
        <p14:creationId xmlns:p14="http://schemas.microsoft.com/office/powerpoint/2010/main" val="559856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3AE1AE-4147-4557-94ED-4B8E2043C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sildenafil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50D111-0F3F-4EC3-90FD-E57B44EAA6D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CYP450 3A4'ün güçlü inhibitörleri ile birlikte uygulanması esas olarak </a:t>
            </a:r>
            <a:r>
              <a:rPr lang="tr-TR" dirty="0" err="1"/>
              <a:t>izoenzim</a:t>
            </a:r>
            <a:r>
              <a:rPr lang="tr-TR" dirty="0"/>
              <a:t> tarafından </a:t>
            </a:r>
            <a:r>
              <a:rPr lang="tr-TR" dirty="0" err="1"/>
              <a:t>metabolize</a:t>
            </a:r>
            <a:r>
              <a:rPr lang="tr-TR" dirty="0"/>
              <a:t> edilen </a:t>
            </a:r>
            <a:r>
              <a:rPr lang="tr-TR" dirty="0" err="1"/>
              <a:t>sildenafilin</a:t>
            </a:r>
            <a:r>
              <a:rPr lang="tr-TR" dirty="0"/>
              <a:t> plazma konsantrasyonlarını önemli ölçüde artırabilir. </a:t>
            </a:r>
            <a:r>
              <a:rPr lang="tr-TR" dirty="0" err="1"/>
              <a:t>Sildenafilin</a:t>
            </a:r>
            <a:r>
              <a:rPr lang="tr-TR" dirty="0"/>
              <a:t> uzamış ve / veya artmış farmakolojik etkileri ihtimali göz önüne alınmalıdır. </a:t>
            </a:r>
          </a:p>
        </p:txBody>
      </p:sp>
    </p:spTree>
    <p:extLst>
      <p:ext uri="{BB962C8B-B14F-4D97-AF65-F5344CB8AC3E}">
        <p14:creationId xmlns:p14="http://schemas.microsoft.com/office/powerpoint/2010/main" val="41345113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FDB2F81-2EDA-4E08-A9FF-0C579F7EE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     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tamsulozin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89B927-E3DF-44C2-9B09-4F768C48532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CYP450 3A4'ün güçlü inhibitörleri ile birlikte uygulanması esas olarak </a:t>
            </a:r>
            <a:r>
              <a:rPr lang="tr-TR" dirty="0" err="1"/>
              <a:t>hepatik</a:t>
            </a:r>
            <a:r>
              <a:rPr lang="tr-TR" dirty="0"/>
              <a:t> </a:t>
            </a:r>
            <a:r>
              <a:rPr lang="tr-TR" dirty="0" err="1"/>
              <a:t>mikrozomal</a:t>
            </a:r>
            <a:r>
              <a:rPr lang="tr-TR" dirty="0"/>
              <a:t> </a:t>
            </a:r>
            <a:r>
              <a:rPr lang="tr-TR" dirty="0" err="1"/>
              <a:t>izoenzimler</a:t>
            </a:r>
            <a:r>
              <a:rPr lang="tr-TR" dirty="0"/>
              <a:t> CYP450 3A4 ve 2D6 tarafından </a:t>
            </a:r>
            <a:r>
              <a:rPr lang="tr-TR" dirty="0" err="1"/>
              <a:t>metabolize</a:t>
            </a:r>
            <a:r>
              <a:rPr lang="tr-TR" dirty="0"/>
              <a:t> edilen </a:t>
            </a:r>
            <a:r>
              <a:rPr lang="tr-TR" dirty="0" err="1"/>
              <a:t>tamsulosinin</a:t>
            </a:r>
            <a:r>
              <a:rPr lang="tr-TR" dirty="0"/>
              <a:t> plazma konsantrasyonlarını önemli ölçüde artırabilir. Ciddi hipotansiyon ortaya çıkabilir. </a:t>
            </a:r>
          </a:p>
        </p:txBody>
      </p:sp>
    </p:spTree>
    <p:extLst>
      <p:ext uri="{BB962C8B-B14F-4D97-AF65-F5344CB8AC3E}">
        <p14:creationId xmlns:p14="http://schemas.microsoft.com/office/powerpoint/2010/main" val="21121476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F8CDDD-B24F-42EF-BE28-F6A2C746B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       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terfenadin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419CFD-2423-4982-8592-AD78142AE02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Mekanizma, </a:t>
            </a:r>
            <a:r>
              <a:rPr lang="tr-TR" dirty="0" err="1"/>
              <a:t>terfenadinin</a:t>
            </a:r>
            <a:r>
              <a:rPr lang="tr-TR" dirty="0"/>
              <a:t> </a:t>
            </a:r>
            <a:r>
              <a:rPr lang="tr-TR" dirty="0" err="1"/>
              <a:t>metabolik</a:t>
            </a:r>
            <a:r>
              <a:rPr lang="tr-TR" dirty="0"/>
              <a:t> temizlenmesinden sorumlu olan </a:t>
            </a:r>
            <a:r>
              <a:rPr lang="tr-TR" dirty="0" err="1"/>
              <a:t>izoenzim</a:t>
            </a:r>
            <a:r>
              <a:rPr lang="tr-TR" dirty="0"/>
              <a:t> olan CYP450 3A4'ün </a:t>
            </a:r>
            <a:r>
              <a:rPr lang="tr-TR" dirty="0" err="1"/>
              <a:t>inhibisyonudur</a:t>
            </a:r>
            <a:r>
              <a:rPr lang="tr-TR" dirty="0"/>
              <a:t>. Bu maddelerin yüksek plazma seviyeleri, EKG'de QT aralığının uzatılması ile ilişkilendirilmiştir; </a:t>
            </a:r>
            <a:r>
              <a:rPr lang="tr-TR" dirty="0" err="1"/>
              <a:t>ventriküler</a:t>
            </a:r>
            <a:r>
              <a:rPr lang="tr-TR" dirty="0"/>
              <a:t> taşikardi, </a:t>
            </a:r>
            <a:r>
              <a:rPr lang="tr-TR" dirty="0" err="1"/>
              <a:t>ventriküler</a:t>
            </a:r>
            <a:r>
              <a:rPr lang="tr-TR" dirty="0"/>
              <a:t> </a:t>
            </a:r>
            <a:r>
              <a:rPr lang="tr-TR" dirty="0" err="1"/>
              <a:t>fibrilasyon</a:t>
            </a:r>
            <a:r>
              <a:rPr lang="tr-TR" dirty="0"/>
              <a:t> ve </a:t>
            </a:r>
            <a:r>
              <a:rPr lang="tr-TR" dirty="0" err="1"/>
              <a:t>torsade</a:t>
            </a:r>
            <a:r>
              <a:rPr lang="tr-TR" dirty="0"/>
              <a:t> de </a:t>
            </a:r>
            <a:r>
              <a:rPr lang="tr-TR" dirty="0" err="1"/>
              <a:t>pointes</a:t>
            </a:r>
            <a:r>
              <a:rPr lang="tr-TR" dirty="0"/>
              <a:t> dahil olmak üzere </a:t>
            </a:r>
            <a:r>
              <a:rPr lang="tr-TR" dirty="0" err="1"/>
              <a:t>ventriküler</a:t>
            </a:r>
            <a:r>
              <a:rPr lang="tr-TR" dirty="0"/>
              <a:t> aritmiler; kalp DURMASI; ve ani ölüm gelişebilir. CYP450 3A4'ü önemli ölçüde </a:t>
            </a:r>
            <a:r>
              <a:rPr lang="tr-TR" dirty="0" err="1"/>
              <a:t>inhibe</a:t>
            </a:r>
            <a:r>
              <a:rPr lang="tr-TR" dirty="0"/>
              <a:t> edebilen </a:t>
            </a:r>
            <a:r>
              <a:rPr lang="tr-TR" dirty="0" err="1"/>
              <a:t>makrolidler</a:t>
            </a:r>
            <a:r>
              <a:rPr lang="tr-TR" dirty="0"/>
              <a:t> arasında </a:t>
            </a:r>
            <a:r>
              <a:rPr lang="tr-TR" dirty="0" err="1"/>
              <a:t>klaritromisin</a:t>
            </a:r>
            <a:r>
              <a:rPr lang="tr-TR" dirty="0"/>
              <a:t>, </a:t>
            </a:r>
            <a:r>
              <a:rPr lang="tr-TR" dirty="0" err="1"/>
              <a:t>eritromisin</a:t>
            </a:r>
            <a:r>
              <a:rPr lang="tr-TR" dirty="0"/>
              <a:t> ve </a:t>
            </a:r>
            <a:r>
              <a:rPr lang="tr-TR" dirty="0" err="1"/>
              <a:t>troleandomisin</a:t>
            </a:r>
            <a:r>
              <a:rPr lang="tr-TR" dirty="0"/>
              <a:t> bulunur. </a:t>
            </a:r>
          </a:p>
        </p:txBody>
      </p:sp>
    </p:spTree>
    <p:extLst>
      <p:ext uri="{BB962C8B-B14F-4D97-AF65-F5344CB8AC3E}">
        <p14:creationId xmlns:p14="http://schemas.microsoft.com/office/powerpoint/2010/main" val="34617956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2435F1-D5E0-4B94-BCD3-2B5AEBF2B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      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vinblastin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E3D9C0-D4FC-4AD3-B6B3-B92A10B298C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CYP450 3A4 ve / veya P-</a:t>
            </a:r>
            <a:r>
              <a:rPr lang="tr-TR" dirty="0" err="1"/>
              <a:t>glikoproteininin</a:t>
            </a:r>
            <a:r>
              <a:rPr lang="tr-TR" dirty="0"/>
              <a:t> güçlü inhibitörleri ile birlikte uygulanması, hem </a:t>
            </a:r>
            <a:r>
              <a:rPr lang="tr-TR" dirty="0" err="1"/>
              <a:t>hepatik</a:t>
            </a:r>
            <a:r>
              <a:rPr lang="tr-TR" dirty="0"/>
              <a:t> </a:t>
            </a:r>
            <a:r>
              <a:rPr lang="tr-TR" dirty="0" err="1"/>
              <a:t>mikrozomal</a:t>
            </a:r>
            <a:r>
              <a:rPr lang="tr-TR" dirty="0"/>
              <a:t> </a:t>
            </a:r>
            <a:r>
              <a:rPr lang="tr-TR" dirty="0" err="1"/>
              <a:t>izoenzim</a:t>
            </a:r>
            <a:r>
              <a:rPr lang="tr-TR" dirty="0"/>
              <a:t> hem </a:t>
            </a:r>
            <a:r>
              <a:rPr lang="tr-TR"/>
              <a:t>de hücre içi </a:t>
            </a:r>
            <a:r>
              <a:rPr lang="tr-TR" dirty="0"/>
              <a:t>akış taşıyıcısının </a:t>
            </a:r>
            <a:r>
              <a:rPr lang="tr-TR" dirty="0" err="1"/>
              <a:t>substratları</a:t>
            </a:r>
            <a:r>
              <a:rPr lang="tr-TR" dirty="0"/>
              <a:t> olan </a:t>
            </a:r>
            <a:r>
              <a:rPr lang="tr-TR" dirty="0" err="1"/>
              <a:t>vinka</a:t>
            </a:r>
            <a:r>
              <a:rPr lang="tr-TR" dirty="0"/>
              <a:t> </a:t>
            </a:r>
            <a:r>
              <a:rPr lang="tr-TR" dirty="0" err="1"/>
              <a:t>alkaloidlerin</a:t>
            </a:r>
            <a:r>
              <a:rPr lang="tr-TR" dirty="0"/>
              <a:t> plazma konsantrasyonlarını önemli ölçüde artırabilir. </a:t>
            </a:r>
            <a:r>
              <a:rPr lang="tr-TR" dirty="0" err="1"/>
              <a:t>Farmakokinetik</a:t>
            </a:r>
            <a:r>
              <a:rPr lang="tr-TR" dirty="0"/>
              <a:t> veriler mevcut olmasa da, etkileşim hem erişkin hem de pediatrik kanserli hastalarda ciddi ve hayatı tehdit eden </a:t>
            </a:r>
            <a:r>
              <a:rPr lang="tr-TR" dirty="0" err="1"/>
              <a:t>toksisitelerle</a:t>
            </a:r>
            <a:r>
              <a:rPr lang="tr-TR" dirty="0"/>
              <a:t> ilişkilendirilmiştir.</a:t>
            </a:r>
          </a:p>
        </p:txBody>
      </p:sp>
    </p:spTree>
    <p:extLst>
      <p:ext uri="{BB962C8B-B14F-4D97-AF65-F5344CB8AC3E}">
        <p14:creationId xmlns:p14="http://schemas.microsoft.com/office/powerpoint/2010/main" val="30644234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092344E-61A1-4729-A789-3E046F7C7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70632"/>
          </a:xfrm>
        </p:spPr>
        <p:txBody>
          <a:bodyPr/>
          <a:lstStyle/>
          <a:p>
            <a:r>
              <a:rPr lang="tr-TR" dirty="0"/>
              <a:t>          MODERATE İLAÇ ETKİLEŞMELERİ</a:t>
            </a:r>
          </a:p>
        </p:txBody>
      </p:sp>
    </p:spTree>
    <p:extLst>
      <p:ext uri="{BB962C8B-B14F-4D97-AF65-F5344CB8AC3E}">
        <p14:creationId xmlns:p14="http://schemas.microsoft.com/office/powerpoint/2010/main" val="954445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BF2E1FD-FF17-42D8-BF4B-D4B3E3525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      </a:t>
            </a:r>
            <a:r>
              <a:rPr lang="tr-TR" dirty="0" err="1"/>
              <a:t>klaritromisin</a:t>
            </a:r>
            <a:r>
              <a:rPr lang="tr-TR" dirty="0"/>
              <a:t> ↔ insülin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16E2D3-B200-4229-82FD-DBDBA9E83A7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İnsülin ve diğer </a:t>
            </a:r>
            <a:r>
              <a:rPr lang="tr-TR" dirty="0" err="1"/>
              <a:t>antidiyabetik</a:t>
            </a:r>
            <a:r>
              <a:rPr lang="tr-TR" dirty="0"/>
              <a:t> ajanları </a:t>
            </a:r>
            <a:r>
              <a:rPr lang="tr-TR" dirty="0" err="1"/>
              <a:t>klaritromisinle</a:t>
            </a:r>
            <a:r>
              <a:rPr lang="tr-TR" dirty="0"/>
              <a:t> birlikte kullanmak önemli ölçüde hipoglisemiye neden </a:t>
            </a:r>
            <a:r>
              <a:rPr lang="tr-TR" dirty="0" err="1"/>
              <a:t>olabilir.Tam</a:t>
            </a:r>
            <a:r>
              <a:rPr lang="tr-TR" dirty="0"/>
              <a:t> etkileşim mekanizması henüz kurulmamıştır.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05509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A8454E4-2EAC-4F94-A18E-21DE966A8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504" y="232603"/>
            <a:ext cx="10515600" cy="1325563"/>
          </a:xfrm>
        </p:spPr>
        <p:txBody>
          <a:bodyPr>
            <a:normAutofit/>
          </a:bodyPr>
          <a:lstStyle/>
          <a:p>
            <a:r>
              <a:rPr lang="tr-TR" dirty="0"/>
              <a:t>            </a:t>
            </a:r>
            <a:br>
              <a:rPr lang="tr-TR" dirty="0"/>
            </a:b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ketokonazol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77BA18-5289-4F5E-AF38-0F5A287FC4A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QT aralığının uzatılmasına neden olabilen iki veya daha fazla ilacın birlikte kullanılması, ilave etkilere, </a:t>
            </a:r>
            <a:r>
              <a:rPr lang="tr-TR" dirty="0" err="1"/>
              <a:t>torsade</a:t>
            </a:r>
            <a:r>
              <a:rPr lang="tr-TR" dirty="0"/>
              <a:t> de </a:t>
            </a:r>
            <a:r>
              <a:rPr lang="tr-TR" dirty="0" err="1"/>
              <a:t>pointes</a:t>
            </a:r>
            <a:r>
              <a:rPr lang="tr-TR" dirty="0"/>
              <a:t> ve ani ölüm dahil </a:t>
            </a:r>
            <a:r>
              <a:rPr lang="tr-TR" dirty="0" err="1"/>
              <a:t>ventriküler</a:t>
            </a:r>
            <a:r>
              <a:rPr lang="tr-TR" dirty="0"/>
              <a:t> aritmilerin riskinde artışa neden olabilir.</a:t>
            </a:r>
          </a:p>
        </p:txBody>
      </p:sp>
    </p:spTree>
    <p:extLst>
      <p:ext uri="{BB962C8B-B14F-4D97-AF65-F5344CB8AC3E}">
        <p14:creationId xmlns:p14="http://schemas.microsoft.com/office/powerpoint/2010/main" val="24880774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27165D-16EA-45B4-9988-4BAFF38DC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      </a:t>
            </a:r>
            <a:r>
              <a:rPr lang="tr-TR" dirty="0" err="1"/>
              <a:t>klaritromisin</a:t>
            </a:r>
            <a:r>
              <a:rPr lang="tr-TR" dirty="0"/>
              <a:t> ↔ lityum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4C8654-4F89-4551-827F-3438F35F3A5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QT aralığının uzatılmasına neden olabilen iki veya daha fazla ilacın birlikte kullanılması, ilave etkilere ve </a:t>
            </a:r>
            <a:r>
              <a:rPr lang="tr-TR" dirty="0" err="1"/>
              <a:t>torsade</a:t>
            </a:r>
            <a:r>
              <a:rPr lang="tr-TR" dirty="0"/>
              <a:t> de </a:t>
            </a:r>
            <a:r>
              <a:rPr lang="tr-TR" dirty="0" err="1"/>
              <a:t>pointes</a:t>
            </a:r>
            <a:r>
              <a:rPr lang="tr-TR" dirty="0"/>
              <a:t> ve ani ölüm dahil </a:t>
            </a:r>
            <a:r>
              <a:rPr lang="tr-TR" dirty="0" err="1"/>
              <a:t>ventriküler</a:t>
            </a:r>
            <a:r>
              <a:rPr lang="tr-TR" dirty="0"/>
              <a:t> aritmilerin riskinde artışa neden olabilir. </a:t>
            </a:r>
          </a:p>
        </p:txBody>
      </p:sp>
    </p:spTree>
    <p:extLst>
      <p:ext uri="{BB962C8B-B14F-4D97-AF65-F5344CB8AC3E}">
        <p14:creationId xmlns:p14="http://schemas.microsoft.com/office/powerpoint/2010/main" val="32419278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E2B268C-013B-498C-8E8C-D742A1334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prednizolon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99FF7E-3235-4C59-8234-29212CF8DED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 CYP450 3A4 inhibitörleri ile birlikte uygulanması, öncelikle </a:t>
            </a:r>
            <a:r>
              <a:rPr lang="tr-TR" dirty="0" err="1"/>
              <a:t>izoenzim</a:t>
            </a:r>
            <a:r>
              <a:rPr lang="tr-TR" dirty="0"/>
              <a:t> tarafından </a:t>
            </a:r>
            <a:r>
              <a:rPr lang="tr-TR" dirty="0" err="1"/>
              <a:t>metabolize</a:t>
            </a:r>
            <a:r>
              <a:rPr lang="tr-TR" dirty="0"/>
              <a:t> edilen </a:t>
            </a:r>
            <a:r>
              <a:rPr lang="tr-TR" dirty="0" err="1"/>
              <a:t>kortikosteroidlerin</a:t>
            </a:r>
            <a:r>
              <a:rPr lang="tr-TR" dirty="0"/>
              <a:t> plazma konsantrasyonlarını ve farmakolojik etkilerini artırabilir. Etkileşim, </a:t>
            </a:r>
            <a:r>
              <a:rPr lang="tr-TR" dirty="0" err="1"/>
              <a:t>inhale</a:t>
            </a:r>
            <a:r>
              <a:rPr lang="tr-TR" dirty="0"/>
              <a:t> </a:t>
            </a:r>
            <a:r>
              <a:rPr lang="tr-TR" dirty="0" err="1"/>
              <a:t>formülasyonlar</a:t>
            </a:r>
            <a:r>
              <a:rPr lang="tr-TR" dirty="0"/>
              <a:t> dahil olmak üzere çeşitli </a:t>
            </a:r>
            <a:r>
              <a:rPr lang="tr-TR" dirty="0" err="1"/>
              <a:t>kortikosteroidlerin</a:t>
            </a:r>
            <a:r>
              <a:rPr lang="tr-TR" dirty="0"/>
              <a:t> birlikte kullanımı sırasında, </a:t>
            </a:r>
            <a:r>
              <a:rPr lang="tr-TR" dirty="0" err="1"/>
              <a:t>klaritromisin</a:t>
            </a:r>
            <a:r>
              <a:rPr lang="tr-TR" dirty="0"/>
              <a:t>, </a:t>
            </a:r>
            <a:r>
              <a:rPr lang="tr-TR" dirty="0" err="1"/>
              <a:t>eritromisin</a:t>
            </a:r>
            <a:r>
              <a:rPr lang="tr-TR" dirty="0"/>
              <a:t>, </a:t>
            </a:r>
            <a:r>
              <a:rPr lang="tr-TR" dirty="0" err="1"/>
              <a:t>itrakonazol</a:t>
            </a:r>
            <a:r>
              <a:rPr lang="tr-TR" dirty="0"/>
              <a:t>, </a:t>
            </a:r>
            <a:r>
              <a:rPr lang="tr-TR" dirty="0" err="1"/>
              <a:t>nefazodon</a:t>
            </a:r>
            <a:r>
              <a:rPr lang="tr-TR" dirty="0"/>
              <a:t> ve </a:t>
            </a:r>
            <a:r>
              <a:rPr lang="tr-TR" dirty="0" err="1"/>
              <a:t>ritonavir</a:t>
            </a:r>
            <a:r>
              <a:rPr lang="tr-TR" dirty="0"/>
              <a:t> gibi </a:t>
            </a:r>
            <a:r>
              <a:rPr lang="tr-TR" dirty="0" err="1"/>
              <a:t>potent</a:t>
            </a:r>
            <a:r>
              <a:rPr lang="tr-TR" dirty="0"/>
              <a:t> inhibitörler ile bildirilmiştir.</a:t>
            </a:r>
          </a:p>
        </p:txBody>
      </p:sp>
    </p:spTree>
    <p:extLst>
      <p:ext uri="{BB962C8B-B14F-4D97-AF65-F5344CB8AC3E}">
        <p14:creationId xmlns:p14="http://schemas.microsoft.com/office/powerpoint/2010/main" val="40053063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B5B738D-5526-4DCB-98CB-8D5E5C88C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st.</a:t>
            </a:r>
            <a:r>
              <a:rPr lang="tr-TR" dirty="0"/>
              <a:t> </a:t>
            </a:r>
            <a:r>
              <a:rPr lang="tr-TR" dirty="0" err="1"/>
              <a:t>John's</a:t>
            </a:r>
            <a:r>
              <a:rPr lang="tr-TR" dirty="0"/>
              <a:t> </a:t>
            </a:r>
            <a:r>
              <a:rPr lang="tr-TR" dirty="0" err="1"/>
              <a:t>wort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82E76B-615E-4661-8A44-114BACD5ACF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St. </a:t>
            </a:r>
            <a:r>
              <a:rPr lang="tr-TR" dirty="0" err="1"/>
              <a:t>John's</a:t>
            </a:r>
            <a:r>
              <a:rPr lang="tr-TR" dirty="0"/>
              <a:t> </a:t>
            </a:r>
            <a:r>
              <a:rPr lang="tr-TR" dirty="0" err="1"/>
              <a:t>wort</a:t>
            </a:r>
            <a:r>
              <a:rPr lang="tr-TR" dirty="0"/>
              <a:t> (</a:t>
            </a:r>
            <a:r>
              <a:rPr lang="tr-TR" dirty="0" err="1"/>
              <a:t>Hypericum</a:t>
            </a:r>
            <a:r>
              <a:rPr lang="tr-TR" dirty="0"/>
              <a:t> </a:t>
            </a:r>
            <a:r>
              <a:rPr lang="tr-TR" dirty="0" err="1"/>
              <a:t>perforatum</a:t>
            </a:r>
            <a:r>
              <a:rPr lang="tr-TR" dirty="0"/>
              <a:t>) ile birlikte uygulanması, </a:t>
            </a:r>
            <a:r>
              <a:rPr lang="tr-TR" dirty="0" err="1"/>
              <a:t>klaritromisin'in</a:t>
            </a:r>
            <a:r>
              <a:rPr lang="tr-TR" dirty="0"/>
              <a:t> plazma konsantrasyonlarını ve </a:t>
            </a:r>
            <a:r>
              <a:rPr lang="tr-TR" dirty="0" err="1"/>
              <a:t>antimikrobiyal</a:t>
            </a:r>
            <a:r>
              <a:rPr lang="tr-TR" dirty="0"/>
              <a:t> etkinliğini azaltabilir. Mekanizma, St. </a:t>
            </a:r>
            <a:r>
              <a:rPr lang="tr-TR" dirty="0" err="1"/>
              <a:t>John's</a:t>
            </a:r>
            <a:r>
              <a:rPr lang="tr-TR" dirty="0"/>
              <a:t> </a:t>
            </a:r>
            <a:r>
              <a:rPr lang="tr-TR" dirty="0" err="1"/>
              <a:t>wort</a:t>
            </a:r>
            <a:r>
              <a:rPr lang="tr-TR" dirty="0"/>
              <a:t> tarafından CYP450 3A metabolizmasının indüklenmesidir. </a:t>
            </a:r>
          </a:p>
        </p:txBody>
      </p:sp>
    </p:spTree>
    <p:extLst>
      <p:ext uri="{BB962C8B-B14F-4D97-AF65-F5344CB8AC3E}">
        <p14:creationId xmlns:p14="http://schemas.microsoft.com/office/powerpoint/2010/main" val="3718486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23EA97F-091E-4FA0-B579-0E599CD5F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ÖNEMLİ BİLGİ !!!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D28A20-FD8E-4ED2-AB04-45CEE91E3DD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Yaşamınızı tehdit eden kalp ritim bozukluğunuz, uzun QT sendrom öykünüz varsa, eğer sarılık veya karaciğer problemleri yaşamışsanız, ya da karaciğer veya böbrek rahatsızlığınız varsa ve ayrıca </a:t>
            </a:r>
            <a:r>
              <a:rPr lang="tr-TR" dirty="0" err="1"/>
              <a:t>kolşisin</a:t>
            </a:r>
            <a:r>
              <a:rPr lang="tr-TR" dirty="0"/>
              <a:t> alıyorsanız da bu ilacı kullanmamalısınız.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82237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F4B2136-8B2F-4155-90FF-499450AD5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tamoksifen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54969A-9E41-4FD2-B9C4-D0FEF9AC4AF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QT aralığının uzatılmasına neden olabilen iki veya daha fazla ilacın birlikte kullanılması, ilave etkilere ve </a:t>
            </a:r>
            <a:r>
              <a:rPr lang="tr-TR" dirty="0" err="1"/>
              <a:t>torsade</a:t>
            </a:r>
            <a:r>
              <a:rPr lang="tr-TR" dirty="0"/>
              <a:t> de </a:t>
            </a:r>
            <a:r>
              <a:rPr lang="tr-TR" dirty="0" err="1"/>
              <a:t>pointes</a:t>
            </a:r>
            <a:r>
              <a:rPr lang="tr-TR" dirty="0"/>
              <a:t> ve ani ölüm dahil </a:t>
            </a:r>
            <a:r>
              <a:rPr lang="tr-TR" dirty="0" err="1"/>
              <a:t>ventriküler</a:t>
            </a:r>
            <a:r>
              <a:rPr lang="tr-TR" dirty="0"/>
              <a:t> aritmilerin riskinde artışa neden olabilir. </a:t>
            </a:r>
          </a:p>
        </p:txBody>
      </p:sp>
    </p:spTree>
    <p:extLst>
      <p:ext uri="{BB962C8B-B14F-4D97-AF65-F5344CB8AC3E}">
        <p14:creationId xmlns:p14="http://schemas.microsoft.com/office/powerpoint/2010/main" val="335172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4BDAD0-F0D9-4B83-9DE0-2B7FCC802D2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754743"/>
            <a:ext cx="10515600" cy="5422220"/>
          </a:xfrm>
        </p:spPr>
        <p:txBody>
          <a:bodyPr/>
          <a:lstStyle/>
          <a:p>
            <a:endParaRPr lang="tr-TR" dirty="0"/>
          </a:p>
          <a:p>
            <a:r>
              <a:rPr lang="tr-TR" dirty="0"/>
              <a:t>Toplam 756 ilacın, </a:t>
            </a:r>
            <a:r>
              <a:rPr lang="tr-TR" dirty="0" err="1"/>
              <a:t>klaritromisin</a:t>
            </a:r>
            <a:r>
              <a:rPr lang="tr-TR" dirty="0"/>
              <a:t> ile etkileşime girdiği biliniyor.</a:t>
            </a:r>
          </a:p>
          <a:p>
            <a:endParaRPr lang="tr-TR" dirty="0"/>
          </a:p>
          <a:p>
            <a:r>
              <a:rPr lang="tr-TR" dirty="0"/>
              <a:t>217 </a:t>
            </a:r>
            <a:r>
              <a:rPr lang="tr-TR" dirty="0" err="1"/>
              <a:t>major</a:t>
            </a:r>
            <a:r>
              <a:rPr lang="tr-TR" dirty="0"/>
              <a:t> ilaç etkileşimi </a:t>
            </a:r>
          </a:p>
          <a:p>
            <a:r>
              <a:rPr lang="tr-TR" dirty="0"/>
              <a:t>470 </a:t>
            </a:r>
            <a:r>
              <a:rPr lang="tr-TR" dirty="0" err="1"/>
              <a:t>moderate</a:t>
            </a:r>
            <a:r>
              <a:rPr lang="tr-TR" dirty="0"/>
              <a:t> ilaç etkileşimi </a:t>
            </a:r>
          </a:p>
          <a:p>
            <a:r>
              <a:rPr lang="tr-TR" dirty="0"/>
              <a:t>69 minör ilaç etkileşimi</a:t>
            </a:r>
          </a:p>
        </p:txBody>
      </p:sp>
    </p:spTree>
    <p:extLst>
      <p:ext uri="{BB962C8B-B14F-4D97-AF65-F5344CB8AC3E}">
        <p14:creationId xmlns:p14="http://schemas.microsoft.com/office/powerpoint/2010/main" val="93695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45B6049-DC6B-4DC1-A140-9CB5D1D4C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616" y="357809"/>
            <a:ext cx="10638183" cy="5645426"/>
          </a:xfrm>
        </p:spPr>
        <p:txBody>
          <a:bodyPr/>
          <a:lstStyle/>
          <a:p>
            <a:r>
              <a:rPr lang="tr-TR" dirty="0"/>
              <a:t>                 MAJOR İLAÇ ETKİLEŞİMLERİ</a:t>
            </a:r>
          </a:p>
        </p:txBody>
      </p:sp>
    </p:spTree>
    <p:extLst>
      <p:ext uri="{BB962C8B-B14F-4D97-AF65-F5344CB8AC3E}">
        <p14:creationId xmlns:p14="http://schemas.microsoft.com/office/powerpoint/2010/main" val="3916899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FAF7387-C1D3-48B7-949B-BAA730356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   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amiodaron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187600-BBF7-47EA-97ED-6CAB3D9DEFA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 err="1"/>
              <a:t>Amiodaron</a:t>
            </a:r>
            <a:r>
              <a:rPr lang="tr-TR" dirty="0"/>
              <a:t> doza bağlı QT aralığının uzamasına neden olabilir. </a:t>
            </a:r>
            <a:r>
              <a:rPr lang="tr-TR" dirty="0" err="1"/>
              <a:t>Makrolid</a:t>
            </a:r>
            <a:r>
              <a:rPr lang="tr-TR" dirty="0"/>
              <a:t> antibiyotikleri gibi QT aralığını uzatabilecek diğer ajanlarla birlikte uygulanması ilave etkilere, </a:t>
            </a:r>
            <a:r>
              <a:rPr lang="tr-TR" dirty="0" err="1"/>
              <a:t>torsade</a:t>
            </a:r>
            <a:r>
              <a:rPr lang="tr-TR" dirty="0"/>
              <a:t> de </a:t>
            </a:r>
            <a:r>
              <a:rPr lang="tr-TR" dirty="0" err="1"/>
              <a:t>pointes</a:t>
            </a:r>
            <a:r>
              <a:rPr lang="tr-TR" dirty="0"/>
              <a:t> ve ani ölüm de dahil olmak üzere </a:t>
            </a:r>
            <a:r>
              <a:rPr lang="tr-TR" dirty="0" err="1"/>
              <a:t>ventriküler</a:t>
            </a:r>
            <a:r>
              <a:rPr lang="tr-TR" dirty="0"/>
              <a:t> aritmilerin riskinde artışa neden olabilir.</a:t>
            </a:r>
          </a:p>
        </p:txBody>
      </p:sp>
    </p:spTree>
    <p:extLst>
      <p:ext uri="{BB962C8B-B14F-4D97-AF65-F5344CB8AC3E}">
        <p14:creationId xmlns:p14="http://schemas.microsoft.com/office/powerpoint/2010/main" val="2602936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63BAA8-EE91-4996-A103-322EE488F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  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atorvastatin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4A3C53-7D0E-4148-A64A-4F38AA0B99F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Bazı </a:t>
            </a:r>
            <a:r>
              <a:rPr lang="tr-TR" dirty="0" err="1"/>
              <a:t>makrolid</a:t>
            </a:r>
            <a:r>
              <a:rPr lang="tr-TR" dirty="0"/>
              <a:t> antibiyotikleri CYP450 3A4'ü </a:t>
            </a:r>
            <a:r>
              <a:rPr lang="tr-TR" dirty="0" err="1"/>
              <a:t>inhibe</a:t>
            </a:r>
            <a:r>
              <a:rPr lang="tr-TR" dirty="0"/>
              <a:t> eder ve </a:t>
            </a:r>
            <a:r>
              <a:rPr lang="tr-TR" dirty="0" err="1"/>
              <a:t>izoenzim</a:t>
            </a:r>
            <a:r>
              <a:rPr lang="tr-TR" dirty="0"/>
              <a:t> tarafından </a:t>
            </a:r>
            <a:r>
              <a:rPr lang="tr-TR" dirty="0" err="1"/>
              <a:t>metabolize</a:t>
            </a:r>
            <a:r>
              <a:rPr lang="tr-TR" dirty="0"/>
              <a:t> edilen HMG-</a:t>
            </a:r>
            <a:r>
              <a:rPr lang="tr-TR" dirty="0" err="1"/>
              <a:t>CoA</a:t>
            </a:r>
            <a:r>
              <a:rPr lang="tr-TR" dirty="0"/>
              <a:t> </a:t>
            </a:r>
            <a:r>
              <a:rPr lang="tr-TR" dirty="0" err="1"/>
              <a:t>redüktaz</a:t>
            </a:r>
            <a:r>
              <a:rPr lang="tr-TR" dirty="0"/>
              <a:t> inhibitörlerinin plazma konsantrasyonlarını yükseltebilir. CYP450 3A4'ü önemli ölçüde </a:t>
            </a:r>
            <a:r>
              <a:rPr lang="tr-TR" dirty="0" err="1"/>
              <a:t>inhibe</a:t>
            </a:r>
            <a:r>
              <a:rPr lang="tr-TR" dirty="0"/>
              <a:t> edebilen </a:t>
            </a:r>
            <a:r>
              <a:rPr lang="tr-TR" dirty="0" err="1"/>
              <a:t>makrolidler</a:t>
            </a:r>
            <a:r>
              <a:rPr lang="tr-TR" dirty="0"/>
              <a:t> </a:t>
            </a:r>
            <a:r>
              <a:rPr lang="tr-TR" dirty="0" err="1"/>
              <a:t>troleandomisin</a:t>
            </a:r>
            <a:r>
              <a:rPr lang="tr-TR" dirty="0"/>
              <a:t>, </a:t>
            </a:r>
            <a:r>
              <a:rPr lang="tr-TR" dirty="0" err="1"/>
              <a:t>eritromisin</a:t>
            </a:r>
            <a:r>
              <a:rPr lang="tr-TR" dirty="0"/>
              <a:t> ve </a:t>
            </a:r>
            <a:r>
              <a:rPr lang="tr-TR" dirty="0" err="1"/>
              <a:t>klaritromisin</a:t>
            </a:r>
            <a:r>
              <a:rPr lang="tr-TR" dirty="0"/>
              <a:t> içerir.</a:t>
            </a:r>
          </a:p>
        </p:txBody>
      </p:sp>
    </p:spTree>
    <p:extLst>
      <p:ext uri="{BB962C8B-B14F-4D97-AF65-F5344CB8AC3E}">
        <p14:creationId xmlns:p14="http://schemas.microsoft.com/office/powerpoint/2010/main" val="3504413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B49105-34FA-4136-9E08-2299BAD7D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  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karbamazepin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A27C38-357E-4140-AA08-6E0F4D6D15B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Serum </a:t>
            </a:r>
            <a:r>
              <a:rPr lang="tr-TR" dirty="0" err="1"/>
              <a:t>karbamazepin</a:t>
            </a:r>
            <a:r>
              <a:rPr lang="tr-TR" dirty="0"/>
              <a:t> düzeylerini önemli ölçüde artırabilir. Mekanizma muhtemelen </a:t>
            </a:r>
            <a:r>
              <a:rPr lang="tr-TR" dirty="0" err="1"/>
              <a:t>hepatik</a:t>
            </a:r>
            <a:r>
              <a:rPr lang="tr-TR" dirty="0"/>
              <a:t> CYP450 3A4 </a:t>
            </a:r>
            <a:r>
              <a:rPr lang="tr-TR" dirty="0" err="1"/>
              <a:t>izoenzimlerinin</a:t>
            </a:r>
            <a:r>
              <a:rPr lang="tr-TR" dirty="0"/>
              <a:t> </a:t>
            </a:r>
            <a:r>
              <a:rPr lang="tr-TR" dirty="0" err="1"/>
              <a:t>inhibisyonudur</a:t>
            </a:r>
            <a:r>
              <a:rPr lang="tr-TR" dirty="0"/>
              <a:t>. Ciddi </a:t>
            </a:r>
            <a:r>
              <a:rPr lang="tr-TR" dirty="0" err="1"/>
              <a:t>karbamazepin</a:t>
            </a:r>
            <a:r>
              <a:rPr lang="tr-TR" dirty="0"/>
              <a:t> </a:t>
            </a:r>
            <a:r>
              <a:rPr lang="tr-TR" dirty="0" err="1"/>
              <a:t>toksisitesi</a:t>
            </a:r>
            <a:r>
              <a:rPr lang="tr-TR" dirty="0"/>
              <a:t> bildirilmiştir.</a:t>
            </a:r>
          </a:p>
        </p:txBody>
      </p:sp>
    </p:spTree>
    <p:extLst>
      <p:ext uri="{BB962C8B-B14F-4D97-AF65-F5344CB8AC3E}">
        <p14:creationId xmlns:p14="http://schemas.microsoft.com/office/powerpoint/2010/main" val="992358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8A8824-0A2E-4DB0-AE55-459194201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</a:t>
            </a:r>
            <a:r>
              <a:rPr lang="tr-TR" dirty="0" err="1"/>
              <a:t>klaritromisin</a:t>
            </a:r>
            <a:r>
              <a:rPr lang="tr-TR" dirty="0"/>
              <a:t> ↔ </a:t>
            </a:r>
            <a:r>
              <a:rPr lang="tr-TR" dirty="0" err="1"/>
              <a:t>citalopram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AB70C3-FB7E-45D1-AFA8-6D6989C1BDB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 err="1"/>
              <a:t>Citalopram</a:t>
            </a:r>
            <a:r>
              <a:rPr lang="tr-TR" dirty="0"/>
              <a:t> QT aralığının doz bağımlı uzamasına neden olabilir. Teorik olarak, QT aralığını uzatabilecek diğer ajanlarla birlikte uygulanması, ilave etkilere, </a:t>
            </a:r>
            <a:r>
              <a:rPr lang="tr-TR" dirty="0" err="1"/>
              <a:t>torsade</a:t>
            </a:r>
            <a:r>
              <a:rPr lang="tr-TR" dirty="0"/>
              <a:t> de </a:t>
            </a:r>
            <a:r>
              <a:rPr lang="tr-TR" dirty="0" err="1"/>
              <a:t>pointes</a:t>
            </a:r>
            <a:r>
              <a:rPr lang="tr-TR" dirty="0"/>
              <a:t> ve ani ölüm dahil olmak üzere </a:t>
            </a:r>
            <a:r>
              <a:rPr lang="tr-TR" dirty="0" err="1"/>
              <a:t>ventriküler</a:t>
            </a:r>
            <a:r>
              <a:rPr lang="tr-TR" dirty="0"/>
              <a:t> aritmilerin riskinde artışa neden olabilir. </a:t>
            </a:r>
          </a:p>
        </p:txBody>
      </p:sp>
    </p:spTree>
    <p:extLst>
      <p:ext uri="{BB962C8B-B14F-4D97-AF65-F5344CB8AC3E}">
        <p14:creationId xmlns:p14="http://schemas.microsoft.com/office/powerpoint/2010/main" val="1079430008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TM04033925[[fn=Damla]]</Template>
  <TotalTime>462</TotalTime>
  <Words>1110</Words>
  <Application>Microsoft Office PowerPoint</Application>
  <PresentationFormat>Geniş ekran</PresentationFormat>
  <Paragraphs>71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3" baseType="lpstr">
      <vt:lpstr>Arial</vt:lpstr>
      <vt:lpstr>Tw Cen MT</vt:lpstr>
      <vt:lpstr>Damla</vt:lpstr>
      <vt:lpstr>                   KLARİTROMİSİN                           </vt:lpstr>
      <vt:lpstr>PowerPoint Sunusu</vt:lpstr>
      <vt:lpstr>        ÖNEMLİ BİLGİ !!!</vt:lpstr>
      <vt:lpstr>PowerPoint Sunusu</vt:lpstr>
      <vt:lpstr>                 MAJOR İLAÇ ETKİLEŞİMLERİ</vt:lpstr>
      <vt:lpstr>              klaritromisin ↔ amiodaron</vt:lpstr>
      <vt:lpstr>             klaritromisin ↔ atorvastatin</vt:lpstr>
      <vt:lpstr>             klaritromisin ↔ karbamazepin</vt:lpstr>
      <vt:lpstr>           klaritromisin ↔ citalopram</vt:lpstr>
      <vt:lpstr>               klaritromisin ↔ digoksin</vt:lpstr>
      <vt:lpstr>             klaritromisin ↔ dosetaksel</vt:lpstr>
      <vt:lpstr>           klaritromisin ↔ ergotamin</vt:lpstr>
      <vt:lpstr>              klaritromisin ↔ fentanil</vt:lpstr>
      <vt:lpstr>           klaritromisin ↔ haloperidol</vt:lpstr>
      <vt:lpstr>           klaritromisin ↔ hidrokodon</vt:lpstr>
      <vt:lpstr>              klaritromisin ↔ metadon</vt:lpstr>
      <vt:lpstr>             klaritromisin ↔ mifepriston</vt:lpstr>
      <vt:lpstr>               klaritromisin ↔ papaverin</vt:lpstr>
      <vt:lpstr>                            klaritromisin ↔ kinin</vt:lpstr>
      <vt:lpstr>                klaritromisin ↔ sildenafil</vt:lpstr>
      <vt:lpstr>                klaritromisin ↔ tamsulozin</vt:lpstr>
      <vt:lpstr>                  klaritromisin ↔ terfenadin</vt:lpstr>
      <vt:lpstr>                 klaritromisin ↔ vinblastin</vt:lpstr>
      <vt:lpstr>          MODERATE İLAÇ ETKİLEŞMELERİ</vt:lpstr>
      <vt:lpstr>                 klaritromisin ↔ insülin</vt:lpstr>
      <vt:lpstr>             klaritromisin ↔ ketokonazol</vt:lpstr>
      <vt:lpstr>                 klaritromisin ↔ lityum</vt:lpstr>
      <vt:lpstr>            klaritromisin ↔ prednizolon</vt:lpstr>
      <vt:lpstr>           klaritromisin ↔ st. John's wort</vt:lpstr>
      <vt:lpstr>             klaritromisin ↔ tamoksifen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klaritromisin</dc:title>
  <dc:creator>EMİNE SOY</dc:creator>
  <cp:lastModifiedBy>Windows Kullanıcısı</cp:lastModifiedBy>
  <cp:revision>36</cp:revision>
  <dcterms:created xsi:type="dcterms:W3CDTF">2017-12-19T13:51:57Z</dcterms:created>
  <dcterms:modified xsi:type="dcterms:W3CDTF">2018-01-05T07:35:21Z</dcterms:modified>
</cp:coreProperties>
</file>