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sldIdLst>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501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1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5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909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66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52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2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81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2770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020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358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77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93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739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829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417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318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446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1768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8412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9560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353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0370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90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24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40738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554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058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611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029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64351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4118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66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57565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44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9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84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4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833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50030939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200" dirty="0" smtClean="0">
                <a:solidFill>
                  <a:schemeClr val="tx1"/>
                </a:solidFill>
                <a:latin typeface="+mn-lt"/>
              </a:rPr>
              <a:t>GIDA VE PERSONEL HİJENİ </a:t>
            </a:r>
            <a:endParaRPr lang="tr-TR" sz="3200" dirty="0">
              <a:solidFill>
                <a:schemeClr val="tx1"/>
              </a:solidFill>
              <a:latin typeface="+mn-lt"/>
            </a:endParaRPr>
          </a:p>
        </p:txBody>
      </p:sp>
      <p:sp>
        <p:nvSpPr>
          <p:cNvPr id="3" name="Alt Başlık 2"/>
          <p:cNvSpPr>
            <a:spLocks noGrp="1"/>
          </p:cNvSpPr>
          <p:nvPr>
            <p:ph type="subTitle" idx="1"/>
          </p:nvPr>
        </p:nvSpPr>
        <p:spPr/>
        <p:txBody>
          <a:bodyPr>
            <a:normAutofit/>
          </a:bodyPr>
          <a:lstStyle/>
          <a:p>
            <a:r>
              <a:rPr lang="tr-TR" sz="3200" dirty="0" smtClean="0">
                <a:solidFill>
                  <a:schemeClr val="tx1"/>
                </a:solidFill>
                <a:latin typeface="+mn-lt"/>
              </a:rPr>
              <a:t>Emir Hilmi Üner</a:t>
            </a:r>
            <a:endParaRPr lang="tr-TR" sz="3200" dirty="0">
              <a:solidFill>
                <a:schemeClr val="tx1"/>
              </a:solidFill>
              <a:latin typeface="+mn-lt"/>
            </a:endParaRPr>
          </a:p>
        </p:txBody>
      </p:sp>
    </p:spTree>
    <p:extLst>
      <p:ext uri="{BB962C8B-B14F-4D97-AF65-F5344CB8AC3E}">
        <p14:creationId xmlns:p14="http://schemas.microsoft.com/office/powerpoint/2010/main" val="16628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085" y="1292334"/>
            <a:ext cx="11177337" cy="4269222"/>
          </a:xfrm>
        </p:spPr>
      </p:pic>
    </p:spTree>
    <p:extLst>
      <p:ext uri="{BB962C8B-B14F-4D97-AF65-F5344CB8AC3E}">
        <p14:creationId xmlns:p14="http://schemas.microsoft.com/office/powerpoint/2010/main" val="3752566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2938395" cy="1303867"/>
          </a:xfrm>
        </p:spPr>
        <p:txBody>
          <a:bodyPr/>
          <a:lstStyle/>
          <a:p>
            <a:r>
              <a:rPr lang="tr-TR" dirty="0"/>
              <a:t>Konserve: </a:t>
            </a:r>
          </a:p>
        </p:txBody>
      </p:sp>
      <p:sp>
        <p:nvSpPr>
          <p:cNvPr id="3" name="İçerik Yer Tutucusu 2"/>
          <p:cNvSpPr>
            <a:spLocks noGrp="1"/>
          </p:cNvSpPr>
          <p:nvPr>
            <p:ph idx="1"/>
          </p:nvPr>
        </p:nvSpPr>
        <p:spPr>
          <a:xfrm>
            <a:off x="1295401" y="4371584"/>
            <a:ext cx="9601196" cy="1954060"/>
          </a:xfrm>
        </p:spPr>
        <p:txBody>
          <a:bodyPr>
            <a:normAutofit/>
          </a:bodyPr>
          <a:lstStyle/>
          <a:p>
            <a:r>
              <a:rPr lang="tr-TR" sz="2800" dirty="0" smtClean="0"/>
              <a:t>Besinlerin </a:t>
            </a:r>
            <a:r>
              <a:rPr lang="tr-TR" sz="2800" dirty="0"/>
              <a:t>teneke veya cam kaplar içerisinde ısıya tabii tutulmaları ile dayanıklı hâle getirilmesi işlemine konserve denir. Farklı besinlerin işlenmeleri farklılık gösterse de genelde konserve yapımı;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169" y="447609"/>
            <a:ext cx="5275089" cy="3574694"/>
          </a:xfrm>
          <a:prstGeom prst="rect">
            <a:avLst/>
          </a:prstGeom>
        </p:spPr>
      </p:pic>
    </p:spTree>
    <p:extLst>
      <p:ext uri="{BB962C8B-B14F-4D97-AF65-F5344CB8AC3E}">
        <p14:creationId xmlns:p14="http://schemas.microsoft.com/office/powerpoint/2010/main" val="2870427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6405" y="982132"/>
            <a:ext cx="3206663" cy="1303867"/>
          </a:xfrm>
        </p:spPr>
        <p:txBody>
          <a:bodyPr/>
          <a:lstStyle/>
          <a:p>
            <a:r>
              <a:rPr lang="tr-TR" dirty="0"/>
              <a:t>Konserve: </a:t>
            </a:r>
          </a:p>
        </p:txBody>
      </p:sp>
      <p:sp>
        <p:nvSpPr>
          <p:cNvPr id="3" name="İçerik Yer Tutucusu 2"/>
          <p:cNvSpPr>
            <a:spLocks noGrp="1"/>
          </p:cNvSpPr>
          <p:nvPr>
            <p:ph idx="1"/>
          </p:nvPr>
        </p:nvSpPr>
        <p:spPr>
          <a:xfrm>
            <a:off x="406053" y="2555310"/>
            <a:ext cx="9601196" cy="3758968"/>
          </a:xfrm>
        </p:spPr>
        <p:txBody>
          <a:bodyPr>
            <a:normAutofit fontScale="92500" lnSpcReduction="10000"/>
          </a:bodyPr>
          <a:lstStyle/>
          <a:p>
            <a:r>
              <a:rPr lang="tr-TR" dirty="0"/>
              <a:t>Ham maddenin hazırlanması (yıkama, </a:t>
            </a:r>
            <a:r>
              <a:rPr lang="tr-TR" dirty="0" smtClean="0"/>
              <a:t>ayıklama) </a:t>
            </a:r>
          </a:p>
          <a:p>
            <a:r>
              <a:rPr lang="tr-TR" dirty="0" smtClean="0"/>
              <a:t>Haşlama </a:t>
            </a:r>
            <a:r>
              <a:rPr lang="tr-TR" dirty="0"/>
              <a:t>(Genelde sebzelere uygulanır.),</a:t>
            </a:r>
          </a:p>
          <a:p>
            <a:r>
              <a:rPr lang="tr-TR" dirty="0" smtClean="0"/>
              <a:t>Kaplara </a:t>
            </a:r>
            <a:r>
              <a:rPr lang="tr-TR" dirty="0"/>
              <a:t>doldurma,</a:t>
            </a:r>
          </a:p>
          <a:p>
            <a:r>
              <a:rPr lang="tr-TR" dirty="0" smtClean="0"/>
              <a:t>Salamura </a:t>
            </a:r>
            <a:r>
              <a:rPr lang="tr-TR" dirty="0"/>
              <a:t>ya da şurup ilavesi,</a:t>
            </a:r>
          </a:p>
          <a:p>
            <a:r>
              <a:rPr lang="tr-TR" dirty="0" smtClean="0"/>
              <a:t>Doldurulmuş </a:t>
            </a:r>
            <a:r>
              <a:rPr lang="tr-TR" dirty="0"/>
              <a:t>kaplardan havanın çıkarılması,</a:t>
            </a:r>
          </a:p>
          <a:p>
            <a:r>
              <a:rPr lang="tr-TR" dirty="0" smtClean="0"/>
              <a:t>Kapakların </a:t>
            </a:r>
            <a:r>
              <a:rPr lang="tr-TR" dirty="0"/>
              <a:t>kapatılması,</a:t>
            </a:r>
          </a:p>
          <a:p>
            <a:r>
              <a:rPr lang="tr-TR" dirty="0" smtClean="0"/>
              <a:t>Kapatılan </a:t>
            </a:r>
            <a:r>
              <a:rPr lang="tr-TR" dirty="0"/>
              <a:t>kaplara ısı işleminin uygulanması,</a:t>
            </a:r>
          </a:p>
          <a:p>
            <a:r>
              <a:rPr lang="tr-TR" dirty="0" smtClean="0"/>
              <a:t>Soğutma </a:t>
            </a:r>
            <a:r>
              <a:rPr lang="tr-TR" dirty="0"/>
              <a:t>ve depolama gibi aşamalardan meydana gelmektedir.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674" y="0"/>
            <a:ext cx="4889326" cy="3561059"/>
          </a:xfrm>
          <a:prstGeom prst="rect">
            <a:avLst/>
          </a:prstGeom>
        </p:spPr>
      </p:pic>
    </p:spTree>
    <p:extLst>
      <p:ext uri="{BB962C8B-B14F-4D97-AF65-F5344CB8AC3E}">
        <p14:creationId xmlns:p14="http://schemas.microsoft.com/office/powerpoint/2010/main" val="120795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 </a:t>
            </a:r>
            <a:r>
              <a:rPr lang="tr-TR" b="1" dirty="0" smtClean="0"/>
              <a:t>Düşük Isıda </a:t>
            </a:r>
            <a:r>
              <a:rPr lang="tr-TR" b="1" dirty="0"/>
              <a:t>Saklama</a:t>
            </a:r>
          </a:p>
        </p:txBody>
      </p:sp>
      <p:sp>
        <p:nvSpPr>
          <p:cNvPr id="3" name="İçerik Yer Tutucusu 2"/>
          <p:cNvSpPr>
            <a:spLocks noGrp="1"/>
          </p:cNvSpPr>
          <p:nvPr>
            <p:ph idx="1"/>
          </p:nvPr>
        </p:nvSpPr>
        <p:spPr/>
        <p:txBody>
          <a:bodyPr>
            <a:normAutofit/>
          </a:bodyPr>
          <a:lstStyle/>
          <a:p>
            <a:r>
              <a:rPr lang="tr-TR" sz="2800" dirty="0"/>
              <a:t>Besinlerin düşük sıcaklıklarda saklanmaları mikroorganizmalardan kaynaklanan bozulmaları geciktirmekte veya tamamen ortadan kaldırmaktadır. Düşük sıcaklıkta saklama -1 ile +7 derecelerde, </a:t>
            </a:r>
            <a:r>
              <a:rPr lang="tr-TR" sz="2800" dirty="0" smtClean="0"/>
              <a:t>yapılır</a:t>
            </a:r>
            <a:r>
              <a:rPr lang="tr-TR" sz="2800" dirty="0"/>
              <a:t>. </a:t>
            </a:r>
          </a:p>
        </p:txBody>
      </p:sp>
    </p:spTree>
    <p:extLst>
      <p:ext uri="{BB962C8B-B14F-4D97-AF65-F5344CB8AC3E}">
        <p14:creationId xmlns:p14="http://schemas.microsoft.com/office/powerpoint/2010/main" val="192812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 Dondurarak Saklama</a:t>
            </a:r>
          </a:p>
        </p:txBody>
      </p:sp>
      <p:sp>
        <p:nvSpPr>
          <p:cNvPr id="3" name="İçerik Yer Tutucusu 2"/>
          <p:cNvSpPr>
            <a:spLocks noGrp="1"/>
          </p:cNvSpPr>
          <p:nvPr>
            <p:ph idx="1"/>
          </p:nvPr>
        </p:nvSpPr>
        <p:spPr>
          <a:xfrm>
            <a:off x="851770" y="2619562"/>
            <a:ext cx="10671128" cy="3706082"/>
          </a:xfrm>
        </p:spPr>
        <p:txBody>
          <a:bodyPr>
            <a:normAutofit/>
          </a:bodyPr>
          <a:lstStyle/>
          <a:p>
            <a:pPr algn="just"/>
            <a:r>
              <a:rPr lang="tr-TR" sz="2800" dirty="0"/>
              <a:t>Meyve ve sebzelerin bozulmasının en önemli nedenlerinden biri de fazla miktarda su içermeleridir. Mikroorganizmaların üreyip çoğalmaları için neme ihtiyacı vardır, sebze ve meyveler mikroorganizmalar için gerekli nemli ortamı sağlayabilmektedir. Mikroorganizmaların faaliyetlerinin durdurulabilmesi ise suyun dondurulması ile mümkündür. </a:t>
            </a:r>
            <a:endParaRPr lang="tr-TR" sz="2800" dirty="0" smtClean="0"/>
          </a:p>
          <a:p>
            <a:pPr algn="just"/>
            <a:r>
              <a:rPr lang="tr-TR" sz="2800" dirty="0" smtClean="0"/>
              <a:t>Dondurma </a:t>
            </a:r>
            <a:r>
              <a:rPr lang="tr-TR" sz="2800" dirty="0"/>
              <a:t>işlemi ne kadar hızlı olursa meyve ya da sebzeler hücrelerinden o kadar az su kaybeder. Bu da dokuların bozulmasını engeller.</a:t>
            </a:r>
          </a:p>
          <a:p>
            <a:endParaRPr lang="tr-TR" dirty="0"/>
          </a:p>
        </p:txBody>
      </p:sp>
    </p:spTree>
    <p:extLst>
      <p:ext uri="{BB962C8B-B14F-4D97-AF65-F5344CB8AC3E}">
        <p14:creationId xmlns:p14="http://schemas.microsoft.com/office/powerpoint/2010/main" val="111509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 Kurutarak Saklama</a:t>
            </a:r>
            <a:r>
              <a:rPr lang="tr-TR" dirty="0"/>
              <a:t/>
            </a:r>
            <a:br>
              <a:rPr lang="tr-TR" dirty="0"/>
            </a:br>
            <a:endParaRPr lang="tr-TR" dirty="0"/>
          </a:p>
        </p:txBody>
      </p:sp>
      <p:sp>
        <p:nvSpPr>
          <p:cNvPr id="3" name="İçerik Yer Tutucusu 2"/>
          <p:cNvSpPr>
            <a:spLocks noGrp="1"/>
          </p:cNvSpPr>
          <p:nvPr>
            <p:ph idx="1"/>
          </p:nvPr>
        </p:nvSpPr>
        <p:spPr>
          <a:xfrm>
            <a:off x="1295401" y="2893512"/>
            <a:ext cx="9601196" cy="2982356"/>
          </a:xfrm>
        </p:spPr>
        <p:txBody>
          <a:bodyPr>
            <a:normAutofit/>
          </a:bodyPr>
          <a:lstStyle/>
          <a:p>
            <a:pPr algn="just"/>
            <a:r>
              <a:rPr lang="tr-TR" sz="2800" dirty="0" smtClean="0"/>
              <a:t>Besinlerin </a:t>
            </a:r>
            <a:r>
              <a:rPr lang="tr-TR" sz="2800" dirty="0"/>
              <a:t>bünyesindeki suyunun uçurulması ile yapılan dayandırma işlemine kurutarak saklama denir. İnsanın doğadan öğrendiği, ilk çağlardan beri uygulanan saklama yöntemidir. Bazı besinler doğada kendi kendilerine kuruyarak dayanıklı hâle gelir. Nohut, kuru fasulye, mercimek ve buğday tarlalarda kendi kendine kuruyan kuru baklagiller ve tahıllara örnek olarak verilebilir</a:t>
            </a:r>
            <a:r>
              <a:rPr lang="tr-TR" sz="2800" dirty="0" smtClean="0"/>
              <a:t>.</a:t>
            </a:r>
            <a:endParaRPr lang="tr-TR" sz="2800" dirty="0"/>
          </a:p>
        </p:txBody>
      </p:sp>
    </p:spTree>
    <p:extLst>
      <p:ext uri="{BB962C8B-B14F-4D97-AF65-F5344CB8AC3E}">
        <p14:creationId xmlns:p14="http://schemas.microsoft.com/office/powerpoint/2010/main" val="1486740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0936" y="5336087"/>
            <a:ext cx="10993677" cy="1240078"/>
          </a:xfrm>
        </p:spPr>
        <p:txBody>
          <a:bodyPr>
            <a:normAutofit/>
          </a:bodyPr>
          <a:lstStyle/>
          <a:p>
            <a:r>
              <a:rPr lang="tr-TR" dirty="0"/>
              <a:t>Besinlerin bünyesinde bulunan suyun uçurulması yani kurutma ile besinlerdeki mikroorganizmalar çalışamaz hâle gelir. Kurutma değişik şekillerde </a:t>
            </a:r>
            <a:r>
              <a:rPr lang="tr-TR" dirty="0" smtClean="0"/>
              <a:t>yapılmaktadır. Bunlar</a:t>
            </a:r>
            <a:r>
              <a:rPr lang="tr-TR" dirty="0"/>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36" y="435931"/>
            <a:ext cx="11223322" cy="4712266"/>
          </a:xfrm>
          <a:prstGeom prst="rect">
            <a:avLst/>
          </a:prstGeom>
        </p:spPr>
      </p:pic>
    </p:spTree>
    <p:extLst>
      <p:ext uri="{BB962C8B-B14F-4D97-AF65-F5344CB8AC3E}">
        <p14:creationId xmlns:p14="http://schemas.microsoft.com/office/powerpoint/2010/main" val="383554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1145" y="982132"/>
            <a:ext cx="3845491" cy="1303867"/>
          </a:xfrm>
        </p:spPr>
        <p:txBody>
          <a:bodyPr>
            <a:normAutofit fontScale="90000"/>
          </a:bodyPr>
          <a:lstStyle/>
          <a:p>
            <a:r>
              <a:rPr lang="tr-TR" dirty="0"/>
              <a:t>Güneşte kurutma: </a:t>
            </a:r>
          </a:p>
        </p:txBody>
      </p:sp>
      <p:sp>
        <p:nvSpPr>
          <p:cNvPr id="3" name="İçerik Yer Tutucusu 2"/>
          <p:cNvSpPr>
            <a:spLocks noGrp="1"/>
          </p:cNvSpPr>
          <p:nvPr>
            <p:ph idx="1"/>
          </p:nvPr>
        </p:nvSpPr>
        <p:spPr>
          <a:xfrm>
            <a:off x="425884" y="4728574"/>
            <a:ext cx="11248373" cy="2129426"/>
          </a:xfrm>
        </p:spPr>
        <p:txBody>
          <a:bodyPr>
            <a:normAutofit/>
          </a:bodyPr>
          <a:lstStyle/>
          <a:p>
            <a:pPr algn="just"/>
            <a:r>
              <a:rPr lang="tr-TR" dirty="0" smtClean="0"/>
              <a:t>Besinlerin </a:t>
            </a:r>
            <a:r>
              <a:rPr lang="tr-TR" dirty="0"/>
              <a:t>güneşten yararlanılarak açık havada kurutulmasıdır. Kurutmada olgunluğuna erişmiş meyve ve sebzeler tercih edilmelidir. Ayıklama ve yıkama işlemi dikkatli yapılmalıdır. Kurutma yerde değil, yüksek yerlerde yapılmalıdır. Besin, doğrudan güneş ışığına maruz bırakılmamalıdır.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636" y="461086"/>
            <a:ext cx="7277621" cy="4182541"/>
          </a:xfrm>
          <a:prstGeom prst="rect">
            <a:avLst/>
          </a:prstGeom>
        </p:spPr>
      </p:pic>
    </p:spTree>
    <p:extLst>
      <p:ext uri="{BB962C8B-B14F-4D97-AF65-F5344CB8AC3E}">
        <p14:creationId xmlns:p14="http://schemas.microsoft.com/office/powerpoint/2010/main" val="3100601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8</TotalTime>
  <Words>301</Words>
  <Application>Microsoft Office PowerPoint</Application>
  <PresentationFormat>Geniş ekran</PresentationFormat>
  <Paragraphs>23</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9</vt:i4>
      </vt:variant>
    </vt:vector>
  </HeadingPairs>
  <TitlesOfParts>
    <vt:vector size="13" baseType="lpstr">
      <vt:lpstr>Arial</vt:lpstr>
      <vt:lpstr>Garamond</vt:lpstr>
      <vt:lpstr>Organik</vt:lpstr>
      <vt:lpstr>1_Organik</vt:lpstr>
      <vt:lpstr>GIDA VE PERSONEL HİJENİ </vt:lpstr>
      <vt:lpstr>PowerPoint Sunusu</vt:lpstr>
      <vt:lpstr>Konserve: </vt:lpstr>
      <vt:lpstr>Konserve: </vt:lpstr>
      <vt:lpstr>2. Düşük Isıda Saklama</vt:lpstr>
      <vt:lpstr>2. Dondurarak Saklama</vt:lpstr>
      <vt:lpstr>3. Kurutarak Saklama </vt:lpstr>
      <vt:lpstr>PowerPoint Sunusu</vt:lpstr>
      <vt:lpstr>Güneşte kurutma: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PERSONEL HİJENİ</dc:title>
  <dc:creator>emir üner</dc:creator>
  <cp:lastModifiedBy>emir üner</cp:lastModifiedBy>
  <cp:revision>10</cp:revision>
  <dcterms:created xsi:type="dcterms:W3CDTF">2017-10-29T13:27:16Z</dcterms:created>
  <dcterms:modified xsi:type="dcterms:W3CDTF">2017-10-29T13:35:34Z</dcterms:modified>
</cp:coreProperties>
</file>