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6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998" autoAdjust="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791B97-920B-4501-BCB6-070440D6BFFE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EC5E69-146C-4663-9E7C-31600C0DC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1190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C5E69-146C-4663-9E7C-31600C0DCB6D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1305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C5E69-146C-4663-9E7C-31600C0DCB6D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0249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26F0-D282-4E37-96A9-934510000CF1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2108E-CA7D-4F75-8F83-76C318A76C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8133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26F0-D282-4E37-96A9-934510000CF1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2108E-CA7D-4F75-8F83-76C318A76C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5025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26F0-D282-4E37-96A9-934510000CF1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2108E-CA7D-4F75-8F83-76C318A76C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45435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26F0-D282-4E37-96A9-934510000CF1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2108E-CA7D-4F75-8F83-76C318A76C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43833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26F0-D282-4E37-96A9-934510000CF1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2108E-CA7D-4F75-8F83-76C318A76C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26653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26F0-D282-4E37-96A9-934510000CF1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2108E-CA7D-4F75-8F83-76C318A76C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910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26F0-D282-4E37-96A9-934510000CF1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2108E-CA7D-4F75-8F83-76C318A76C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3603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26F0-D282-4E37-96A9-934510000CF1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2108E-CA7D-4F75-8F83-76C318A76C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8558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26F0-D282-4E37-96A9-934510000CF1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2108E-CA7D-4F75-8F83-76C318A76C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993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26F0-D282-4E37-96A9-934510000CF1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2108E-CA7D-4F75-8F83-76C318A76C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3294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26F0-D282-4E37-96A9-934510000CF1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2108E-CA7D-4F75-8F83-76C318A76C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5287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26F0-D282-4E37-96A9-934510000CF1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2108E-CA7D-4F75-8F83-76C318A76C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8744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26F0-D282-4E37-96A9-934510000CF1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2108E-CA7D-4F75-8F83-76C318A76C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6014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598226F0-D282-4E37-96A9-934510000CF1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E752108E-CA7D-4F75-8F83-76C318A76C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5942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598226F0-D282-4E37-96A9-934510000CF1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E752108E-CA7D-4F75-8F83-76C318A76C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15765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818" r:id="rId12"/>
    <p:sldLayoutId id="2147483819" r:id="rId13"/>
    <p:sldLayoutId id="2147483820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10001" y="5280846"/>
            <a:ext cx="10572000" cy="1461147"/>
          </a:xfrm>
        </p:spPr>
        <p:txBody>
          <a:bodyPr>
            <a:normAutofit/>
          </a:bodyPr>
          <a:lstStyle/>
          <a:p>
            <a:r>
              <a:rPr lang="tr-TR" sz="2000" dirty="0" smtClean="0"/>
              <a:t>         Söyle bana , unutayım . Öğret bana , hatırlayayım. Beni dahil et ,öğreneyim.</a:t>
            </a:r>
          </a:p>
          <a:p>
            <a:r>
              <a:rPr lang="tr-TR" sz="2000" dirty="0"/>
              <a:t> </a:t>
            </a:r>
            <a:r>
              <a:rPr lang="tr-TR" sz="2000" dirty="0" smtClean="0"/>
              <a:t>                                                                                                        -BENJAMIN FRANKLIN</a:t>
            </a:r>
          </a:p>
          <a:p>
            <a:r>
              <a:rPr lang="tr-TR" dirty="0"/>
              <a:t> </a:t>
            </a:r>
            <a:r>
              <a:rPr lang="tr-TR" dirty="0" smtClean="0"/>
              <a:t>                            </a:t>
            </a:r>
          </a:p>
          <a:p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546792" y="377294"/>
            <a:ext cx="7098418" cy="42473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SESSİZLİK YÖNTEMİ</a:t>
            </a:r>
          </a:p>
          <a:p>
            <a:pPr algn="ctr"/>
            <a:r>
              <a:rPr lang="tr-TR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(SILENT WAY)</a:t>
            </a:r>
          </a:p>
          <a:p>
            <a:pPr algn="ctr"/>
            <a:endParaRPr lang="tr-TR" sz="54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pPr algn="ctr"/>
            <a:r>
              <a:rPr lang="tr-TR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İsmail Metin Karakaş</a:t>
            </a:r>
          </a:p>
          <a:p>
            <a:pPr algn="ctr"/>
            <a:r>
              <a:rPr lang="tr-TR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16010870</a:t>
            </a:r>
            <a:endParaRPr lang="tr-TR" sz="54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409" y="0"/>
            <a:ext cx="1670731" cy="134911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6181" y="0"/>
            <a:ext cx="1670731" cy="1349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7172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           </a:t>
            </a:r>
            <a:r>
              <a:rPr lang="tr-TR" sz="4400" dirty="0" smtClean="0">
                <a:solidFill>
                  <a:schemeClr val="bg1"/>
                </a:solidFill>
              </a:rPr>
              <a:t>FIDEL ÇİZELGELERİ</a:t>
            </a:r>
            <a:endParaRPr lang="tr-TR" sz="4400" dirty="0">
              <a:solidFill>
                <a:schemeClr val="bg1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7700"/>
            <a:ext cx="6026727" cy="4940300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726" y="1917700"/>
            <a:ext cx="6165273" cy="494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440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4400" dirty="0" smtClean="0">
                <a:solidFill>
                  <a:schemeClr val="bg1"/>
                </a:solidFill>
              </a:rPr>
              <a:t>FIDEL ÇİZELGESİ</a:t>
            </a:r>
            <a:endParaRPr lang="tr-TR" sz="4400" dirty="0">
              <a:solidFill>
                <a:schemeClr val="bg1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7700"/>
            <a:ext cx="5749636" cy="4940300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636" y="1917700"/>
            <a:ext cx="6442364" cy="494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109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4400" dirty="0" smtClean="0">
                <a:solidFill>
                  <a:schemeClr val="bg1"/>
                </a:solidFill>
              </a:rPr>
              <a:t>SESSİZLİK YÖNTEMİNİN HEDEFLERİ</a:t>
            </a:r>
            <a:endParaRPr lang="tr-TR" sz="4400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Öğrencilerin kendi başlarına hata yaparak öğrenip , öğrendiklerinin daha kalıcı olmasını sağlamak.</a:t>
            </a:r>
          </a:p>
          <a:p>
            <a:r>
              <a:rPr lang="tr-TR" sz="2400" dirty="0" smtClean="0"/>
              <a:t>Fidel çizelgesi ve </a:t>
            </a:r>
            <a:r>
              <a:rPr lang="tr-TR" sz="2400" dirty="0" err="1" smtClean="0"/>
              <a:t>Cuisenaire</a:t>
            </a:r>
            <a:r>
              <a:rPr lang="tr-TR" sz="2400" dirty="0" smtClean="0"/>
              <a:t> çubukları ile öğretmeni tekrar etmeyip , öğrencilerin kendi çabaları ile tonları ve dil </a:t>
            </a:r>
            <a:r>
              <a:rPr lang="tr-TR" sz="2400" dirty="0" err="1" smtClean="0"/>
              <a:t>bilgsini</a:t>
            </a:r>
            <a:r>
              <a:rPr lang="tr-TR" sz="2400" dirty="0" smtClean="0"/>
              <a:t> öğrenmesini sağlamak.</a:t>
            </a:r>
          </a:p>
          <a:p>
            <a:r>
              <a:rPr lang="tr-TR" sz="2400" dirty="0" smtClean="0"/>
              <a:t>Öğrencinin hedef dili sevmesi ile herhangi bir yönlendirme olmadan kendi çalışma alanını oluşturması.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4679895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4400" dirty="0" smtClean="0">
                <a:solidFill>
                  <a:schemeClr val="bg1"/>
                </a:solidFill>
              </a:rPr>
              <a:t>OLUMLU YANLARI</a:t>
            </a:r>
            <a:endParaRPr lang="tr-TR" sz="4400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Eğitime felsefi bakış açısı ile yaklaştığı ve öğrenciden her zaman merak etmesi beklenildiği için , öğrenci öğretmenin bilgilerini öğretmenin ağzından duymak veya tahtanın üzerinden okumak yerine kendi düşünce yapısıyla hatalar yaparak öğrendiği için eğitim sonucunda edindikleri daha kalıcıdır.</a:t>
            </a:r>
          </a:p>
          <a:p>
            <a:r>
              <a:rPr lang="tr-TR" dirty="0" smtClean="0"/>
              <a:t>Öğrenci özgür ve otonom olarak dili kendi çabalarıyla öğrendiği için çekingen bir yapıdan otomatik olarak çıkmaktadır.</a:t>
            </a:r>
          </a:p>
          <a:p>
            <a:r>
              <a:rPr lang="tr-TR" dirty="0" smtClean="0"/>
              <a:t>Eğitim materyalleri sayesinde kelimelerin tonlamalarına ve seslendirilmelerine çok önem verildiğinden dolayı öğrencilerin aksanları gayet akıcı olur.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9497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4400" dirty="0" smtClean="0">
                <a:solidFill>
                  <a:schemeClr val="bg1"/>
                </a:solidFill>
              </a:rPr>
              <a:t>OLUMLU YANLARI</a:t>
            </a:r>
            <a:endParaRPr lang="tr-TR" sz="4400" dirty="0">
              <a:solidFill>
                <a:schemeClr val="bg1"/>
              </a:solidFill>
            </a:endParaRP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1928"/>
            <a:ext cx="3879273" cy="4946072"/>
          </a:xfr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1" y="1911928"/>
            <a:ext cx="4114800" cy="494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126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400" dirty="0" smtClean="0">
                <a:solidFill>
                  <a:schemeClr val="bg1"/>
                </a:solidFill>
              </a:rPr>
              <a:t>     OLUMSUZ YANLARI / ELEŞTİRİLER</a:t>
            </a:r>
            <a:endParaRPr lang="tr-TR" sz="4400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Öğretim araç ve uygulamalarının alışılmışın dışında ve özel olması, yöntemi uygulayan öğretmenlerin özel olarak yetişmiş olmasını gerektirir. Bu nitelikteki öğretmenlerin yaygın biçimde her zaman bulmak mümkün değildir.</a:t>
            </a:r>
          </a:p>
          <a:p>
            <a:r>
              <a:rPr lang="tr-TR" dirty="0" smtClean="0"/>
              <a:t>Bu yöntem oluşturduğu öğretim ortamı ve uygulamalarının sonucu olarak öğrencileri dilin kültüründen, toplumsal ilişki ve iletişimden yoksun bırakmaktadır.</a:t>
            </a:r>
          </a:p>
          <a:p>
            <a:r>
              <a:rPr lang="tr-TR" dirty="0" smtClean="0"/>
              <a:t>Sessizlik yöntemi, çağdaş dil öğretimin ilkelerinden bireysel farklılıkları dikkate alma prensibini göz ardı ettiği için özel amaçlı dil öğrenim hedeflerini gerçekleştirmede başarılı olmamaktadır.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50490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4400" dirty="0" smtClean="0">
                <a:solidFill>
                  <a:schemeClr val="bg1"/>
                </a:solidFill>
              </a:rPr>
              <a:t>KAYNAKÇA</a:t>
            </a:r>
            <a:endParaRPr lang="tr-TR" sz="4400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sz="2000" dirty="0"/>
              <a:t>MEMİŞ </a:t>
            </a:r>
            <a:r>
              <a:rPr lang="en-US" sz="2000" dirty="0" err="1"/>
              <a:t>Muhammet</a:t>
            </a:r>
            <a:r>
              <a:rPr lang="en-US" sz="2000" dirty="0"/>
              <a:t> R., ERDEM Mehmet D.(2013) .</a:t>
            </a:r>
            <a:r>
              <a:rPr lang="en-US" sz="2000" i="1" dirty="0"/>
              <a:t>YABANCI DİL ÖĞRETİMİNDE KULLANILAN YÖNTEMLER,KULLANIM ÖZELLİKLERİ VE ELEŞTİRİLER. Turkish Studies</a:t>
            </a:r>
            <a:r>
              <a:rPr lang="en-US" sz="2000" dirty="0"/>
              <a:t>(8)9, </a:t>
            </a:r>
            <a:r>
              <a:rPr lang="tr-TR" sz="2000" dirty="0" smtClean="0"/>
              <a:t>297</a:t>
            </a:r>
            <a:r>
              <a:rPr lang="en-US" sz="2000" dirty="0" smtClean="0"/>
              <a:t>-31</a:t>
            </a:r>
            <a:r>
              <a:rPr lang="tr-TR" sz="2000" dirty="0" smtClean="0"/>
              <a:t>2</a:t>
            </a:r>
            <a:r>
              <a:rPr lang="en-US" sz="2000" dirty="0" smtClean="0"/>
              <a:t>, </a:t>
            </a:r>
            <a:r>
              <a:rPr lang="en-US" sz="2000" dirty="0"/>
              <a:t>ANKARA-TÜRKİYE. DOI: 10.7827/TurkishStudies.5089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r>
              <a:rPr lang="en-IN" sz="2000" dirty="0"/>
              <a:t>Bourn, Tim. </a:t>
            </a:r>
            <a:r>
              <a:rPr lang="tr-TR" sz="2000" dirty="0" smtClean="0"/>
              <a:t>(2011)</a:t>
            </a:r>
            <a:r>
              <a:rPr lang="en-IN" sz="2000" dirty="0" smtClean="0"/>
              <a:t>“Teaching </a:t>
            </a:r>
            <a:r>
              <a:rPr lang="en-IN" sz="2000" dirty="0"/>
              <a:t>approaches : What is the Silent Way</a:t>
            </a:r>
            <a:r>
              <a:rPr lang="en-IN" sz="2000" dirty="0" smtClean="0"/>
              <a:t>?”. web</a:t>
            </a:r>
            <a:r>
              <a:rPr lang="en-IN" sz="2000" dirty="0"/>
              <a:t>. </a:t>
            </a:r>
            <a:r>
              <a:rPr lang="tr-TR" sz="2000" dirty="0" smtClean="0"/>
              <a:t>2</a:t>
            </a:r>
            <a:r>
              <a:rPr lang="en-IN" sz="2000" dirty="0" smtClean="0"/>
              <a:t>4 </a:t>
            </a:r>
            <a:r>
              <a:rPr lang="tr-TR" sz="2000" dirty="0" smtClean="0"/>
              <a:t>Nisan</a:t>
            </a:r>
            <a:r>
              <a:rPr lang="en-IN" sz="2000" dirty="0" smtClean="0"/>
              <a:t> 2</a:t>
            </a:r>
            <a:r>
              <a:rPr lang="tr-TR" sz="2000" dirty="0" smtClean="0"/>
              <a:t>020</a:t>
            </a:r>
            <a:r>
              <a:rPr lang="en-IN" sz="2000" dirty="0" smtClean="0"/>
              <a:t>.</a:t>
            </a:r>
            <a:endParaRPr lang="tr-TR" sz="2000" dirty="0"/>
          </a:p>
          <a:p>
            <a:r>
              <a:rPr lang="en-IN" sz="2000" dirty="0" err="1"/>
              <a:t>Rhalmi</a:t>
            </a:r>
            <a:r>
              <a:rPr lang="en-IN" sz="2000" dirty="0"/>
              <a:t>, Mohammed</a:t>
            </a:r>
            <a:r>
              <a:rPr lang="en-IN" sz="2000" dirty="0" smtClean="0"/>
              <a:t>.</a:t>
            </a:r>
            <a:r>
              <a:rPr lang="tr-TR" sz="2000" dirty="0" smtClean="0"/>
              <a:t>(2009).</a:t>
            </a:r>
            <a:r>
              <a:rPr lang="en-IN" sz="2000" dirty="0" smtClean="0"/>
              <a:t> </a:t>
            </a:r>
            <a:r>
              <a:rPr lang="en-IN" sz="2000" dirty="0"/>
              <a:t>“The Silent Way Method”.</a:t>
            </a:r>
            <a:r>
              <a:rPr lang="en-IN" sz="2000" dirty="0" smtClean="0"/>
              <a:t>5. </a:t>
            </a:r>
            <a:r>
              <a:rPr lang="en-IN" sz="2000" dirty="0"/>
              <a:t>web. </a:t>
            </a:r>
            <a:r>
              <a:rPr lang="tr-TR" sz="2000" dirty="0" smtClean="0"/>
              <a:t>24 Nisan 2020</a:t>
            </a:r>
            <a:r>
              <a:rPr lang="en-IN" sz="2000" dirty="0" smtClean="0"/>
              <a:t>.</a:t>
            </a:r>
            <a:endParaRPr lang="tr-TR" sz="2000" dirty="0"/>
          </a:p>
          <a:p>
            <a:r>
              <a:rPr lang="tr-TR" sz="2000" dirty="0" err="1"/>
              <a:t>Larsen-Freeman</a:t>
            </a:r>
            <a:r>
              <a:rPr lang="tr-TR" sz="2000" dirty="0"/>
              <a:t>, </a:t>
            </a:r>
            <a:r>
              <a:rPr lang="tr-TR" sz="2000" dirty="0" smtClean="0"/>
              <a:t>D.(1990). </a:t>
            </a:r>
            <a:r>
              <a:rPr lang="en-IN" sz="2000" dirty="0" smtClean="0"/>
              <a:t>“</a:t>
            </a:r>
            <a:r>
              <a:rPr lang="tr-TR" sz="2000" dirty="0" smtClean="0"/>
              <a:t>Language </a:t>
            </a:r>
            <a:r>
              <a:rPr lang="tr-TR" sz="2000" dirty="0" err="1" smtClean="0"/>
              <a:t>Teaching</a:t>
            </a:r>
            <a:r>
              <a:rPr lang="tr-TR" sz="2000" dirty="0" smtClean="0"/>
              <a:t> </a:t>
            </a:r>
            <a:r>
              <a:rPr lang="tr-TR" sz="2000" dirty="0" err="1" smtClean="0"/>
              <a:t>Methods</a:t>
            </a:r>
            <a:r>
              <a:rPr lang="tr-TR" sz="2000" dirty="0" smtClean="0"/>
              <a:t> : </a:t>
            </a:r>
            <a:r>
              <a:rPr lang="tr-TR" sz="2000" dirty="0" err="1" smtClean="0"/>
              <a:t>Teacher’s</a:t>
            </a:r>
            <a:r>
              <a:rPr lang="tr-TR" sz="2000" dirty="0" smtClean="0"/>
              <a:t> </a:t>
            </a:r>
            <a:r>
              <a:rPr lang="tr-TR" sz="2000" dirty="0" err="1" smtClean="0"/>
              <a:t>Handbook</a:t>
            </a:r>
            <a:r>
              <a:rPr lang="tr-TR" sz="2000" dirty="0" smtClean="0"/>
              <a:t> </a:t>
            </a:r>
            <a:r>
              <a:rPr lang="tr-TR" sz="2000" dirty="0" err="1" smtClean="0"/>
              <a:t>for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Video Series</a:t>
            </a:r>
            <a:r>
              <a:rPr lang="en-IN" sz="2000" dirty="0" smtClean="0"/>
              <a:t>”</a:t>
            </a:r>
            <a:r>
              <a:rPr lang="tr-TR" sz="2000" dirty="0" smtClean="0"/>
              <a:t>.WASHINGTON-AMERİKA</a:t>
            </a:r>
            <a:r>
              <a:rPr lang="tr-TR" sz="2000" dirty="0" smtClean="0"/>
              <a:t>.</a:t>
            </a:r>
          </a:p>
          <a:p>
            <a:r>
              <a:rPr lang="en-IN" sz="2000" dirty="0"/>
              <a:t>&lt;</a:t>
            </a:r>
            <a:r>
              <a:rPr lang="tr-TR" sz="2000" dirty="0" smtClean="0"/>
              <a:t>https</a:t>
            </a:r>
            <a:r>
              <a:rPr lang="tr-TR" sz="2000" dirty="0"/>
              <a:t>://www.slideshare.net/amernajmi/the-silent-way-approach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29231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4400" dirty="0" smtClean="0">
                <a:solidFill>
                  <a:schemeClr val="bg1"/>
                </a:solidFill>
              </a:rPr>
              <a:t>TARİHÇESİ</a:t>
            </a:r>
            <a:endParaRPr lang="tr-TR" sz="4400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/>
              <a:t>S</a:t>
            </a:r>
            <a:r>
              <a:rPr lang="tr-TR" sz="2400" dirty="0" smtClean="0"/>
              <a:t>essizlik yöntemi 1970’lerin başında 20. yüzyılın en başarılı eğitimcilerinden biri olan </a:t>
            </a:r>
            <a:r>
              <a:rPr lang="tr-TR" sz="2400" dirty="0" err="1" smtClean="0"/>
              <a:t>Caleb</a:t>
            </a:r>
            <a:r>
              <a:rPr lang="tr-TR" sz="2400" dirty="0" smtClean="0"/>
              <a:t> </a:t>
            </a:r>
            <a:r>
              <a:rPr lang="tr-TR" sz="2400" dirty="0" err="1" smtClean="0"/>
              <a:t>Gattegno</a:t>
            </a:r>
            <a:r>
              <a:rPr lang="tr-TR" sz="2400" dirty="0" smtClean="0"/>
              <a:t> tarafından öne sürülmüştür.</a:t>
            </a:r>
          </a:p>
          <a:p>
            <a:pPr marL="0" indent="0">
              <a:buNone/>
            </a:pPr>
            <a:endParaRPr lang="tr-TR" sz="2400" dirty="0" smtClean="0"/>
          </a:p>
          <a:p>
            <a:r>
              <a:rPr lang="tr-TR" sz="2400" dirty="0" err="1" smtClean="0"/>
              <a:t>Caleb</a:t>
            </a:r>
            <a:r>
              <a:rPr lang="tr-TR" sz="2400" dirty="0" smtClean="0"/>
              <a:t> </a:t>
            </a:r>
            <a:r>
              <a:rPr lang="tr-TR" sz="2400" dirty="0" err="1" smtClean="0"/>
              <a:t>Gattegno</a:t>
            </a:r>
            <a:r>
              <a:rPr lang="tr-TR" sz="2400" dirty="0" smtClean="0"/>
              <a:t> dil öğretiminin yanı sıra </a:t>
            </a:r>
            <a:r>
              <a:rPr lang="tr-TR" sz="2400" dirty="0"/>
              <a:t>m</a:t>
            </a:r>
            <a:r>
              <a:rPr lang="tr-TR" sz="2400" dirty="0" smtClean="0"/>
              <a:t>atematik </a:t>
            </a:r>
            <a:r>
              <a:rPr lang="tr-TR" sz="2400" dirty="0"/>
              <a:t>ö</a:t>
            </a:r>
            <a:r>
              <a:rPr lang="tr-TR" sz="2400" dirty="0" smtClean="0"/>
              <a:t>ğretiminde de başarılı bir eğiticimdir.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8608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4400" dirty="0" smtClean="0">
                <a:solidFill>
                  <a:schemeClr val="bg1"/>
                </a:solidFill>
              </a:rPr>
              <a:t>PRENSİPLERİ</a:t>
            </a:r>
            <a:endParaRPr lang="tr-TR" sz="4400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7424" y="2727253"/>
            <a:ext cx="10554574" cy="3636511"/>
          </a:xfrm>
        </p:spPr>
        <p:txBody>
          <a:bodyPr/>
          <a:lstStyle/>
          <a:p>
            <a:r>
              <a:rPr lang="tr-TR" sz="2400" dirty="0"/>
              <a:t>Ö</a:t>
            </a:r>
            <a:r>
              <a:rPr lang="tr-TR" sz="2400" dirty="0" smtClean="0"/>
              <a:t>ğretmen derste elinden gelebildiğince az konuşmalıdır.</a:t>
            </a:r>
          </a:p>
          <a:p>
            <a:r>
              <a:rPr lang="tr-TR" sz="2400" dirty="0"/>
              <a:t>Ö</a:t>
            </a:r>
            <a:r>
              <a:rPr lang="tr-TR" sz="2400" dirty="0" smtClean="0"/>
              <a:t>ğretme </a:t>
            </a:r>
            <a:r>
              <a:rPr lang="tr-TR" sz="2400" dirty="0"/>
              <a:t>, öğrenmeye tabi olmalıdır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Dil , öğretmeni tekrarlayarak değil öğrencinin kendi iç kıstaslarını ( </a:t>
            </a:r>
            <a:r>
              <a:rPr lang="tr-TR" sz="2400" dirty="0" err="1" smtClean="0"/>
              <a:t>inner</a:t>
            </a:r>
            <a:r>
              <a:rPr lang="tr-TR" sz="2400" dirty="0" smtClean="0"/>
              <a:t> </a:t>
            </a:r>
            <a:r>
              <a:rPr lang="tr-TR" sz="2400" dirty="0" err="1" smtClean="0"/>
              <a:t>criteria</a:t>
            </a:r>
            <a:r>
              <a:rPr lang="tr-TR" sz="2400" dirty="0" smtClean="0"/>
              <a:t> ) geliştirmesiyle öğrenilmelidir.</a:t>
            </a:r>
          </a:p>
          <a:p>
            <a:r>
              <a:rPr lang="tr-TR" sz="2400" dirty="0" smtClean="0"/>
              <a:t>Hatalar dil öğrenimi için çok önemlidir ve kesin olması gereken şeylerdir.</a:t>
            </a:r>
          </a:p>
          <a:p>
            <a:r>
              <a:rPr lang="tr-TR" sz="2400" dirty="0"/>
              <a:t>D</a:t>
            </a:r>
            <a:r>
              <a:rPr lang="tr-TR" sz="2400" dirty="0" smtClean="0"/>
              <a:t>ilde pratik yapması gereken öğretmen değil öğrencidir.</a:t>
            </a:r>
          </a:p>
          <a:p>
            <a:pPr marL="0" indent="0">
              <a:buNone/>
            </a:pPr>
            <a:endParaRPr lang="tr-TR" sz="2400" dirty="0" smtClean="0"/>
          </a:p>
          <a:p>
            <a:endParaRPr lang="tr-TR" sz="2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034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4400" dirty="0" smtClean="0">
                <a:solidFill>
                  <a:schemeClr val="bg1"/>
                </a:solidFill>
              </a:rPr>
              <a:t>ÖĞRETMENDEN BEKLENENLER</a:t>
            </a:r>
            <a:endParaRPr lang="tr-TR" sz="4400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Öğretmen dersi kendi isteğine göre değil , o an öğrencilerin ne öğrendiğine göre yönlendirmelidir.</a:t>
            </a:r>
          </a:p>
          <a:p>
            <a:r>
              <a:rPr lang="tr-TR" sz="2400" dirty="0"/>
              <a:t>Ö</a:t>
            </a:r>
            <a:r>
              <a:rPr lang="tr-TR" sz="2400" dirty="0" smtClean="0"/>
              <a:t>ğretmen derste öğrencilerin hatalarını düzeltmek dışında sessiz kalmaya önem göstermelidir.</a:t>
            </a:r>
          </a:p>
          <a:p>
            <a:r>
              <a:rPr lang="tr-TR" sz="2400" dirty="0" smtClean="0"/>
              <a:t>Öğrencilere hata yapmalarının ne kadar doğal  ve bu yöntem için ne kadar önemli olduğu hissettirilmelidir.</a:t>
            </a:r>
          </a:p>
          <a:p>
            <a:r>
              <a:rPr lang="tr-TR" sz="2400" dirty="0"/>
              <a:t>S</a:t>
            </a:r>
            <a:r>
              <a:rPr lang="tr-TR" sz="2400" dirty="0" smtClean="0"/>
              <a:t>ınıf içinde pozitif bir ortam kurulmalıdır.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412683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4400" dirty="0" smtClean="0">
                <a:solidFill>
                  <a:schemeClr val="bg1"/>
                </a:solidFill>
              </a:rPr>
              <a:t>ÖĞRENCİDEN BEKLENENLER</a:t>
            </a:r>
            <a:endParaRPr lang="tr-TR" sz="4400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Ö</a:t>
            </a:r>
            <a:r>
              <a:rPr lang="tr-TR" sz="2400" dirty="0" smtClean="0"/>
              <a:t>ğrenci dili öğrenmek için öğretmen modelini tekrar etmemeli ve kendi yolunu çizmesi gerekmektedir.</a:t>
            </a:r>
          </a:p>
          <a:p>
            <a:r>
              <a:rPr lang="tr-TR" sz="2400" dirty="0"/>
              <a:t>S</a:t>
            </a:r>
            <a:r>
              <a:rPr lang="tr-TR" sz="2400" dirty="0" smtClean="0"/>
              <a:t>ınıf içi ortamı iyi gözlemlemeli ve kendi hataları dışında sınıf içindeki diğer arkadaşlarının hatalarından da ders çıkarabilmelidir.</a:t>
            </a:r>
          </a:p>
          <a:p>
            <a:r>
              <a:rPr lang="tr-TR" sz="2400" dirty="0" smtClean="0"/>
              <a:t>Sonuç olarak bu yöntem öğrencilerden özgür , otonom ve sorumluluk sahibi olunmasını bekliyor.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48706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590428" y="3057276"/>
            <a:ext cx="11511485" cy="218521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tr-TR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tr-TR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BANA BALIK VERME , BALIK TUTMAYI ÖĞRET.</a:t>
            </a:r>
          </a:p>
          <a:p>
            <a:endParaRPr lang="tr-TR" sz="2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endParaRPr lang="tr-TR" sz="24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endParaRPr lang="tr-TR" sz="2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endParaRPr lang="tr-TR" sz="24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80218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973697" y="2967335"/>
            <a:ext cx="1021465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BANA BALIK VERME ,</a:t>
            </a:r>
            <a:r>
              <a:rPr lang="tr-TR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BEN BALIK TUTARKEN</a:t>
            </a:r>
          </a:p>
          <a:p>
            <a:pPr algn="ctr"/>
            <a:r>
              <a:rPr lang="tr-TR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HATALARIMI </a:t>
            </a:r>
            <a:r>
              <a:rPr lang="tr-TR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GÖSTER.</a:t>
            </a:r>
            <a:endParaRPr lang="tr-TR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55612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79822" y="447188"/>
            <a:ext cx="10571998" cy="970450"/>
          </a:xfrm>
        </p:spPr>
        <p:txBody>
          <a:bodyPr/>
          <a:lstStyle/>
          <a:p>
            <a:pPr algn="ctr"/>
            <a:r>
              <a:rPr lang="tr-TR" sz="4400" dirty="0" smtClean="0">
                <a:solidFill>
                  <a:schemeClr val="bg1"/>
                </a:solidFill>
              </a:rPr>
              <a:t>KULLANILAN MATERYALLER</a:t>
            </a:r>
            <a:endParaRPr lang="tr-TR" sz="4400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8712" y="2754549"/>
            <a:ext cx="10554574" cy="3636511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tr-TR" sz="2800" dirty="0" smtClean="0"/>
              <a:t>Fidel Çizelgesi</a:t>
            </a:r>
          </a:p>
          <a:p>
            <a:pPr algn="ctr"/>
            <a:endParaRPr lang="tr-TR" sz="2800" dirty="0" smtClean="0"/>
          </a:p>
          <a:p>
            <a:pPr algn="ctr"/>
            <a:r>
              <a:rPr lang="tr-TR" sz="2800" dirty="0" err="1" smtClean="0"/>
              <a:t>Cuisenaire</a:t>
            </a:r>
            <a:r>
              <a:rPr lang="tr-TR" sz="2800" dirty="0" smtClean="0"/>
              <a:t> Çubukları</a:t>
            </a:r>
          </a:p>
          <a:p>
            <a:pPr algn="ctr"/>
            <a:endParaRPr lang="tr-TR" sz="2800" dirty="0" smtClean="0"/>
          </a:p>
          <a:p>
            <a:pPr algn="ctr"/>
            <a:r>
              <a:rPr lang="tr-TR" sz="2800" dirty="0" smtClean="0"/>
              <a:t>İşaretçi</a:t>
            </a:r>
          </a:p>
          <a:p>
            <a:pPr algn="ctr"/>
            <a:endParaRPr lang="tr-TR" sz="2800" dirty="0" smtClean="0"/>
          </a:p>
          <a:p>
            <a:pPr algn="ctr"/>
            <a:r>
              <a:rPr lang="tr-TR" sz="2800" dirty="0" smtClean="0"/>
              <a:t>Duvar resimleri</a:t>
            </a:r>
          </a:p>
          <a:p>
            <a:pPr algn="ctr"/>
            <a:endParaRPr lang="tr-TR" sz="2800" dirty="0" smtClean="0"/>
          </a:p>
          <a:p>
            <a:pPr algn="ctr"/>
            <a:endParaRPr lang="tr-TR" dirty="0" smtClean="0"/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5908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     </a:t>
            </a:r>
            <a:r>
              <a:rPr lang="tr-TR" sz="4400" dirty="0" smtClean="0">
                <a:solidFill>
                  <a:schemeClr val="bg1"/>
                </a:solidFill>
              </a:rPr>
              <a:t>CUISENAIRE ÇUBUKLARI</a:t>
            </a:r>
            <a:endParaRPr lang="tr-TR" sz="4400" dirty="0">
              <a:solidFill>
                <a:schemeClr val="bg1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1926"/>
            <a:ext cx="5841242" cy="4946073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242" y="1911926"/>
            <a:ext cx="6350758" cy="494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819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lıntı">
  <a:themeElements>
    <a:clrScheme name="Kırmızı Turuncu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Alıntı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lıntı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TM03457503[[fn=Teklif]]</Template>
  <TotalTime>214</TotalTime>
  <Words>565</Words>
  <Application>Microsoft Office PowerPoint</Application>
  <PresentationFormat>Geniş ekran</PresentationFormat>
  <Paragraphs>66</Paragraphs>
  <Slides>16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Calibri</vt:lpstr>
      <vt:lpstr>Century Gothic</vt:lpstr>
      <vt:lpstr>Wingdings 2</vt:lpstr>
      <vt:lpstr>Alıntı</vt:lpstr>
      <vt:lpstr>PowerPoint Sunusu</vt:lpstr>
      <vt:lpstr>TARİHÇESİ</vt:lpstr>
      <vt:lpstr>PRENSİPLERİ</vt:lpstr>
      <vt:lpstr>ÖĞRETMENDEN BEKLENENLER</vt:lpstr>
      <vt:lpstr>ÖĞRENCİDEN BEKLENENLER</vt:lpstr>
      <vt:lpstr>PowerPoint Sunusu</vt:lpstr>
      <vt:lpstr>PowerPoint Sunusu</vt:lpstr>
      <vt:lpstr>KULLANILAN MATERYALLER</vt:lpstr>
      <vt:lpstr>              CUISENAIRE ÇUBUKLARI</vt:lpstr>
      <vt:lpstr>                    FIDEL ÇİZELGELERİ</vt:lpstr>
      <vt:lpstr>FIDEL ÇİZELGESİ</vt:lpstr>
      <vt:lpstr>SESSİZLİK YÖNTEMİNİN HEDEFLERİ</vt:lpstr>
      <vt:lpstr>OLUMLU YANLARI</vt:lpstr>
      <vt:lpstr>OLUMLU YANLARI</vt:lpstr>
      <vt:lpstr>     OLUMSUZ YANLARI / ELEŞTİRİLER</vt:lpstr>
      <vt:lpstr>KAYNAKÇA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PC</cp:lastModifiedBy>
  <cp:revision>19</cp:revision>
  <dcterms:created xsi:type="dcterms:W3CDTF">2020-04-22T18:25:57Z</dcterms:created>
  <dcterms:modified xsi:type="dcterms:W3CDTF">2020-04-26T19:52:17Z</dcterms:modified>
</cp:coreProperties>
</file>