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1B97-920B-4501-BCB6-070440D6BFFE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5E69-146C-4663-9E7C-31600C0DC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1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5E69-146C-4663-9E7C-31600C0DCB6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3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5E69-146C-4663-9E7C-31600C0DCB6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2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13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02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54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38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66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10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60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99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2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28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74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01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94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8226F0-D282-4E37-96A9-934510000CF1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752108E-CA7D-4F75-8F83-76C318A76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57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46114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         Söyle bana , unutayım . Öğret bana , hatırlayayım. Beni dahil et ,öğreneyim.</a:t>
            </a:r>
          </a:p>
          <a:p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                                -BENJAMIN FRANKLIN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</a:t>
            </a: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46792" y="377294"/>
            <a:ext cx="709841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SESSİZLİK YÖNTEMİ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(SILENT WAY)</a:t>
            </a:r>
          </a:p>
          <a:p>
            <a:pPr algn="ctr"/>
            <a:endParaRPr lang="tr-T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İsmail Metin Karakaş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16010870</a:t>
            </a:r>
            <a:endParaRPr lang="tr-T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9" y="0"/>
            <a:ext cx="1670731" cy="134911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181" y="0"/>
            <a:ext cx="1670731" cy="1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</a:t>
            </a:r>
            <a:r>
              <a:rPr lang="tr-TR" sz="4400" dirty="0" smtClean="0">
                <a:solidFill>
                  <a:schemeClr val="bg1"/>
                </a:solidFill>
              </a:rPr>
              <a:t>FIDEL ÇİZELGELERİ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6026727" cy="49403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1917700"/>
            <a:ext cx="6165273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FIDEL ÇİZELGESİ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5749636" cy="49403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1917700"/>
            <a:ext cx="6442364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SESSİZLİK YÖNTEMİNİN HEDEFLERİ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Öğrencilerin kendi başlarına hata yaparak öğrenip , öğrendiklerinin daha kalıcı olmasını sağlamak.</a:t>
            </a:r>
          </a:p>
          <a:p>
            <a:r>
              <a:rPr lang="tr-TR" sz="2400" dirty="0" smtClean="0"/>
              <a:t>Fidel çizelgesi ve </a:t>
            </a:r>
            <a:r>
              <a:rPr lang="tr-TR" sz="2400" dirty="0" err="1" smtClean="0"/>
              <a:t>Cuisenaire</a:t>
            </a:r>
            <a:r>
              <a:rPr lang="tr-TR" sz="2400" dirty="0" smtClean="0"/>
              <a:t> çubukları ile öğretmeni tekrar etmeyip , öğrencilerin kendi çabaları ile tonları ve dil </a:t>
            </a:r>
            <a:r>
              <a:rPr lang="tr-TR" sz="2400" dirty="0" err="1" smtClean="0"/>
              <a:t>bilgsini</a:t>
            </a:r>
            <a:r>
              <a:rPr lang="tr-TR" sz="2400" dirty="0" smtClean="0"/>
              <a:t> öğrenmesini sağlamak.</a:t>
            </a:r>
          </a:p>
          <a:p>
            <a:r>
              <a:rPr lang="tr-TR" sz="2400" dirty="0" smtClean="0"/>
              <a:t>Öğrencinin hedef dili sevmesi ile herhangi bir yönlendirme olmadan kendi çalışma alanını oluşturması.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6798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OLUMLU YANLARI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Eğitime felsefi bakış açısı ile yaklaştığı ve öğrenciden her zaman merak etmesi beklenildiği için , öğrenci öğretmenin bilgilerini öğretmenin ağzından duymak veya tahtanın üzerinden okumak yerine kendi düşünce yapısıyla hatalar yaparak öğrendiği için eğitim sonucunda edindikleri daha kalıcıdır.</a:t>
            </a:r>
          </a:p>
          <a:p>
            <a:r>
              <a:rPr lang="tr-TR" dirty="0" smtClean="0"/>
              <a:t>Öğrenci özgür ve otonom olarak dili kendi çabalarıyla öğrendiği için çekingen bir yapıdan otomatik olarak çıkmaktadır.</a:t>
            </a:r>
          </a:p>
          <a:p>
            <a:r>
              <a:rPr lang="tr-TR" dirty="0" smtClean="0"/>
              <a:t>Eğitim materyalleri sayesinde kelimelerin tonlamalarına ve seslendirilmelerine çok önem verildiğinden dolayı öğrencilerin aksanları gayet akıcı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49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OLUMLU YANLARI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928"/>
            <a:ext cx="3879273" cy="4946072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1911928"/>
            <a:ext cx="4114800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>
                <a:solidFill>
                  <a:schemeClr val="bg1"/>
                </a:solidFill>
              </a:rPr>
              <a:t>     OLUMSUZ YANLARI / ELEŞTİRİLER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Öğretim araç ve uygulamalarının alışılmışın dışında ve özel olması, yöntemi uygulayan öğretmenlerin özel olarak yetişmiş olmasını gerektirir. Bu nitelikteki öğretmenlerin yaygın biçimde her zaman bulmak mümkün değildir.</a:t>
            </a:r>
          </a:p>
          <a:p>
            <a:r>
              <a:rPr lang="tr-TR" dirty="0" smtClean="0"/>
              <a:t>Bu yöntem oluşturduğu öğretim ortamı ve uygulamalarının sonucu olarak öğrencileri dilin kültüründen, toplumsal ilişki ve iletişimden yoksun bırakmaktadır.</a:t>
            </a:r>
          </a:p>
          <a:p>
            <a:r>
              <a:rPr lang="tr-TR" dirty="0" smtClean="0"/>
              <a:t>Sessizlik yöntemi, çağdaş dil öğretimin ilkelerinden bireysel farklılıkları dikkate alma prensibini göz ardı ettiği için özel amaçlı dil öğrenim hedeflerini gerçekleştirmede başarılı olmamaktadır.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04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KAYNAKÇA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MEMİŞ </a:t>
            </a:r>
            <a:r>
              <a:rPr lang="en-US" sz="2000" dirty="0" err="1"/>
              <a:t>Muhammet</a:t>
            </a:r>
            <a:r>
              <a:rPr lang="en-US" sz="2000" dirty="0"/>
              <a:t> R., ERDEM Mehmet D.(2013) .</a:t>
            </a:r>
            <a:r>
              <a:rPr lang="en-US" sz="2000" i="1" dirty="0"/>
              <a:t>YABANCI DİL ÖĞRETİMİNDE KULLANILAN YÖNTEMLER,KULLANIM ÖZELLİKLERİ VE ELEŞTİRİLER. Turkish Studies</a:t>
            </a:r>
            <a:r>
              <a:rPr lang="en-US" sz="2000" dirty="0"/>
              <a:t>(8)9, </a:t>
            </a:r>
            <a:r>
              <a:rPr lang="tr-TR" sz="2000" dirty="0" smtClean="0"/>
              <a:t>297</a:t>
            </a:r>
            <a:r>
              <a:rPr lang="en-US" sz="2000" dirty="0" smtClean="0"/>
              <a:t>-31</a:t>
            </a:r>
            <a:r>
              <a:rPr lang="tr-TR" sz="2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ANKARA-TÜRKİYE. DOI: 10.7827/TurkishStudies.5089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IN" sz="2000" dirty="0"/>
              <a:t>Bourn, Tim. </a:t>
            </a:r>
            <a:r>
              <a:rPr lang="tr-TR" sz="2000" dirty="0" smtClean="0"/>
              <a:t>(2011)</a:t>
            </a:r>
            <a:r>
              <a:rPr lang="en-IN" sz="2000" dirty="0" smtClean="0"/>
              <a:t>“Teaching </a:t>
            </a:r>
            <a:r>
              <a:rPr lang="en-IN" sz="2000" dirty="0"/>
              <a:t>approaches : What is the Silent Way</a:t>
            </a:r>
            <a:r>
              <a:rPr lang="en-IN" sz="2000" dirty="0" smtClean="0"/>
              <a:t>?”. web</a:t>
            </a:r>
            <a:r>
              <a:rPr lang="en-IN" sz="2000" dirty="0"/>
              <a:t>. </a:t>
            </a:r>
            <a:r>
              <a:rPr lang="tr-TR" sz="2000" dirty="0" smtClean="0"/>
              <a:t>2</a:t>
            </a:r>
            <a:r>
              <a:rPr lang="en-IN" sz="2000" dirty="0" smtClean="0"/>
              <a:t>4 </a:t>
            </a:r>
            <a:r>
              <a:rPr lang="tr-TR" sz="2000" dirty="0" smtClean="0"/>
              <a:t>Nisan</a:t>
            </a:r>
            <a:r>
              <a:rPr lang="en-IN" sz="2000" dirty="0" smtClean="0"/>
              <a:t> 2</a:t>
            </a:r>
            <a:r>
              <a:rPr lang="tr-TR" sz="2000" dirty="0" smtClean="0"/>
              <a:t>020</a:t>
            </a:r>
            <a:r>
              <a:rPr lang="en-IN" sz="2000" dirty="0" smtClean="0"/>
              <a:t>.</a:t>
            </a:r>
            <a:endParaRPr lang="tr-TR" sz="2000" dirty="0"/>
          </a:p>
          <a:p>
            <a:r>
              <a:rPr lang="en-IN" sz="2000" dirty="0" err="1"/>
              <a:t>Rhalmi</a:t>
            </a:r>
            <a:r>
              <a:rPr lang="en-IN" sz="2000" dirty="0"/>
              <a:t>, Mohammed</a:t>
            </a:r>
            <a:r>
              <a:rPr lang="en-IN" sz="2000" dirty="0" smtClean="0"/>
              <a:t>.</a:t>
            </a:r>
            <a:r>
              <a:rPr lang="tr-TR" sz="2000" dirty="0" smtClean="0"/>
              <a:t>(2009).</a:t>
            </a:r>
            <a:r>
              <a:rPr lang="en-IN" sz="2000" dirty="0" smtClean="0"/>
              <a:t> </a:t>
            </a:r>
            <a:r>
              <a:rPr lang="en-IN" sz="2000" dirty="0"/>
              <a:t>“The Silent Way Method”.</a:t>
            </a:r>
            <a:r>
              <a:rPr lang="en-IN" sz="2000" dirty="0" smtClean="0"/>
              <a:t>5. </a:t>
            </a:r>
            <a:r>
              <a:rPr lang="en-IN" sz="2000" dirty="0"/>
              <a:t>web. </a:t>
            </a:r>
            <a:r>
              <a:rPr lang="tr-TR" sz="2000" dirty="0" smtClean="0"/>
              <a:t>24 Nisan 2020</a:t>
            </a:r>
            <a:r>
              <a:rPr lang="en-IN" sz="2000" dirty="0" smtClean="0"/>
              <a:t>.</a:t>
            </a:r>
            <a:endParaRPr lang="tr-TR" sz="2000" dirty="0"/>
          </a:p>
          <a:p>
            <a:r>
              <a:rPr lang="tr-TR" sz="2000" dirty="0" err="1"/>
              <a:t>Larsen-Freeman</a:t>
            </a:r>
            <a:r>
              <a:rPr lang="tr-TR" sz="2000" dirty="0"/>
              <a:t>, </a:t>
            </a:r>
            <a:r>
              <a:rPr lang="tr-TR" sz="2000" dirty="0" smtClean="0"/>
              <a:t>D.(1990). </a:t>
            </a:r>
            <a:r>
              <a:rPr lang="en-IN" sz="2000" dirty="0" smtClean="0"/>
              <a:t>“</a:t>
            </a:r>
            <a:r>
              <a:rPr lang="tr-TR" sz="2000" dirty="0" smtClean="0"/>
              <a:t>Language </a:t>
            </a:r>
            <a:r>
              <a:rPr lang="tr-TR" sz="2000" dirty="0" err="1" smtClean="0"/>
              <a:t>Teaching</a:t>
            </a:r>
            <a:r>
              <a:rPr lang="tr-TR" sz="2000" dirty="0" smtClean="0"/>
              <a:t> </a:t>
            </a:r>
            <a:r>
              <a:rPr lang="tr-TR" sz="2000" dirty="0" err="1" smtClean="0"/>
              <a:t>Methods</a:t>
            </a:r>
            <a:r>
              <a:rPr lang="tr-TR" sz="2000" dirty="0" smtClean="0"/>
              <a:t> : </a:t>
            </a:r>
            <a:r>
              <a:rPr lang="tr-TR" sz="2000" dirty="0" err="1" smtClean="0"/>
              <a:t>Teacher’s</a:t>
            </a:r>
            <a:r>
              <a:rPr lang="tr-TR" sz="2000" dirty="0" smtClean="0"/>
              <a:t> </a:t>
            </a:r>
            <a:r>
              <a:rPr lang="tr-TR" sz="2000" dirty="0" err="1" smtClean="0"/>
              <a:t>Handbook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Video Series</a:t>
            </a:r>
            <a:r>
              <a:rPr lang="en-IN" sz="2000" dirty="0" smtClean="0"/>
              <a:t>”</a:t>
            </a:r>
            <a:r>
              <a:rPr lang="tr-TR" sz="2000" dirty="0" smtClean="0"/>
              <a:t>.WASHINGTON-AMERİKA</a:t>
            </a:r>
            <a:r>
              <a:rPr lang="tr-TR" sz="2000" dirty="0" smtClean="0"/>
              <a:t>.</a:t>
            </a:r>
          </a:p>
          <a:p>
            <a:r>
              <a:rPr lang="en-IN" sz="2000" dirty="0"/>
              <a:t>&lt;</a:t>
            </a:r>
            <a:r>
              <a:rPr lang="tr-TR" sz="2000" dirty="0" smtClean="0"/>
              <a:t>https</a:t>
            </a:r>
            <a:r>
              <a:rPr lang="tr-TR" sz="2000" dirty="0"/>
              <a:t>://www.slideshare.net/amernajmi/the-silent-way-approach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92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TARİHÇESİ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S</a:t>
            </a:r>
            <a:r>
              <a:rPr lang="tr-TR" sz="2400" dirty="0" smtClean="0"/>
              <a:t>essizlik yöntemi 1970’lerin başında 20. yüzyılın en başarılı eğitimcilerinden biri olan </a:t>
            </a:r>
            <a:r>
              <a:rPr lang="tr-TR" sz="2400" dirty="0" err="1" smtClean="0"/>
              <a:t>Caleb</a:t>
            </a:r>
            <a:r>
              <a:rPr lang="tr-TR" sz="2400" dirty="0" smtClean="0"/>
              <a:t> </a:t>
            </a:r>
            <a:r>
              <a:rPr lang="tr-TR" sz="2400" dirty="0" err="1" smtClean="0"/>
              <a:t>Gattegno</a:t>
            </a:r>
            <a:r>
              <a:rPr lang="tr-TR" sz="2400" dirty="0" smtClean="0"/>
              <a:t> tarafından öne sürülmüştür.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 smtClean="0"/>
              <a:t>Caleb</a:t>
            </a:r>
            <a:r>
              <a:rPr lang="tr-TR" sz="2400" dirty="0" smtClean="0"/>
              <a:t> </a:t>
            </a:r>
            <a:r>
              <a:rPr lang="tr-TR" sz="2400" dirty="0" err="1" smtClean="0"/>
              <a:t>Gattegno</a:t>
            </a:r>
            <a:r>
              <a:rPr lang="tr-TR" sz="2400" dirty="0" smtClean="0"/>
              <a:t> dil öğretiminin yanı sıra </a:t>
            </a:r>
            <a:r>
              <a:rPr lang="tr-TR" sz="2400" dirty="0"/>
              <a:t>m</a:t>
            </a:r>
            <a:r>
              <a:rPr lang="tr-TR" sz="2400" dirty="0" smtClean="0"/>
              <a:t>atematik </a:t>
            </a:r>
            <a:r>
              <a:rPr lang="tr-TR" sz="2400" dirty="0"/>
              <a:t>ö</a:t>
            </a:r>
            <a:r>
              <a:rPr lang="tr-TR" sz="2400" dirty="0" smtClean="0"/>
              <a:t>ğretiminde de başarılı bir eğiticimdir.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860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PRENSİPLERİ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424" y="2727253"/>
            <a:ext cx="10554574" cy="3636511"/>
          </a:xfrm>
        </p:spPr>
        <p:txBody>
          <a:bodyPr/>
          <a:lstStyle/>
          <a:p>
            <a:r>
              <a:rPr lang="tr-TR" sz="2400" dirty="0"/>
              <a:t>Ö</a:t>
            </a:r>
            <a:r>
              <a:rPr lang="tr-TR" sz="2400" dirty="0" smtClean="0"/>
              <a:t>ğretmen derste elinden gelebildiğince az konuşmalıdır.</a:t>
            </a:r>
          </a:p>
          <a:p>
            <a:r>
              <a:rPr lang="tr-TR" sz="2400" dirty="0"/>
              <a:t>Ö</a:t>
            </a:r>
            <a:r>
              <a:rPr lang="tr-TR" sz="2400" dirty="0" smtClean="0"/>
              <a:t>ğretme </a:t>
            </a:r>
            <a:r>
              <a:rPr lang="tr-TR" sz="2400" dirty="0"/>
              <a:t>, öğrenmeye tabi olmalıdır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Dil , öğretmeni tekrarlayarak değil öğrencinin kendi iç kıstaslarını ( </a:t>
            </a:r>
            <a:r>
              <a:rPr lang="tr-TR" sz="2400" dirty="0" err="1" smtClean="0"/>
              <a:t>inner</a:t>
            </a:r>
            <a:r>
              <a:rPr lang="tr-TR" sz="2400" dirty="0" smtClean="0"/>
              <a:t> </a:t>
            </a:r>
            <a:r>
              <a:rPr lang="tr-TR" sz="2400" dirty="0" err="1" smtClean="0"/>
              <a:t>criteria</a:t>
            </a:r>
            <a:r>
              <a:rPr lang="tr-TR" sz="2400" dirty="0" smtClean="0"/>
              <a:t> ) geliştirmesiyle öğrenilmelidir.</a:t>
            </a:r>
          </a:p>
          <a:p>
            <a:r>
              <a:rPr lang="tr-TR" sz="2400" dirty="0" smtClean="0"/>
              <a:t>Hatalar dil öğrenimi için çok önemlidir ve kesin olması gereken şeylerdir.</a:t>
            </a:r>
          </a:p>
          <a:p>
            <a:r>
              <a:rPr lang="tr-TR" sz="2400" dirty="0"/>
              <a:t>D</a:t>
            </a:r>
            <a:r>
              <a:rPr lang="tr-TR" sz="2400" dirty="0" smtClean="0"/>
              <a:t>ilde pratik yapması gereken öğretmen değil öğrencidir.</a:t>
            </a:r>
          </a:p>
          <a:p>
            <a:pPr marL="0" indent="0">
              <a:buNone/>
            </a:pPr>
            <a:endParaRPr lang="tr-TR" sz="2400" dirty="0" smtClean="0"/>
          </a:p>
          <a:p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3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ÖĞRETMENDEN BEKLENENLER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Öğretmen dersi kendi isteğine göre değil , o an öğrencilerin ne öğrendiğine göre yönlendirmelidir.</a:t>
            </a:r>
          </a:p>
          <a:p>
            <a:r>
              <a:rPr lang="tr-TR" sz="2400" dirty="0"/>
              <a:t>Ö</a:t>
            </a:r>
            <a:r>
              <a:rPr lang="tr-TR" sz="2400" dirty="0" smtClean="0"/>
              <a:t>ğretmen derste öğrencilerin hatalarını düzeltmek dışında sessiz kalmaya önem göstermelidir.</a:t>
            </a:r>
          </a:p>
          <a:p>
            <a:r>
              <a:rPr lang="tr-TR" sz="2400" dirty="0" smtClean="0"/>
              <a:t>Öğrencilere hata yapmalarının ne kadar doğal  ve bu yöntem için ne kadar önemli olduğu hissettirilmelidir.</a:t>
            </a:r>
          </a:p>
          <a:p>
            <a:r>
              <a:rPr lang="tr-TR" sz="2400" dirty="0"/>
              <a:t>S</a:t>
            </a:r>
            <a:r>
              <a:rPr lang="tr-TR" sz="2400" dirty="0" smtClean="0"/>
              <a:t>ınıf içinde pozitif bir ortam kurulmalıdır.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1268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ÖĞRENCİDEN BEKLENENLER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Ö</a:t>
            </a:r>
            <a:r>
              <a:rPr lang="tr-TR" sz="2400" dirty="0" smtClean="0"/>
              <a:t>ğrenci dili öğrenmek için öğretmen modelini tekrar etmemeli ve kendi yolunu çizmesi gerekmektedir.</a:t>
            </a:r>
          </a:p>
          <a:p>
            <a:r>
              <a:rPr lang="tr-TR" sz="2400" dirty="0"/>
              <a:t>S</a:t>
            </a:r>
            <a:r>
              <a:rPr lang="tr-TR" sz="2400" dirty="0" smtClean="0"/>
              <a:t>ınıf içi ortamı iyi gözlemlemeli ve kendi hataları dışında sınıf içindeki diğer arkadaşlarının hatalarından da ders çıkarabilmelidir.</a:t>
            </a:r>
          </a:p>
          <a:p>
            <a:r>
              <a:rPr lang="tr-TR" sz="2400" dirty="0" smtClean="0"/>
              <a:t>Sonuç olarak bu yöntem öğrencilerden özgür , otonom ve sorumluluk sahibi olunmasını bekliyor.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87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90428" y="3057276"/>
            <a:ext cx="1151148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tr-T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BANA BALIK VERME , BALIK TUTMAYI ÖĞRET.</a:t>
            </a:r>
          </a:p>
          <a:p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tr-TR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tr-TR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21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3697" y="2967335"/>
            <a:ext cx="102146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BANA BALIK VERME ,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 BALIK TUTARKEN</a:t>
            </a:r>
          </a:p>
          <a:p>
            <a:pPr algn="ctr"/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HATALARIMI </a:t>
            </a:r>
            <a:r>
              <a:rPr lang="tr-T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GÖSTER.</a:t>
            </a:r>
            <a:endParaRPr lang="tr-T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6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9822" y="447188"/>
            <a:ext cx="10571998" cy="970450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KULLANILAN MATERYALLER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8712" y="2754549"/>
            <a:ext cx="10554574" cy="36365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sz="2800" dirty="0" smtClean="0"/>
              <a:t>Fidel Çizelgesi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err="1" smtClean="0"/>
              <a:t>Cuisenaire</a:t>
            </a:r>
            <a:r>
              <a:rPr lang="tr-TR" sz="2800" dirty="0" smtClean="0"/>
              <a:t> Çubukları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İşaretçi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Duvar resimleri</a:t>
            </a:r>
          </a:p>
          <a:p>
            <a:pPr algn="ctr"/>
            <a:endParaRPr lang="tr-TR" sz="2800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590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</a:t>
            </a:r>
            <a:r>
              <a:rPr lang="tr-TR" sz="4400" dirty="0" smtClean="0">
                <a:solidFill>
                  <a:schemeClr val="bg1"/>
                </a:solidFill>
              </a:rPr>
              <a:t>CUISENAIRE ÇUBUKLARI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926"/>
            <a:ext cx="5841242" cy="494607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1911926"/>
            <a:ext cx="6350758" cy="49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ıntı">
  <a:themeElements>
    <a:clrScheme name="Kırmızı Turuncu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lınt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ınt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TM03457503[[fn=Teklif]]</Template>
  <TotalTime>214</TotalTime>
  <Words>565</Words>
  <Application>Microsoft Office PowerPoint</Application>
  <PresentationFormat>Geniş ekran</PresentationFormat>
  <Paragraphs>66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Alıntı</vt:lpstr>
      <vt:lpstr>PowerPoint Sunusu</vt:lpstr>
      <vt:lpstr>TARİHÇESİ</vt:lpstr>
      <vt:lpstr>PRENSİPLERİ</vt:lpstr>
      <vt:lpstr>ÖĞRETMENDEN BEKLENENLER</vt:lpstr>
      <vt:lpstr>ÖĞRENCİDEN BEKLENENLER</vt:lpstr>
      <vt:lpstr>PowerPoint Sunusu</vt:lpstr>
      <vt:lpstr>PowerPoint Sunusu</vt:lpstr>
      <vt:lpstr>KULLANILAN MATERYALLER</vt:lpstr>
      <vt:lpstr>              CUISENAIRE ÇUBUKLARI</vt:lpstr>
      <vt:lpstr>                    FIDEL ÇİZELGELERİ</vt:lpstr>
      <vt:lpstr>FIDEL ÇİZELGESİ</vt:lpstr>
      <vt:lpstr>SESSİZLİK YÖNTEMİNİN HEDEFLERİ</vt:lpstr>
      <vt:lpstr>OLUMLU YANLARI</vt:lpstr>
      <vt:lpstr>OLUMLU YANLARI</vt:lpstr>
      <vt:lpstr>     OLUMSUZ YANLARI / ELEŞTİRİLER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19</cp:revision>
  <dcterms:created xsi:type="dcterms:W3CDTF">2020-04-22T18:25:57Z</dcterms:created>
  <dcterms:modified xsi:type="dcterms:W3CDTF">2020-04-26T19:52:17Z</dcterms:modified>
</cp:coreProperties>
</file>