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96" r:id="rId5"/>
    <p:sldId id="260" r:id="rId6"/>
    <p:sldId id="263" r:id="rId7"/>
    <p:sldId id="302" r:id="rId8"/>
    <p:sldId id="303" r:id="rId9"/>
  </p:sldIdLst>
  <p:sldSz cx="12192000" cy="6858000"/>
  <p:notesSz cx="6858000" cy="9144000"/>
  <p:custShowLst>
    <p:custShow name="Özel Gösteri 1" id="0">
      <p:sldLst>
        <p:sld r:id="rId2"/>
        <p:sld r:id="rId3"/>
        <p:sld r:id="rId4"/>
        <p:sld r:id="rId5"/>
        <p:sld r:id="rId6"/>
        <p:sld r:id="rId7"/>
      </p:sldLst>
    </p:custShow>
  </p:custShow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>
        <p:scale>
          <a:sx n="60" d="100"/>
          <a:sy n="60" d="100"/>
        </p:scale>
        <p:origin x="-1614" y="-6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87256460"/>
      </p:ext>
    </p:extLst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38390429"/>
      </p:ext>
    </p:extLst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240032324"/>
      </p:ext>
    </p:extLst>
  </p:cSld>
  <p:clrMapOvr>
    <a:masterClrMapping/>
  </p:clrMapOvr>
  <p:transition>
    <p:pull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66813312"/>
      </p:ext>
    </p:extLst>
  </p:cSld>
  <p:clrMapOvr>
    <a:masterClrMapping/>
  </p:clrMapOvr>
  <p:transition>
    <p:pull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898761468"/>
      </p:ext>
    </p:extLst>
  </p:cSld>
  <p:clrMapOvr>
    <a:masterClrMapping/>
  </p:clrMapOvr>
  <p:transition>
    <p:pull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79785321"/>
      </p:ext>
    </p:extLst>
  </p:cSld>
  <p:clrMapOvr>
    <a:masterClrMapping/>
  </p:clrMapOvr>
  <p:transition>
    <p:pull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93621743"/>
      </p:ext>
    </p:extLst>
  </p:cSld>
  <p:clrMapOvr>
    <a:masterClrMapping/>
  </p:clrMapOvr>
  <p:transition>
    <p:pull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0165775"/>
      </p:ext>
    </p:extLst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441612752"/>
      </p:ext>
    </p:extLst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91962364"/>
      </p:ext>
    </p:extLst>
  </p:cSld>
  <p:clrMapOvr>
    <a:masterClrMapping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06922613"/>
      </p:ext>
    </p:extLst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91692506"/>
      </p:ext>
    </p:extLst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32718843"/>
      </p:ext>
    </p:extLst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267345616"/>
      </p:ext>
    </p:extLst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313226164"/>
      </p:ext>
    </p:extLst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963722515"/>
      </p:ext>
    </p:extLst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8384D-4D17-46E4-A28C-0078A9D33403}" type="datetimeFigureOut">
              <a:rPr lang="tr-TR" smtClean="0"/>
              <a:pPr/>
              <a:t>18.11.2021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FB3973B-C548-487D-8C9B-393A63F81E7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18994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>
    <p:pull dir="d"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tr-TR" sz="3200" dirty="0" smtClean="0"/>
              <a:t>YETİŞKİN PSİKİYATRİK BOZUKLUKLARI II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tr-TR" smtClean="0"/>
              <a:t>Münevver ERYALÇIN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241225869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37360" y="625643"/>
            <a:ext cx="9767252" cy="59711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3200" dirty="0" smtClean="0"/>
              <a:t>ANTİSOSYAL KİŞİLİK BOZUKLUĞU</a:t>
            </a:r>
          </a:p>
          <a:p>
            <a:r>
              <a:rPr lang="tr-TR" sz="3200" dirty="0" smtClean="0"/>
              <a:t>“Kişinin başkalarının haklarını gözetmediği, onları hiçe saydığı davranışlarla eşlik eden bir bozukluktur.</a:t>
            </a:r>
          </a:p>
          <a:p>
            <a:r>
              <a:rPr lang="tr-TR" sz="3200" dirty="0" err="1" smtClean="0"/>
              <a:t>Manüplatif</a:t>
            </a:r>
            <a:r>
              <a:rPr lang="tr-TR" sz="3200" dirty="0" smtClean="0"/>
              <a:t> davranan kişilerdir. Yalan söyleme gibi davranışları, evden kaçıp gitmeleri gözlenebilir.”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4224528011"/>
      </p:ext>
    </p:extLst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90503" y="1410789"/>
            <a:ext cx="9114109" cy="4500433"/>
          </a:xfrm>
        </p:spPr>
        <p:txBody>
          <a:bodyPr>
            <a:normAutofit/>
          </a:bodyPr>
          <a:lstStyle/>
          <a:p>
            <a:r>
              <a:rPr lang="tr-TR" sz="3200" dirty="0" smtClean="0"/>
              <a:t>HİSTRİONİK KİŞİLİK BOZUKLUĞU</a:t>
            </a:r>
          </a:p>
          <a:p>
            <a:r>
              <a:rPr lang="tr-TR" sz="3200" dirty="0" smtClean="0"/>
              <a:t>“</a:t>
            </a:r>
            <a:r>
              <a:rPr lang="tr-TR" sz="3200" dirty="0" err="1" smtClean="0"/>
              <a:t>Histirionik</a:t>
            </a:r>
            <a:r>
              <a:rPr lang="tr-TR" sz="3200" dirty="0" smtClean="0"/>
              <a:t> kişilik bozukluğu olan kişiler rol yapıyormuş gibi duygusaldır ve olumlu izlenimler bırakmaya çalışırlar.”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2242693622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89212" y="842211"/>
            <a:ext cx="8915400" cy="5069011"/>
          </a:xfrm>
        </p:spPr>
        <p:txBody>
          <a:bodyPr>
            <a:normAutofit/>
          </a:bodyPr>
          <a:lstStyle/>
          <a:p>
            <a:r>
              <a:rPr lang="tr-TR" sz="3200" dirty="0" smtClean="0"/>
              <a:t>ŞİZOİD KİŞİLİK BOZUKLUĞU</a:t>
            </a:r>
          </a:p>
          <a:p>
            <a:r>
              <a:rPr lang="tr-TR" sz="3200" dirty="0" smtClean="0"/>
              <a:t>Yakın ilişkilere girmek istemez ve yakın ilişkilerden kaçınır</a:t>
            </a:r>
          </a:p>
          <a:p>
            <a:r>
              <a:rPr lang="tr-TR" sz="3200" dirty="0" smtClean="0"/>
              <a:t>Genellikle tek başına etkinlikte bulunmayı tercih eder</a:t>
            </a:r>
          </a:p>
          <a:p>
            <a:r>
              <a:rPr lang="tr-TR" sz="3200" dirty="0" smtClean="0"/>
              <a:t>Çok az etkinlikten keyif alır</a:t>
            </a:r>
          </a:p>
          <a:p>
            <a:r>
              <a:rPr lang="tr-TR" sz="3200" dirty="0" smtClean="0"/>
              <a:t>Yakın arkadaşları yoktur</a:t>
            </a:r>
          </a:p>
          <a:p>
            <a:r>
              <a:rPr lang="tr-TR" sz="3200" dirty="0" smtClean="0"/>
              <a:t>Duygusal olarak soğukluk kopukluk görülür</a:t>
            </a:r>
            <a:endParaRPr lang="tr-TR" sz="3200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721895"/>
            <a:ext cx="8915400" cy="5189327"/>
          </a:xfrm>
        </p:spPr>
        <p:txBody>
          <a:bodyPr>
            <a:normAutofit/>
          </a:bodyPr>
          <a:lstStyle/>
          <a:p>
            <a:r>
              <a:rPr lang="tr-TR" sz="2800" dirty="0" smtClean="0"/>
              <a:t>SINIRDA KİŞİLİK BOZUKLUĞU</a:t>
            </a:r>
          </a:p>
          <a:p>
            <a:r>
              <a:rPr lang="tr-TR" sz="2800" dirty="0" err="1" smtClean="0"/>
              <a:t>Terkedilmekten</a:t>
            </a:r>
            <a:r>
              <a:rPr lang="tr-TR" sz="2800" dirty="0" smtClean="0"/>
              <a:t> kaçınma çabaları (gerçek veya hayali)</a:t>
            </a:r>
          </a:p>
          <a:p>
            <a:r>
              <a:rPr lang="tr-TR" sz="2800" dirty="0" smtClean="0"/>
              <a:t>Tutarsız ilişkilerin görülmesi</a:t>
            </a:r>
          </a:p>
          <a:p>
            <a:r>
              <a:rPr lang="tr-TR" sz="2800" dirty="0" smtClean="0"/>
              <a:t>Kimlik karmaşası</a:t>
            </a:r>
          </a:p>
          <a:p>
            <a:r>
              <a:rPr lang="tr-TR" sz="2800" dirty="0" smtClean="0"/>
              <a:t>Kendine zarar verme </a:t>
            </a:r>
            <a:r>
              <a:rPr lang="tr-TR" sz="2800" dirty="0" err="1" smtClean="0"/>
              <a:t>olasığı</a:t>
            </a:r>
            <a:r>
              <a:rPr lang="tr-TR" sz="2800" dirty="0" smtClean="0"/>
              <a:t> olabilecek en az iki alanda dürtüsellik</a:t>
            </a:r>
          </a:p>
          <a:p>
            <a:r>
              <a:rPr lang="tr-TR" sz="2800" dirty="0" smtClean="0"/>
              <a:t>Tekrarlayıcı intihar davranışları veya girişimleri</a:t>
            </a:r>
          </a:p>
          <a:p>
            <a:r>
              <a:rPr lang="tr-TR" sz="2800" dirty="0" smtClean="0"/>
              <a:t>Sürekli boşluk duygusu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xmlns="" val="2710355515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862149"/>
            <a:ext cx="8915400" cy="5049073"/>
          </a:xfrm>
        </p:spPr>
        <p:txBody>
          <a:bodyPr>
            <a:normAutofit/>
          </a:bodyPr>
          <a:lstStyle/>
          <a:p>
            <a:r>
              <a:rPr lang="tr-TR" sz="3200" dirty="0" smtClean="0"/>
              <a:t>OBSESİF-KOMPULSİF BOZUKLUK</a:t>
            </a:r>
          </a:p>
          <a:p>
            <a:r>
              <a:rPr lang="tr-TR" sz="3200" dirty="0" smtClean="0"/>
              <a:t>Yapılan eylemin esas amacını gözden kaçıracak kadar ayrıntılar, kurallar, örgütleme, düzenleme ve tasarlama ile uğraşma</a:t>
            </a:r>
          </a:p>
          <a:p>
            <a:r>
              <a:rPr lang="tr-TR" sz="3200" dirty="0" smtClean="0"/>
              <a:t>İşi eksiksiz yapma uğraşısı içinde olma</a:t>
            </a:r>
          </a:p>
          <a:p>
            <a:r>
              <a:rPr lang="tr-TR" sz="3200" dirty="0" smtClean="0"/>
              <a:t>Kendini işe ve üretken olmaya verme </a:t>
            </a:r>
          </a:p>
          <a:p>
            <a:r>
              <a:rPr lang="tr-TR" sz="3200" dirty="0" smtClean="0"/>
              <a:t>Ahlak vicdan gibi konularda esneklik göstermeme</a:t>
            </a:r>
          </a:p>
          <a:p>
            <a:pPr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xmlns="" val="2691285580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89212" y="986589"/>
            <a:ext cx="8915400" cy="4924633"/>
          </a:xfrm>
        </p:spPr>
        <p:txBody>
          <a:bodyPr>
            <a:normAutofit/>
          </a:bodyPr>
          <a:lstStyle/>
          <a:p>
            <a:r>
              <a:rPr lang="tr-TR" sz="2800" dirty="0" smtClean="0"/>
              <a:t>Başkalarıyla işbirliği yapma konusunda isteksizlik gösterme</a:t>
            </a:r>
          </a:p>
          <a:p>
            <a:r>
              <a:rPr lang="tr-TR" sz="2800" dirty="0" smtClean="0"/>
              <a:t>Katı ve inatçı olma</a:t>
            </a:r>
            <a:endParaRPr lang="tr-TR" sz="2800" dirty="0"/>
          </a:p>
        </p:txBody>
      </p:sp>
    </p:spTree>
  </p:cSld>
  <p:clrMapOvr>
    <a:masterClrMapping/>
  </p:clrMapOvr>
  <p:transition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</a:p>
          <a:p>
            <a:r>
              <a:rPr lang="tr-TR" dirty="0" smtClean="0"/>
              <a:t>DSM-5 Tanı Ölçütleri, Başvuru </a:t>
            </a:r>
            <a:r>
              <a:rPr lang="tr-TR" dirty="0" err="1" smtClean="0"/>
              <a:t>ElKitabı</a:t>
            </a:r>
            <a:r>
              <a:rPr lang="tr-TR" dirty="0" smtClean="0"/>
              <a:t>. Amerikan Psikiyatri Birliği. </a:t>
            </a:r>
            <a:r>
              <a:rPr lang="tr-TR" dirty="0" err="1" smtClean="0"/>
              <a:t>Çev</a:t>
            </a:r>
            <a:r>
              <a:rPr lang="tr-TR" dirty="0" smtClean="0"/>
              <a:t>. Ertuğrul Köroğlu. Boylam Psikiyatri Enstitüsü.</a:t>
            </a:r>
          </a:p>
          <a:p>
            <a:r>
              <a:rPr lang="tr-TR" dirty="0" smtClean="0"/>
              <a:t>Köroğlu, E. (2010). Kişilik Bozuklukları. Boylam Psikiyatri Enstitüsü. </a:t>
            </a:r>
            <a:r>
              <a:rPr lang="tr-TR" dirty="0" err="1" smtClean="0"/>
              <a:t>Hyb</a:t>
            </a:r>
            <a:r>
              <a:rPr lang="tr-TR" dirty="0" smtClean="0"/>
              <a:t> Basım. </a:t>
            </a:r>
            <a:r>
              <a:rPr lang="tr-TR" smtClean="0"/>
              <a:t>Ankara</a:t>
            </a:r>
            <a:endParaRPr lang="tr-TR" dirty="0"/>
          </a:p>
        </p:txBody>
      </p:sp>
    </p:spTree>
  </p:cSld>
  <p:clrMapOvr>
    <a:masterClrMapping/>
  </p:clrMapOvr>
  <p:transition>
    <p:pull dir="d"/>
  </p:transition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Şehir Hayatı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771</TotalTime>
  <Words>209</Words>
  <Application>Microsoft Office PowerPoint</Application>
  <PresentationFormat>Özel</PresentationFormat>
  <Paragraphs>31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  <vt:variant>
        <vt:lpstr>Özel Gösteriler</vt:lpstr>
      </vt:variant>
      <vt:variant>
        <vt:i4>1</vt:i4>
      </vt:variant>
    </vt:vector>
  </HeadingPairs>
  <TitlesOfParts>
    <vt:vector size="10" baseType="lpstr">
      <vt:lpstr>Duman</vt:lpstr>
      <vt:lpstr>YETİŞKİN PSİKİYATRİK BOZUKLUKLARI II</vt:lpstr>
      <vt:lpstr>Slayt 2</vt:lpstr>
      <vt:lpstr>Slayt 3</vt:lpstr>
      <vt:lpstr>Slayt 4</vt:lpstr>
      <vt:lpstr>Slayt 5</vt:lpstr>
      <vt:lpstr> </vt:lpstr>
      <vt:lpstr>Slayt 7</vt:lpstr>
      <vt:lpstr>Slayt 8</vt:lpstr>
      <vt:lpstr>Özel Gösteri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2010 ABD Sağlık Hizmetleri Reformu</dc:title>
  <dc:creator>toshiba pc</dc:creator>
  <cp:lastModifiedBy>Münevver ERYALÇIN</cp:lastModifiedBy>
  <cp:revision>103</cp:revision>
  <dcterms:created xsi:type="dcterms:W3CDTF">2014-05-19T11:47:06Z</dcterms:created>
  <dcterms:modified xsi:type="dcterms:W3CDTF">2021-11-18T12:08:56Z</dcterms:modified>
</cp:coreProperties>
</file>