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98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33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073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164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8972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577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220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88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2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5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91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52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28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94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98E1-9B13-4A1C-84C1-86DC72B24A43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C971857-2D6F-4D53-A500-396B0B232A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5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144000" cy="2387600"/>
          </a:xfrm>
        </p:spPr>
        <p:txBody>
          <a:bodyPr/>
          <a:lstStyle/>
          <a:p>
            <a:r>
              <a:rPr lang="tr-TR" dirty="0"/>
              <a:t>Eklemler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453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4193" y="387926"/>
            <a:ext cx="10067510" cy="6339445"/>
          </a:xfrm>
        </p:spPr>
        <p:txBody>
          <a:bodyPr/>
          <a:lstStyle/>
          <a:p>
            <a:r>
              <a:rPr lang="tr-TR" sz="2400" dirty="0" smtClean="0"/>
              <a:t>İnsan </a:t>
            </a:r>
            <a:r>
              <a:rPr lang="tr-TR" sz="2400" dirty="0"/>
              <a:t>vücudundaki kemikler arasındaki fonksiyonel bağlantılara eklem (</a:t>
            </a:r>
            <a:r>
              <a:rPr lang="tr-TR" sz="2400" b="1" dirty="0" err="1"/>
              <a:t>articulatio</a:t>
            </a:r>
            <a:r>
              <a:rPr lang="tr-TR" sz="2400" b="1" dirty="0"/>
              <a:t>=art., </a:t>
            </a:r>
            <a:r>
              <a:rPr lang="tr-TR" sz="2400" b="1" dirty="0" err="1"/>
              <a:t>artt</a:t>
            </a:r>
            <a:r>
              <a:rPr lang="tr-TR" sz="2400" b="1" dirty="0"/>
              <a:t>. [çoğul]</a:t>
            </a:r>
            <a:r>
              <a:rPr lang="tr-TR" sz="2400" dirty="0"/>
              <a:t>) denilir. Eklemler iki veya daha fazla kemik arasında oluşabilir ve yumuşak dokular tarafından desteklenirler. Temel görevleri kemiklerin büyümesine destek olmak, kemikler arasında yükün </a:t>
            </a:r>
            <a:r>
              <a:rPr lang="tr-TR" sz="2400" dirty="0" err="1"/>
              <a:t>iletiminine</a:t>
            </a:r>
            <a:r>
              <a:rPr lang="tr-TR" sz="2400" dirty="0"/>
              <a:t> yardımcı olmak ve böylece hareketin gerçekleştirilmesini sağlamaktır.  </a:t>
            </a:r>
            <a:endParaRPr lang="tr-TR" sz="2400" dirty="0" smtClean="0"/>
          </a:p>
          <a:p>
            <a:r>
              <a:rPr lang="tr-TR" sz="2400" dirty="0"/>
              <a:t>Eklemlere ilişkin en sık kullanılan sınıflamalar eklemin hareket kapasitesine göre ya da eklemin çevre dokularına göre yapılmaktadır. Serbest bir şekilde hareket eden eklemler </a:t>
            </a:r>
            <a:r>
              <a:rPr lang="tr-TR" sz="2400" b="1" dirty="0" err="1"/>
              <a:t>sinoviyal</a:t>
            </a:r>
            <a:r>
              <a:rPr lang="tr-TR" sz="2400" b="1" dirty="0"/>
              <a:t> eklemler (</a:t>
            </a:r>
            <a:r>
              <a:rPr lang="tr-TR" sz="2400" b="1" dirty="0" err="1"/>
              <a:t>diarthrosis</a:t>
            </a:r>
            <a:r>
              <a:rPr lang="tr-TR" sz="2400" b="1" dirty="0"/>
              <a:t>)</a:t>
            </a:r>
            <a:r>
              <a:rPr lang="tr-TR" sz="2400" dirty="0"/>
              <a:t> olarak adlandırılırken, hareketin kısıtlı olduğu eklemlere </a:t>
            </a:r>
            <a:r>
              <a:rPr lang="tr-TR" sz="2400" b="1" dirty="0"/>
              <a:t>hareketsiz-oynamaz eklemler</a:t>
            </a:r>
            <a:r>
              <a:rPr lang="tr-TR" sz="2400" dirty="0"/>
              <a:t> (</a:t>
            </a:r>
            <a:r>
              <a:rPr lang="tr-TR" sz="2400" b="1" dirty="0" err="1"/>
              <a:t>synarthrosis</a:t>
            </a:r>
            <a:r>
              <a:rPr lang="tr-TR" sz="2400" dirty="0"/>
              <a:t>) denilmektedir. Oynamaz eklemler, eklemle ilgili yumuşak dokuların özelliğine göre </a:t>
            </a:r>
            <a:r>
              <a:rPr lang="tr-TR" sz="2400" b="1" dirty="0" err="1"/>
              <a:t>fibröz</a:t>
            </a:r>
            <a:r>
              <a:rPr lang="tr-TR" sz="2400" b="1" dirty="0"/>
              <a:t> eklemler</a:t>
            </a:r>
            <a:r>
              <a:rPr lang="tr-TR" sz="2400" dirty="0"/>
              <a:t> (</a:t>
            </a:r>
            <a:r>
              <a:rPr lang="tr-TR" sz="2400" b="1" dirty="0" err="1"/>
              <a:t>junctura</a:t>
            </a:r>
            <a:r>
              <a:rPr lang="tr-TR" sz="2400" b="1" dirty="0"/>
              <a:t> </a:t>
            </a:r>
            <a:r>
              <a:rPr lang="tr-TR" sz="2400" b="1" dirty="0" err="1"/>
              <a:t>fibrosa</a:t>
            </a:r>
            <a:r>
              <a:rPr lang="tr-TR" sz="2400" dirty="0"/>
              <a:t>) ve </a:t>
            </a:r>
            <a:r>
              <a:rPr lang="tr-TR" sz="2400" b="1" dirty="0" err="1"/>
              <a:t>kartilaj</a:t>
            </a:r>
            <a:r>
              <a:rPr lang="tr-TR" sz="2400" b="1" dirty="0"/>
              <a:t> grubu eklemler</a:t>
            </a:r>
            <a:r>
              <a:rPr lang="tr-TR" sz="2400" dirty="0"/>
              <a:t> (</a:t>
            </a:r>
            <a:r>
              <a:rPr lang="tr-TR" sz="2400" b="1" dirty="0" err="1"/>
              <a:t>junctura</a:t>
            </a:r>
            <a:r>
              <a:rPr lang="tr-TR" sz="2400" b="1" dirty="0"/>
              <a:t> </a:t>
            </a:r>
            <a:r>
              <a:rPr lang="tr-TR" sz="2400" b="1" dirty="0" err="1"/>
              <a:t>cartilaginea</a:t>
            </a:r>
            <a:r>
              <a:rPr lang="tr-TR" sz="2400" dirty="0"/>
              <a:t>) olmak üzere alt gruplara sahiptir.  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123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934951"/>
              </p:ext>
            </p:extLst>
          </p:nvPr>
        </p:nvGraphicFramePr>
        <p:xfrm>
          <a:off x="1410789" y="413476"/>
          <a:ext cx="11116491" cy="6340475"/>
        </p:xfrm>
        <a:graphic>
          <a:graphicData uri="http://schemas.openxmlformats.org/drawingml/2006/table">
            <a:tbl>
              <a:tblPr/>
              <a:tblGrid>
                <a:gridCol w="3705497">
                  <a:extLst>
                    <a:ext uri="{9D8B030D-6E8A-4147-A177-3AD203B41FA5}">
                      <a16:colId xmlns:a16="http://schemas.microsoft.com/office/drawing/2014/main" val="3788995354"/>
                    </a:ext>
                  </a:extLst>
                </a:gridCol>
                <a:gridCol w="3705497">
                  <a:extLst>
                    <a:ext uri="{9D8B030D-6E8A-4147-A177-3AD203B41FA5}">
                      <a16:colId xmlns:a16="http://schemas.microsoft.com/office/drawing/2014/main" val="290516110"/>
                    </a:ext>
                  </a:extLst>
                </a:gridCol>
                <a:gridCol w="3705497">
                  <a:extLst>
                    <a:ext uri="{9D8B030D-6E8A-4147-A177-3AD203B41FA5}">
                      <a16:colId xmlns:a16="http://schemas.microsoft.com/office/drawing/2014/main" val="266304105"/>
                    </a:ext>
                  </a:extLst>
                </a:gridCol>
              </a:tblGrid>
              <a:tr h="1363998">
                <a:tc>
                  <a:txBody>
                    <a:bodyPr/>
                    <a:lstStyle/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Articulatio fibrosa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(synarthrosis)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(oynamaz eklemler)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</a:txBody>
                  <a:tcPr marL="12089" marR="12089" marT="6044" marB="6044">
                    <a:lnL w="9525" cap="flat" cmpd="sng" algn="ctr">
                      <a:solidFill>
                        <a:srgbClr val="002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FC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0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23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Articulatio cartilaginea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(amphiarthrosis)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(yarı oynar eklemler)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</a:txBody>
                  <a:tcPr marL="12089" marR="12089" marT="6044" marB="6044">
                    <a:lnL w="9525" cap="flat" cmpd="sng" algn="ctr">
                      <a:solidFill>
                        <a:srgbClr val="00FC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1E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FC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23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Articulatio synovialis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(diarthrosis)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1" i="0">
                          <a:effectLst/>
                          <a:latin typeface="Calibri" panose="020F0502020204030204" pitchFamily="34" charset="0"/>
                        </a:rPr>
                        <a:t>(oynar eklemler)</a:t>
                      </a:r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2400" b="0" i="0">
                        <a:effectLst/>
                      </a:endParaRPr>
                    </a:p>
                  </a:txBody>
                  <a:tcPr marL="12089" marR="12089" marT="6044" marB="6044">
                    <a:lnL w="9525" cap="flat" cmpd="sng" algn="ctr">
                      <a:solidFill>
                        <a:srgbClr val="E01E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A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23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384579"/>
                  </a:ext>
                </a:extLst>
              </a:tr>
              <a:tr h="497647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• Sutura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     - sutura serrata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     - sutura squamosa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     - sutura plana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     - sutura denticulata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     - sutura limbosa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      - schindylesis 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• Gomphosis 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• Syndesmosis  </a:t>
                      </a:r>
                      <a:endParaRPr lang="tr-TR" sz="2400" b="0" i="0">
                        <a:effectLst/>
                      </a:endParaRPr>
                    </a:p>
                  </a:txBody>
                  <a:tcPr marL="12089" marR="12089" marT="6044" marB="6044">
                    <a:lnL w="9525" cap="flat" cmpd="sng" algn="ctr">
                      <a:solidFill>
                        <a:srgbClr val="00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1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23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2B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• Symphysis </a:t>
                      </a:r>
                      <a:endParaRPr lang="tr-TR" sz="2400" b="0" i="0">
                        <a:effectLst/>
                      </a:endParaRPr>
                    </a:p>
                    <a:p>
                      <a:pPr algn="just" rtl="0" fontAlgn="base"/>
                      <a:r>
                        <a:rPr lang="tr-TR" sz="2400" b="0" i="0">
                          <a:effectLst/>
                          <a:latin typeface="Calibri" panose="020F0502020204030204" pitchFamily="34" charset="0"/>
                        </a:rPr>
                        <a:t>• Synchondrosis </a:t>
                      </a:r>
                      <a:endParaRPr lang="tr-TR" sz="2400" b="0" i="0">
                        <a:effectLst/>
                      </a:endParaRPr>
                    </a:p>
                  </a:txBody>
                  <a:tcPr marL="12089" marR="12089" marT="6044" marB="6044">
                    <a:lnL w="9525" cap="flat" cmpd="sng" algn="ctr">
                      <a:solidFill>
                        <a:srgbClr val="0031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5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23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54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trochlearis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ginglymus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tr-TR" sz="24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bicondylaris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bikondiler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tr-TR" sz="24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trochoidea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trokoid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tr-TR" sz="24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sellaris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sellar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tr-TR" sz="24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ellipsoidea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elipsoid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tr-TR" sz="24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spheroidea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sferoid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tr-TR" sz="24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tr-TR" sz="2400" b="0" i="0" dirty="0" err="1">
                          <a:effectLst/>
                          <a:latin typeface="Calibri" panose="020F0502020204030204" pitchFamily="34" charset="0"/>
                        </a:rPr>
                        <a:t>Articulatio</a:t>
                      </a:r>
                      <a:r>
                        <a:rPr lang="tr-TR" sz="2400" b="0" i="0" dirty="0">
                          <a:effectLst/>
                          <a:latin typeface="Calibri" panose="020F0502020204030204" pitchFamily="34" charset="0"/>
                        </a:rPr>
                        <a:t> plana (plana) </a:t>
                      </a:r>
                      <a:endParaRPr lang="tr-TR" sz="2400" b="0" i="0" dirty="0">
                        <a:effectLst/>
                      </a:endParaRPr>
                    </a:p>
                  </a:txBody>
                  <a:tcPr marL="12089" marR="12089" marT="6044" marB="6044">
                    <a:lnL w="9525" cap="flat" cmpd="sng" algn="ctr">
                      <a:solidFill>
                        <a:srgbClr val="F05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7E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23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5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6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5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54776" y="753685"/>
            <a:ext cx="101977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FİBRÖZ EKLEMLER (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articulatio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/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junctura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fibrosa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)</a:t>
            </a:r>
            <a:r>
              <a:rPr lang="tr-TR" sz="24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24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tr-TR" sz="24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Komşu iki kemiğin arasında sert bağ doku bulunduğunda bu tip eklemlere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fibröz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eklem denilir. Bu eklemler sabittir ve hareketleri oldukça kısıtlıdır.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Fibröz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eklemlerin üç tipi bulunur,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sutura’lar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gomphosis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tipi eklemler ve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syndesmosis’ler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.  </a:t>
            </a:r>
            <a:endParaRPr lang="tr-TR" sz="24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754776" y="2964844"/>
            <a:ext cx="101977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KARTİLAJ GRUBU EKLEMLER (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articulatio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/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junctura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cartilaginea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)</a:t>
            </a:r>
            <a:r>
              <a:rPr lang="tr-TR" sz="24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24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tr-TR" sz="24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Bu gruptaki eklemler eklemin yapısına katılan kıkırdağın yapısına göre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primer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synchondrosis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veya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sekonder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symphysis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olabilir. İnsan vücudundaki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symphysis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grubu eklemlerin tümü orta hattın üzerinde bulunur. </a:t>
            </a:r>
            <a:endParaRPr lang="tr-TR" sz="24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54775" y="4903836"/>
            <a:ext cx="101977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DIARTHROSIS, SİNOVİYAL EKLEMLER (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articulatio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/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junctura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synoviales</a:t>
            </a:r>
            <a:r>
              <a:rPr lang="tr-TR" sz="2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)</a:t>
            </a:r>
            <a:r>
              <a:rPr lang="tr-TR" sz="24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24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tr-TR" sz="24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Sinoviyal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eklemlerin anlaşılabilmesi için eksenler, düzlemler ve hareketler gibi bazı terminolojik bilgilere hâkim olunmalıdır. 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tr-TR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</p:spTree>
    <p:extLst>
      <p:ext uri="{BB962C8B-B14F-4D97-AF65-F5344CB8AC3E}">
        <p14:creationId xmlns:p14="http://schemas.microsoft.com/office/powerpoint/2010/main" val="237590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4193" y="387926"/>
            <a:ext cx="10067510" cy="633944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b="1" dirty="0"/>
              <a:t>Eksenler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Eksen, üzerinde hareketin sıfır olduğu bir doğru olarak tanımlanabilir. Temel bilimlerde “x”, “y” ve “z” olarak adlandırılan eksenler vücudumuzda </a:t>
            </a:r>
            <a:r>
              <a:rPr lang="tr-TR" dirty="0" err="1"/>
              <a:t>transvers</a:t>
            </a:r>
            <a:r>
              <a:rPr lang="tr-TR" dirty="0"/>
              <a:t>, </a:t>
            </a:r>
            <a:r>
              <a:rPr lang="tr-TR" dirty="0" err="1"/>
              <a:t>sagittal</a:t>
            </a:r>
            <a:r>
              <a:rPr lang="tr-TR" dirty="0"/>
              <a:t> ve </a:t>
            </a:r>
            <a:r>
              <a:rPr lang="tr-TR" dirty="0" err="1"/>
              <a:t>vertikal</a:t>
            </a:r>
            <a:r>
              <a:rPr lang="tr-TR" dirty="0"/>
              <a:t> eksen olarak adlandırılırlar. Bu üç ana eksene ilave olarak sonsuz sayıda tali eksen bulunur. </a:t>
            </a:r>
          </a:p>
          <a:p>
            <a:pPr fontAlgn="base"/>
            <a:r>
              <a:rPr lang="tr-TR" b="1" dirty="0"/>
              <a:t>Düzlemler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Üç ana eksenin bir araya gelerek oluşturdukları yüzeylere </a:t>
            </a:r>
            <a:r>
              <a:rPr lang="tr-TR" b="1" dirty="0"/>
              <a:t>düzlem</a:t>
            </a:r>
            <a:r>
              <a:rPr lang="tr-TR" dirty="0"/>
              <a:t> adı verilir. İnsan vücudunda 4 ana düzlem tanımlanır.  </a:t>
            </a:r>
          </a:p>
          <a:p>
            <a:pPr fontAlgn="base"/>
            <a:r>
              <a:rPr lang="tr-TR" b="1" dirty="0"/>
              <a:t>Hareketler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İnsan vücudundaki hareketli eklem grupları yukarıda anlatılan eksenler etrafında çeşitli hareketler yaparlar. Bu üç eksen etrafında yapılabilecek temel hareketler şunlardır: </a:t>
            </a:r>
          </a:p>
          <a:p>
            <a:pPr fontAlgn="base"/>
            <a:r>
              <a:rPr lang="tr-TR" dirty="0"/>
              <a:t>• </a:t>
            </a:r>
            <a:r>
              <a:rPr lang="tr-TR" b="1" dirty="0" err="1"/>
              <a:t>Fleksiyon</a:t>
            </a:r>
            <a:r>
              <a:rPr lang="tr-TR" b="1" dirty="0"/>
              <a:t> ve </a:t>
            </a:r>
            <a:r>
              <a:rPr lang="tr-TR" b="1" dirty="0" err="1"/>
              <a:t>ekstensiyon</a:t>
            </a:r>
            <a:r>
              <a:rPr lang="tr-TR" dirty="0"/>
              <a:t>: </a:t>
            </a:r>
            <a:r>
              <a:rPr lang="tr-TR" dirty="0" err="1"/>
              <a:t>Transvers</a:t>
            </a:r>
            <a:r>
              <a:rPr lang="tr-TR" dirty="0"/>
              <a:t> eksen etrafında yapılan bükme (</a:t>
            </a:r>
            <a:r>
              <a:rPr lang="tr-TR" dirty="0" err="1"/>
              <a:t>fleksiyon</a:t>
            </a:r>
            <a:r>
              <a:rPr lang="tr-TR" dirty="0"/>
              <a:t> - eklemi oluşturan kemikler arasındaki açının daralması) ve açma (</a:t>
            </a:r>
            <a:r>
              <a:rPr lang="tr-TR" dirty="0" err="1"/>
              <a:t>ekstensiyon</a:t>
            </a:r>
            <a:r>
              <a:rPr lang="tr-TR" dirty="0"/>
              <a:t> - eklemi oluşturan kemikler arasındaki açının genişlemesi) hareketleridir </a:t>
            </a:r>
          </a:p>
          <a:p>
            <a:pPr fontAlgn="base"/>
            <a:r>
              <a:rPr lang="tr-TR" dirty="0"/>
              <a:t>• </a:t>
            </a:r>
            <a:r>
              <a:rPr lang="tr-TR" b="1" dirty="0" err="1"/>
              <a:t>Abduksiyon</a:t>
            </a:r>
            <a:r>
              <a:rPr lang="tr-TR" b="1" dirty="0"/>
              <a:t> ve </a:t>
            </a:r>
            <a:r>
              <a:rPr lang="tr-TR" b="1" dirty="0" err="1"/>
              <a:t>adduksiyon</a:t>
            </a:r>
            <a:r>
              <a:rPr lang="tr-TR" dirty="0"/>
              <a:t>: </a:t>
            </a:r>
            <a:r>
              <a:rPr lang="tr-TR" dirty="0" err="1"/>
              <a:t>Sagittal</a:t>
            </a:r>
            <a:r>
              <a:rPr lang="tr-TR" dirty="0"/>
              <a:t> eksen etrafında yapılan, orta hattan (</a:t>
            </a:r>
            <a:r>
              <a:rPr lang="tr-TR" dirty="0" err="1"/>
              <a:t>median</a:t>
            </a:r>
            <a:r>
              <a:rPr lang="tr-TR" dirty="0"/>
              <a:t> düzlemden) uzaklaşma (</a:t>
            </a:r>
            <a:r>
              <a:rPr lang="tr-TR" dirty="0" err="1"/>
              <a:t>abdüksiyon</a:t>
            </a:r>
            <a:r>
              <a:rPr lang="tr-TR" dirty="0"/>
              <a:t>) ve orta hatta yakınlaşma (</a:t>
            </a:r>
            <a:r>
              <a:rPr lang="tr-TR" dirty="0" err="1"/>
              <a:t>addüksiyon</a:t>
            </a:r>
            <a:r>
              <a:rPr lang="tr-TR" dirty="0"/>
              <a:t>) hareketleridir. </a:t>
            </a:r>
          </a:p>
          <a:p>
            <a:pPr fontAlgn="base"/>
            <a:r>
              <a:rPr lang="tr-TR" dirty="0"/>
              <a:t>• </a:t>
            </a:r>
            <a:r>
              <a:rPr lang="tr-TR" b="1" dirty="0"/>
              <a:t>İç ve dış rotasyon</a:t>
            </a:r>
            <a:r>
              <a:rPr lang="tr-TR" dirty="0"/>
              <a:t>: </a:t>
            </a:r>
            <a:r>
              <a:rPr lang="tr-TR" dirty="0" err="1"/>
              <a:t>Vertikal</a:t>
            </a:r>
            <a:r>
              <a:rPr lang="tr-TR" dirty="0"/>
              <a:t> eksen etrafında yapılan içe ve dışa doğru dönme hareketleridir. Üst </a:t>
            </a:r>
            <a:r>
              <a:rPr lang="tr-TR" dirty="0" err="1"/>
              <a:t>ekstremitedeki</a:t>
            </a:r>
            <a:r>
              <a:rPr lang="tr-TR" dirty="0"/>
              <a:t> iç rotasyona </a:t>
            </a:r>
            <a:r>
              <a:rPr lang="tr-TR" b="1" dirty="0" err="1"/>
              <a:t>supinasyon</a:t>
            </a:r>
            <a:r>
              <a:rPr lang="tr-TR" dirty="0"/>
              <a:t>, dış rotasyona </a:t>
            </a:r>
            <a:r>
              <a:rPr lang="tr-TR" b="1" dirty="0" err="1"/>
              <a:t>pronasyon</a:t>
            </a:r>
            <a:r>
              <a:rPr lang="tr-TR" dirty="0"/>
              <a:t> denilir. Ayağımızın dış rotasyonuna </a:t>
            </a:r>
            <a:r>
              <a:rPr lang="tr-TR" b="1" dirty="0" err="1"/>
              <a:t>inversiyon</a:t>
            </a:r>
            <a:r>
              <a:rPr lang="tr-TR" dirty="0"/>
              <a:t>, iç rotasyonuna ise </a:t>
            </a:r>
            <a:r>
              <a:rPr lang="tr-TR" b="1" dirty="0" err="1"/>
              <a:t>eversiyon</a:t>
            </a:r>
            <a:r>
              <a:rPr lang="tr-TR" dirty="0"/>
              <a:t> da denilir.   </a:t>
            </a:r>
          </a:p>
          <a:p>
            <a:pPr fontAlgn="base"/>
            <a:r>
              <a:rPr lang="tr-TR" dirty="0"/>
              <a:t>• </a:t>
            </a:r>
            <a:r>
              <a:rPr lang="tr-TR" b="1" dirty="0" err="1"/>
              <a:t>Sirkümdüksiyon</a:t>
            </a:r>
            <a:r>
              <a:rPr lang="tr-TR"/>
              <a:t>: Üç esas ve tüm tali eksenlerin kullanılarak yapılan 360 derecelik dönme hareketidir.</a:t>
            </a:r>
            <a:r>
              <a:rPr lang="tr-TR"/>
              <a:t> 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27716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95</Words>
  <Application>Microsoft Office PowerPoint</Application>
  <PresentationFormat>Geniş ekran</PresentationFormat>
  <Paragraphs>51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&amp;quot</vt:lpstr>
      <vt:lpstr>Arial</vt:lpstr>
      <vt:lpstr>Calibri</vt:lpstr>
      <vt:lpstr>Calibri Light</vt:lpstr>
      <vt:lpstr>Century Gothic</vt:lpstr>
      <vt:lpstr>Wingdings 3</vt:lpstr>
      <vt:lpstr>Duman</vt:lpstr>
      <vt:lpstr>Eklemler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Eklemler</dc:title>
  <dc:creator>Mert Ocak</dc:creator>
  <cp:lastModifiedBy>Mert Ocak</cp:lastModifiedBy>
  <cp:revision>2</cp:revision>
  <dcterms:created xsi:type="dcterms:W3CDTF">2020-01-15T07:17:09Z</dcterms:created>
  <dcterms:modified xsi:type="dcterms:W3CDTF">2020-01-15T07:29:31Z</dcterms:modified>
</cp:coreProperties>
</file>