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6" r:id="rId8"/>
    <p:sldId id="267" r:id="rId9"/>
    <p:sldId id="268" r:id="rId10"/>
    <p:sldId id="27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69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49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81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8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0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9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3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28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59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01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52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7101-9833-4A8F-9A31-EEC0B3D46CB3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C18E-4F5F-4417-A8AC-4BA1DFC38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5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</a:p>
          <a:p>
            <a:r>
              <a:rPr lang="da-DK" dirty="0" smtClean="0"/>
              <a:t>Lojistik MTK Modellerinde Madde Parametre Kestirimleri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1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5" y="1183200"/>
            <a:ext cx="107373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KAYNAKLAR</a:t>
            </a:r>
          </a:p>
          <a:p>
            <a:pPr algn="just"/>
            <a:endParaRPr lang="tr-TR" b="1" dirty="0"/>
          </a:p>
          <a:p>
            <a:pPr algn="just"/>
            <a:endParaRPr lang="tr-TR" dirty="0" smtClean="0"/>
          </a:p>
          <a:p>
            <a:pPr indent="-457200" algn="just"/>
            <a:r>
              <a:rPr lang="en-US" dirty="0"/>
              <a:t>Baker, F. B</a:t>
            </a:r>
            <a:r>
              <a:rPr lang="en-US" dirty="0" smtClean="0"/>
              <a:t>.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/>
              <a:t>Kim, S. H</a:t>
            </a:r>
            <a:r>
              <a:rPr lang="en-US" dirty="0" smtClean="0"/>
              <a:t>. </a:t>
            </a:r>
            <a:r>
              <a:rPr lang="en-US" dirty="0"/>
              <a:t>(2004). </a:t>
            </a:r>
            <a:r>
              <a:rPr lang="en-US" i="1" dirty="0"/>
              <a:t>Item response theory: Parameter estimation techniques</a:t>
            </a:r>
            <a:r>
              <a:rPr lang="en-US" dirty="0"/>
              <a:t>. CRC </a:t>
            </a:r>
            <a:r>
              <a:rPr lang="en-US" dirty="0" smtClean="0"/>
              <a:t>Press.</a:t>
            </a:r>
            <a:endParaRPr lang="tr-TR" dirty="0" smtClean="0"/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/>
              <a:t>Baker, F. B. </a:t>
            </a:r>
            <a:r>
              <a:rPr lang="tr-TR" dirty="0"/>
              <a:t>ve</a:t>
            </a:r>
            <a:r>
              <a:rPr lang="en-US" dirty="0"/>
              <a:t> Kim, S. H. (</a:t>
            </a:r>
            <a:r>
              <a:rPr lang="tr-TR" dirty="0"/>
              <a:t>2017</a:t>
            </a:r>
            <a:r>
              <a:rPr lang="en-US" dirty="0"/>
              <a:t>). </a:t>
            </a:r>
            <a:r>
              <a:rPr lang="tr-TR" dirty="0" err="1"/>
              <a:t>The</a:t>
            </a:r>
            <a:r>
              <a:rPr lang="tr-TR" dirty="0"/>
              <a:t> Basics of </a:t>
            </a:r>
            <a:r>
              <a:rPr lang="tr-TR" dirty="0" err="1"/>
              <a:t>Item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 Using R. New York:</a:t>
            </a:r>
            <a:r>
              <a:rPr lang="en-US" dirty="0"/>
              <a:t> </a:t>
            </a:r>
            <a:r>
              <a:rPr lang="tr-TR" dirty="0" err="1"/>
              <a:t>Springer</a:t>
            </a:r>
            <a:r>
              <a:rPr lang="tr-TR" dirty="0"/>
              <a:t>.</a:t>
            </a:r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 smtClean="0"/>
              <a:t>de </a:t>
            </a:r>
            <a:r>
              <a:rPr lang="en-US" dirty="0"/>
              <a:t>Ayala, R. J. (2009</a:t>
            </a:r>
            <a:r>
              <a:rPr lang="en-US" dirty="0" smtClean="0"/>
              <a:t>). </a:t>
            </a:r>
            <a:r>
              <a:rPr lang="en-US" i="1" dirty="0" smtClean="0"/>
              <a:t>The theory and practice of item response theory</a:t>
            </a:r>
            <a:r>
              <a:rPr lang="en-US" dirty="0" smtClean="0"/>
              <a:t>. </a:t>
            </a:r>
            <a:r>
              <a:rPr lang="en-US" dirty="0"/>
              <a:t>New </a:t>
            </a:r>
            <a:r>
              <a:rPr lang="en-US" dirty="0" smtClean="0"/>
              <a:t>York</a:t>
            </a:r>
            <a:r>
              <a:rPr lang="tr-TR" dirty="0" smtClean="0"/>
              <a:t>: </a:t>
            </a:r>
            <a:r>
              <a:rPr lang="tr-TR" dirty="0" err="1" smtClean="0"/>
              <a:t>Guilford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 err="1"/>
              <a:t>DeMars</a:t>
            </a:r>
            <a:r>
              <a:rPr lang="en-US" dirty="0"/>
              <a:t>, C. (2010). </a:t>
            </a:r>
            <a:r>
              <a:rPr lang="en-US" i="1" dirty="0"/>
              <a:t>Item response theory</a:t>
            </a:r>
            <a:r>
              <a:rPr lang="en-US" dirty="0"/>
              <a:t>. Oxford University Press.</a:t>
            </a:r>
            <a:endParaRPr lang="tr-TR" dirty="0"/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 err="1"/>
              <a:t>Embretson</a:t>
            </a:r>
            <a:r>
              <a:rPr lang="en-US" dirty="0"/>
              <a:t>, S. E.,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 err="1"/>
              <a:t>Reise</a:t>
            </a:r>
            <a:r>
              <a:rPr lang="en-US" dirty="0"/>
              <a:t>, S. P. (2000). </a:t>
            </a:r>
            <a:r>
              <a:rPr lang="en-US" i="1" dirty="0"/>
              <a:t>Item response theory for psychologists</a:t>
            </a:r>
            <a:r>
              <a:rPr lang="en-US" dirty="0" smtClean="0"/>
              <a:t>.</a:t>
            </a:r>
            <a:r>
              <a:rPr lang="tr-TR" dirty="0" smtClean="0"/>
              <a:t> New Jersey:</a:t>
            </a:r>
            <a:r>
              <a:rPr lang="en-US" dirty="0" smtClean="0"/>
              <a:t> </a:t>
            </a:r>
            <a:r>
              <a:rPr lang="en-US" dirty="0" err="1" smtClean="0"/>
              <a:t>Maheah</a:t>
            </a:r>
            <a:r>
              <a:rPr lang="en-US" dirty="0" smtClean="0"/>
              <a:t>.</a:t>
            </a:r>
            <a:endParaRPr lang="tr-TR" dirty="0" smtClean="0"/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/>
              <a:t>Hambleton, R. K., </a:t>
            </a:r>
            <a:r>
              <a:rPr lang="en-US" dirty="0" err="1"/>
              <a:t>Swaminathan</a:t>
            </a:r>
            <a:r>
              <a:rPr lang="en-US" dirty="0"/>
              <a:t>, H.,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/>
              <a:t>Rogers, H. J. (1991). </a:t>
            </a:r>
            <a:r>
              <a:rPr lang="en-US" i="1" dirty="0"/>
              <a:t>Fundamentals of </a:t>
            </a:r>
            <a:r>
              <a:rPr lang="en-US" i="1" dirty="0" smtClean="0"/>
              <a:t>item</a:t>
            </a:r>
            <a:r>
              <a:rPr lang="tr-TR" i="1" dirty="0" smtClean="0"/>
              <a:t> </a:t>
            </a:r>
            <a:r>
              <a:rPr lang="en-US" i="1" dirty="0" smtClean="0"/>
              <a:t>response theory</a:t>
            </a:r>
            <a:r>
              <a:rPr lang="en-US" dirty="0"/>
              <a:t> (Vol. 2). Sage</a:t>
            </a:r>
            <a:r>
              <a:rPr lang="en-US" dirty="0" smtClean="0"/>
              <a:t>.</a:t>
            </a:r>
            <a:endParaRPr lang="tr-TR" dirty="0" smtClean="0"/>
          </a:p>
          <a:p>
            <a:pPr indent="-457200" algn="just"/>
            <a:endParaRPr lang="tr-TR" dirty="0" smtClean="0"/>
          </a:p>
          <a:p>
            <a:pPr indent="-457200" algn="just"/>
            <a:r>
              <a:rPr lang="en-US" dirty="0"/>
              <a:t>Hambleton, R. K., </a:t>
            </a:r>
            <a:r>
              <a:rPr lang="en-US" dirty="0" err="1"/>
              <a:t>Swaminathan</a:t>
            </a:r>
            <a:r>
              <a:rPr lang="en-US" dirty="0"/>
              <a:t>, H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(19</a:t>
            </a:r>
            <a:r>
              <a:rPr lang="tr-TR" dirty="0" smtClean="0"/>
              <a:t>85</a:t>
            </a:r>
            <a:r>
              <a:rPr lang="en-US" dirty="0" smtClean="0"/>
              <a:t>).</a:t>
            </a:r>
            <a:r>
              <a:rPr lang="en-US" dirty="0"/>
              <a:t> </a:t>
            </a:r>
            <a:r>
              <a:rPr lang="tr-TR" dirty="0" smtClean="0"/>
              <a:t>I</a:t>
            </a:r>
            <a:r>
              <a:rPr lang="en-US" i="1" dirty="0" smtClean="0"/>
              <a:t>tem </a:t>
            </a:r>
            <a:r>
              <a:rPr lang="en-US" i="1" dirty="0"/>
              <a:t>response </a:t>
            </a:r>
            <a:r>
              <a:rPr lang="en-US" i="1" dirty="0" smtClean="0"/>
              <a:t>theory</a:t>
            </a:r>
            <a:r>
              <a:rPr lang="tr-TR" i="1" dirty="0" smtClean="0"/>
              <a:t> </a:t>
            </a:r>
            <a:r>
              <a:rPr lang="tr-TR" i="1" dirty="0" err="1" smtClean="0"/>
              <a:t>principles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applications</a:t>
            </a:r>
            <a:r>
              <a:rPr lang="tr-TR" dirty="0" smtClean="0"/>
              <a:t>. New 	York:</a:t>
            </a:r>
            <a:r>
              <a:rPr lang="en-US" dirty="0" smtClean="0"/>
              <a:t> </a:t>
            </a:r>
            <a:r>
              <a:rPr lang="tr-TR" dirty="0" err="1" smtClean="0"/>
              <a:t>Springer</a:t>
            </a:r>
            <a:r>
              <a:rPr lang="tr-TR" dirty="0" smtClean="0"/>
              <a:t>.</a:t>
            </a:r>
          </a:p>
          <a:p>
            <a:pPr indent="-457200" algn="just"/>
            <a:endParaRPr lang="tr-TR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2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134634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2</a:t>
            </a:fld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Madde kestirim (kalibrasyon) yöntemleri</a:t>
            </a:r>
            <a:endParaRPr lang="tr-TR" b="1" dirty="0">
              <a:latin typeface="+mn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85801" y="2065869"/>
            <a:ext cx="103142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800" dirty="0" err="1"/>
              <a:t>Joint</a:t>
            </a:r>
            <a:r>
              <a:rPr lang="tr-TR" sz="2800" dirty="0"/>
              <a:t> Maximum </a:t>
            </a:r>
            <a:r>
              <a:rPr lang="tr-TR" sz="2800" dirty="0" err="1" smtClean="0"/>
              <a:t>Likelihood</a:t>
            </a:r>
            <a:r>
              <a:rPr lang="tr-TR" sz="2800" dirty="0" smtClean="0"/>
              <a:t> (</a:t>
            </a:r>
            <a:r>
              <a:rPr lang="tr-TR" sz="2800" dirty="0" err="1"/>
              <a:t>Unconditional</a:t>
            </a:r>
            <a:r>
              <a:rPr lang="tr-TR" sz="2800" dirty="0" smtClean="0"/>
              <a:t> </a:t>
            </a:r>
            <a:r>
              <a:rPr lang="tr-TR" sz="2800" dirty="0"/>
              <a:t>Maximum </a:t>
            </a:r>
            <a:r>
              <a:rPr lang="tr-TR" sz="2800" dirty="0" err="1" smtClean="0"/>
              <a:t>Likelihood</a:t>
            </a:r>
            <a:r>
              <a:rPr lang="tr-TR" sz="2800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800" dirty="0" err="1"/>
              <a:t>Marginal</a:t>
            </a:r>
            <a:r>
              <a:rPr lang="tr-TR" sz="2800" dirty="0"/>
              <a:t> Maximum </a:t>
            </a:r>
            <a:r>
              <a:rPr lang="tr-TR" sz="2800" dirty="0" err="1"/>
              <a:t>Likelihood</a:t>
            </a:r>
            <a:endParaRPr lang="tr-TR" sz="2800" dirty="0"/>
          </a:p>
          <a:p>
            <a:pPr marL="342900" indent="-342900">
              <a:buFont typeface="+mj-lt"/>
              <a:buAutoNum type="arabicPeriod"/>
            </a:pPr>
            <a:r>
              <a:rPr lang="tr-TR" sz="2800" dirty="0" err="1"/>
              <a:t>Bayesian</a:t>
            </a:r>
            <a:endParaRPr lang="tr-TR" sz="2800" dirty="0"/>
          </a:p>
          <a:p>
            <a:pPr marL="342900" indent="-342900">
              <a:buFont typeface="+mj-lt"/>
              <a:buAutoNum type="arabicPeriod"/>
            </a:pPr>
            <a:r>
              <a:rPr lang="tr-TR" sz="2800" dirty="0" err="1" smtClean="0"/>
              <a:t>Conditional</a:t>
            </a:r>
            <a:r>
              <a:rPr lang="tr-TR" sz="2800" dirty="0" smtClean="0"/>
              <a:t> Maksimum </a:t>
            </a:r>
            <a:r>
              <a:rPr lang="tr-TR" sz="2800" dirty="0" err="1" smtClean="0"/>
              <a:t>Likelihood</a:t>
            </a:r>
            <a:endParaRPr lang="tr-TR" sz="2800" dirty="0" smtClean="0"/>
          </a:p>
        </p:txBody>
      </p:sp>
      <p:sp>
        <p:nvSpPr>
          <p:cNvPr id="3" name="Metin kutusu 2"/>
          <p:cNvSpPr txBox="1"/>
          <p:nvPr/>
        </p:nvSpPr>
        <p:spPr>
          <a:xfrm>
            <a:off x="5117912" y="5677412"/>
            <a:ext cx="6059606" cy="36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Embretson</a:t>
            </a:r>
            <a:r>
              <a:rPr lang="tr-TR" dirty="0" smtClean="0"/>
              <a:t> ve Reise, 2000; </a:t>
            </a:r>
            <a:r>
              <a:rPr lang="tr-TR" dirty="0" err="1" smtClean="0"/>
              <a:t>Hambleton</a:t>
            </a:r>
            <a:r>
              <a:rPr lang="tr-TR" dirty="0" smtClean="0"/>
              <a:t> ve </a:t>
            </a:r>
            <a:r>
              <a:rPr lang="tr-TR" dirty="0" err="1" smtClean="0"/>
              <a:t>Swaminathan</a:t>
            </a:r>
            <a:r>
              <a:rPr lang="tr-TR" dirty="0" smtClean="0"/>
              <a:t>, 1985)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1183199"/>
            <a:ext cx="10246056" cy="4289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3600" b="1" dirty="0" smtClean="0"/>
              <a:t>JOINT MAXIMUM LIKELIHOOD ESTIMATION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tr-TR" dirty="0" smtClean="0"/>
              <a:t>Madde ve yetenek parametreleri eş zamanlı kestirilir. İki aşamada gerçekleşir.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tr-TR" dirty="0" smtClean="0"/>
              <a:t>Yetenek parametreleri için başlangıç değeri seçilir. Örneğin, bireyin doğru cevabının yanlış cevabına oranı alınabilir. Belirsizliğin (</a:t>
            </a:r>
            <a:r>
              <a:rPr lang="tr-TR" dirty="0" err="1" smtClean="0"/>
              <a:t>indeterminancy</a:t>
            </a:r>
            <a:r>
              <a:rPr lang="tr-TR" dirty="0" smtClean="0"/>
              <a:t>) giderilmesi için bu değerler ortalaması 0 standart sapması 1 olacak şekilde standardize edilir. Daha sonra madde parametreleri kestirilir.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tr-TR" dirty="0" smtClean="0"/>
              <a:t>Madde parametreleri bilindiği için yetenek parametreleri kestirilir. Bu işlem iki tahmin (kestirim) arasındaki değerler değişmeyene (çok az değişim) kadar devam edilir.</a:t>
            </a:r>
            <a:endParaRPr lang="tr-TR" dirty="0"/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312692" y="5925164"/>
            <a:ext cx="6623713" cy="38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(Baker ve Kim, 2017; </a:t>
            </a:r>
            <a:r>
              <a:rPr lang="tr-TR" dirty="0" err="1" smtClean="0"/>
              <a:t>Hambleton</a:t>
            </a:r>
            <a:r>
              <a:rPr lang="tr-TR" dirty="0" smtClean="0"/>
              <a:t>, </a:t>
            </a:r>
            <a:r>
              <a:rPr lang="tr-TR" dirty="0" err="1" smtClean="0"/>
              <a:t>Swaminathan</a:t>
            </a:r>
            <a:r>
              <a:rPr lang="tr-TR" dirty="0" smtClean="0"/>
              <a:t> ve </a:t>
            </a:r>
            <a:r>
              <a:rPr lang="tr-TR" dirty="0" err="1" smtClean="0"/>
              <a:t>Rogers</a:t>
            </a:r>
            <a:r>
              <a:rPr lang="tr-TR" dirty="0" smtClean="0"/>
              <a:t>, 1991, s.42)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0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1183199"/>
            <a:ext cx="8908575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r-TR" sz="2800" b="1" dirty="0" smtClean="0"/>
              <a:t>NEWTON RAPHSON YÖNTEMİ</a:t>
            </a:r>
            <a:endParaRPr lang="tr-TR" b="1" dirty="0" smtClean="0"/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tr-TR" dirty="0"/>
              <a:t>Madde parametrelerini kestirmek için kullanılan </a:t>
            </a:r>
            <a:r>
              <a:rPr lang="tr-TR" dirty="0" err="1"/>
              <a:t>iteratif</a:t>
            </a:r>
            <a:r>
              <a:rPr lang="tr-TR" dirty="0"/>
              <a:t> bir süreçtir</a:t>
            </a:r>
            <a:r>
              <a:rPr lang="tr-TR" dirty="0" smtClean="0"/>
              <a:t>. Genel olarak; en iyi kestirimi elde etmek ve bu tekrarlı yöntemin durdurulması için kriter değer belirlemeyi kapsar.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tr-TR" dirty="0" smtClean="0"/>
              <a:t>Bir fonksiyonun kökünü bulmak için kullanılır.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+mj-lt"/>
              <a:buAutoNum type="arabicPeriod"/>
            </a:pPr>
            <a:endParaRPr lang="tr-TR" dirty="0"/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418999" y="6184352"/>
            <a:ext cx="5304430" cy="38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Hambleton</a:t>
            </a:r>
            <a:r>
              <a:rPr lang="tr-TR" dirty="0" smtClean="0"/>
              <a:t> ve </a:t>
            </a:r>
            <a:r>
              <a:rPr lang="tr-TR" dirty="0" err="1" smtClean="0"/>
              <a:t>Swaminathan</a:t>
            </a:r>
            <a:r>
              <a:rPr lang="tr-TR" dirty="0" smtClean="0"/>
              <a:t> ve </a:t>
            </a:r>
            <a:r>
              <a:rPr lang="tr-TR" dirty="0" err="1" smtClean="0"/>
              <a:t>Rogers</a:t>
            </a:r>
            <a:r>
              <a:rPr lang="tr-TR" dirty="0" smtClean="0"/>
              <a:t>, 1985, s.205)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4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1183200"/>
            <a:ext cx="10450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MARGINAL MAKSIMUM LIKELIHOOD ESTIMATION</a:t>
            </a:r>
          </a:p>
          <a:p>
            <a:pPr algn="just"/>
            <a:endParaRPr lang="tr-T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JMLE’de</a:t>
            </a:r>
            <a:r>
              <a:rPr lang="tr-TR" dirty="0" smtClean="0"/>
              <a:t> ortaya çıkan eş zamanlı kestirimin tutarsızlığı bu yöntemi ön plana çıkarmıştır. Bu yöntemde yetenek parametreleri referans olarak alınmayacağı için bu problem ortadan kalkar.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MMLE’de</a:t>
            </a:r>
            <a:r>
              <a:rPr lang="tr-TR" dirty="0" smtClean="0"/>
              <a:t> gözlemlenen verilerin evrenden tesadüfü olarak çekildiği varsayılır. Yetenek </a:t>
            </a:r>
            <a:r>
              <a:rPr lang="tr-TR" dirty="0"/>
              <a:t>parametrelerinin dağılımını belirterek, </a:t>
            </a:r>
            <a:r>
              <a:rPr lang="tr-TR" dirty="0" smtClean="0"/>
              <a:t>bir olabilirlik </a:t>
            </a:r>
            <a:r>
              <a:rPr lang="tr-TR" dirty="0"/>
              <a:t>fonksiyonu ile </a:t>
            </a:r>
            <a:r>
              <a:rPr lang="tr-TR" dirty="0" smtClean="0"/>
              <a:t>bütünleştirilir. Bu </a:t>
            </a:r>
            <a:r>
              <a:rPr lang="tr-TR" dirty="0"/>
              <a:t>durum büyük örneklem ile mümkündür. Ancak örneklem sayısının artması yapılacak kestirim sayısının artmasına neden olur.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Bu yöntem istenilen asimptotik özelliklere sahiptir ve birey sayısı arttıkça daha tutarlı sonuçlar elde edilebilmektedir. Özellikle de belirli sayıya ulaşıldığında tercih edilmelidir.</a:t>
            </a:r>
          </a:p>
          <a:p>
            <a:pPr algn="just"/>
            <a:endParaRPr lang="tr-TR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5800299" y="5925165"/>
            <a:ext cx="5486400" cy="38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Ayala</a:t>
            </a:r>
            <a:r>
              <a:rPr lang="tr-TR" dirty="0" smtClean="0"/>
              <a:t>, 2009; </a:t>
            </a:r>
            <a:r>
              <a:rPr lang="tr-TR" dirty="0" err="1"/>
              <a:t>Hambleton</a:t>
            </a:r>
            <a:r>
              <a:rPr lang="tr-TR" dirty="0"/>
              <a:t>, </a:t>
            </a:r>
            <a:r>
              <a:rPr lang="tr-TR" dirty="0" err="1"/>
              <a:t>Swaminathan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, 1991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515772" y="1183200"/>
            <a:ext cx="1116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MARGINAL MAKSIMUM LIKELIHOOD ESTIMATION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509982" y="5940850"/>
            <a:ext cx="481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Ayala</a:t>
            </a:r>
            <a:r>
              <a:rPr lang="tr-TR" dirty="0" smtClean="0"/>
              <a:t>, 2009; </a:t>
            </a:r>
            <a:r>
              <a:rPr lang="tr-TR" dirty="0" err="1" smtClean="0"/>
              <a:t>Hambleton</a:t>
            </a:r>
            <a:r>
              <a:rPr lang="tr-TR" dirty="0" smtClean="0"/>
              <a:t> ve </a:t>
            </a:r>
            <a:r>
              <a:rPr lang="tr-TR" dirty="0" err="1" smtClean="0"/>
              <a:t>Swaminathan</a:t>
            </a:r>
            <a:r>
              <a:rPr lang="tr-TR" dirty="0" smtClean="0"/>
              <a:t>, </a:t>
            </a:r>
            <a:r>
              <a:rPr lang="tr-TR" dirty="0"/>
              <a:t>1991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6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346579" y="3096764"/>
            <a:ext cx="9498841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θ’ya</a:t>
            </a:r>
            <a:r>
              <a:rPr lang="tr-TR" dirty="0" smtClean="0"/>
              <a:t> göre integral alarak bilinmeyen olmaktan çıkar ve </a:t>
            </a:r>
            <a:r>
              <a:rPr lang="tr-TR" dirty="0" err="1" smtClean="0"/>
              <a:t>θ’yı</a:t>
            </a:r>
            <a:r>
              <a:rPr lang="tr-TR" dirty="0" smtClean="0"/>
              <a:t> sabitlemiş olur. </a:t>
            </a:r>
            <a:r>
              <a:rPr lang="tr-TR" dirty="0"/>
              <a:t>Denklemdeki integralin amacı fonksiyon altındaki alanı belirlemektir. Bu alan, </a:t>
            </a:r>
            <a:r>
              <a:rPr lang="tr-TR" dirty="0" smtClean="0"/>
              <a:t>bireyin gizil dağılım olan </a:t>
            </a:r>
            <a:r>
              <a:rPr lang="tr-TR" dirty="0"/>
              <a:t>bir </a:t>
            </a:r>
            <a:r>
              <a:rPr lang="tr-TR" dirty="0" smtClean="0"/>
              <a:t>evrenden </a:t>
            </a:r>
            <a:r>
              <a:rPr lang="tr-TR" dirty="0"/>
              <a:t>rastgele seçildiğinde cevap vektörünü </a:t>
            </a:r>
            <a:r>
              <a:rPr lang="tr-TR" dirty="0" smtClean="0"/>
              <a:t>sağlayan olasılığına </a:t>
            </a:r>
            <a:r>
              <a:rPr lang="tr-TR" dirty="0"/>
              <a:t>karşılık gelir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4235" y="4137218"/>
            <a:ext cx="1116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547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1183200"/>
            <a:ext cx="1053265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MARKOV HAİN MONTE CARLO SİMULATİON METHODS </a:t>
            </a:r>
            <a:r>
              <a:rPr lang="tr-TR" sz="3200" b="1" dirty="0"/>
              <a:t>(MCMC) </a:t>
            </a:r>
            <a:endParaRPr lang="tr-TR" sz="3200" b="1" dirty="0" smtClean="0"/>
          </a:p>
          <a:p>
            <a:pPr algn="just"/>
            <a:endParaRPr lang="tr-T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/>
              <a:t>JMLE ve </a:t>
            </a:r>
            <a:r>
              <a:rPr lang="tr-TR" dirty="0" err="1" smtClean="0"/>
              <a:t>MMLE’ye</a:t>
            </a:r>
            <a:r>
              <a:rPr lang="tr-TR" dirty="0" smtClean="0"/>
              <a:t> alternatiftir.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MCMC'nin</a:t>
            </a:r>
            <a:r>
              <a:rPr lang="tr-TR" dirty="0" smtClean="0"/>
              <a:t> </a:t>
            </a:r>
            <a:r>
              <a:rPr lang="tr-TR" dirty="0"/>
              <a:t>özü, belirli bir dağılımdan </a:t>
            </a:r>
            <a:r>
              <a:rPr lang="tr-TR" dirty="0" smtClean="0"/>
              <a:t>yakınsama elde edilen kadar </a:t>
            </a:r>
            <a:r>
              <a:rPr lang="tr-TR" dirty="0"/>
              <a:t>rastgele </a:t>
            </a:r>
            <a:r>
              <a:rPr lang="tr-TR" dirty="0" smtClean="0"/>
              <a:t>örneklemin çekilerek yapıldığı </a:t>
            </a:r>
            <a:r>
              <a:rPr lang="tr-TR" dirty="0"/>
              <a:t>bir </a:t>
            </a:r>
            <a:r>
              <a:rPr lang="tr-TR" dirty="0" err="1" smtClean="0"/>
              <a:t>bir</a:t>
            </a:r>
            <a:r>
              <a:rPr lang="tr-TR" dirty="0" smtClean="0"/>
              <a:t> simülasyon tekniğidir.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/>
              <a:t>Basit </a:t>
            </a:r>
            <a:r>
              <a:rPr lang="tr-TR" dirty="0"/>
              <a:t>ve karmaşık modellerin tahmin edilmesi, MCMC ile </a:t>
            </a:r>
            <a:r>
              <a:rPr lang="tr-TR" dirty="0" smtClean="0"/>
              <a:t>JMLE ve MMLE tahminine </a:t>
            </a:r>
            <a:r>
              <a:rPr lang="tr-TR" dirty="0"/>
              <a:t>kıyasla daha kolaydır, çünkü türevlerin önceden hesaplanmasını </a:t>
            </a:r>
            <a:r>
              <a:rPr lang="tr-TR" dirty="0" smtClean="0"/>
              <a:t>gerektirmez. Ancak yöntemin kullanılması için kullanılan programlar kullanıcı dostu değildir</a:t>
            </a:r>
            <a:r>
              <a:rPr lang="tr-TR" dirty="0" smtClean="0"/>
              <a:t>.</a:t>
            </a:r>
            <a:endParaRPr lang="tr-TR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9935570" y="6122637"/>
            <a:ext cx="143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Ayala</a:t>
            </a:r>
            <a:r>
              <a:rPr lang="tr-TR" dirty="0" smtClean="0"/>
              <a:t>, 2009)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1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1183199"/>
            <a:ext cx="9741089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BAYES YÖNTEMİ</a:t>
            </a:r>
          </a:p>
          <a:p>
            <a:pPr algn="just"/>
            <a:endParaRPr lang="tr-TR" b="1" dirty="0" smtClean="0"/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ML yöntemlerinin dezavantajlı yönlerini ortadan kaldıran bir yöntemdir ve sayısal hesaplamaları ML yöntemleri ile benzerdir </a:t>
            </a:r>
            <a:r>
              <a:rPr lang="tr-TR" dirty="0"/>
              <a:t>(</a:t>
            </a:r>
            <a:r>
              <a:rPr lang="tr-TR" dirty="0" err="1"/>
              <a:t>Hambleton</a:t>
            </a:r>
            <a:r>
              <a:rPr lang="tr-TR" dirty="0"/>
              <a:t>, </a:t>
            </a:r>
            <a:r>
              <a:rPr lang="tr-TR" dirty="0" err="1"/>
              <a:t>Swaminathan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, 1991</a:t>
            </a:r>
            <a:r>
              <a:rPr lang="tr-TR" dirty="0" smtClean="0"/>
              <a:t>). </a:t>
            </a:r>
            <a:r>
              <a:rPr lang="tr-TR" dirty="0" err="1" smtClean="0"/>
              <a:t>Ayala</a:t>
            </a:r>
            <a:r>
              <a:rPr lang="tr-TR" dirty="0" smtClean="0"/>
              <a:t> (2009) genel olarak bu yöntemi şöyle açıklar: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İlgili </a:t>
            </a:r>
            <a:r>
              <a:rPr lang="tr-TR" dirty="0" smtClean="0"/>
              <a:t>veri elde edildikten sonra bu önsel dağılım ile birleştirilir. Bu dağılım «</a:t>
            </a:r>
            <a:r>
              <a:rPr lang="tr-TR" dirty="0" err="1" smtClean="0"/>
              <a:t>posterior</a:t>
            </a:r>
            <a:r>
              <a:rPr lang="tr-TR" dirty="0" smtClean="0"/>
              <a:t> (sonsal)» dağılım olarak adlandırılır. Bu dağılımın da </a:t>
            </a:r>
            <a:r>
              <a:rPr lang="tr-TR" dirty="0" err="1" smtClean="0"/>
              <a:t>modu</a:t>
            </a:r>
            <a:r>
              <a:rPr lang="tr-TR" dirty="0" smtClean="0"/>
              <a:t> alınırsa «</a:t>
            </a:r>
            <a:r>
              <a:rPr lang="tr-TR" dirty="0" err="1" smtClean="0"/>
              <a:t>Modal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Posterior</a:t>
            </a:r>
            <a:r>
              <a:rPr lang="tr-TR" dirty="0"/>
              <a:t> (MAP</a:t>
            </a:r>
            <a:r>
              <a:rPr lang="tr-TR" dirty="0" smtClean="0"/>
              <a:t>)» ve ortalaması alınırsa «</a:t>
            </a:r>
            <a:r>
              <a:rPr lang="tr-TR" dirty="0" err="1" smtClean="0"/>
              <a:t>Expected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Posterior</a:t>
            </a:r>
            <a:r>
              <a:rPr lang="tr-TR" dirty="0"/>
              <a:t> (EAP</a:t>
            </a:r>
            <a:r>
              <a:rPr lang="tr-TR" dirty="0" smtClean="0"/>
              <a:t>)» olmak </a:t>
            </a:r>
            <a:r>
              <a:rPr lang="tr-TR" dirty="0"/>
              <a:t>üzere </a:t>
            </a:r>
            <a:r>
              <a:rPr lang="tr-TR" dirty="0" smtClean="0"/>
              <a:t>iki şekilde yorumlanır.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4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835926" y="596345"/>
            <a:ext cx="9659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BAYES YÖNTEMİ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Birey </a:t>
            </a:r>
            <a:r>
              <a:rPr lang="tr-TR" dirty="0"/>
              <a:t>sayısı arttıkça daha iyi sonuçlar verir (</a:t>
            </a:r>
            <a:r>
              <a:rPr lang="tr-TR" dirty="0" err="1"/>
              <a:t>Hambleton</a:t>
            </a:r>
            <a:r>
              <a:rPr lang="tr-TR" dirty="0"/>
              <a:t>, </a:t>
            </a:r>
            <a:r>
              <a:rPr lang="tr-TR" dirty="0" err="1"/>
              <a:t>Swaminathan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, 1991).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BY’de</a:t>
            </a:r>
            <a:r>
              <a:rPr lang="tr-TR" dirty="0" smtClean="0"/>
              <a:t> </a:t>
            </a:r>
            <a:r>
              <a:rPr lang="tr-TR" dirty="0"/>
              <a:t>önsel dağılım gözlenen veriye dayanan olabilirlik fonksiyonuyla çarpılır ve  sonuç sonsal dağılım olarak adlandırılır (</a:t>
            </a:r>
            <a:r>
              <a:rPr lang="tr-TR" dirty="0" err="1"/>
              <a:t>DeMars</a:t>
            </a:r>
            <a:r>
              <a:rPr lang="tr-TR" dirty="0"/>
              <a:t>, 2010</a:t>
            </a:r>
            <a:r>
              <a:rPr lang="tr-TR" dirty="0" smtClean="0"/>
              <a:t>).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53068" y="6307303"/>
            <a:ext cx="551167" cy="377825"/>
          </a:xfrm>
        </p:spPr>
        <p:txBody>
          <a:bodyPr/>
          <a:lstStyle/>
          <a:p>
            <a:pPr algn="ctr"/>
            <a:fld id="{D9735CA9-DACD-41D4-B643-5CBD74CC3FEB}" type="slidenum">
              <a:rPr lang="tr-TR" smtClean="0"/>
              <a:pPr algn="ctr"/>
              <a:t>9</a:t>
            </a:fld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932157" y="4961544"/>
            <a:ext cx="436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Hambleton</a:t>
            </a:r>
            <a:r>
              <a:rPr lang="tr-TR" dirty="0" smtClean="0"/>
              <a:t> ve </a:t>
            </a:r>
            <a:r>
              <a:rPr lang="tr-TR" dirty="0" err="1" smtClean="0"/>
              <a:t>Swaminathan</a:t>
            </a:r>
            <a:r>
              <a:rPr lang="tr-TR" dirty="0" smtClean="0"/>
              <a:t>, 1985, s.142)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26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585</Words>
  <Application>Microsoft Office PowerPoint</Application>
  <PresentationFormat>Geniş ekran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Madde Tepki Kuramı</vt:lpstr>
      <vt:lpstr>Madde kestirim (kalibrasyon) yöntemleri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2</cp:revision>
  <dcterms:created xsi:type="dcterms:W3CDTF">2018-10-04T07:41:00Z</dcterms:created>
  <dcterms:modified xsi:type="dcterms:W3CDTF">2018-10-04T07:44:22Z</dcterms:modified>
</cp:coreProperties>
</file>