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24"/>
  </p:normalViewPr>
  <p:slideViewPr>
    <p:cSldViewPr snapToGrid="0" snapToObjects="1">
      <p:cViewPr varScale="1">
        <p:scale>
          <a:sx n="108" d="100"/>
          <a:sy n="108" d="100"/>
        </p:scale>
        <p:origin x="6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C52D29-457B-6244-B1DC-1162D383278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DD4CE6E-E659-FF4A-92B6-7F1ACAF251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7008938-3341-AD42-92BB-C3BA6334BF08}"/>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2D9D1076-B90F-8945-9EF2-5DE130AA57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E8841F2-02A3-1847-B906-3EF3537D26F8}"/>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109109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85EBB0-3E0B-2048-9FB0-3EC8DA5E005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104D033-9C8F-2D41-8A3E-422CC4DE10C8}"/>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08FE13E-77C1-CB4B-9A30-29FD5553205B}"/>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F10CA9EB-B94E-C340-840D-E12CAD9FC5B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310003F-EE9C-9C49-ACD3-896181BE7C90}"/>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529309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6956C88-4A4B-0C43-9377-E5EE62327E8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C745813-21AC-534B-83C3-ED15AF89B813}"/>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454CD9D-40D5-0D4D-B0F7-DCCAE5486A57}"/>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ACC56537-4C2C-DC4F-A522-4CA9D74A69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B58757E-8922-5D41-8801-9CDFE9736924}"/>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1006499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6587B0A-5E54-3643-954C-E74D99039E8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6AD342E-F27C-894B-A3D0-5FE9CFF4121E}"/>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BD14C68-5260-1846-B842-9FDF24138939}"/>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E058A710-B1FD-3E43-AC7C-A6E37F75EE6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41FF95-9381-9A4C-8E8F-03F2BE9A0C36}"/>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491486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3F08020-FC94-334A-BA52-AD26DB77B87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434BCA8-1ABA-E94E-9DF6-4E836F04B5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D7C594F3-3B31-B24F-AF30-CAF02E6588A3}"/>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94CD9C5E-9129-1540-A173-9A5B0138DDC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E56FA68-6AFD-D14D-A400-590F39D77758}"/>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2999676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39F016-427C-B94A-9BF2-5830E7F2DCB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8962CD-B742-334D-AF6D-1A9D87EE7A77}"/>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B6B9021F-04FD-A04F-8752-23A7A8006429}"/>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E280589-CA75-1044-B0B1-5F640BB47AF5}"/>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6" name="Alt Bilgi Yer Tutucusu 5">
            <a:extLst>
              <a:ext uri="{FF2B5EF4-FFF2-40B4-BE49-F238E27FC236}">
                <a16:creationId xmlns:a16="http://schemas.microsoft.com/office/drawing/2014/main" id="{38F62DE7-2B79-9E4A-92C5-C8EFDDCEF9B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98CA2FE-CD00-7F45-80FC-A3A966FD6E7E}"/>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1259821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45DAE0-7A66-4645-9BD0-7A226E22099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83BB3BB-BF98-B941-B93A-23BDB779D8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F187BE67-89CD-7443-8536-ADF89F5AF247}"/>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1DCC29D8-7E82-3248-A520-923BF35938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439587C4-64E4-FD41-B5DC-F88563237E88}"/>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025CB4F1-1CC9-BA4E-82F8-C942A18111EF}"/>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8" name="Alt Bilgi Yer Tutucusu 7">
            <a:extLst>
              <a:ext uri="{FF2B5EF4-FFF2-40B4-BE49-F238E27FC236}">
                <a16:creationId xmlns:a16="http://schemas.microsoft.com/office/drawing/2014/main" id="{AFA2DFC7-DBCC-004D-B05F-D8CD6A5D896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291DAD4-1659-6345-8ED2-048D720A1D40}"/>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1796154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31F79C-8CE4-DE49-813B-4AC948A4267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8A35D23-82E3-0C42-9E15-5C9ABB56F4D5}"/>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4" name="Alt Bilgi Yer Tutucusu 3">
            <a:extLst>
              <a:ext uri="{FF2B5EF4-FFF2-40B4-BE49-F238E27FC236}">
                <a16:creationId xmlns:a16="http://schemas.microsoft.com/office/drawing/2014/main" id="{9D2337CC-BA8D-C74D-8DE5-E328844E834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CF567DD-DB3D-574B-9C78-99CA351C5C5C}"/>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1452180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8E6D3F9-914A-0E46-8F92-B34AB97FE6C8}"/>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3" name="Alt Bilgi Yer Tutucusu 2">
            <a:extLst>
              <a:ext uri="{FF2B5EF4-FFF2-40B4-BE49-F238E27FC236}">
                <a16:creationId xmlns:a16="http://schemas.microsoft.com/office/drawing/2014/main" id="{42E12DB4-B131-C24C-9C67-8221C2AABA4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4FE0835-0931-5341-A877-FD8A7825918C}"/>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3111420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01C305-7362-F147-A75B-851BA06A890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5D7EAA7-6414-D149-A94E-AD84841AB0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CEF309DE-0477-E644-A499-8E741C7AC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A21798AE-3F73-384F-9F7A-360F836F2B04}"/>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6" name="Alt Bilgi Yer Tutucusu 5">
            <a:extLst>
              <a:ext uri="{FF2B5EF4-FFF2-40B4-BE49-F238E27FC236}">
                <a16:creationId xmlns:a16="http://schemas.microsoft.com/office/drawing/2014/main" id="{607007F4-5881-3F49-A95C-44E7ACD364F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385513D-E386-EB40-9488-6E3E181A34CF}"/>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3610897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6C990E2-BED2-C54D-B991-010027DAEF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E66F07A-8EA4-B64F-AEA3-E228396564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188D2AA-B9E6-8549-86F1-4EE50897A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CC168607-B80A-974F-BA3C-99CF22ABA40D}"/>
              </a:ext>
            </a:extLst>
          </p:cNvPr>
          <p:cNvSpPr>
            <a:spLocks noGrp="1"/>
          </p:cNvSpPr>
          <p:nvPr>
            <p:ph type="dt" sz="half" idx="10"/>
          </p:nvPr>
        </p:nvSpPr>
        <p:spPr/>
        <p:txBody>
          <a:bodyPr/>
          <a:lstStyle/>
          <a:p>
            <a:fld id="{81736FD1-C06A-2941-A729-463290132D68}" type="datetimeFigureOut">
              <a:rPr lang="tr-TR" smtClean="0"/>
              <a:t>12.10.2020</a:t>
            </a:fld>
            <a:endParaRPr lang="tr-TR"/>
          </a:p>
        </p:txBody>
      </p:sp>
      <p:sp>
        <p:nvSpPr>
          <p:cNvPr id="6" name="Alt Bilgi Yer Tutucusu 5">
            <a:extLst>
              <a:ext uri="{FF2B5EF4-FFF2-40B4-BE49-F238E27FC236}">
                <a16:creationId xmlns:a16="http://schemas.microsoft.com/office/drawing/2014/main" id="{F9A5D6C8-4C98-EF46-B250-28F17064981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EA9DE01-BCC2-1449-B26F-B0AA998908FD}"/>
              </a:ext>
            </a:extLst>
          </p:cNvPr>
          <p:cNvSpPr>
            <a:spLocks noGrp="1"/>
          </p:cNvSpPr>
          <p:nvPr>
            <p:ph type="sldNum" sz="quarter" idx="12"/>
          </p:nvPr>
        </p:nvSpPr>
        <p:spPr/>
        <p:txBody>
          <a:bodyPr/>
          <a:lstStyle/>
          <a:p>
            <a:fld id="{593D6A52-21AF-2A4B-9260-613C8E91D356}" type="slidenum">
              <a:rPr lang="tr-TR" smtClean="0"/>
              <a:t>‹#›</a:t>
            </a:fld>
            <a:endParaRPr lang="tr-TR"/>
          </a:p>
        </p:txBody>
      </p:sp>
    </p:spTree>
    <p:extLst>
      <p:ext uri="{BB962C8B-B14F-4D97-AF65-F5344CB8AC3E}">
        <p14:creationId xmlns:p14="http://schemas.microsoft.com/office/powerpoint/2010/main" val="301709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68FD64A-9BB1-7E4D-B206-41D195FA4A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3E54B1E-A985-384D-B258-04579EA2DE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A34336A-3508-A94F-9DEC-6D608E5B17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736FD1-C06A-2941-A729-463290132D68}" type="datetimeFigureOut">
              <a:rPr lang="tr-TR" smtClean="0"/>
              <a:t>12.10.2020</a:t>
            </a:fld>
            <a:endParaRPr lang="tr-TR"/>
          </a:p>
        </p:txBody>
      </p:sp>
      <p:sp>
        <p:nvSpPr>
          <p:cNvPr id="5" name="Alt Bilgi Yer Tutucusu 4">
            <a:extLst>
              <a:ext uri="{FF2B5EF4-FFF2-40B4-BE49-F238E27FC236}">
                <a16:creationId xmlns:a16="http://schemas.microsoft.com/office/drawing/2014/main" id="{6C3365C1-C794-F744-A118-AC1805732C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5556790-D343-E041-A588-8D996EF76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D6A52-21AF-2A4B-9260-613C8E91D356}" type="slidenum">
              <a:rPr lang="tr-TR" smtClean="0"/>
              <a:t>‹#›</a:t>
            </a:fld>
            <a:endParaRPr lang="tr-TR"/>
          </a:p>
        </p:txBody>
      </p:sp>
    </p:spTree>
    <p:extLst>
      <p:ext uri="{BB962C8B-B14F-4D97-AF65-F5344CB8AC3E}">
        <p14:creationId xmlns:p14="http://schemas.microsoft.com/office/powerpoint/2010/main" val="2992374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www.agri.ankara.edu.tr/download/logo/webrenkli.jpg"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CC2FCBD-6694-7549-A339-69A991CA43B8}"/>
              </a:ext>
            </a:extLst>
          </p:cNvPr>
          <p:cNvSpPr>
            <a:spLocks noGrp="1"/>
          </p:cNvSpPr>
          <p:nvPr>
            <p:ph type="ctrTitle"/>
          </p:nvPr>
        </p:nvSpPr>
        <p:spPr/>
        <p:txBody>
          <a:bodyPr/>
          <a:lstStyle/>
          <a:p>
            <a:r>
              <a:rPr lang="tr-TR" b="1" dirty="0"/>
              <a:t>Süt Proteinleri-2</a:t>
            </a:r>
          </a:p>
        </p:txBody>
      </p:sp>
      <p:sp>
        <p:nvSpPr>
          <p:cNvPr id="3" name="Alt Başlık 2">
            <a:extLst>
              <a:ext uri="{FF2B5EF4-FFF2-40B4-BE49-F238E27FC236}">
                <a16:creationId xmlns:a16="http://schemas.microsoft.com/office/drawing/2014/main" id="{26E76493-C08F-4941-99F9-3B60BBB5F15F}"/>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388403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08214" y="981076"/>
            <a:ext cx="7343775" cy="3724275"/>
          </a:xfrm>
          <a:prstGeom prst="rect">
            <a:avLst/>
          </a:prstGeom>
          <a:noFill/>
        </p:spPr>
        <p:txBody>
          <a:bodyPr>
            <a:spAutoFit/>
          </a:bodyPr>
          <a:lstStyle/>
          <a:p>
            <a:pPr algn="just">
              <a:defRPr/>
            </a:pPr>
            <a:r>
              <a:rPr lang="tr-TR" sz="2400" dirty="0"/>
              <a:t>Oluşan pıhtı bir asit pıhtısı olup, </a:t>
            </a:r>
            <a:r>
              <a:rPr lang="tr-TR" sz="2400" dirty="0" err="1"/>
              <a:t>modifiye</a:t>
            </a:r>
            <a:r>
              <a:rPr lang="tr-TR" sz="2400" dirty="0"/>
              <a:t> ve </a:t>
            </a:r>
            <a:r>
              <a:rPr lang="tr-TR" sz="2400" dirty="0" err="1"/>
              <a:t>demineralize</a:t>
            </a:r>
            <a:r>
              <a:rPr lang="tr-TR" sz="2400" dirty="0"/>
              <a:t> olmuş alt miseller ve bunların arasına hapsedilmiş su fazından oluşur. </a:t>
            </a:r>
          </a:p>
          <a:p>
            <a:pPr algn="just">
              <a:defRPr/>
            </a:pPr>
            <a:endParaRPr lang="tr-TR" sz="2400" dirty="0"/>
          </a:p>
          <a:p>
            <a:pPr algn="just">
              <a:defRPr/>
            </a:pPr>
            <a:r>
              <a:rPr lang="tr-TR" sz="2400" dirty="0"/>
              <a:t>Asit pıhtısının </a:t>
            </a:r>
            <a:r>
              <a:rPr lang="tr-TR" sz="2400" dirty="0" err="1"/>
              <a:t>reolojik</a:t>
            </a:r>
            <a:r>
              <a:rPr lang="tr-TR" sz="2400" dirty="0"/>
              <a:t> özelleri;</a:t>
            </a:r>
          </a:p>
          <a:p>
            <a:pPr marL="342900" indent="-342900" algn="just">
              <a:buFontTx/>
              <a:buChar char="-"/>
              <a:defRPr/>
            </a:pPr>
            <a:r>
              <a:rPr lang="tr-TR" sz="2400" dirty="0"/>
              <a:t>Sütün niteliklerine (protein konsantrasyonu vb.)</a:t>
            </a:r>
          </a:p>
          <a:p>
            <a:pPr marL="342900" indent="-342900" algn="just">
              <a:buFontTx/>
              <a:buChar char="-"/>
              <a:defRPr/>
            </a:pPr>
            <a:r>
              <a:rPr lang="tr-TR" sz="2400" dirty="0" err="1"/>
              <a:t>Asidifikasyon</a:t>
            </a:r>
            <a:r>
              <a:rPr lang="tr-TR" sz="2400" dirty="0"/>
              <a:t> koşullarına (sıcaklık, asitlendirme oranı, </a:t>
            </a:r>
            <a:r>
              <a:rPr lang="tr-TR" sz="2400" dirty="0" err="1"/>
              <a:t>fermentasyon</a:t>
            </a:r>
            <a:r>
              <a:rPr lang="tr-TR" sz="2400" dirty="0"/>
              <a:t> sonu </a:t>
            </a:r>
            <a:r>
              <a:rPr lang="tr-TR" sz="2400" dirty="0" err="1"/>
              <a:t>pH’ya</a:t>
            </a:r>
            <a:r>
              <a:rPr lang="tr-TR" sz="2400" dirty="0"/>
              <a:t> )  bağlıdır. </a:t>
            </a:r>
          </a:p>
          <a:p>
            <a:pPr algn="just">
              <a:defRPr/>
            </a:pPr>
            <a:endParaRPr lang="tr-TR" sz="2000" dirty="0"/>
          </a:p>
          <a:p>
            <a:pPr algn="just">
              <a:defRPr/>
            </a:pPr>
            <a:endParaRPr lang="tr-TR" sz="2400" dirty="0"/>
          </a:p>
        </p:txBody>
      </p:sp>
      <p:sp>
        <p:nvSpPr>
          <p:cNvPr id="5" name="Sağ Ok 4"/>
          <p:cNvSpPr/>
          <p:nvPr/>
        </p:nvSpPr>
        <p:spPr>
          <a:xfrm>
            <a:off x="5340351" y="4560888"/>
            <a:ext cx="360363"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Metin kutusu 5"/>
          <p:cNvSpPr txBox="1"/>
          <p:nvPr/>
        </p:nvSpPr>
        <p:spPr>
          <a:xfrm>
            <a:off x="1746251" y="4381501"/>
            <a:ext cx="8640763" cy="646113"/>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just">
              <a:defRPr/>
            </a:pPr>
            <a:r>
              <a:rPr lang="tr-TR" b="1" dirty="0" err="1"/>
              <a:t>Ca</a:t>
            </a:r>
            <a:r>
              <a:rPr lang="tr-TR" b="1" dirty="0"/>
              <a:t>-</a:t>
            </a:r>
            <a:r>
              <a:rPr lang="tr-TR" b="1" dirty="0" err="1"/>
              <a:t>kazeinat</a:t>
            </a:r>
            <a:r>
              <a:rPr lang="tr-TR" b="1" dirty="0"/>
              <a:t>-fosfat +  laktik asit          </a:t>
            </a:r>
            <a:r>
              <a:rPr lang="tr-TR" b="1" dirty="0" err="1"/>
              <a:t>Asit</a:t>
            </a:r>
            <a:r>
              <a:rPr lang="tr-TR" b="1" dirty="0"/>
              <a:t> kazein jeli +   </a:t>
            </a:r>
            <a:r>
              <a:rPr lang="tr-TR" b="1" dirty="0" err="1"/>
              <a:t>Ca-laktat</a:t>
            </a:r>
            <a:r>
              <a:rPr lang="tr-TR" b="1" dirty="0"/>
              <a:t>  + </a:t>
            </a:r>
            <a:r>
              <a:rPr lang="tr-TR" b="1" dirty="0" err="1"/>
              <a:t>Ca</a:t>
            </a:r>
            <a:r>
              <a:rPr lang="tr-TR" b="1" dirty="0"/>
              <a:t>-fosfat </a:t>
            </a:r>
          </a:p>
          <a:p>
            <a:pPr algn="just">
              <a:defRPr/>
            </a:pPr>
            <a:r>
              <a:rPr lang="tr-TR" b="1" dirty="0"/>
              <a:t>kompleksi                                              (çözünmez)              (çözünür)                  </a:t>
            </a:r>
          </a:p>
        </p:txBody>
      </p:sp>
    </p:spTree>
    <p:extLst>
      <p:ext uri="{BB962C8B-B14F-4D97-AF65-F5344CB8AC3E}">
        <p14:creationId xmlns:p14="http://schemas.microsoft.com/office/powerpoint/2010/main" val="742752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1981201" y="274638"/>
            <a:ext cx="5915025" cy="633412"/>
          </a:xfrm>
        </p:spPr>
        <p:txBody>
          <a:bodyPr/>
          <a:lstStyle/>
          <a:p>
            <a:pPr eaLnBrk="1" hangingPunct="1"/>
            <a:r>
              <a:rPr lang="tr-TR" altLang="tr-TR" sz="2400">
                <a:solidFill>
                  <a:srgbClr val="CC3300"/>
                </a:solidFill>
                <a:latin typeface="Comic Sans MS" pitchFamily="66" charset="0"/>
              </a:rPr>
              <a:t>KAZEİNİN ENZİMLE PIHTILAŞMASI</a:t>
            </a:r>
          </a:p>
        </p:txBody>
      </p:sp>
      <p:sp>
        <p:nvSpPr>
          <p:cNvPr id="105475" name="Rectangle 3"/>
          <p:cNvSpPr>
            <a:spLocks noGrp="1" noChangeArrowheads="1"/>
          </p:cNvSpPr>
          <p:nvPr>
            <p:ph idx="1"/>
          </p:nvPr>
        </p:nvSpPr>
        <p:spPr>
          <a:xfrm>
            <a:off x="1992314" y="1196975"/>
            <a:ext cx="7775575" cy="4464050"/>
          </a:xfrm>
        </p:spPr>
        <p:txBody>
          <a:bodyPr>
            <a:normAutofit lnSpcReduction="10000"/>
          </a:bodyPr>
          <a:lstStyle/>
          <a:p>
            <a:pPr eaLnBrk="1" hangingPunct="1">
              <a:buFont typeface="Wingdings" pitchFamily="2" charset="2"/>
              <a:buNone/>
            </a:pPr>
            <a:r>
              <a:rPr lang="tr-TR" altLang="tr-TR">
                <a:latin typeface="Arial" charset="0"/>
                <a:cs typeface="Arial" charset="0"/>
              </a:rPr>
              <a:t>Bitkisel, hayvansal ve mikrobiyolojik kaynaklardan sağlanan enzimler (asit proteazlar) kazeinin kolloidal yapısını bozarak pıhtılaşmasına neden olur. </a:t>
            </a:r>
          </a:p>
          <a:p>
            <a:pPr eaLnBrk="1" hangingPunct="1"/>
            <a:endParaRPr lang="tr-TR" altLang="tr-TR">
              <a:solidFill>
                <a:srgbClr val="0000CC"/>
              </a:solidFill>
              <a:latin typeface="Arial" charset="0"/>
              <a:cs typeface="Arial" charset="0"/>
            </a:endParaRPr>
          </a:p>
          <a:p>
            <a:pPr eaLnBrk="1" hangingPunct="1">
              <a:buFont typeface="Wingdings" pitchFamily="2" charset="2"/>
              <a:buNone/>
            </a:pPr>
            <a:r>
              <a:rPr lang="tr-TR" altLang="tr-TR">
                <a:latin typeface="Arial" charset="0"/>
                <a:cs typeface="Arial" charset="0"/>
              </a:rPr>
              <a:t>Özellikle</a:t>
            </a:r>
            <a:r>
              <a:rPr lang="tr-TR" altLang="tr-TR">
                <a:solidFill>
                  <a:srgbClr val="0000CC"/>
                </a:solidFill>
                <a:latin typeface="Arial" charset="0"/>
                <a:cs typeface="Arial" charset="0"/>
              </a:rPr>
              <a:t> </a:t>
            </a:r>
            <a:r>
              <a:rPr lang="tr-TR" altLang="tr-TR">
                <a:solidFill>
                  <a:srgbClr val="FF0000"/>
                </a:solidFill>
                <a:latin typeface="Arial" charset="0"/>
                <a:cs typeface="Arial" charset="0"/>
              </a:rPr>
              <a:t>rennin (kimozin) enzimi </a:t>
            </a:r>
            <a:r>
              <a:rPr lang="tr-TR" altLang="tr-TR">
                <a:latin typeface="Arial" charset="0"/>
                <a:cs typeface="Arial" charset="0"/>
              </a:rPr>
              <a:t>(hayvansal proteaz) peynir teknolojisinde kullanılır. Rennin ile pıhtılaşma 3 aşamada olur; </a:t>
            </a:r>
          </a:p>
          <a:p>
            <a:pPr lvl="1" eaLnBrk="1" hangingPunct="1"/>
            <a:r>
              <a:rPr lang="tr-TR" altLang="tr-TR" sz="2600">
                <a:latin typeface="Arial" charset="0"/>
                <a:cs typeface="Arial" charset="0"/>
              </a:rPr>
              <a:t>enzimatik proteoliz, </a:t>
            </a:r>
          </a:p>
          <a:p>
            <a:pPr lvl="1" eaLnBrk="1" hangingPunct="1"/>
            <a:r>
              <a:rPr lang="tr-TR" altLang="tr-TR" sz="2600">
                <a:latin typeface="Arial" charset="0"/>
                <a:cs typeface="Arial" charset="0"/>
              </a:rPr>
              <a:t>kümeleşme (agregasyon)  </a:t>
            </a:r>
          </a:p>
          <a:p>
            <a:pPr lvl="1" eaLnBrk="1" hangingPunct="1"/>
            <a:r>
              <a:rPr lang="tr-TR" altLang="tr-TR" sz="2600">
                <a:latin typeface="Arial" charset="0"/>
                <a:cs typeface="Arial" charset="0"/>
              </a:rPr>
              <a:t>jelleşme </a:t>
            </a:r>
          </a:p>
        </p:txBody>
      </p:sp>
      <p:sp>
        <p:nvSpPr>
          <p:cNvPr id="36868" name="5 Altbilgi Yer Tutucusu"/>
          <p:cNvSpPr>
            <a:spLocks noGrp="1"/>
          </p:cNvSpPr>
          <p:nvPr>
            <p:ph type="ftr" sz="quarter" idx="11"/>
          </p:nvPr>
        </p:nvSpPr>
        <p:spPr bwMode="auto">
          <a:xfrm>
            <a:off x="3359150" y="5876926"/>
            <a:ext cx="6153150" cy="385763"/>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05477"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2223157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idx="1"/>
          </p:nvPr>
        </p:nvSpPr>
        <p:spPr>
          <a:xfrm>
            <a:off x="1919289" y="765176"/>
            <a:ext cx="8137525" cy="2663825"/>
          </a:xfrm>
        </p:spPr>
        <p:txBody>
          <a:bodyPr>
            <a:normAutofit lnSpcReduction="10000"/>
          </a:bodyPr>
          <a:lstStyle/>
          <a:p>
            <a:pPr algn="just">
              <a:buFont typeface="Wingdings" pitchFamily="2" charset="2"/>
              <a:buNone/>
            </a:pPr>
            <a:r>
              <a:rPr lang="tr-TR" altLang="tr-TR" sz="2400">
                <a:latin typeface="Arial" charset="0"/>
                <a:cs typeface="Arial" charset="0"/>
              </a:rPr>
              <a:t>Enzimatik aşamada; </a:t>
            </a:r>
          </a:p>
          <a:p>
            <a:pPr algn="just">
              <a:buFont typeface="Wingdings" pitchFamily="2" charset="2"/>
              <a:buNone/>
            </a:pPr>
            <a:r>
              <a:rPr lang="tr-TR" altLang="tr-TR" sz="2400">
                <a:latin typeface="Arial" charset="0"/>
                <a:cs typeface="Arial" charset="0"/>
                <a:sym typeface="Symbol" pitchFamily="18" charset="2"/>
              </a:rPr>
              <a:t></a:t>
            </a:r>
            <a:r>
              <a:rPr lang="tr-TR" altLang="tr-TR" sz="2400">
                <a:latin typeface="Arial" charset="0"/>
                <a:cs typeface="Arial" charset="0"/>
              </a:rPr>
              <a:t>-kazein, peynir mayasındaki asit proteazlar (rennin) tarafından gerçekleştirilen sınırlı bir proteoliz ile </a:t>
            </a:r>
            <a:r>
              <a:rPr lang="tr-TR" altLang="tr-TR" sz="2400">
                <a:solidFill>
                  <a:srgbClr val="FF0000"/>
                </a:solidFill>
                <a:latin typeface="Arial" charset="0"/>
                <a:cs typeface="Arial" charset="0"/>
              </a:rPr>
              <a:t>Phe-Met </a:t>
            </a:r>
            <a:r>
              <a:rPr lang="tr-TR" altLang="tr-TR" sz="2400">
                <a:latin typeface="Arial" charset="0"/>
                <a:cs typeface="Arial" charset="0"/>
              </a:rPr>
              <a:t>(fenilalanin-metiyonin) (105-106) bağından parçalanarak para-</a:t>
            </a:r>
            <a:r>
              <a:rPr lang="tr-TR" altLang="tr-TR" sz="2400">
                <a:latin typeface="Arial" charset="0"/>
                <a:cs typeface="Arial" charset="0"/>
                <a:sym typeface="Symbol" pitchFamily="18" charset="2"/>
              </a:rPr>
              <a:t></a:t>
            </a:r>
            <a:r>
              <a:rPr lang="tr-TR" altLang="tr-TR" sz="2400">
                <a:latin typeface="Arial" charset="0"/>
                <a:cs typeface="Arial" charset="0"/>
              </a:rPr>
              <a:t>-kazein ve kazeinomakropeptit (glikomakropeptit) olmak üzere iki kısma ayrılır. </a:t>
            </a:r>
          </a:p>
          <a:p>
            <a:pPr>
              <a:buFont typeface="Wingdings" pitchFamily="2" charset="2"/>
              <a:buNone/>
            </a:pPr>
            <a:r>
              <a:rPr lang="tr-TR" altLang="tr-TR">
                <a:sym typeface="Symbol" pitchFamily="18" charset="2"/>
              </a:rPr>
              <a:t>                    </a:t>
            </a:r>
          </a:p>
          <a:p>
            <a:pPr algn="just">
              <a:buFont typeface="Wingdings" pitchFamily="2" charset="2"/>
              <a:buNone/>
            </a:pPr>
            <a:endParaRPr lang="tr-TR" altLang="tr-TR">
              <a:solidFill>
                <a:srgbClr val="0000CC"/>
              </a:solidFill>
              <a:latin typeface="Arial" charset="0"/>
              <a:cs typeface="Arial" charset="0"/>
            </a:endParaRPr>
          </a:p>
        </p:txBody>
      </p:sp>
      <p:pic>
        <p:nvPicPr>
          <p:cNvPr id="106499" name="Picture 7" descr="http://www.agri.ankara.edu.tr/download/logo/renkli.jpg">
            <a:hlinkClick r:id="rId2"/>
          </p:cNvPr>
          <p:cNvPicPr>
            <a:picLocks noChangeAspect="1" noChangeArrowheads="1"/>
          </p:cNvPicPr>
          <p:nvPr/>
        </p:nvPicPr>
        <p:blipFill>
          <a:blip r:embed="rId3"/>
          <a:srcRect/>
          <a:stretch>
            <a:fillRect/>
          </a:stretch>
        </p:blipFill>
        <p:spPr bwMode="auto">
          <a:xfrm>
            <a:off x="9120189" y="-26988"/>
            <a:ext cx="1152525" cy="1152526"/>
          </a:xfrm>
          <a:prstGeom prst="rect">
            <a:avLst/>
          </a:prstGeom>
          <a:noFill/>
          <a:ln w="9525">
            <a:noFill/>
            <a:miter lim="800000"/>
            <a:headEnd/>
            <a:tailEnd/>
          </a:ln>
        </p:spPr>
      </p:pic>
      <p:pic>
        <p:nvPicPr>
          <p:cNvPr id="106500" name="Picture 2" descr="http://t3.gstatic.com/images?q=tbn:ANd9GcQK5gO_oSKN7DUA7lslOy6-T8kVkIDElH8hhS9aRwz-cDDfyKcV5g"/>
          <p:cNvPicPr>
            <a:picLocks noChangeAspect="1" noChangeArrowheads="1"/>
          </p:cNvPicPr>
          <p:nvPr/>
        </p:nvPicPr>
        <p:blipFill>
          <a:blip r:embed="rId4"/>
          <a:srcRect/>
          <a:stretch>
            <a:fillRect/>
          </a:stretch>
        </p:blipFill>
        <p:spPr bwMode="auto">
          <a:xfrm>
            <a:off x="1957389" y="5084763"/>
            <a:ext cx="2447925" cy="1631950"/>
          </a:xfrm>
          <a:prstGeom prst="rect">
            <a:avLst/>
          </a:prstGeom>
          <a:noFill/>
          <a:ln w="9525">
            <a:noFill/>
            <a:miter lim="800000"/>
            <a:headEnd/>
            <a:tailEnd/>
          </a:ln>
        </p:spPr>
      </p:pic>
      <p:sp>
        <p:nvSpPr>
          <p:cNvPr id="4" name="Metin kutusu 3"/>
          <p:cNvSpPr txBox="1"/>
          <p:nvPr/>
        </p:nvSpPr>
        <p:spPr>
          <a:xfrm>
            <a:off x="2063751" y="3825876"/>
            <a:ext cx="8424863" cy="830263"/>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buFont typeface="Wingdings" pitchFamily="2" charset="2"/>
              <a:buNone/>
              <a:defRPr/>
            </a:pPr>
            <a:r>
              <a:rPr lang="tr-TR" altLang="tr-TR" sz="2400" b="1" dirty="0">
                <a:sym typeface="Symbol" pitchFamily="18" charset="2"/>
              </a:rPr>
              <a:t>-Kazein                     </a:t>
            </a:r>
            <a:r>
              <a:rPr lang="tr-TR" altLang="tr-TR" sz="2400" b="1" dirty="0"/>
              <a:t>Para-</a:t>
            </a:r>
            <a:r>
              <a:rPr lang="tr-TR" altLang="tr-TR" sz="2400" b="1" dirty="0">
                <a:sym typeface="Symbol" pitchFamily="18" charset="2"/>
              </a:rPr>
              <a:t></a:t>
            </a:r>
            <a:r>
              <a:rPr lang="tr-TR" altLang="tr-TR" sz="2400" b="1" dirty="0"/>
              <a:t>-kazein    +    </a:t>
            </a:r>
            <a:r>
              <a:rPr lang="tr-TR" altLang="tr-TR" sz="2400" b="1" dirty="0" err="1"/>
              <a:t>Glikomakropeptit</a:t>
            </a:r>
            <a:r>
              <a:rPr lang="tr-TR" altLang="tr-TR" sz="2400" b="1" dirty="0"/>
              <a:t> </a:t>
            </a:r>
          </a:p>
          <a:p>
            <a:pPr>
              <a:buFont typeface="Wingdings" pitchFamily="2" charset="2"/>
              <a:buNone/>
              <a:defRPr/>
            </a:pPr>
            <a:r>
              <a:rPr lang="tr-TR" altLang="tr-TR" sz="2400" b="1" dirty="0"/>
              <a:t>                     </a:t>
            </a:r>
            <a:r>
              <a:rPr lang="tr-TR" altLang="tr-TR" b="1" dirty="0" err="1">
                <a:sym typeface="Symbol" pitchFamily="18" charset="2"/>
              </a:rPr>
              <a:t>rennet</a:t>
            </a:r>
            <a:r>
              <a:rPr lang="tr-TR" altLang="tr-TR" sz="2400" b="1" dirty="0"/>
              <a:t>               (</a:t>
            </a:r>
            <a:r>
              <a:rPr lang="tr-TR" altLang="tr-TR" sz="2400" b="1" dirty="0" err="1"/>
              <a:t>kolloidal</a:t>
            </a:r>
            <a:r>
              <a:rPr lang="tr-TR" altLang="tr-TR" sz="2400" b="1" dirty="0"/>
              <a:t>) 	        (çözünür)</a:t>
            </a:r>
          </a:p>
        </p:txBody>
      </p:sp>
      <p:sp>
        <p:nvSpPr>
          <p:cNvPr id="5" name="Sağ Ok 4"/>
          <p:cNvSpPr/>
          <p:nvPr/>
        </p:nvSpPr>
        <p:spPr>
          <a:xfrm>
            <a:off x="3852863" y="4022725"/>
            <a:ext cx="576262" cy="107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4183246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2 İçerik Yer Tutucusu"/>
          <p:cNvSpPr>
            <a:spLocks noGrp="1"/>
          </p:cNvSpPr>
          <p:nvPr>
            <p:ph idx="1"/>
          </p:nvPr>
        </p:nvSpPr>
        <p:spPr>
          <a:xfrm>
            <a:off x="1981200" y="1125539"/>
            <a:ext cx="7467600" cy="4391025"/>
          </a:xfrm>
        </p:spPr>
        <p:txBody>
          <a:bodyPr/>
          <a:lstStyle/>
          <a:p>
            <a:pPr lvl="1" indent="-550863" algn="just">
              <a:buNone/>
              <a:defRPr/>
            </a:pPr>
            <a:r>
              <a:rPr lang="tr-TR" dirty="0" err="1">
                <a:latin typeface="Arial" pitchFamily="34" charset="0"/>
                <a:cs typeface="Arial" pitchFamily="34" charset="0"/>
              </a:rPr>
              <a:t>Agregasyon</a:t>
            </a:r>
            <a:r>
              <a:rPr lang="tr-TR" dirty="0">
                <a:latin typeface="Arial" pitchFamily="34" charset="0"/>
                <a:cs typeface="Arial" pitchFamily="34" charset="0"/>
              </a:rPr>
              <a:t> (kümeleşme) aşamasında;</a:t>
            </a:r>
          </a:p>
          <a:p>
            <a:pPr marL="355600" lvl="1" indent="11113" algn="just">
              <a:buNone/>
              <a:defRPr/>
            </a:pPr>
            <a:r>
              <a:rPr lang="tr-TR" dirty="0">
                <a:latin typeface="Arial" pitchFamily="34" charset="0"/>
                <a:cs typeface="Arial" pitchFamily="34" charset="0"/>
              </a:rPr>
              <a:t>Misellerdeki </a:t>
            </a:r>
            <a:r>
              <a:rPr lang="tr-TR" dirty="0">
                <a:latin typeface="Arial" pitchFamily="34" charset="0"/>
                <a:cs typeface="Arial" pitchFamily="34" charset="0"/>
                <a:sym typeface="Symbol"/>
              </a:rPr>
              <a:t></a:t>
            </a:r>
            <a:r>
              <a:rPr lang="tr-TR" dirty="0">
                <a:latin typeface="Arial" pitchFamily="34" charset="0"/>
                <a:cs typeface="Arial" pitchFamily="34" charset="0"/>
              </a:rPr>
              <a:t>-kazeinin en az %85’i enzim etkisiyle parçalandıktan sonra, </a:t>
            </a:r>
            <a:r>
              <a:rPr lang="tr-TR" dirty="0" err="1">
                <a:latin typeface="Arial" pitchFamily="34" charset="0"/>
                <a:cs typeface="Arial" pitchFamily="34" charset="0"/>
              </a:rPr>
              <a:t>stabiliteleri</a:t>
            </a:r>
            <a:r>
              <a:rPr lang="tr-TR" dirty="0">
                <a:latin typeface="Arial" pitchFamily="34" charset="0"/>
                <a:cs typeface="Arial" pitchFamily="34" charset="0"/>
              </a:rPr>
              <a:t> bozulan kazein miselleri, iyon halinde kalsiyum (</a:t>
            </a:r>
            <a:r>
              <a:rPr lang="tr-TR" dirty="0" err="1">
                <a:latin typeface="Arial" pitchFamily="34" charset="0"/>
                <a:cs typeface="Arial" pitchFamily="34" charset="0"/>
              </a:rPr>
              <a:t>Ca</a:t>
            </a:r>
            <a:r>
              <a:rPr lang="tr-TR" baseline="30000" dirty="0">
                <a:latin typeface="Arial" pitchFamily="34" charset="0"/>
                <a:cs typeface="Arial" pitchFamily="34" charset="0"/>
              </a:rPr>
              <a:t>+2</a:t>
            </a:r>
            <a:r>
              <a:rPr lang="tr-TR" dirty="0">
                <a:latin typeface="Arial" pitchFamily="34" charset="0"/>
                <a:cs typeface="Arial" pitchFamily="34" charset="0"/>
              </a:rPr>
              <a:t>) varlığında, birbirleriyle birleşerek gözle görülebilir pıhtılar oluştururlar. Bu bir </a:t>
            </a:r>
            <a:r>
              <a:rPr lang="tr-TR" dirty="0" err="1">
                <a:solidFill>
                  <a:srgbClr val="FF0000"/>
                </a:solidFill>
                <a:latin typeface="Arial" pitchFamily="34" charset="0"/>
                <a:cs typeface="Arial" pitchFamily="34" charset="0"/>
              </a:rPr>
              <a:t>agregasyon</a:t>
            </a:r>
            <a:r>
              <a:rPr lang="tr-TR" dirty="0">
                <a:solidFill>
                  <a:srgbClr val="FF0000"/>
                </a:solidFill>
                <a:latin typeface="Arial" pitchFamily="34" charset="0"/>
                <a:cs typeface="Arial" pitchFamily="34" charset="0"/>
              </a:rPr>
              <a:t> (kümeleşme) </a:t>
            </a:r>
            <a:r>
              <a:rPr lang="tr-TR" dirty="0">
                <a:latin typeface="Arial" pitchFamily="34" charset="0"/>
                <a:cs typeface="Arial" pitchFamily="34" charset="0"/>
              </a:rPr>
              <a:t>olayıdır.</a:t>
            </a:r>
          </a:p>
          <a:p>
            <a:pPr marL="355600" lvl="1" indent="-266700" algn="just">
              <a:buNone/>
              <a:defRPr/>
            </a:pPr>
            <a:r>
              <a:rPr lang="tr-TR" dirty="0">
                <a:solidFill>
                  <a:srgbClr val="0000CC"/>
                </a:solidFill>
                <a:latin typeface="Arial" pitchFamily="34" charset="0"/>
                <a:cs typeface="Arial" pitchFamily="34" charset="0"/>
              </a:rPr>
              <a:t>   </a:t>
            </a:r>
          </a:p>
          <a:p>
            <a:pPr marL="355600" lvl="1" indent="-266700" algn="just">
              <a:buNone/>
              <a:defRPr/>
            </a:pPr>
            <a:r>
              <a:rPr lang="tr-TR" dirty="0">
                <a:latin typeface="Arial" pitchFamily="34" charset="0"/>
                <a:cs typeface="Arial" pitchFamily="34" charset="0"/>
              </a:rPr>
              <a:t>   Süte uygulanan ısıl işlem, serum proteinlerinin </a:t>
            </a:r>
            <a:r>
              <a:rPr lang="tr-TR" dirty="0" err="1">
                <a:latin typeface="Arial" pitchFamily="34" charset="0"/>
                <a:cs typeface="Arial" pitchFamily="34" charset="0"/>
              </a:rPr>
              <a:t>denatürasyonuna</a:t>
            </a:r>
            <a:r>
              <a:rPr lang="tr-TR" dirty="0">
                <a:latin typeface="Arial" pitchFamily="34" charset="0"/>
                <a:cs typeface="Arial" pitchFamily="34" charset="0"/>
              </a:rPr>
              <a:t>, sütün </a:t>
            </a:r>
            <a:r>
              <a:rPr lang="tr-TR" dirty="0" err="1">
                <a:latin typeface="Arial" pitchFamily="34" charset="0"/>
                <a:cs typeface="Arial" pitchFamily="34" charset="0"/>
              </a:rPr>
              <a:t>kolloidal</a:t>
            </a:r>
            <a:r>
              <a:rPr lang="tr-TR" dirty="0">
                <a:latin typeface="Arial" pitchFamily="34" charset="0"/>
                <a:cs typeface="Arial" pitchFamily="34" charset="0"/>
              </a:rPr>
              <a:t> ve iyon halindeki kalsiyum miktarında değişmelere neden olduğu için, misellerin </a:t>
            </a:r>
            <a:r>
              <a:rPr lang="tr-TR" dirty="0" err="1">
                <a:latin typeface="Arial" pitchFamily="34" charset="0"/>
                <a:cs typeface="Arial" pitchFamily="34" charset="0"/>
              </a:rPr>
              <a:t>agregasyonunda</a:t>
            </a:r>
            <a:r>
              <a:rPr lang="tr-TR" dirty="0">
                <a:latin typeface="Arial" pitchFamily="34" charset="0"/>
                <a:cs typeface="Arial" pitchFamily="34" charset="0"/>
              </a:rPr>
              <a:t> etkili olmaktadır.</a:t>
            </a:r>
          </a:p>
          <a:p>
            <a:pPr marL="355600" lvl="1" indent="11113" algn="just">
              <a:buNone/>
              <a:defRPr/>
            </a:pPr>
            <a:endParaRPr lang="tr-TR" dirty="0">
              <a:solidFill>
                <a:srgbClr val="0000CC"/>
              </a:solidFill>
              <a:latin typeface="Arial" pitchFamily="34" charset="0"/>
              <a:cs typeface="Arial" pitchFamily="34" charset="0"/>
            </a:endParaRPr>
          </a:p>
        </p:txBody>
      </p:sp>
      <p:sp>
        <p:nvSpPr>
          <p:cNvPr id="48131" name="3 Altbilgi Yer Tutucusu"/>
          <p:cNvSpPr>
            <a:spLocks noGrp="1"/>
          </p:cNvSpPr>
          <p:nvPr>
            <p:ph type="ftr" sz="quarter" idx="11"/>
          </p:nvPr>
        </p:nvSpPr>
        <p:spPr bwMode="auto">
          <a:xfrm>
            <a:off x="3216276" y="5805489"/>
            <a:ext cx="6367463"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07524" name="Picture 7" descr="http://www.agri.ankara.edu.tr/download/logo/renkli.jpg">
            <a:hlinkClick r:id="rId2"/>
          </p:cNvPr>
          <p:cNvPicPr>
            <a:picLocks noChangeAspect="1" noChangeArrowheads="1"/>
          </p:cNvPicPr>
          <p:nvPr/>
        </p:nvPicPr>
        <p:blipFill>
          <a:blip r:embed="rId3"/>
          <a:srcRect/>
          <a:stretch>
            <a:fillRect/>
          </a:stretch>
        </p:blipFill>
        <p:spPr bwMode="auto">
          <a:xfrm>
            <a:off x="91201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3343584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idx="1"/>
          </p:nvPr>
        </p:nvSpPr>
        <p:spPr>
          <a:xfrm>
            <a:off x="1981200" y="1196976"/>
            <a:ext cx="7931150" cy="2232025"/>
          </a:xfrm>
        </p:spPr>
        <p:txBody>
          <a:bodyPr>
            <a:normAutofit fontScale="92500" lnSpcReduction="10000"/>
          </a:bodyPr>
          <a:lstStyle/>
          <a:p>
            <a:pPr algn="just" eaLnBrk="1" hangingPunct="1">
              <a:buFont typeface="Wingdings" pitchFamily="2" charset="2"/>
              <a:buNone/>
            </a:pPr>
            <a:r>
              <a:rPr lang="tr-TR" altLang="tr-TR" sz="2400">
                <a:latin typeface="Arial" charset="0"/>
                <a:cs typeface="Arial" charset="0"/>
              </a:rPr>
              <a:t>Jelleşme aşaması;</a:t>
            </a:r>
          </a:p>
          <a:p>
            <a:pPr algn="just" eaLnBrk="1" hangingPunct="1">
              <a:buFont typeface="Wingdings" pitchFamily="2" charset="2"/>
              <a:buNone/>
            </a:pPr>
            <a:r>
              <a:rPr lang="tr-TR" altLang="tr-TR" sz="2400">
                <a:latin typeface="Arial" charset="0"/>
                <a:cs typeface="Arial" charset="0"/>
              </a:rPr>
              <a:t>Kümeleşen kazein miselleri birleşmeye devem ederek daha büyük partikülleri, bunlar da bir protein ağını, yani protein jelini oluşturur. Bu aşama jelleşme aşaması olarak değerlendirilir.</a:t>
            </a:r>
          </a:p>
          <a:p>
            <a:pPr algn="just" eaLnBrk="1" hangingPunct="1">
              <a:spcBef>
                <a:spcPct val="0"/>
              </a:spcBef>
              <a:buFont typeface="Wingdings" pitchFamily="2" charset="2"/>
              <a:buNone/>
            </a:pPr>
            <a:r>
              <a:rPr lang="tr-TR" altLang="tr-TR"/>
              <a:t>                             </a:t>
            </a:r>
          </a:p>
          <a:p>
            <a:pPr algn="just" eaLnBrk="1" hangingPunct="1">
              <a:spcBef>
                <a:spcPct val="0"/>
              </a:spcBef>
              <a:buFont typeface="Wingdings" pitchFamily="2" charset="2"/>
              <a:buNone/>
            </a:pPr>
            <a:r>
              <a:rPr lang="tr-TR" altLang="tr-TR"/>
              <a:t>                             </a:t>
            </a:r>
            <a:r>
              <a:rPr lang="tr-TR" altLang="tr-TR" baseline="30000">
                <a:solidFill>
                  <a:srgbClr val="0070C0"/>
                </a:solidFill>
              </a:rPr>
              <a:t>	</a:t>
            </a:r>
            <a:endParaRPr lang="tr-TR" altLang="tr-TR">
              <a:solidFill>
                <a:srgbClr val="0070C0"/>
              </a:solidFill>
              <a:latin typeface="Arial" charset="0"/>
              <a:cs typeface="Arial" charset="0"/>
            </a:endParaRPr>
          </a:p>
          <a:p>
            <a:pPr algn="just" eaLnBrk="1" hangingPunct="1">
              <a:buFont typeface="Wingdings" pitchFamily="2" charset="2"/>
              <a:buNone/>
            </a:pPr>
            <a:endParaRPr lang="tr-TR" altLang="tr-TR">
              <a:solidFill>
                <a:srgbClr val="0000CC"/>
              </a:solidFill>
              <a:latin typeface="Arial" charset="0"/>
              <a:cs typeface="Arial" charset="0"/>
            </a:endParaRPr>
          </a:p>
        </p:txBody>
      </p:sp>
      <p:sp>
        <p:nvSpPr>
          <p:cNvPr id="49155" name="5 Altbilgi Yer Tutucusu"/>
          <p:cNvSpPr>
            <a:spLocks noGrp="1"/>
          </p:cNvSpPr>
          <p:nvPr>
            <p:ph type="ftr" sz="quarter" idx="11"/>
          </p:nvPr>
        </p:nvSpPr>
        <p:spPr bwMode="auto">
          <a:xfrm>
            <a:off x="3575051" y="5949951"/>
            <a:ext cx="6081713"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600">
                <a:solidFill>
                  <a:srgbClr val="FF9933"/>
                </a:solidFill>
              </a:rPr>
              <a:t>Ankara Üniversitesi Ziraat Fakültesi Süt Teknolojisi Bölümü</a:t>
            </a:r>
          </a:p>
        </p:txBody>
      </p:sp>
      <p:pic>
        <p:nvPicPr>
          <p:cNvPr id="108548" name="Picture 7" descr="http://www.agri.ankara.edu.tr/download/logo/renkli.jpg">
            <a:hlinkClick r:id="rId2"/>
          </p:cNvPr>
          <p:cNvPicPr>
            <a:picLocks noChangeAspect="1" noChangeArrowheads="1"/>
          </p:cNvPicPr>
          <p:nvPr/>
        </p:nvPicPr>
        <p:blipFill>
          <a:blip r:embed="rId3"/>
          <a:srcRect/>
          <a:stretch>
            <a:fillRect/>
          </a:stretch>
        </p:blipFill>
        <p:spPr bwMode="auto">
          <a:xfrm>
            <a:off x="9120189" y="44451"/>
            <a:ext cx="1152525" cy="1152525"/>
          </a:xfrm>
          <a:prstGeom prst="rect">
            <a:avLst/>
          </a:prstGeom>
          <a:noFill/>
          <a:ln w="9525">
            <a:noFill/>
            <a:miter lim="800000"/>
            <a:headEnd/>
            <a:tailEnd/>
          </a:ln>
        </p:spPr>
      </p:pic>
      <p:sp>
        <p:nvSpPr>
          <p:cNvPr id="2" name="Metin kutusu 1"/>
          <p:cNvSpPr txBox="1"/>
          <p:nvPr/>
        </p:nvSpPr>
        <p:spPr>
          <a:xfrm>
            <a:off x="2135188" y="3717926"/>
            <a:ext cx="7777162" cy="830263"/>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tr-TR" altLang="tr-TR" sz="2400" b="1" dirty="0"/>
              <a:t>Para-</a:t>
            </a:r>
            <a:r>
              <a:rPr lang="tr-TR" altLang="tr-TR" sz="2400" b="1" dirty="0">
                <a:sym typeface="Symbol" pitchFamily="18" charset="2"/>
              </a:rPr>
              <a:t></a:t>
            </a:r>
            <a:r>
              <a:rPr lang="tr-TR" altLang="tr-TR" sz="2400" b="1" dirty="0"/>
              <a:t>-kazein                      </a:t>
            </a:r>
            <a:r>
              <a:rPr lang="tr-TR" altLang="tr-TR" sz="2400" b="1" dirty="0" err="1"/>
              <a:t>Dikalsiyum</a:t>
            </a:r>
            <a:r>
              <a:rPr lang="tr-TR" altLang="tr-TR" sz="2400" b="1" dirty="0"/>
              <a:t>-para kazein</a:t>
            </a:r>
          </a:p>
          <a:p>
            <a:pPr>
              <a:buFont typeface="Wingdings" pitchFamily="2" charset="2"/>
              <a:buNone/>
              <a:defRPr/>
            </a:pPr>
            <a:r>
              <a:rPr lang="tr-TR" altLang="tr-TR" sz="2400" b="1" dirty="0"/>
              <a:t>  			                          (pıhtı, jel)</a:t>
            </a:r>
          </a:p>
        </p:txBody>
      </p:sp>
      <p:sp>
        <p:nvSpPr>
          <p:cNvPr id="3" name="Sağ Ok 2"/>
          <p:cNvSpPr/>
          <p:nvPr/>
        </p:nvSpPr>
        <p:spPr>
          <a:xfrm>
            <a:off x="4808538" y="4133850"/>
            <a:ext cx="792162" cy="127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Dikdörtgen 3"/>
          <p:cNvSpPr/>
          <p:nvPr/>
        </p:nvSpPr>
        <p:spPr>
          <a:xfrm>
            <a:off x="4800601" y="3641726"/>
            <a:ext cx="792163" cy="492125"/>
          </a:xfrm>
          <a:prstGeom prst="rect">
            <a:avLst/>
          </a:prstGeom>
        </p:spPr>
        <p:txBody>
          <a:bodyPr wrap="none">
            <a:spAutoFit/>
          </a:bodyPr>
          <a:lstStyle/>
          <a:p>
            <a:pPr>
              <a:defRPr/>
            </a:pPr>
            <a:r>
              <a:rPr lang="tr-TR" altLang="tr-TR" sz="2600" dirty="0">
                <a:solidFill>
                  <a:srgbClr val="0070C0"/>
                </a:solidFill>
                <a:latin typeface="Constantia"/>
              </a:rPr>
              <a:t>Ca</a:t>
            </a:r>
            <a:r>
              <a:rPr lang="tr-TR" altLang="tr-TR" sz="2600" baseline="30000" dirty="0">
                <a:solidFill>
                  <a:srgbClr val="0070C0"/>
                </a:solidFill>
                <a:latin typeface="Constantia"/>
              </a:rPr>
              <a:t>+2</a:t>
            </a:r>
            <a:endParaRPr lang="tr-TR" dirty="0"/>
          </a:p>
        </p:txBody>
      </p:sp>
    </p:spTree>
    <p:extLst>
      <p:ext uri="{BB962C8B-B14F-4D97-AF65-F5344CB8AC3E}">
        <p14:creationId xmlns:p14="http://schemas.microsoft.com/office/powerpoint/2010/main" val="2071941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p:cNvSpPr>
            <a:spLocks noGrp="1"/>
          </p:cNvSpPr>
          <p:nvPr>
            <p:ph type="title"/>
          </p:nvPr>
        </p:nvSpPr>
        <p:spPr>
          <a:xfrm>
            <a:off x="1992313" y="476250"/>
            <a:ext cx="8229600" cy="1143000"/>
          </a:xfrm>
        </p:spPr>
        <p:txBody>
          <a:bodyPr/>
          <a:lstStyle/>
          <a:p>
            <a:r>
              <a:rPr lang="tr-TR" altLang="tr-TR" sz="3200" b="1"/>
              <a:t>Enzimatik aşamayı etkileyen faktörler</a:t>
            </a:r>
          </a:p>
        </p:txBody>
      </p:sp>
      <p:sp>
        <p:nvSpPr>
          <p:cNvPr id="109571" name="2 İçerik Yer Tutucusu"/>
          <p:cNvSpPr>
            <a:spLocks noGrp="1"/>
          </p:cNvSpPr>
          <p:nvPr>
            <p:ph idx="1"/>
          </p:nvPr>
        </p:nvSpPr>
        <p:spPr/>
        <p:txBody>
          <a:bodyPr/>
          <a:lstStyle/>
          <a:p>
            <a:pPr marL="514350" indent="-514350" algn="just">
              <a:buFont typeface="Calibri" pitchFamily="34" charset="0"/>
              <a:buAutoNum type="arabicPeriod"/>
            </a:pPr>
            <a:r>
              <a:rPr lang="tr-TR" altLang="tr-TR" sz="2400">
                <a:solidFill>
                  <a:srgbClr val="FF0000"/>
                </a:solidFill>
                <a:latin typeface="Arial" charset="0"/>
                <a:cs typeface="Arial" charset="0"/>
              </a:rPr>
              <a:t>pH değeri: </a:t>
            </a:r>
            <a:r>
              <a:rPr lang="tr-TR" altLang="tr-TR" sz="2400">
                <a:latin typeface="Arial" charset="0"/>
                <a:cs typeface="Arial" charset="0"/>
              </a:rPr>
              <a:t> pH değerinin düşmesi pıhtılaşmayı hızlandıran ve telemenin sertleşmesini etkileyen bir faktördür. pH enzim aktivitesini etkilediği gibi, asitlik geliştikçe kolloidal kazein kompleksinden kalsiyum çözünmekte ve negatif yükün azalması da misel stabilitesini olumsuz etkilemektedir.</a:t>
            </a:r>
          </a:p>
          <a:p>
            <a:pPr marL="514350" indent="-514350" algn="just">
              <a:buFont typeface="Calibri" pitchFamily="34" charset="0"/>
              <a:buAutoNum type="arabicPeriod"/>
            </a:pPr>
            <a:r>
              <a:rPr lang="tr-TR" altLang="tr-TR" sz="2400">
                <a:solidFill>
                  <a:srgbClr val="FF0000"/>
                </a:solidFill>
                <a:latin typeface="Arial" charset="0"/>
                <a:cs typeface="Arial" charset="0"/>
              </a:rPr>
              <a:t>Sıcaklık: </a:t>
            </a:r>
            <a:r>
              <a:rPr lang="tr-TR" altLang="tr-TR" sz="2400">
                <a:latin typeface="Arial" charset="0"/>
                <a:cs typeface="Arial" charset="0"/>
              </a:rPr>
              <a:t>rennin enzimi maksimum aktiviteyi 40-42 °C de gösterir. 10 C nin altında 65 °C üzerinde pıhtılaşma olmaz. 40 °C ye kadar her 10 derecelik sıcaklık artışı enzimatik parçalanmayı artırmaktadır.</a:t>
            </a:r>
          </a:p>
        </p:txBody>
      </p:sp>
    </p:spTree>
    <p:extLst>
      <p:ext uri="{BB962C8B-B14F-4D97-AF65-F5344CB8AC3E}">
        <p14:creationId xmlns:p14="http://schemas.microsoft.com/office/powerpoint/2010/main" val="1470996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2 İçerik Yer Tutucusu"/>
          <p:cNvSpPr>
            <a:spLocks noGrp="1"/>
          </p:cNvSpPr>
          <p:nvPr>
            <p:ph idx="1"/>
          </p:nvPr>
        </p:nvSpPr>
        <p:spPr>
          <a:xfrm>
            <a:off x="1981200" y="908050"/>
            <a:ext cx="8229600" cy="5416550"/>
          </a:xfrm>
        </p:spPr>
        <p:txBody>
          <a:bodyPr/>
          <a:lstStyle/>
          <a:p>
            <a:pPr marL="514350" indent="-514350" algn="just">
              <a:buFont typeface="Calibri" pitchFamily="34" charset="0"/>
              <a:buAutoNum type="arabicPeriod" startAt="3"/>
            </a:pPr>
            <a:r>
              <a:rPr lang="tr-TR" altLang="tr-TR" sz="2400">
                <a:solidFill>
                  <a:srgbClr val="FF0000"/>
                </a:solidFill>
                <a:latin typeface="Arial" charset="0"/>
                <a:cs typeface="Arial" charset="0"/>
              </a:rPr>
              <a:t>Süte uygulanan ısıl işlem: </a:t>
            </a:r>
            <a:r>
              <a:rPr lang="tr-TR" altLang="tr-TR" sz="2400">
                <a:latin typeface="Arial" charset="0"/>
                <a:cs typeface="Arial" charset="0"/>
              </a:rPr>
              <a:t>uygulanan ısıl işlem derecesine ve süresine bağlı olarak sütün özelliklerinde </a:t>
            </a:r>
            <a:r>
              <a:rPr lang="tr-TR" altLang="tr-TR" sz="2400">
                <a:solidFill>
                  <a:srgbClr val="FF0000"/>
                </a:solidFill>
                <a:latin typeface="Arial" charset="0"/>
                <a:cs typeface="Arial" charset="0"/>
              </a:rPr>
              <a:t> </a:t>
            </a:r>
            <a:r>
              <a:rPr lang="tr-TR" altLang="tr-TR" sz="2400">
                <a:latin typeface="Arial" charset="0"/>
                <a:cs typeface="Arial" charset="0"/>
              </a:rPr>
              <a:t>bazı değişimler meydana gelir. </a:t>
            </a:r>
          </a:p>
          <a:p>
            <a:pPr marL="514350" indent="-514350" algn="just">
              <a:buFontTx/>
              <a:buChar char="-"/>
            </a:pPr>
            <a:r>
              <a:rPr lang="tr-TR" altLang="tr-TR" sz="2400">
                <a:latin typeface="Arial" charset="0"/>
                <a:cs typeface="Arial" charset="0"/>
              </a:rPr>
              <a:t>Sütün peynir mayası ile pıhtılaşmasını etkiler. Süt </a:t>
            </a:r>
            <a:r>
              <a:rPr lang="tr-TR" altLang="tr-TR" sz="2400">
                <a:solidFill>
                  <a:srgbClr val="FF0000"/>
                </a:solidFill>
                <a:latin typeface="Arial" charset="0"/>
                <a:cs typeface="Arial" charset="0"/>
              </a:rPr>
              <a:t>65 °C</a:t>
            </a:r>
            <a:r>
              <a:rPr lang="tr-TR" altLang="tr-TR" sz="2400">
                <a:latin typeface="Arial" charset="0"/>
                <a:cs typeface="Arial" charset="0"/>
              </a:rPr>
              <a:t> veya biraz üzerinde ısıl işlem görürse; pıhtılaşma hızında bir yavaşlama ve pıhtı sertliğinde bir yumuşama olur.  Uygulanan sıcaklık </a:t>
            </a:r>
            <a:r>
              <a:rPr lang="tr-TR" altLang="tr-TR" sz="2400">
                <a:solidFill>
                  <a:srgbClr val="FF0000"/>
                </a:solidFill>
                <a:latin typeface="Arial" charset="0"/>
                <a:cs typeface="Arial" charset="0"/>
              </a:rPr>
              <a:t>70 °C </a:t>
            </a:r>
            <a:r>
              <a:rPr lang="tr-TR" altLang="tr-TR" sz="2400">
                <a:latin typeface="Arial" charset="0"/>
                <a:cs typeface="Arial" charset="0"/>
              </a:rPr>
              <a:t>ve üzerinde durum daha ciddileşir. Çünkü serum proteinlerinin denaturasyonu  artar. </a:t>
            </a:r>
          </a:p>
          <a:p>
            <a:pPr marL="514350" indent="-514350" algn="just">
              <a:buFontTx/>
              <a:buChar char="-"/>
            </a:pPr>
            <a:r>
              <a:rPr lang="tr-TR" altLang="tr-TR" sz="2400">
                <a:latin typeface="Arial" charset="0"/>
                <a:cs typeface="Arial" charset="0"/>
              </a:rPr>
              <a:t>Isıl işlem ile kazein üzerinden bir miktar kalsiyum ve fosfatın ayrılması pıhtılaşma yeteneğinin azalmasına neden olur.  Dolayısıyla ısıl işlemden sonra kalsiyum klorür ilavesi pıhtılaşma yeteneğini artırır. </a:t>
            </a:r>
          </a:p>
          <a:p>
            <a:pPr marL="514350" indent="-514350" algn="just">
              <a:buFontTx/>
              <a:buChar char="-"/>
            </a:pPr>
            <a:endParaRPr lang="tr-TR" altLang="tr-TR"/>
          </a:p>
        </p:txBody>
      </p:sp>
    </p:spTree>
    <p:extLst>
      <p:ext uri="{BB962C8B-B14F-4D97-AF65-F5344CB8AC3E}">
        <p14:creationId xmlns:p14="http://schemas.microsoft.com/office/powerpoint/2010/main" val="3827969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2 İçerik Yer Tutucusu"/>
          <p:cNvSpPr>
            <a:spLocks noGrp="1"/>
          </p:cNvSpPr>
          <p:nvPr>
            <p:ph idx="1"/>
          </p:nvPr>
        </p:nvSpPr>
        <p:spPr>
          <a:xfrm>
            <a:off x="1981200" y="1052514"/>
            <a:ext cx="8229600" cy="5272087"/>
          </a:xfrm>
        </p:spPr>
        <p:txBody>
          <a:bodyPr/>
          <a:lstStyle/>
          <a:p>
            <a:pPr algn="just">
              <a:buFont typeface="Wingdings 2" pitchFamily="18" charset="2"/>
              <a:buNone/>
            </a:pPr>
            <a:r>
              <a:rPr lang="tr-TR" altLang="tr-TR"/>
              <a:t>Ayrıca </a:t>
            </a:r>
            <a:r>
              <a:rPr lang="tr-TR" altLang="tr-TR">
                <a:solidFill>
                  <a:srgbClr val="FF0000"/>
                </a:solidFill>
              </a:rPr>
              <a:t>70 °C </a:t>
            </a:r>
            <a:r>
              <a:rPr lang="tr-TR" altLang="tr-TR"/>
              <a:t>üzerinde ısıl işlem gören sütlerde </a:t>
            </a:r>
            <a:r>
              <a:rPr lang="el-GR" altLang="tr-TR"/>
              <a:t>β</a:t>
            </a:r>
            <a:r>
              <a:rPr lang="tr-TR" altLang="tr-TR"/>
              <a:t>-laktoglobulin denature olur  ve </a:t>
            </a:r>
            <a:r>
              <a:rPr lang="el-GR" altLang="tr-TR"/>
              <a:t>κ</a:t>
            </a:r>
            <a:r>
              <a:rPr lang="tr-TR" altLang="tr-TR"/>
              <a:t>-kazein ile interaksiyona girer. Bu durumda enzimin (peynir mayası) </a:t>
            </a:r>
            <a:r>
              <a:rPr lang="el-GR" altLang="tr-TR"/>
              <a:t>κ</a:t>
            </a:r>
            <a:r>
              <a:rPr lang="tr-TR" altLang="tr-TR"/>
              <a:t>-kazein etkisi güçleşir ve hidrolizin hızı yavaşlar. Pıhtılaşma uzun sürede gerçekleşir ve fazla oranda su tutar. Oluşan pıhtı son derece zayıf olur ki bu da hem randımanı hem de yapıyı etkiler. Randıman artmasına karşın peynir yapısı daha yumuşak olur. Olgunlaşmanın ileri aşamalarında kusurlara neden olur. </a:t>
            </a:r>
          </a:p>
        </p:txBody>
      </p:sp>
    </p:spTree>
    <p:extLst>
      <p:ext uri="{BB962C8B-B14F-4D97-AF65-F5344CB8AC3E}">
        <p14:creationId xmlns:p14="http://schemas.microsoft.com/office/powerpoint/2010/main" val="3523944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2 İçerik Yer Tutucusu"/>
          <p:cNvSpPr>
            <a:spLocks noGrp="1"/>
          </p:cNvSpPr>
          <p:nvPr>
            <p:ph idx="1"/>
          </p:nvPr>
        </p:nvSpPr>
        <p:spPr>
          <a:xfrm>
            <a:off x="1981200" y="836614"/>
            <a:ext cx="8229600" cy="5487987"/>
          </a:xfrm>
        </p:spPr>
        <p:txBody>
          <a:bodyPr/>
          <a:lstStyle/>
          <a:p>
            <a:pPr marL="514350" indent="-514350" algn="just">
              <a:buFont typeface="Calibri" pitchFamily="34" charset="0"/>
              <a:buAutoNum type="arabicPeriod" startAt="4"/>
            </a:pPr>
            <a:r>
              <a:rPr lang="tr-TR" altLang="tr-TR" sz="2400">
                <a:solidFill>
                  <a:srgbClr val="FF0000"/>
                </a:solidFill>
                <a:latin typeface="Arial" charset="0"/>
                <a:cs typeface="Arial" charset="0"/>
              </a:rPr>
              <a:t>Kalsiyum: </a:t>
            </a:r>
            <a:r>
              <a:rPr lang="tr-TR" altLang="tr-TR" sz="2400">
                <a:latin typeface="Arial" charset="0"/>
                <a:cs typeface="Arial" charset="0"/>
              </a:rPr>
              <a:t>kazein misellerinin agragasyonu, ortamdaki çözünür haldeki Ca</a:t>
            </a:r>
            <a:r>
              <a:rPr lang="tr-TR" altLang="tr-TR" sz="2400" baseline="30000">
                <a:latin typeface="Arial" charset="0"/>
                <a:cs typeface="Arial" charset="0"/>
              </a:rPr>
              <a:t>+2</a:t>
            </a:r>
            <a:r>
              <a:rPr lang="tr-TR" altLang="tr-TR" sz="2400">
                <a:latin typeface="Arial" charset="0"/>
                <a:cs typeface="Arial" charset="0"/>
              </a:rPr>
              <a:t> iyonlarının miktarı ile ilgilidir. Bu etki sadece kalsiyum iyonları için değil 2 veya daha fazla değerdeki diğer katyonlarda bu etkiye sahiptir. </a:t>
            </a:r>
          </a:p>
          <a:p>
            <a:pPr marL="514350" indent="-514350" algn="just">
              <a:buFont typeface="Calibri" pitchFamily="34" charset="0"/>
              <a:buAutoNum type="arabicPeriod" startAt="4"/>
            </a:pPr>
            <a:r>
              <a:rPr lang="tr-TR" altLang="tr-TR" sz="2400">
                <a:solidFill>
                  <a:srgbClr val="FF0000"/>
                </a:solidFill>
                <a:latin typeface="Arial" charset="0"/>
                <a:cs typeface="Arial" charset="0"/>
              </a:rPr>
              <a:t>Enzim: </a:t>
            </a:r>
            <a:r>
              <a:rPr lang="tr-TR" altLang="tr-TR" sz="2400">
                <a:latin typeface="Arial" charset="0"/>
                <a:cs typeface="Arial" charset="0"/>
              </a:rPr>
              <a:t>kazeini pıhtılaştıran spesifik hayvansal proteaz rennin enzimidir. Hayvansal, bitkisel ve mikrobiyel kaynaklardan elde edilen enzimler </a:t>
            </a:r>
            <a:r>
              <a:rPr lang="el-GR" altLang="tr-TR" sz="2400">
                <a:latin typeface="Arial" charset="0"/>
                <a:cs typeface="Arial" charset="0"/>
              </a:rPr>
              <a:t>κ</a:t>
            </a:r>
            <a:r>
              <a:rPr lang="tr-TR" altLang="tr-TR" sz="2400">
                <a:latin typeface="Arial" charset="0"/>
                <a:cs typeface="Arial" charset="0"/>
              </a:rPr>
              <a:t>-kazeinin spesifik peptit bağlarını proteolize ederek pıhtılaşmayı sağlar.</a:t>
            </a:r>
          </a:p>
          <a:p>
            <a:pPr marL="514350" indent="-514350" algn="just">
              <a:buFont typeface="Calibri" pitchFamily="34" charset="0"/>
              <a:buAutoNum type="arabicPeriod" startAt="4"/>
            </a:pPr>
            <a:r>
              <a:rPr lang="tr-TR" altLang="tr-TR" sz="2400">
                <a:solidFill>
                  <a:srgbClr val="FF0000"/>
                </a:solidFill>
                <a:latin typeface="Arial" charset="0"/>
                <a:cs typeface="Arial" charset="0"/>
              </a:rPr>
              <a:t>Kazeinat ve kolloidal kalsiyum fosfat konsantrasyonu:</a:t>
            </a:r>
          </a:p>
          <a:p>
            <a:pPr marL="514350" indent="-514350" algn="just">
              <a:buNone/>
            </a:pPr>
            <a:r>
              <a:rPr lang="tr-TR" altLang="tr-TR" sz="2400">
                <a:latin typeface="Arial" charset="0"/>
                <a:cs typeface="Arial" charset="0"/>
              </a:rPr>
              <a:t>	Kazeinat miktarı fazla olan sütler daha sert olur.</a:t>
            </a:r>
          </a:p>
        </p:txBody>
      </p:sp>
    </p:spTree>
    <p:extLst>
      <p:ext uri="{BB962C8B-B14F-4D97-AF65-F5344CB8AC3E}">
        <p14:creationId xmlns:p14="http://schemas.microsoft.com/office/powerpoint/2010/main" val="22000392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196976"/>
            <a:ext cx="8229600" cy="5127625"/>
          </a:xfrm>
        </p:spPr>
        <p:txBody>
          <a:bodyPr/>
          <a:lstStyle/>
          <a:p>
            <a:pPr marL="514350" indent="-514350">
              <a:buFont typeface="+mj-lt"/>
              <a:buAutoNum type="arabicPeriod" startAt="7"/>
              <a:defRPr/>
            </a:pPr>
            <a:r>
              <a:rPr lang="tr-TR" dirty="0">
                <a:solidFill>
                  <a:srgbClr val="FF0000"/>
                </a:solidFill>
              </a:rPr>
              <a:t>Misellerin büyüklüğü: </a:t>
            </a:r>
            <a:r>
              <a:rPr lang="tr-TR" dirty="0"/>
              <a:t>büyük miseller daha az </a:t>
            </a:r>
            <a:r>
              <a:rPr lang="el-GR" dirty="0"/>
              <a:t>κ</a:t>
            </a:r>
            <a:r>
              <a:rPr lang="tr-TR" dirty="0"/>
              <a:t>-kazein içerir. Bu nedenle pıhtılaşma süreleri orta misellere  oranla daha uzundur.   </a:t>
            </a:r>
            <a:endParaRPr lang="tr-TR" dirty="0">
              <a:solidFill>
                <a:srgbClr val="FF0000"/>
              </a:solidFill>
            </a:endParaRPr>
          </a:p>
          <a:p>
            <a:pPr>
              <a:buFont typeface="Wingdings 2" pitchFamily="18" charset="2"/>
              <a:buNone/>
              <a:defRPr/>
            </a:pPr>
            <a:endParaRPr lang="tr-TR" dirty="0"/>
          </a:p>
        </p:txBody>
      </p:sp>
    </p:spTree>
    <p:extLst>
      <p:ext uri="{BB962C8B-B14F-4D97-AF65-F5344CB8AC3E}">
        <p14:creationId xmlns:p14="http://schemas.microsoft.com/office/powerpoint/2010/main" val="225420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9025" y="836614"/>
            <a:ext cx="7416800" cy="4585871"/>
          </a:xfrm>
          <a:prstGeom prst="rect">
            <a:avLst/>
          </a:prstGeom>
          <a:noFill/>
        </p:spPr>
        <p:txBody>
          <a:bodyPr>
            <a:spAutoFit/>
          </a:bodyPr>
          <a:lstStyle/>
          <a:p>
            <a:pPr>
              <a:defRPr/>
            </a:pPr>
            <a:r>
              <a:rPr lang="tr-TR" sz="2600" b="1" dirty="0">
                <a:solidFill>
                  <a:srgbClr val="FF0000"/>
                </a:solidFill>
              </a:rPr>
              <a:t>Kazein misellerinin </a:t>
            </a:r>
            <a:r>
              <a:rPr lang="tr-TR" sz="2600" b="1" dirty="0" err="1">
                <a:solidFill>
                  <a:srgbClr val="FF0000"/>
                </a:solidFill>
              </a:rPr>
              <a:t>stabilitesi</a:t>
            </a:r>
            <a:endParaRPr lang="tr-TR" sz="2600" b="1" dirty="0">
              <a:solidFill>
                <a:srgbClr val="FF0000"/>
              </a:solidFill>
            </a:endParaRPr>
          </a:p>
          <a:p>
            <a:pPr>
              <a:defRPr/>
            </a:pPr>
            <a:r>
              <a:rPr lang="tr-TR" sz="2400" dirty="0"/>
              <a:t>Sütün </a:t>
            </a:r>
            <a:r>
              <a:rPr lang="tr-TR" sz="2400" dirty="0" err="1"/>
              <a:t>kolloidal</a:t>
            </a:r>
            <a:r>
              <a:rPr lang="tr-TR" sz="2400" dirty="0"/>
              <a:t> </a:t>
            </a:r>
            <a:r>
              <a:rPr lang="tr-TR" sz="2400" dirty="0" err="1"/>
              <a:t>stabilitesi</a:t>
            </a:r>
            <a:r>
              <a:rPr lang="tr-TR" sz="2400" dirty="0"/>
              <a:t> en önemli </a:t>
            </a:r>
            <a:r>
              <a:rPr lang="tr-TR" sz="2400" dirty="0" err="1"/>
              <a:t>fizikokimyasal</a:t>
            </a:r>
            <a:r>
              <a:rPr lang="tr-TR" sz="2400" dirty="0"/>
              <a:t> özelliklerinden birisidir.</a:t>
            </a:r>
          </a:p>
          <a:p>
            <a:pPr>
              <a:defRPr/>
            </a:pPr>
            <a:r>
              <a:rPr lang="tr-TR" sz="2400" dirty="0"/>
              <a:t>Miseller;</a:t>
            </a:r>
          </a:p>
          <a:p>
            <a:pPr marL="342900" indent="-342900">
              <a:buFontTx/>
              <a:buChar char="-"/>
              <a:defRPr/>
            </a:pPr>
            <a:r>
              <a:rPr lang="tr-TR" sz="2400" dirty="0" err="1"/>
              <a:t>Proteinazlar</a:t>
            </a:r>
            <a:r>
              <a:rPr lang="tr-TR" sz="2400" dirty="0"/>
              <a:t> (</a:t>
            </a:r>
            <a:r>
              <a:rPr lang="tr-TR" sz="2400" dirty="0" err="1"/>
              <a:t>rennet</a:t>
            </a:r>
            <a:r>
              <a:rPr lang="tr-TR" sz="2400" dirty="0"/>
              <a:t> gibi)</a:t>
            </a:r>
          </a:p>
          <a:p>
            <a:pPr marL="342900" indent="-342900">
              <a:buFontTx/>
              <a:buChar char="-"/>
              <a:defRPr/>
            </a:pPr>
            <a:r>
              <a:rPr lang="tr-TR" sz="2400" dirty="0"/>
              <a:t>4.6 </a:t>
            </a:r>
            <a:r>
              <a:rPr lang="tr-TR" sz="2400" dirty="0" err="1"/>
              <a:t>pH’ya</a:t>
            </a:r>
            <a:r>
              <a:rPr lang="tr-TR" sz="2400" dirty="0"/>
              <a:t> </a:t>
            </a:r>
            <a:r>
              <a:rPr lang="tr-TR" sz="2400" dirty="0" err="1"/>
              <a:t>asidifikasyon</a:t>
            </a:r>
            <a:r>
              <a:rPr lang="tr-TR" sz="2400" dirty="0"/>
              <a:t>,</a:t>
            </a:r>
          </a:p>
          <a:p>
            <a:pPr marL="342900" indent="-342900">
              <a:buFontTx/>
              <a:buChar char="-"/>
              <a:defRPr/>
            </a:pPr>
            <a:r>
              <a:rPr lang="tr-TR" sz="2400" dirty="0"/>
              <a:t>%35 konsantrasyonda etanol ilavesi,</a:t>
            </a:r>
          </a:p>
          <a:p>
            <a:pPr marL="342900" indent="-342900">
              <a:buFontTx/>
              <a:buChar char="-"/>
              <a:defRPr/>
            </a:pPr>
            <a:r>
              <a:rPr lang="tr-TR" sz="2400" dirty="0"/>
              <a:t>4 M dan daha yüksek üre ilavesi,</a:t>
            </a:r>
          </a:p>
          <a:p>
            <a:pPr marL="342900" indent="-342900">
              <a:buFontTx/>
              <a:buChar char="-"/>
              <a:defRPr/>
            </a:pPr>
            <a:r>
              <a:rPr lang="tr-TR" sz="2400" dirty="0"/>
              <a:t>SDS (sodyum </a:t>
            </a:r>
            <a:r>
              <a:rPr lang="tr-TR" sz="2400" dirty="0" err="1"/>
              <a:t>dodesilsülfat</a:t>
            </a:r>
            <a:r>
              <a:rPr lang="tr-TR" sz="2400" dirty="0"/>
              <a:t>) gibi </a:t>
            </a:r>
            <a:r>
              <a:rPr lang="tr-TR" sz="2400" dirty="0" err="1"/>
              <a:t>anyonik</a:t>
            </a:r>
            <a:r>
              <a:rPr lang="tr-TR" sz="2400" dirty="0"/>
              <a:t> deterjan varlığı</a:t>
            </a:r>
          </a:p>
          <a:p>
            <a:pPr marL="342900" indent="-342900">
              <a:buFontTx/>
              <a:buChar char="-"/>
              <a:defRPr/>
            </a:pPr>
            <a:r>
              <a:rPr lang="tr-TR" sz="2400" dirty="0"/>
              <a:t>Yüksek basınç uygulamaları</a:t>
            </a:r>
          </a:p>
          <a:p>
            <a:pPr>
              <a:defRPr/>
            </a:pPr>
            <a:r>
              <a:rPr lang="tr-TR" sz="2400" dirty="0"/>
              <a:t>sonucunda </a:t>
            </a:r>
            <a:r>
              <a:rPr lang="tr-TR" sz="2400" dirty="0" err="1"/>
              <a:t>destabilize</a:t>
            </a:r>
            <a:r>
              <a:rPr lang="tr-TR" sz="2400" dirty="0"/>
              <a:t> olmaktadır.</a:t>
            </a:r>
            <a:endParaRPr lang="tr-TR" sz="2600" dirty="0"/>
          </a:p>
          <a:p>
            <a:pPr>
              <a:defRPr/>
            </a:pPr>
            <a:endParaRPr lang="tr-TR" sz="2600" b="1" dirty="0"/>
          </a:p>
        </p:txBody>
      </p:sp>
    </p:spTree>
    <p:extLst>
      <p:ext uri="{BB962C8B-B14F-4D97-AF65-F5344CB8AC3E}">
        <p14:creationId xmlns:p14="http://schemas.microsoft.com/office/powerpoint/2010/main" val="2653952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2351088" y="549276"/>
            <a:ext cx="4330700" cy="417513"/>
          </a:xfrm>
        </p:spPr>
        <p:txBody>
          <a:bodyPr>
            <a:normAutofit fontScale="90000"/>
          </a:bodyPr>
          <a:lstStyle/>
          <a:p>
            <a:pPr eaLnBrk="1" hangingPunct="1"/>
            <a:r>
              <a:rPr lang="tr-TR" altLang="tr-TR" sz="2800">
                <a:solidFill>
                  <a:srgbClr val="CC3300"/>
                </a:solidFill>
                <a:latin typeface="Comic Sans MS" pitchFamily="66" charset="0"/>
              </a:rPr>
              <a:t>SERUM PROTEİNLERİ</a:t>
            </a:r>
          </a:p>
        </p:txBody>
      </p:sp>
      <p:sp>
        <p:nvSpPr>
          <p:cNvPr id="114691" name="Rectangle 3"/>
          <p:cNvSpPr>
            <a:spLocks noGrp="1" noChangeArrowheads="1"/>
          </p:cNvSpPr>
          <p:nvPr>
            <p:ph idx="1"/>
          </p:nvPr>
        </p:nvSpPr>
        <p:spPr>
          <a:xfrm>
            <a:off x="1992313" y="1196975"/>
            <a:ext cx="8229600" cy="4032250"/>
          </a:xfrm>
        </p:spPr>
        <p:txBody>
          <a:bodyPr>
            <a:normAutofit lnSpcReduction="10000"/>
          </a:bodyPr>
          <a:lstStyle/>
          <a:p>
            <a:pPr algn="just" eaLnBrk="1" hangingPunct="1">
              <a:lnSpc>
                <a:spcPct val="90000"/>
              </a:lnSpc>
              <a:buFont typeface="Wingdings 2" pitchFamily="18" charset="2"/>
              <a:buNone/>
            </a:pPr>
            <a:r>
              <a:rPr lang="tr-TR" altLang="tr-TR" sz="2400">
                <a:latin typeface="Arial" charset="0"/>
                <a:cs typeface="Arial" charset="0"/>
              </a:rPr>
              <a:t>Yağsız sütten kazein uzaklaştırıldığında kalan süt serumu içerisinde yaklaşık % 0.7 oranında protein bulunur. Bunlara serum proteinleri veya peynir üretimi sırasında peyniraltı suyunda kaldıkları için peyniraltı suyu proteinleri adı verilir. </a:t>
            </a:r>
          </a:p>
          <a:p>
            <a:pPr algn="just" eaLnBrk="1" hangingPunct="1">
              <a:lnSpc>
                <a:spcPct val="90000"/>
              </a:lnSpc>
            </a:pPr>
            <a:endParaRPr lang="tr-TR" altLang="tr-TR" sz="2400">
              <a:latin typeface="Arial" charset="0"/>
              <a:cs typeface="Arial" charset="0"/>
            </a:endParaRPr>
          </a:p>
          <a:p>
            <a:pPr algn="just" eaLnBrk="1" hangingPunct="1">
              <a:lnSpc>
                <a:spcPct val="90000"/>
              </a:lnSpc>
              <a:buFont typeface="Wingdings 2" pitchFamily="18" charset="2"/>
              <a:buNone/>
            </a:pPr>
            <a:r>
              <a:rPr lang="tr-TR" altLang="tr-TR" sz="2400">
                <a:latin typeface="Arial" charset="0"/>
                <a:cs typeface="Arial" charset="0"/>
              </a:rPr>
              <a:t>Serum proteinleri genel olarak 3 gruba ayrılır </a:t>
            </a:r>
          </a:p>
          <a:p>
            <a:pPr lvl="1" algn="just" eaLnBrk="1" hangingPunct="1">
              <a:lnSpc>
                <a:spcPct val="90000"/>
              </a:lnSpc>
            </a:pPr>
            <a:r>
              <a:rPr lang="tr-TR" altLang="tr-TR">
                <a:latin typeface="Arial" charset="0"/>
                <a:cs typeface="Arial" charset="0"/>
              </a:rPr>
              <a:t>Albumin/laktalbumin (</a:t>
            </a:r>
            <a:r>
              <a:rPr lang="el-GR" altLang="tr-TR">
                <a:latin typeface="Arial" charset="0"/>
                <a:cs typeface="Arial" charset="0"/>
              </a:rPr>
              <a:t>α</a:t>
            </a:r>
            <a:r>
              <a:rPr lang="tr-TR" altLang="tr-TR">
                <a:latin typeface="Arial" charset="0"/>
                <a:cs typeface="Arial" charset="0"/>
              </a:rPr>
              <a:t>-laktalbumin,</a:t>
            </a:r>
            <a:r>
              <a:rPr lang="el-GR" altLang="tr-TR" b="1">
                <a:latin typeface="Arial" charset="0"/>
                <a:cs typeface="Arial" charset="0"/>
              </a:rPr>
              <a:t> </a:t>
            </a:r>
            <a:r>
              <a:rPr lang="el-GR" altLang="tr-TR">
                <a:latin typeface="Arial" charset="0"/>
                <a:cs typeface="Arial" charset="0"/>
              </a:rPr>
              <a:t>β</a:t>
            </a:r>
            <a:r>
              <a:rPr lang="tr-TR" altLang="tr-TR">
                <a:latin typeface="Arial" charset="0"/>
                <a:cs typeface="Arial" charset="0"/>
              </a:rPr>
              <a:t>-laktoglobulin, kan serum albumini)</a:t>
            </a:r>
          </a:p>
          <a:p>
            <a:pPr lvl="1" algn="just" eaLnBrk="1" hangingPunct="1">
              <a:lnSpc>
                <a:spcPct val="90000"/>
              </a:lnSpc>
            </a:pPr>
            <a:r>
              <a:rPr lang="tr-TR" altLang="tr-TR">
                <a:latin typeface="Arial" charset="0"/>
                <a:cs typeface="Arial" charset="0"/>
              </a:rPr>
              <a:t>globulin (immunoglobülinler)</a:t>
            </a:r>
          </a:p>
          <a:p>
            <a:pPr lvl="1" algn="just" eaLnBrk="1" hangingPunct="1">
              <a:lnSpc>
                <a:spcPct val="90000"/>
              </a:lnSpc>
            </a:pPr>
            <a:r>
              <a:rPr lang="tr-TR" altLang="tr-TR">
                <a:latin typeface="Arial" charset="0"/>
                <a:cs typeface="Arial" charset="0"/>
              </a:rPr>
              <a:t>proteoz-pepton </a:t>
            </a:r>
          </a:p>
        </p:txBody>
      </p:sp>
      <p:sp>
        <p:nvSpPr>
          <p:cNvPr id="37892" name="5 Altbilgi Yer Tutucusu"/>
          <p:cNvSpPr>
            <a:spLocks noGrp="1"/>
          </p:cNvSpPr>
          <p:nvPr>
            <p:ph type="ftr" sz="quarter" idx="11"/>
          </p:nvPr>
        </p:nvSpPr>
        <p:spPr bwMode="auto">
          <a:xfrm>
            <a:off x="3000376" y="5949951"/>
            <a:ext cx="6511925"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14693"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1549328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3"/>
          <p:cNvSpPr>
            <a:spLocks noGrp="1" noChangeArrowheads="1"/>
          </p:cNvSpPr>
          <p:nvPr>
            <p:ph idx="1"/>
          </p:nvPr>
        </p:nvSpPr>
        <p:spPr>
          <a:xfrm>
            <a:off x="1774826" y="1196975"/>
            <a:ext cx="8220075" cy="4464050"/>
          </a:xfrm>
        </p:spPr>
        <p:txBody>
          <a:bodyPr/>
          <a:lstStyle/>
          <a:p>
            <a:pPr algn="just" eaLnBrk="1" hangingPunct="1">
              <a:buFont typeface="Wingdings" pitchFamily="2" charset="2"/>
              <a:buNone/>
            </a:pPr>
            <a:r>
              <a:rPr lang="tr-TR" altLang="tr-TR" sz="2400">
                <a:latin typeface="Arial" charset="0"/>
                <a:cs typeface="Arial" charset="0"/>
              </a:rPr>
              <a:t>Isıl işleme oldukça duyarlıdırlar. 60 °C’nin üzerinde denatürasyon başlar. Buna karşın pH değişimlerinden etkilenmezler.</a:t>
            </a:r>
          </a:p>
          <a:p>
            <a:pPr eaLnBrk="1" hangingPunct="1">
              <a:buFont typeface="Wingdings 2" pitchFamily="18" charset="2"/>
              <a:buNone/>
            </a:pPr>
            <a:endParaRPr lang="tr-TR" altLang="tr-TR" sz="2400">
              <a:latin typeface="Arial" charset="0"/>
              <a:cs typeface="Arial" charset="0"/>
            </a:endParaRPr>
          </a:p>
          <a:p>
            <a:pPr algn="just" eaLnBrk="1" hangingPunct="1">
              <a:buFont typeface="Wingdings" pitchFamily="2" charset="2"/>
              <a:buNone/>
            </a:pPr>
            <a:r>
              <a:rPr lang="tr-TR" altLang="tr-TR" sz="2400">
                <a:latin typeface="Arial" charset="0"/>
                <a:cs typeface="Arial" charset="0"/>
              </a:rPr>
              <a:t>Her bir serum proteinin sıcaklığa karşı duyarlılıkları oldukça farklıdır. </a:t>
            </a:r>
          </a:p>
          <a:p>
            <a:pPr lvl="1" algn="just" eaLnBrk="1" hangingPunct="1"/>
            <a:r>
              <a:rPr lang="tr-TR" altLang="tr-TR">
                <a:latin typeface="Arial" charset="0"/>
                <a:cs typeface="Arial" charset="0"/>
              </a:rPr>
              <a:t>İmmünoglobülinler ve serum albumini; 74°C/15 sn. </a:t>
            </a:r>
          </a:p>
          <a:p>
            <a:pPr lvl="1" algn="just" eaLnBrk="1" hangingPunct="1"/>
            <a:r>
              <a:rPr lang="tr-TR" altLang="tr-TR">
                <a:latin typeface="Arial" charset="0"/>
                <a:cs typeface="Arial" charset="0"/>
              </a:rPr>
              <a:t>Albüminler; 85-100°C/5 dk.</a:t>
            </a:r>
          </a:p>
          <a:p>
            <a:pPr lvl="1" algn="just" eaLnBrk="1" hangingPunct="1"/>
            <a:r>
              <a:rPr lang="tr-TR" altLang="tr-TR">
                <a:latin typeface="Arial" charset="0"/>
                <a:cs typeface="Arial" charset="0"/>
              </a:rPr>
              <a:t>Proteoz-peptonlar; 95-100°C/ 30 dk. denature olurlar.</a:t>
            </a:r>
          </a:p>
        </p:txBody>
      </p:sp>
      <p:sp>
        <p:nvSpPr>
          <p:cNvPr id="38915" name="5 Altbilgi Yer Tutucusu"/>
          <p:cNvSpPr>
            <a:spLocks noGrp="1"/>
          </p:cNvSpPr>
          <p:nvPr>
            <p:ph type="ftr" sz="quarter" idx="11"/>
          </p:nvPr>
        </p:nvSpPr>
        <p:spPr bwMode="auto">
          <a:xfrm>
            <a:off x="2927350" y="6021389"/>
            <a:ext cx="6656388"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15716"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693057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Metin kutusu 1"/>
          <p:cNvSpPr txBox="1">
            <a:spLocks noChangeArrowheads="1"/>
          </p:cNvSpPr>
          <p:nvPr/>
        </p:nvSpPr>
        <p:spPr bwMode="auto">
          <a:xfrm>
            <a:off x="2208214" y="908050"/>
            <a:ext cx="7704137" cy="6002338"/>
          </a:xfrm>
          <a:prstGeom prst="rect">
            <a:avLst/>
          </a:prstGeom>
          <a:noFill/>
          <a:ln w="9525">
            <a:noFill/>
            <a:miter lim="800000"/>
            <a:headEnd/>
            <a:tailEnd/>
          </a:ln>
        </p:spPr>
        <p:txBody>
          <a:bodyPr>
            <a:spAutoFit/>
          </a:bodyPr>
          <a:lstStyle/>
          <a:p>
            <a:pPr algn="just"/>
            <a:r>
              <a:rPr lang="tr-TR" altLang="tr-TR" sz="2400"/>
              <a:t>Serum proteinlerinde, polipeptidlerin bünyesinde yüksek oranında </a:t>
            </a:r>
            <a:r>
              <a:rPr lang="el-GR" altLang="tr-TR" sz="2400"/>
              <a:t>α</a:t>
            </a:r>
            <a:r>
              <a:rPr lang="tr-TR" altLang="tr-TR" sz="2400"/>
              <a:t>-heliks konfigürasyonuna ve kükürt içeren aminoasitlere sahiptir. </a:t>
            </a:r>
          </a:p>
          <a:p>
            <a:pPr algn="just"/>
            <a:endParaRPr lang="tr-TR" altLang="tr-TR" sz="2400"/>
          </a:p>
          <a:p>
            <a:pPr algn="just"/>
            <a:r>
              <a:rPr lang="tr-TR" altLang="tr-TR" sz="2400"/>
              <a:t>Isıl işlem sırasında, hidrojen bağları ve heliks yapının yan bağları parçalanır. Polipeptid zincirleri açılır. Bu esnada, serum proteini molekülleri yeni hidrojen bağları ve disülfit bağları oluşturarak sıcaklık etkisiyle pıhtılaşır.</a:t>
            </a:r>
          </a:p>
          <a:p>
            <a:pPr algn="just"/>
            <a:endParaRPr lang="tr-TR" altLang="tr-TR" sz="2400"/>
          </a:p>
          <a:p>
            <a:pPr algn="just"/>
            <a:r>
              <a:rPr lang="tr-TR" altLang="tr-TR" sz="2400"/>
              <a:t>Sıcaklık etkisiyle serum proteinlerinin koagülasyonu sonucu oluşan pıhtı, çok ince olup gözle görülemez. Ancak kalsiyum fosfat ile birleşerek ısıtıcı yüzeyinde süttaşı olarak birikir veya </a:t>
            </a:r>
            <a:r>
              <a:rPr lang="el-GR" altLang="tr-TR" sz="2400"/>
              <a:t>κ</a:t>
            </a:r>
            <a:r>
              <a:rPr lang="tr-TR" altLang="tr-TR" sz="2400"/>
              <a:t>-kazein ile interaksiyona girerek kazein misellerinin dış yüzeyini kuşatırlar. </a:t>
            </a:r>
          </a:p>
          <a:p>
            <a:pPr algn="just"/>
            <a:r>
              <a:rPr lang="tr-TR" altLang="tr-TR" sz="2400"/>
              <a:t> </a:t>
            </a:r>
          </a:p>
          <a:p>
            <a:pPr algn="just"/>
            <a:endParaRPr lang="tr-TR" altLang="tr-TR" sz="2400"/>
          </a:p>
        </p:txBody>
      </p:sp>
    </p:spTree>
    <p:extLst>
      <p:ext uri="{BB962C8B-B14F-4D97-AF65-F5344CB8AC3E}">
        <p14:creationId xmlns:p14="http://schemas.microsoft.com/office/powerpoint/2010/main" val="4018652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4"/>
          <p:cNvPicPr>
            <a:picLocks noGrp="1" noChangeAspect="1" noChangeArrowheads="1"/>
          </p:cNvPicPr>
          <p:nvPr>
            <p:ph idx="1"/>
          </p:nvPr>
        </p:nvPicPr>
        <p:blipFill>
          <a:blip r:embed="rId2"/>
          <a:srcRect/>
          <a:stretch>
            <a:fillRect/>
          </a:stretch>
        </p:blipFill>
        <p:spPr>
          <a:xfrm>
            <a:off x="2566988" y="1125539"/>
            <a:ext cx="6481762" cy="3527425"/>
          </a:xfrm>
        </p:spPr>
      </p:pic>
      <p:sp>
        <p:nvSpPr>
          <p:cNvPr id="39939" name="5 Altbilgi Yer Tutucusu"/>
          <p:cNvSpPr>
            <a:spLocks noGrp="1"/>
          </p:cNvSpPr>
          <p:nvPr>
            <p:ph type="ftr" sz="quarter" idx="11"/>
          </p:nvPr>
        </p:nvSpPr>
        <p:spPr bwMode="auto">
          <a:xfrm>
            <a:off x="3216275" y="6021389"/>
            <a:ext cx="6440488"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17764" name="Picture 7" descr="http://www.agri.ankara.edu.tr/download/logo/renkli.jpg">
            <a:hlinkClick r:id="rId3"/>
          </p:cNvPr>
          <p:cNvPicPr>
            <a:picLocks noChangeAspect="1" noChangeArrowheads="1"/>
          </p:cNvPicPr>
          <p:nvPr/>
        </p:nvPicPr>
        <p:blipFill>
          <a:blip r:embed="rId4"/>
          <a:srcRect/>
          <a:stretch>
            <a:fillRect/>
          </a:stretch>
        </p:blipFill>
        <p:spPr bwMode="auto">
          <a:xfrm>
            <a:off x="8904289" y="44451"/>
            <a:ext cx="1152525" cy="1152525"/>
          </a:xfrm>
          <a:prstGeom prst="rect">
            <a:avLst/>
          </a:prstGeom>
          <a:noFill/>
          <a:ln w="9525">
            <a:noFill/>
            <a:miter lim="800000"/>
            <a:headEnd/>
            <a:tailEnd/>
          </a:ln>
        </p:spPr>
      </p:pic>
      <p:sp>
        <p:nvSpPr>
          <p:cNvPr id="117765" name="5 Metin kutusu"/>
          <p:cNvSpPr txBox="1">
            <a:spLocks noChangeArrowheads="1"/>
          </p:cNvSpPr>
          <p:nvPr/>
        </p:nvSpPr>
        <p:spPr bwMode="auto">
          <a:xfrm>
            <a:off x="2424113" y="4797425"/>
            <a:ext cx="7632700" cy="369888"/>
          </a:xfrm>
          <a:prstGeom prst="rect">
            <a:avLst/>
          </a:prstGeom>
          <a:noFill/>
          <a:ln w="9525">
            <a:noFill/>
            <a:miter lim="800000"/>
            <a:headEnd/>
            <a:tailEnd/>
          </a:ln>
        </p:spPr>
        <p:txBody>
          <a:bodyPr>
            <a:spAutoFit/>
          </a:bodyPr>
          <a:lstStyle/>
          <a:p>
            <a:r>
              <a:rPr lang="tr-TR" altLang="tr-TR"/>
              <a:t>Serum proteinlerinin doğal (A) ve denature (B) formları</a:t>
            </a:r>
          </a:p>
        </p:txBody>
      </p:sp>
    </p:spTree>
    <p:extLst>
      <p:ext uri="{BB962C8B-B14F-4D97-AF65-F5344CB8AC3E}">
        <p14:creationId xmlns:p14="http://schemas.microsoft.com/office/powerpoint/2010/main" val="1631463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3"/>
          <p:cNvSpPr>
            <a:spLocks noGrp="1" noChangeArrowheads="1"/>
          </p:cNvSpPr>
          <p:nvPr>
            <p:ph idx="1"/>
          </p:nvPr>
        </p:nvSpPr>
        <p:spPr>
          <a:xfrm>
            <a:off x="1992314" y="1268413"/>
            <a:ext cx="7991475" cy="4176712"/>
          </a:xfrm>
        </p:spPr>
        <p:txBody>
          <a:bodyPr>
            <a:normAutofit fontScale="92500"/>
          </a:bodyPr>
          <a:lstStyle/>
          <a:p>
            <a:pPr algn="just" eaLnBrk="1" hangingPunct="1">
              <a:buFont typeface="Wingdings" pitchFamily="2" charset="2"/>
              <a:buNone/>
            </a:pPr>
            <a:r>
              <a:rPr lang="tr-TR" altLang="tr-TR">
                <a:latin typeface="Arial" charset="0"/>
                <a:cs typeface="Arial" charset="0"/>
              </a:rPr>
              <a:t>Serum proteinlerinin denaturasyonu Süt teknolojisi açısından önemlidir. Yoğurt, ayran gibi fermente ürünlerin üretimde serum proteinlerinin denaturasyonu önemli katkı sağlarken; peynir teknolojisinde problem yaratır. Sıcaklık etkisi ile oluşan pıhtı çok ince ve gözle görülmez olduğundan kazein misellerinin üzerinde yerleşerek peynir mayasının kazeine etkisini engeller. Ayrıca pıhtının su tutma kapasitesini artırır. </a:t>
            </a:r>
          </a:p>
          <a:p>
            <a:pPr algn="just" eaLnBrk="1" hangingPunct="1">
              <a:buFont typeface="Wingdings" pitchFamily="2" charset="2"/>
              <a:buNone/>
            </a:pPr>
            <a:r>
              <a:rPr lang="tr-TR" altLang="tr-TR">
                <a:latin typeface="Arial" charset="0"/>
                <a:cs typeface="Arial" charset="0"/>
              </a:rPr>
              <a:t>Ancak Lor peyniri gibi bazı peynirlerin üretiminde bu özellikten yararlanılır.</a:t>
            </a:r>
          </a:p>
          <a:p>
            <a:pPr algn="just" eaLnBrk="1" hangingPunct="1">
              <a:buFontTx/>
              <a:buNone/>
            </a:pPr>
            <a:endParaRPr lang="tr-TR" altLang="tr-TR">
              <a:solidFill>
                <a:srgbClr val="FF0000"/>
              </a:solidFill>
              <a:latin typeface="Arial" charset="0"/>
              <a:cs typeface="Arial" charset="0"/>
            </a:endParaRPr>
          </a:p>
          <a:p>
            <a:pPr algn="just" eaLnBrk="1" hangingPunct="1">
              <a:buFont typeface="Wingdings" pitchFamily="2" charset="2"/>
              <a:buNone/>
            </a:pPr>
            <a:endParaRPr lang="tr-TR" altLang="tr-TR">
              <a:solidFill>
                <a:srgbClr val="0000CC"/>
              </a:solidFill>
              <a:latin typeface="Arial" charset="0"/>
              <a:cs typeface="Arial" charset="0"/>
            </a:endParaRPr>
          </a:p>
        </p:txBody>
      </p:sp>
      <p:sp>
        <p:nvSpPr>
          <p:cNvPr id="40963" name="5 Altbilgi Yer Tutucusu"/>
          <p:cNvSpPr>
            <a:spLocks noGrp="1"/>
          </p:cNvSpPr>
          <p:nvPr>
            <p:ph type="ftr" sz="quarter" idx="11"/>
          </p:nvPr>
        </p:nvSpPr>
        <p:spPr bwMode="auto">
          <a:xfrm>
            <a:off x="3216275" y="5805489"/>
            <a:ext cx="6192838"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118788"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1511211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08214" y="1268413"/>
            <a:ext cx="7488237" cy="2678112"/>
          </a:xfrm>
          <a:prstGeom prst="rect">
            <a:avLst/>
          </a:prstGeom>
          <a:noFill/>
        </p:spPr>
        <p:txBody>
          <a:bodyPr>
            <a:spAutoFit/>
          </a:bodyPr>
          <a:lstStyle/>
          <a:p>
            <a:pPr>
              <a:defRPr/>
            </a:pPr>
            <a:r>
              <a:rPr lang="tr-TR" sz="2400" b="1" dirty="0" err="1">
                <a:solidFill>
                  <a:srgbClr val="FF0000"/>
                </a:solidFill>
              </a:rPr>
              <a:t>Albumin</a:t>
            </a:r>
            <a:r>
              <a:rPr lang="tr-TR" sz="2400" b="1" dirty="0">
                <a:solidFill>
                  <a:srgbClr val="FF0000"/>
                </a:solidFill>
              </a:rPr>
              <a:t> (</a:t>
            </a:r>
            <a:r>
              <a:rPr lang="tr-TR" sz="2400" b="1" dirty="0" err="1">
                <a:solidFill>
                  <a:srgbClr val="FF0000"/>
                </a:solidFill>
              </a:rPr>
              <a:t>Laktalbumin</a:t>
            </a:r>
            <a:r>
              <a:rPr lang="tr-TR" sz="2400" b="1" dirty="0">
                <a:solidFill>
                  <a:srgbClr val="FF0000"/>
                </a:solidFill>
              </a:rPr>
              <a:t> ) </a:t>
            </a:r>
          </a:p>
          <a:p>
            <a:pPr>
              <a:defRPr/>
            </a:pPr>
            <a:endParaRPr lang="tr-TR" sz="2400" b="1" dirty="0">
              <a:solidFill>
                <a:srgbClr val="FF0000"/>
              </a:solidFill>
            </a:endParaRPr>
          </a:p>
          <a:p>
            <a:pPr algn="just">
              <a:defRPr/>
            </a:pPr>
            <a:r>
              <a:rPr lang="tr-TR" sz="2400" dirty="0"/>
              <a:t>Serum proteinlerinden amonyum sülfat ile çöktürülerek ayrılabilen protein fraksiyonlarıdır. </a:t>
            </a:r>
          </a:p>
          <a:p>
            <a:pPr marL="342900" indent="-342900" algn="just">
              <a:buFont typeface="Arial" panose="020B0604020202020204" pitchFamily="34" charset="0"/>
              <a:buChar char="•"/>
              <a:defRPr/>
            </a:pPr>
            <a:r>
              <a:rPr lang="el-GR" sz="2400" dirty="0"/>
              <a:t>β</a:t>
            </a:r>
            <a:r>
              <a:rPr lang="tr-TR" sz="2400" dirty="0"/>
              <a:t>- </a:t>
            </a:r>
            <a:r>
              <a:rPr lang="tr-TR" sz="2400" dirty="0" err="1"/>
              <a:t>laktoglobulin</a:t>
            </a:r>
            <a:endParaRPr lang="tr-TR" sz="2400" dirty="0"/>
          </a:p>
          <a:p>
            <a:pPr marL="342900" indent="-342900" algn="just">
              <a:buFont typeface="Arial" panose="020B0604020202020204" pitchFamily="34" charset="0"/>
              <a:buChar char="•"/>
              <a:defRPr/>
            </a:pPr>
            <a:r>
              <a:rPr lang="tr-TR" sz="2400" dirty="0"/>
              <a:t>α- </a:t>
            </a:r>
            <a:r>
              <a:rPr lang="tr-TR" sz="2400" dirty="0" err="1"/>
              <a:t>laktalbumin</a:t>
            </a:r>
            <a:r>
              <a:rPr lang="tr-TR" sz="2400" dirty="0"/>
              <a:t> </a:t>
            </a:r>
          </a:p>
          <a:p>
            <a:pPr marL="342900" indent="-342900" algn="just">
              <a:buFont typeface="Arial" panose="020B0604020202020204" pitchFamily="34" charset="0"/>
              <a:buChar char="•"/>
              <a:defRPr/>
            </a:pPr>
            <a:r>
              <a:rPr lang="tr-TR" sz="2400" dirty="0"/>
              <a:t>Kan serum </a:t>
            </a:r>
            <a:r>
              <a:rPr lang="tr-TR" sz="2400" dirty="0" err="1"/>
              <a:t>albumini</a:t>
            </a:r>
            <a:endParaRPr lang="tr-TR" sz="2400" dirty="0"/>
          </a:p>
        </p:txBody>
      </p:sp>
    </p:spTree>
    <p:extLst>
      <p:ext uri="{BB962C8B-B14F-4D97-AF65-F5344CB8AC3E}">
        <p14:creationId xmlns:p14="http://schemas.microsoft.com/office/powerpoint/2010/main" val="763993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Başlık"/>
          <p:cNvSpPr>
            <a:spLocks noGrp="1"/>
          </p:cNvSpPr>
          <p:nvPr>
            <p:ph type="title"/>
          </p:nvPr>
        </p:nvSpPr>
        <p:spPr>
          <a:xfrm>
            <a:off x="1992313" y="549275"/>
            <a:ext cx="8229600" cy="1143000"/>
          </a:xfrm>
        </p:spPr>
        <p:txBody>
          <a:bodyPr/>
          <a:lstStyle/>
          <a:p>
            <a:r>
              <a:rPr lang="el-GR" altLang="tr-TR" sz="2800" b="1"/>
              <a:t>β</a:t>
            </a:r>
            <a:r>
              <a:rPr lang="tr-TR" altLang="tr-TR" sz="2800" b="1"/>
              <a:t>-laktoglobulin </a:t>
            </a:r>
          </a:p>
        </p:txBody>
      </p:sp>
      <p:sp>
        <p:nvSpPr>
          <p:cNvPr id="120835" name="2 İçerik Yer Tutucusu"/>
          <p:cNvSpPr>
            <a:spLocks noGrp="1"/>
          </p:cNvSpPr>
          <p:nvPr>
            <p:ph idx="1"/>
          </p:nvPr>
        </p:nvSpPr>
        <p:spPr>
          <a:xfrm>
            <a:off x="1981200" y="1935163"/>
            <a:ext cx="8229600" cy="2646362"/>
          </a:xfrm>
        </p:spPr>
        <p:txBody>
          <a:bodyPr/>
          <a:lstStyle/>
          <a:p>
            <a:pPr algn="just">
              <a:buFont typeface="Wingdings 2" pitchFamily="18" charset="2"/>
              <a:buNone/>
            </a:pPr>
            <a:r>
              <a:rPr lang="tr-TR" altLang="tr-TR" sz="2400">
                <a:latin typeface="Arial" charset="0"/>
                <a:cs typeface="Arial" charset="0"/>
              </a:rPr>
              <a:t>Diğer fraksiyonlara oranla daha önemli olup miktar olarak da toplam laktalbuminlerin yarısından fazlasını oluşturur. </a:t>
            </a:r>
          </a:p>
          <a:p>
            <a:pPr algn="just">
              <a:buFont typeface="Wingdings 2" pitchFamily="18" charset="2"/>
              <a:buNone/>
            </a:pPr>
            <a:r>
              <a:rPr lang="tr-TR" altLang="tr-TR" sz="2400">
                <a:latin typeface="Arial" charset="0"/>
                <a:cs typeface="Arial" charset="0"/>
              </a:rPr>
              <a:t>pH 5.2 de dialize edildiğinde </a:t>
            </a:r>
            <a:r>
              <a:rPr lang="el-GR" altLang="tr-TR" sz="2400">
                <a:latin typeface="Arial" charset="0"/>
                <a:cs typeface="Arial" charset="0"/>
              </a:rPr>
              <a:t>β</a:t>
            </a:r>
            <a:r>
              <a:rPr lang="tr-TR" altLang="tr-TR" sz="2400">
                <a:latin typeface="Arial" charset="0"/>
                <a:cs typeface="Arial" charset="0"/>
              </a:rPr>
              <a:t>-laktoglobulin kristalleri elde edilir. </a:t>
            </a:r>
          </a:p>
          <a:p>
            <a:pPr algn="just">
              <a:buFont typeface="Wingdings 2" pitchFamily="18" charset="2"/>
              <a:buNone/>
            </a:pPr>
            <a:r>
              <a:rPr lang="tr-TR" altLang="tr-TR" sz="2400">
                <a:latin typeface="Arial" charset="0"/>
                <a:cs typeface="Arial" charset="0"/>
              </a:rPr>
              <a:t>Lösin ve lisin aminoasitleri açısından oldukça zengindir. </a:t>
            </a:r>
          </a:p>
        </p:txBody>
      </p:sp>
    </p:spTree>
    <p:extLst>
      <p:ext uri="{BB962C8B-B14F-4D97-AF65-F5344CB8AC3E}">
        <p14:creationId xmlns:p14="http://schemas.microsoft.com/office/powerpoint/2010/main" val="4286706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Başlık"/>
          <p:cNvSpPr>
            <a:spLocks noGrp="1"/>
          </p:cNvSpPr>
          <p:nvPr>
            <p:ph type="title"/>
          </p:nvPr>
        </p:nvSpPr>
        <p:spPr/>
        <p:txBody>
          <a:bodyPr/>
          <a:lstStyle/>
          <a:p>
            <a:r>
              <a:rPr lang="el-GR" altLang="tr-TR" sz="2800" b="1"/>
              <a:t>α</a:t>
            </a:r>
            <a:r>
              <a:rPr lang="tr-TR" altLang="tr-TR" sz="2800" b="1"/>
              <a:t>-laktalbumin </a:t>
            </a:r>
          </a:p>
        </p:txBody>
      </p:sp>
      <p:sp>
        <p:nvSpPr>
          <p:cNvPr id="121859" name="2 İçerik Yer Tutucusu"/>
          <p:cNvSpPr>
            <a:spLocks noGrp="1"/>
          </p:cNvSpPr>
          <p:nvPr>
            <p:ph idx="1"/>
          </p:nvPr>
        </p:nvSpPr>
        <p:spPr>
          <a:xfrm>
            <a:off x="1981200" y="1935163"/>
            <a:ext cx="8229600" cy="2501900"/>
          </a:xfrm>
        </p:spPr>
        <p:txBody>
          <a:bodyPr/>
          <a:lstStyle/>
          <a:p>
            <a:pPr indent="-9525" algn="just">
              <a:buNone/>
            </a:pPr>
            <a:r>
              <a:rPr lang="tr-TR" altLang="tr-TR" sz="2400">
                <a:latin typeface="Arial" charset="0"/>
                <a:cs typeface="Arial" charset="0"/>
              </a:rPr>
              <a:t>Toplam laktalbuminlerin yaklaşık %20-25 ni oluşturur. Lisin, lösin, sistin ve aspartik asit açısından zengindir. Dializ, pH 4.0’ de yapıldığında </a:t>
            </a:r>
            <a:r>
              <a:rPr lang="el-GR" altLang="tr-TR" sz="2400">
                <a:latin typeface="Arial" charset="0"/>
                <a:cs typeface="Arial" charset="0"/>
              </a:rPr>
              <a:t>α</a:t>
            </a:r>
            <a:r>
              <a:rPr lang="tr-TR" altLang="tr-TR" sz="2400">
                <a:latin typeface="Arial" charset="0"/>
                <a:cs typeface="Arial" charset="0"/>
              </a:rPr>
              <a:t>-laktalbumin kristalleri meydana gelir. Bu protein, sulandırılmış tuz çözeltilerinde, </a:t>
            </a:r>
            <a:r>
              <a:rPr lang="el-GR" altLang="tr-TR" sz="2400">
                <a:latin typeface="Arial" charset="0"/>
                <a:cs typeface="Arial" charset="0"/>
              </a:rPr>
              <a:t>β</a:t>
            </a:r>
            <a:r>
              <a:rPr lang="tr-TR" altLang="tr-TR" sz="2400">
                <a:latin typeface="Arial" charset="0"/>
                <a:cs typeface="Arial" charset="0"/>
              </a:rPr>
              <a:t>-laktoglobulin’ e oranla daha az çözünür. </a:t>
            </a:r>
          </a:p>
        </p:txBody>
      </p:sp>
    </p:spTree>
    <p:extLst>
      <p:ext uri="{BB962C8B-B14F-4D97-AF65-F5344CB8AC3E}">
        <p14:creationId xmlns:p14="http://schemas.microsoft.com/office/powerpoint/2010/main" val="2555419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Başlık"/>
          <p:cNvSpPr>
            <a:spLocks noGrp="1"/>
          </p:cNvSpPr>
          <p:nvPr>
            <p:ph type="title"/>
          </p:nvPr>
        </p:nvSpPr>
        <p:spPr>
          <a:xfrm>
            <a:off x="1919288" y="476250"/>
            <a:ext cx="8229600" cy="1143000"/>
          </a:xfrm>
        </p:spPr>
        <p:txBody>
          <a:bodyPr/>
          <a:lstStyle/>
          <a:p>
            <a:r>
              <a:rPr lang="tr-TR" altLang="tr-TR" sz="3200" b="1"/>
              <a:t>Kan serum albumini </a:t>
            </a:r>
          </a:p>
        </p:txBody>
      </p:sp>
      <p:sp>
        <p:nvSpPr>
          <p:cNvPr id="110595" name="2 İçerik Yer Tutucusu"/>
          <p:cNvSpPr>
            <a:spLocks noGrp="1"/>
          </p:cNvSpPr>
          <p:nvPr>
            <p:ph idx="1"/>
          </p:nvPr>
        </p:nvSpPr>
        <p:spPr>
          <a:xfrm>
            <a:off x="1992313" y="1700213"/>
            <a:ext cx="8229600" cy="4032250"/>
          </a:xfrm>
        </p:spPr>
        <p:txBody>
          <a:bodyPr>
            <a:normAutofit fontScale="92500" lnSpcReduction="10000"/>
          </a:bodyPr>
          <a:lstStyle/>
          <a:p>
            <a:pPr indent="-9525" algn="just">
              <a:buNone/>
              <a:defRPr/>
            </a:pPr>
            <a:r>
              <a:rPr lang="tr-TR" altLang="tr-TR" sz="2400" dirty="0">
                <a:latin typeface="Arial" panose="020B0604020202020204" pitchFamily="34" charset="0"/>
                <a:cs typeface="Arial" panose="020B0604020202020204" pitchFamily="34" charset="0"/>
              </a:rPr>
              <a:t>Sığır kanı </a:t>
            </a:r>
            <a:r>
              <a:rPr lang="tr-TR" altLang="tr-TR" sz="2400" dirty="0" err="1">
                <a:latin typeface="Arial" panose="020B0604020202020204" pitchFamily="34" charset="0"/>
                <a:cs typeface="Arial" panose="020B0604020202020204" pitchFamily="34" charset="0"/>
              </a:rPr>
              <a:t>albuminine</a:t>
            </a:r>
            <a:r>
              <a:rPr lang="tr-TR" altLang="tr-TR" sz="2400" dirty="0">
                <a:latin typeface="Arial" panose="020B0604020202020204" pitchFamily="34" charset="0"/>
                <a:cs typeface="Arial" panose="020B0604020202020204" pitchFamily="34" charset="0"/>
              </a:rPr>
              <a:t> benzediği için bu </a:t>
            </a:r>
            <a:r>
              <a:rPr lang="tr-TR" altLang="tr-TR" sz="2400" dirty="0" err="1">
                <a:latin typeface="Arial" panose="020B0604020202020204" pitchFamily="34" charset="0"/>
                <a:cs typeface="Arial" panose="020B0604020202020204" pitchFamily="34" charset="0"/>
              </a:rPr>
              <a:t>isimlede</a:t>
            </a:r>
            <a:r>
              <a:rPr lang="tr-TR" altLang="tr-TR" sz="2400" dirty="0">
                <a:latin typeface="Arial" panose="020B0604020202020204" pitchFamily="34" charset="0"/>
                <a:cs typeface="Arial" panose="020B0604020202020204" pitchFamily="34" charset="0"/>
              </a:rPr>
              <a:t> adlandırılır. Serum proteinlerinin %2-8’ni oluşturur.  </a:t>
            </a:r>
          </a:p>
          <a:p>
            <a:pPr indent="-9525" algn="just">
              <a:buNone/>
              <a:defRPr/>
            </a:pPr>
            <a:endParaRPr lang="tr-TR" altLang="tr-TR" sz="2400" dirty="0">
              <a:latin typeface="Arial" panose="020B0604020202020204" pitchFamily="34" charset="0"/>
              <a:cs typeface="Arial" panose="020B0604020202020204" pitchFamily="34" charset="0"/>
            </a:endParaRPr>
          </a:p>
          <a:p>
            <a:pPr indent="-9525" algn="just">
              <a:buNone/>
              <a:defRPr/>
            </a:pPr>
            <a:r>
              <a:rPr lang="tr-TR" altLang="tr-TR" sz="2400" dirty="0">
                <a:latin typeface="Arial" panose="020B0604020202020204" pitchFamily="34" charset="0"/>
                <a:cs typeface="Arial" panose="020B0604020202020204" pitchFamily="34" charset="0"/>
              </a:rPr>
              <a:t>Özetle;</a:t>
            </a:r>
          </a:p>
          <a:p>
            <a:pPr marL="606425" indent="-342900" algn="just">
              <a:defRPr/>
            </a:pPr>
            <a:r>
              <a:rPr lang="tr-TR" altLang="tr-TR" sz="2400" dirty="0" err="1">
                <a:latin typeface="Arial" panose="020B0604020202020204" pitchFamily="34" charset="0"/>
                <a:cs typeface="Arial" panose="020B0604020202020204" pitchFamily="34" charset="0"/>
              </a:rPr>
              <a:t>Laktalbumin</a:t>
            </a:r>
            <a:r>
              <a:rPr lang="tr-TR" altLang="tr-TR" sz="2400" dirty="0">
                <a:latin typeface="Arial" panose="020B0604020202020204" pitchFamily="34" charset="0"/>
                <a:cs typeface="Arial" panose="020B0604020202020204" pitchFamily="34" charset="0"/>
              </a:rPr>
              <a:t> yüksek biyolojik değere sahiptir. Biyolojik değeri yumurtadan yüksektir. </a:t>
            </a:r>
          </a:p>
          <a:p>
            <a:pPr marL="606425" indent="-342900" algn="just">
              <a:defRPr/>
            </a:pPr>
            <a:r>
              <a:rPr lang="tr-TR" altLang="tr-TR" sz="2400" dirty="0">
                <a:latin typeface="Arial" panose="020B0604020202020204" pitchFamily="34" charset="0"/>
                <a:cs typeface="Arial" panose="020B0604020202020204" pitchFamily="34" charset="0"/>
              </a:rPr>
              <a:t>Suda </a:t>
            </a:r>
            <a:r>
              <a:rPr lang="tr-TR" altLang="tr-TR" sz="2400" dirty="0" err="1">
                <a:latin typeface="Arial" panose="020B0604020202020204" pitchFamily="34" charset="0"/>
                <a:cs typeface="Arial" panose="020B0604020202020204" pitchFamily="34" charset="0"/>
              </a:rPr>
              <a:t>kolloidal</a:t>
            </a:r>
            <a:r>
              <a:rPr lang="tr-TR" altLang="tr-TR" sz="2400" dirty="0">
                <a:latin typeface="Arial" panose="020B0604020202020204" pitchFamily="34" charset="0"/>
                <a:cs typeface="Arial" panose="020B0604020202020204" pitchFamily="34" charset="0"/>
              </a:rPr>
              <a:t> olarak çözünür özelliktedir.</a:t>
            </a:r>
          </a:p>
          <a:p>
            <a:pPr marL="606425" indent="-342900" algn="just">
              <a:defRPr/>
            </a:pPr>
            <a:r>
              <a:rPr lang="tr-TR" altLang="tr-TR" sz="2400" dirty="0">
                <a:latin typeface="Arial" panose="020B0604020202020204" pitchFamily="34" charset="0"/>
                <a:cs typeface="Arial" panose="020B0604020202020204" pitchFamily="34" charset="0"/>
              </a:rPr>
              <a:t>Hidrofil niteliktedir. Kazeinin pıhtılaşmasını bir dereceye kadar engelleme özelliğine sahiptir.</a:t>
            </a:r>
          </a:p>
          <a:p>
            <a:pPr marL="606425" indent="-342900" algn="just">
              <a:defRPr/>
            </a:pPr>
            <a:r>
              <a:rPr lang="tr-TR" altLang="tr-TR" sz="2400" dirty="0">
                <a:latin typeface="Arial" panose="020B0604020202020204" pitchFamily="34" charset="0"/>
                <a:cs typeface="Arial" panose="020B0604020202020204" pitchFamily="34" charset="0"/>
              </a:rPr>
              <a:t>Asit ve peynir mayasına karşı oldukça dayanıklı, sıcaklığa karşı hassastır. </a:t>
            </a:r>
          </a:p>
        </p:txBody>
      </p:sp>
    </p:spTree>
    <p:extLst>
      <p:ext uri="{BB962C8B-B14F-4D97-AF65-F5344CB8AC3E}">
        <p14:creationId xmlns:p14="http://schemas.microsoft.com/office/powerpoint/2010/main" val="1825537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92314" y="692151"/>
            <a:ext cx="8135937" cy="5324535"/>
          </a:xfrm>
          <a:prstGeom prst="rect">
            <a:avLst/>
          </a:prstGeom>
          <a:noFill/>
        </p:spPr>
        <p:txBody>
          <a:bodyPr>
            <a:spAutoFit/>
          </a:bodyPr>
          <a:lstStyle/>
          <a:p>
            <a:pPr algn="just">
              <a:defRPr/>
            </a:pPr>
            <a:r>
              <a:rPr lang="tr-TR" sz="2800" b="1" dirty="0" err="1">
                <a:solidFill>
                  <a:srgbClr val="FF0000"/>
                </a:solidFill>
              </a:rPr>
              <a:t>Laktoglogulin</a:t>
            </a:r>
            <a:r>
              <a:rPr lang="tr-TR" sz="2800" b="1" dirty="0">
                <a:solidFill>
                  <a:srgbClr val="FF0000"/>
                </a:solidFill>
              </a:rPr>
              <a:t> </a:t>
            </a:r>
          </a:p>
          <a:p>
            <a:pPr algn="just">
              <a:defRPr/>
            </a:pPr>
            <a:r>
              <a:rPr lang="tr-TR" sz="2400" dirty="0"/>
              <a:t>Süt proteinlerinin yaklaşık %2’sini oluşturur. Kolostrumda yüksek olduğu için «kolostrum proteini» ve </a:t>
            </a:r>
            <a:r>
              <a:rPr lang="tr-TR" sz="2400" dirty="0" err="1"/>
              <a:t>immünite</a:t>
            </a:r>
            <a:r>
              <a:rPr lang="tr-TR" sz="2400" dirty="0"/>
              <a:t> özelliğinden dolayı «</a:t>
            </a:r>
            <a:r>
              <a:rPr lang="tr-TR" sz="2400" dirty="0" err="1"/>
              <a:t>immünoglobulinler</a:t>
            </a:r>
            <a:r>
              <a:rPr lang="tr-TR" sz="2400" dirty="0"/>
              <a:t>» olarak isimlendirilir. </a:t>
            </a:r>
          </a:p>
          <a:p>
            <a:pPr algn="just">
              <a:defRPr/>
            </a:pPr>
            <a:r>
              <a:rPr lang="tr-TR" sz="2400" dirty="0"/>
              <a:t>Yeni doğan yavruyu enfeksiyonlara karşı korur. 2 fraksiyonu vardır. </a:t>
            </a:r>
          </a:p>
          <a:p>
            <a:pPr marL="342900" indent="-342900" algn="just">
              <a:buFont typeface="Arial" panose="020B0604020202020204" pitchFamily="34" charset="0"/>
              <a:buChar char="•"/>
              <a:defRPr/>
            </a:pPr>
            <a:r>
              <a:rPr lang="tr-TR" sz="2400" dirty="0" err="1"/>
              <a:t>Euglobulin</a:t>
            </a:r>
            <a:r>
              <a:rPr lang="tr-TR" sz="2400" dirty="0"/>
              <a:t> </a:t>
            </a:r>
          </a:p>
          <a:p>
            <a:pPr marL="342900" indent="-342900" algn="just">
              <a:buFont typeface="Arial" panose="020B0604020202020204" pitchFamily="34" charset="0"/>
              <a:buChar char="•"/>
              <a:defRPr/>
            </a:pPr>
            <a:r>
              <a:rPr lang="tr-TR" sz="2400" dirty="0" err="1"/>
              <a:t>Pseudoglobulin</a:t>
            </a:r>
            <a:r>
              <a:rPr lang="tr-TR" sz="2400" dirty="0"/>
              <a:t> </a:t>
            </a:r>
          </a:p>
          <a:p>
            <a:pPr marL="342900" indent="-342900" algn="just">
              <a:buFont typeface="Wingdings" panose="05000000000000000000" pitchFamily="2" charset="2"/>
              <a:buChar char="Ø"/>
              <a:defRPr/>
            </a:pPr>
            <a:r>
              <a:rPr lang="tr-TR" sz="2400" dirty="0"/>
              <a:t>İnek sütünde </a:t>
            </a:r>
            <a:r>
              <a:rPr lang="tr-TR" sz="2400" dirty="0" err="1"/>
              <a:t>IgG</a:t>
            </a:r>
            <a:r>
              <a:rPr lang="tr-TR" sz="2400" dirty="0"/>
              <a:t>, </a:t>
            </a:r>
            <a:r>
              <a:rPr lang="tr-TR" sz="2400" dirty="0" err="1"/>
              <a:t>IgA</a:t>
            </a:r>
            <a:r>
              <a:rPr lang="tr-TR" sz="2400" dirty="0"/>
              <a:t>, </a:t>
            </a:r>
            <a:r>
              <a:rPr lang="tr-TR" sz="2400" dirty="0" err="1"/>
              <a:t>IgM</a:t>
            </a:r>
            <a:r>
              <a:rPr lang="tr-TR" sz="2400" dirty="0"/>
              <a:t> olmak üzere 3 ayrı tipi izole edilmiştir. İnsan sütünde ilaveten </a:t>
            </a:r>
            <a:r>
              <a:rPr lang="tr-TR" sz="2400" dirty="0" err="1"/>
              <a:t>IgD</a:t>
            </a:r>
            <a:r>
              <a:rPr lang="tr-TR" sz="2400" dirty="0"/>
              <a:t> ve </a:t>
            </a:r>
            <a:r>
              <a:rPr lang="tr-TR" sz="2400" dirty="0" err="1"/>
              <a:t>IgE</a:t>
            </a:r>
            <a:r>
              <a:rPr lang="tr-TR" sz="2400" dirty="0"/>
              <a:t> tanımlanmıştır. </a:t>
            </a:r>
          </a:p>
          <a:p>
            <a:pPr marL="342900" indent="-342900" algn="just">
              <a:buFont typeface="Wingdings" panose="05000000000000000000" pitchFamily="2" charset="2"/>
              <a:buChar char="Ø"/>
              <a:defRPr/>
            </a:pPr>
            <a:r>
              <a:rPr lang="tr-TR" sz="2400" dirty="0"/>
              <a:t>Sütün antikorları arasındadır.</a:t>
            </a:r>
          </a:p>
          <a:p>
            <a:pPr marL="342900" indent="-342900" algn="just">
              <a:buFont typeface="Wingdings" panose="05000000000000000000" pitchFamily="2" charset="2"/>
              <a:buChar char="Ø"/>
              <a:defRPr/>
            </a:pPr>
            <a:r>
              <a:rPr lang="tr-TR" sz="2400" dirty="0"/>
              <a:t>Peynir mayası ve aside dayanıklı, ısıya karşı hassastır.</a:t>
            </a:r>
          </a:p>
          <a:p>
            <a:pPr marL="342900" indent="-342900" algn="just">
              <a:buFont typeface="Wingdings" panose="05000000000000000000" pitchFamily="2" charset="2"/>
              <a:buChar char="Ø"/>
              <a:defRPr/>
            </a:pPr>
            <a:r>
              <a:rPr lang="tr-TR" sz="2400" dirty="0"/>
              <a:t>Peynir üretiminde </a:t>
            </a:r>
            <a:r>
              <a:rPr lang="tr-TR" sz="2400" dirty="0" err="1"/>
              <a:t>laktabuminle</a:t>
            </a:r>
            <a:r>
              <a:rPr lang="tr-TR" sz="2400" dirty="0"/>
              <a:t> birlikte pas’ </a:t>
            </a:r>
            <a:r>
              <a:rPr lang="tr-TR" sz="2400" dirty="0" err="1"/>
              <a:t>na</a:t>
            </a:r>
            <a:r>
              <a:rPr lang="tr-TR" sz="2400" dirty="0"/>
              <a:t> geçer.  </a:t>
            </a:r>
          </a:p>
          <a:p>
            <a:pPr algn="just">
              <a:defRPr/>
            </a:pPr>
            <a:endParaRPr lang="tr-TR" sz="2400" dirty="0"/>
          </a:p>
        </p:txBody>
      </p:sp>
    </p:spTree>
    <p:extLst>
      <p:ext uri="{BB962C8B-B14F-4D97-AF65-F5344CB8AC3E}">
        <p14:creationId xmlns:p14="http://schemas.microsoft.com/office/powerpoint/2010/main" val="195221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79651" y="706438"/>
            <a:ext cx="8208963" cy="5632450"/>
          </a:xfrm>
          <a:prstGeom prst="rect">
            <a:avLst/>
          </a:prstGeom>
          <a:noFill/>
        </p:spPr>
        <p:txBody>
          <a:bodyPr>
            <a:spAutoFit/>
          </a:bodyPr>
          <a:lstStyle/>
          <a:p>
            <a:pPr>
              <a:defRPr/>
            </a:pPr>
            <a:r>
              <a:rPr lang="tr-TR" sz="2400" dirty="0">
                <a:solidFill>
                  <a:srgbClr val="FF0000"/>
                </a:solidFill>
              </a:rPr>
              <a:t>*</a:t>
            </a:r>
            <a:r>
              <a:rPr lang="tr-TR" sz="2400" dirty="0"/>
              <a:t>İyi kaliteli sütte kazein miselleri aşağıdaki uygulamalara normal şartlarda dayanıklıdır.</a:t>
            </a:r>
          </a:p>
          <a:p>
            <a:pPr marL="457200" indent="-457200">
              <a:buFontTx/>
              <a:buAutoNum type="arabicPeriod"/>
              <a:defRPr/>
            </a:pPr>
            <a:r>
              <a:rPr lang="tr-TR" sz="2400" dirty="0" err="1">
                <a:solidFill>
                  <a:srgbClr val="FF0000"/>
                </a:solidFill>
              </a:rPr>
              <a:t>Evaporasyon</a:t>
            </a:r>
            <a:r>
              <a:rPr lang="tr-TR" sz="2400" dirty="0">
                <a:solidFill>
                  <a:srgbClr val="FF0000"/>
                </a:solidFill>
              </a:rPr>
              <a:t> ve </a:t>
            </a:r>
            <a:r>
              <a:rPr lang="tr-TR" sz="2400" dirty="0" err="1">
                <a:solidFill>
                  <a:srgbClr val="FF0000"/>
                </a:solidFill>
              </a:rPr>
              <a:t>ultrafilitrasyonla</a:t>
            </a:r>
            <a:r>
              <a:rPr lang="tr-TR" sz="2400" dirty="0">
                <a:solidFill>
                  <a:srgbClr val="FF0000"/>
                </a:solidFill>
              </a:rPr>
              <a:t> konsantre etme;</a:t>
            </a:r>
          </a:p>
          <a:p>
            <a:pPr>
              <a:defRPr/>
            </a:pPr>
            <a:r>
              <a:rPr lang="tr-TR" sz="2400" dirty="0"/>
              <a:t>Konsantrasyon derecesi artıkça kazein misellerinin birbirine yaklaşmasından dolayı stabilize azalmaktadır.</a:t>
            </a:r>
          </a:p>
          <a:p>
            <a:pPr>
              <a:defRPr/>
            </a:pPr>
            <a:endParaRPr lang="tr-TR" sz="2400" dirty="0"/>
          </a:p>
          <a:p>
            <a:pPr>
              <a:defRPr/>
            </a:pPr>
            <a:r>
              <a:rPr lang="tr-TR" sz="2400" dirty="0">
                <a:solidFill>
                  <a:srgbClr val="FF0000"/>
                </a:solidFill>
              </a:rPr>
              <a:t>2. </a:t>
            </a:r>
            <a:r>
              <a:rPr lang="tr-TR" sz="2400" dirty="0" err="1">
                <a:solidFill>
                  <a:srgbClr val="FF0000"/>
                </a:solidFill>
              </a:rPr>
              <a:t>Dehidrasyon</a:t>
            </a:r>
            <a:r>
              <a:rPr lang="tr-TR" sz="2400" dirty="0">
                <a:solidFill>
                  <a:srgbClr val="FF0000"/>
                </a:solidFill>
              </a:rPr>
              <a:t>;</a:t>
            </a:r>
          </a:p>
          <a:p>
            <a:pPr>
              <a:defRPr/>
            </a:pPr>
            <a:r>
              <a:rPr lang="tr-TR" sz="2400" dirty="0"/>
              <a:t> ısıl işlem sonucu özellikleri korunması koşulu ile süttozundaki miseller kolaylıkla </a:t>
            </a:r>
            <a:r>
              <a:rPr lang="tr-TR" sz="2400" dirty="0" err="1"/>
              <a:t>rekonstitüe</a:t>
            </a:r>
            <a:r>
              <a:rPr lang="tr-TR" sz="2400" dirty="0"/>
              <a:t> edilebilmekte ve fonksiyonel özellikleri korunmaktadır. </a:t>
            </a:r>
          </a:p>
          <a:p>
            <a:pPr>
              <a:defRPr/>
            </a:pPr>
            <a:endParaRPr lang="tr-TR" sz="2400" dirty="0"/>
          </a:p>
          <a:p>
            <a:pPr>
              <a:defRPr/>
            </a:pPr>
            <a:r>
              <a:rPr lang="tr-TR" sz="2400" dirty="0">
                <a:solidFill>
                  <a:srgbClr val="FF0000"/>
                </a:solidFill>
              </a:rPr>
              <a:t>3. Dondurma işlemi;</a:t>
            </a:r>
          </a:p>
          <a:p>
            <a:pPr>
              <a:defRPr/>
            </a:pPr>
            <a:r>
              <a:rPr lang="tr-TR" sz="2400" dirty="0"/>
              <a:t>Sınırlı etkisi vardır. Ancak yavaş dondurma işlemi ve -10 °C ile – 20 °C’ de depolama ile Ca</a:t>
            </a:r>
            <a:r>
              <a:rPr lang="tr-TR" sz="2400" baseline="30000" dirty="0"/>
              <a:t>+2</a:t>
            </a:r>
            <a:r>
              <a:rPr lang="tr-TR" sz="2400" dirty="0"/>
              <a:t> konsantrasyonunun artışı ve </a:t>
            </a:r>
            <a:r>
              <a:rPr lang="tr-TR" sz="2400" dirty="0" err="1"/>
              <a:t>pH</a:t>
            </a:r>
            <a:r>
              <a:rPr lang="tr-TR" sz="2400" dirty="0"/>
              <a:t> azalmasından dolayı </a:t>
            </a:r>
            <a:r>
              <a:rPr lang="tr-TR" sz="2400" dirty="0" err="1"/>
              <a:t>destabilizasyona</a:t>
            </a:r>
            <a:r>
              <a:rPr lang="tr-TR" sz="2400" dirty="0"/>
              <a:t> neden olabilir. </a:t>
            </a:r>
          </a:p>
        </p:txBody>
      </p:sp>
    </p:spTree>
    <p:extLst>
      <p:ext uri="{BB962C8B-B14F-4D97-AF65-F5344CB8AC3E}">
        <p14:creationId xmlns:p14="http://schemas.microsoft.com/office/powerpoint/2010/main" val="38551242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Metin kutusu 1"/>
          <p:cNvSpPr txBox="1">
            <a:spLocks noChangeArrowheads="1"/>
          </p:cNvSpPr>
          <p:nvPr/>
        </p:nvSpPr>
        <p:spPr bwMode="auto">
          <a:xfrm>
            <a:off x="1992314" y="1268414"/>
            <a:ext cx="8135937" cy="3170237"/>
          </a:xfrm>
          <a:prstGeom prst="rect">
            <a:avLst/>
          </a:prstGeom>
          <a:noFill/>
          <a:ln w="9525">
            <a:noFill/>
            <a:miter lim="800000"/>
            <a:headEnd/>
            <a:tailEnd/>
          </a:ln>
        </p:spPr>
        <p:txBody>
          <a:bodyPr>
            <a:spAutoFit/>
          </a:bodyPr>
          <a:lstStyle/>
          <a:p>
            <a:pPr algn="just"/>
            <a:r>
              <a:rPr lang="tr-TR" altLang="tr-TR" sz="2800" b="1">
                <a:solidFill>
                  <a:srgbClr val="FF0000"/>
                </a:solidFill>
              </a:rPr>
              <a:t>Proteoz-pepton</a:t>
            </a:r>
            <a:r>
              <a:rPr lang="tr-TR" altLang="tr-TR" sz="2400" b="1">
                <a:solidFill>
                  <a:srgbClr val="FF0000"/>
                </a:solidFill>
              </a:rPr>
              <a:t> </a:t>
            </a:r>
            <a:r>
              <a:rPr lang="tr-TR" altLang="tr-TR" sz="2800" b="1">
                <a:solidFill>
                  <a:srgbClr val="FF0000"/>
                </a:solidFill>
              </a:rPr>
              <a:t> </a:t>
            </a:r>
          </a:p>
          <a:p>
            <a:pPr algn="just"/>
            <a:r>
              <a:rPr lang="tr-TR" altLang="tr-TR" sz="2400"/>
              <a:t>Toplam proteinlerin %5-6’ sını oluşturur. Asit ve enzim ile kazein, ısı etkisiyle serum proteinleri uzaklaştırıldığında bu proteinler kalır. </a:t>
            </a:r>
          </a:p>
          <a:p>
            <a:pPr algn="just"/>
            <a:r>
              <a:rPr lang="tr-TR" altLang="tr-TR" sz="2400"/>
              <a:t>Isıya karşı oldukça dayanıklıdır. Basit yapıdadır. %12’lik TCA da çözünürler. </a:t>
            </a:r>
          </a:p>
          <a:p>
            <a:pPr algn="just"/>
            <a:endParaRPr lang="tr-TR" altLang="tr-TR" sz="2800"/>
          </a:p>
          <a:p>
            <a:pPr algn="just"/>
            <a:endParaRPr lang="tr-TR" altLang="tr-TR" sz="2400"/>
          </a:p>
        </p:txBody>
      </p:sp>
    </p:spTree>
    <p:extLst>
      <p:ext uri="{BB962C8B-B14F-4D97-AF65-F5344CB8AC3E}">
        <p14:creationId xmlns:p14="http://schemas.microsoft.com/office/powerpoint/2010/main" val="4264236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Dikdörtgen 1"/>
          <p:cNvSpPr>
            <a:spLocks noChangeArrowheads="1"/>
          </p:cNvSpPr>
          <p:nvPr/>
        </p:nvSpPr>
        <p:spPr bwMode="auto">
          <a:xfrm>
            <a:off x="1919288" y="1412876"/>
            <a:ext cx="8064500" cy="3478213"/>
          </a:xfrm>
          <a:prstGeom prst="rect">
            <a:avLst/>
          </a:prstGeom>
          <a:noFill/>
          <a:ln w="9525">
            <a:noFill/>
            <a:miter lim="800000"/>
            <a:headEnd/>
            <a:tailEnd/>
          </a:ln>
        </p:spPr>
        <p:txBody>
          <a:bodyPr>
            <a:spAutoFit/>
          </a:bodyPr>
          <a:lstStyle/>
          <a:p>
            <a:pPr algn="just"/>
            <a:r>
              <a:rPr lang="tr-TR" altLang="tr-TR" sz="2800" b="1">
                <a:solidFill>
                  <a:srgbClr val="FF0000"/>
                </a:solidFill>
              </a:rPr>
              <a:t>Sütün protein olmayan azotlu maddeleri</a:t>
            </a:r>
          </a:p>
          <a:p>
            <a:pPr algn="just"/>
            <a:r>
              <a:rPr lang="tr-TR" altLang="tr-TR" sz="2400"/>
              <a:t>Sütün içerisinde azot içeren protein yapısında olmayan maddeler NPN «protein olmayan azotlu maddeler» olarak adlandırılır. </a:t>
            </a:r>
          </a:p>
          <a:p>
            <a:pPr algn="just"/>
            <a:r>
              <a:rPr lang="tr-TR" altLang="tr-TR" sz="2400"/>
              <a:t>İnek sütünde oranı %4-8 dir. Anne sütünde daha fazladır. </a:t>
            </a:r>
          </a:p>
          <a:p>
            <a:pPr algn="just"/>
            <a:r>
              <a:rPr lang="tr-TR" altLang="tr-TR" sz="2400"/>
              <a:t>Protein metabolizmasının son ürünü olarak kabul edilir. </a:t>
            </a:r>
          </a:p>
          <a:p>
            <a:pPr algn="just"/>
            <a:r>
              <a:rPr lang="tr-TR" altLang="tr-TR" sz="2400"/>
              <a:t>Üre, kreatin, ürik asit, nitrat, amonyak, serbest aminoasitler, kolin, nöramik asit ve orotik asit gibi bazı organik bileşikler, karbonhdratlar ve fosfatidlerdir.  </a:t>
            </a:r>
          </a:p>
        </p:txBody>
      </p:sp>
    </p:spTree>
    <p:extLst>
      <p:ext uri="{BB962C8B-B14F-4D97-AF65-F5344CB8AC3E}">
        <p14:creationId xmlns:p14="http://schemas.microsoft.com/office/powerpoint/2010/main" val="3119580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Metin kutusu 1"/>
          <p:cNvSpPr txBox="1">
            <a:spLocks noChangeArrowheads="1"/>
          </p:cNvSpPr>
          <p:nvPr/>
        </p:nvSpPr>
        <p:spPr bwMode="auto">
          <a:xfrm>
            <a:off x="2208214" y="981076"/>
            <a:ext cx="7488237" cy="5262979"/>
          </a:xfrm>
          <a:prstGeom prst="rect">
            <a:avLst/>
          </a:prstGeom>
          <a:noFill/>
          <a:ln w="9525">
            <a:noFill/>
            <a:miter lim="800000"/>
            <a:headEnd/>
            <a:tailEnd/>
          </a:ln>
        </p:spPr>
        <p:txBody>
          <a:bodyPr>
            <a:spAutoFit/>
          </a:bodyPr>
          <a:lstStyle/>
          <a:p>
            <a:pPr algn="just"/>
            <a:r>
              <a:rPr lang="tr-TR" altLang="tr-TR" sz="2400">
                <a:solidFill>
                  <a:srgbClr val="FF0000"/>
                </a:solidFill>
              </a:rPr>
              <a:t>4. Homojenizasyon</a:t>
            </a:r>
            <a:r>
              <a:rPr lang="tr-TR" altLang="tr-TR"/>
              <a:t>;</a:t>
            </a:r>
          </a:p>
          <a:p>
            <a:pPr algn="just"/>
            <a:r>
              <a:rPr lang="tr-TR" altLang="tr-TR" sz="2400"/>
              <a:t>Sütün 20 MPa’ a kadar homojenizasyonu kazein miselleri üzerinde ya hiç etki yapmamakta ya da çok sınırlı bir etkiye sahiptir. </a:t>
            </a:r>
          </a:p>
          <a:p>
            <a:pPr algn="just"/>
            <a:r>
              <a:rPr lang="tr-TR" altLang="tr-TR" sz="2400"/>
              <a:t>200 MPa’ dan daha yüksek basınçta homojenizasyon işlemleri yada yüksek basınç uygulamaları miselde ayrılmalara neden olabilmektedir. </a:t>
            </a:r>
          </a:p>
          <a:p>
            <a:pPr algn="just"/>
            <a:endParaRPr lang="tr-TR" altLang="tr-TR" sz="2400"/>
          </a:p>
          <a:p>
            <a:pPr algn="just"/>
            <a:r>
              <a:rPr lang="tr-TR" altLang="tr-TR" sz="2400">
                <a:solidFill>
                  <a:srgbClr val="FF0000"/>
                </a:solidFill>
              </a:rPr>
              <a:t>5. Isıl işlem; </a:t>
            </a:r>
          </a:p>
          <a:p>
            <a:pPr algn="just"/>
            <a:r>
              <a:rPr lang="tr-TR" altLang="tr-TR" sz="2400"/>
              <a:t>72 °C’ de 15 sn. uyugulanan HTST pastörizasyon kazein misellerini çok sınırlı etkilemektedir. Yüksek sıcaklıkta ısıl işlem serum proteinlerinin denaturasyonuna neden olmakta ve denature serum proteinlerinin kazein miselleri ile interaksiyonuna yol açmaktadır.   </a:t>
            </a:r>
          </a:p>
        </p:txBody>
      </p:sp>
    </p:spTree>
    <p:extLst>
      <p:ext uri="{BB962C8B-B14F-4D97-AF65-F5344CB8AC3E}">
        <p14:creationId xmlns:p14="http://schemas.microsoft.com/office/powerpoint/2010/main" val="3282358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Metin kutusu 1"/>
          <p:cNvSpPr txBox="1">
            <a:spLocks noChangeArrowheads="1"/>
          </p:cNvSpPr>
          <p:nvPr/>
        </p:nvSpPr>
        <p:spPr bwMode="auto">
          <a:xfrm>
            <a:off x="2424113" y="1196975"/>
            <a:ext cx="7200900" cy="2677656"/>
          </a:xfrm>
          <a:prstGeom prst="rect">
            <a:avLst/>
          </a:prstGeom>
          <a:noFill/>
          <a:ln w="9525">
            <a:noFill/>
            <a:miter lim="800000"/>
            <a:headEnd/>
            <a:tailEnd/>
          </a:ln>
        </p:spPr>
        <p:txBody>
          <a:bodyPr>
            <a:spAutoFit/>
          </a:bodyPr>
          <a:lstStyle/>
          <a:p>
            <a:pPr algn="just"/>
            <a:r>
              <a:rPr lang="tr-TR" altLang="tr-TR" sz="2400"/>
              <a:t>Bu değişim misel ısı stabilitesi ve rennet koagülasyon özellikleri gibi birçok özelliği etkilemektedir.</a:t>
            </a:r>
          </a:p>
          <a:p>
            <a:pPr algn="just"/>
            <a:endParaRPr lang="tr-TR" altLang="tr-TR" sz="2400"/>
          </a:p>
          <a:p>
            <a:pPr algn="just"/>
            <a:r>
              <a:rPr lang="tr-TR" altLang="tr-TR" sz="2400"/>
              <a:t>Özellikle konsantre sütlerde yüksek ısıl işlem;</a:t>
            </a:r>
          </a:p>
          <a:p>
            <a:pPr algn="just"/>
            <a:r>
              <a:rPr lang="tr-TR" altLang="tr-TR" sz="2400"/>
              <a:t>Maillard tipi esmerleşmeye, pH’da azalmaya, </a:t>
            </a:r>
            <a:r>
              <a:rPr lang="el-GR" altLang="tr-TR" sz="2400"/>
              <a:t>κ</a:t>
            </a:r>
            <a:r>
              <a:rPr lang="tr-TR" altLang="tr-TR" sz="2400"/>
              <a:t>-kazeinin miselden arılmasına sonuçta koagülasyona neden olabilmektedir.  </a:t>
            </a:r>
          </a:p>
        </p:txBody>
      </p:sp>
    </p:spTree>
    <p:extLst>
      <p:ext uri="{BB962C8B-B14F-4D97-AF65-F5344CB8AC3E}">
        <p14:creationId xmlns:p14="http://schemas.microsoft.com/office/powerpoint/2010/main" val="2022885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992313" y="620713"/>
            <a:ext cx="5986462" cy="633412"/>
          </a:xfrm>
        </p:spPr>
        <p:txBody>
          <a:bodyPr/>
          <a:lstStyle/>
          <a:p>
            <a:pPr eaLnBrk="1" hangingPunct="1"/>
            <a:r>
              <a:rPr lang="tr-TR" altLang="tr-TR" sz="2400">
                <a:solidFill>
                  <a:srgbClr val="CC3300"/>
                </a:solidFill>
                <a:latin typeface="Comic Sans MS" pitchFamily="66" charset="0"/>
                <a:cs typeface="Arial" charset="0"/>
              </a:rPr>
              <a:t>KAZEİNİN ASİTLE PIHTILAŞMASI</a:t>
            </a:r>
          </a:p>
        </p:txBody>
      </p:sp>
      <p:sp>
        <p:nvSpPr>
          <p:cNvPr id="100355" name="Rectangle 3"/>
          <p:cNvSpPr>
            <a:spLocks noGrp="1" noChangeArrowheads="1"/>
          </p:cNvSpPr>
          <p:nvPr>
            <p:ph idx="1"/>
          </p:nvPr>
        </p:nvSpPr>
        <p:spPr>
          <a:xfrm>
            <a:off x="1992313" y="1196975"/>
            <a:ext cx="8064500" cy="3887788"/>
          </a:xfrm>
        </p:spPr>
        <p:txBody>
          <a:bodyPr>
            <a:normAutofit lnSpcReduction="10000"/>
          </a:bodyPr>
          <a:lstStyle/>
          <a:p>
            <a:pPr eaLnBrk="1" hangingPunct="1">
              <a:lnSpc>
                <a:spcPct val="90000"/>
              </a:lnSpc>
            </a:pPr>
            <a:endParaRPr lang="tr-TR" altLang="tr-TR"/>
          </a:p>
          <a:p>
            <a:pPr algn="just" eaLnBrk="1" hangingPunct="1">
              <a:lnSpc>
                <a:spcPct val="90000"/>
              </a:lnSpc>
              <a:buFont typeface="Wingdings" pitchFamily="2" charset="2"/>
              <a:buNone/>
            </a:pPr>
            <a:r>
              <a:rPr lang="tr-TR" altLang="tr-TR" sz="2400">
                <a:latin typeface="Arial" charset="0"/>
                <a:cs typeface="Arial" charset="0"/>
              </a:rPr>
              <a:t>Kazein miselleri ısıya dayanıklıdır. pH değişimlerinden kolayca etkilenir. </a:t>
            </a:r>
          </a:p>
          <a:p>
            <a:pPr algn="just" eaLnBrk="1" hangingPunct="1">
              <a:lnSpc>
                <a:spcPct val="90000"/>
              </a:lnSpc>
              <a:buFont typeface="Wingdings" pitchFamily="2" charset="2"/>
              <a:buNone/>
            </a:pPr>
            <a:r>
              <a:rPr lang="tr-TR" altLang="tr-TR" sz="2400">
                <a:latin typeface="Arial" charset="0"/>
                <a:cs typeface="Arial" charset="0"/>
              </a:rPr>
              <a:t>Sütte asitlik gelişince kalsiyum ve fosfor çözünerek misellerden ayrılır. Kompleks koloidal durumunu koruyamaz ve çözelti jel haline geçer. Bu duruma </a:t>
            </a:r>
            <a:r>
              <a:rPr lang="tr-TR" altLang="tr-TR" sz="2400">
                <a:solidFill>
                  <a:srgbClr val="FF0000"/>
                </a:solidFill>
                <a:latin typeface="Arial" charset="0"/>
                <a:cs typeface="Arial" charset="0"/>
              </a:rPr>
              <a:t>asit etkisiyle sütün pıhtılaşması</a:t>
            </a:r>
            <a:r>
              <a:rPr lang="tr-TR" altLang="tr-TR" sz="2400">
                <a:solidFill>
                  <a:srgbClr val="0000CC"/>
                </a:solidFill>
                <a:latin typeface="Arial" charset="0"/>
                <a:cs typeface="Arial" charset="0"/>
              </a:rPr>
              <a:t> </a:t>
            </a:r>
            <a:r>
              <a:rPr lang="tr-TR" altLang="tr-TR" sz="2400">
                <a:latin typeface="Arial" charset="0"/>
                <a:cs typeface="Arial" charset="0"/>
              </a:rPr>
              <a:t>denir. </a:t>
            </a:r>
          </a:p>
          <a:p>
            <a:pPr algn="just" eaLnBrk="1" hangingPunct="1">
              <a:lnSpc>
                <a:spcPct val="90000"/>
              </a:lnSpc>
            </a:pPr>
            <a:endParaRPr lang="tr-TR" altLang="tr-TR" sz="2400">
              <a:solidFill>
                <a:srgbClr val="0000CC"/>
              </a:solidFill>
              <a:latin typeface="Arial" charset="0"/>
              <a:cs typeface="Arial" charset="0"/>
            </a:endParaRPr>
          </a:p>
          <a:p>
            <a:pPr algn="just" eaLnBrk="1" hangingPunct="1">
              <a:lnSpc>
                <a:spcPct val="90000"/>
              </a:lnSpc>
              <a:buFont typeface="Wingdings" pitchFamily="2" charset="2"/>
              <a:buNone/>
            </a:pPr>
            <a:r>
              <a:rPr lang="tr-TR" altLang="tr-TR" sz="2400">
                <a:latin typeface="Arial" charset="0"/>
                <a:cs typeface="Arial" charset="0"/>
              </a:rPr>
              <a:t>Yoğurt ve fermente süt ürünlerinin üretiminde bu olaydan faydalanılır. </a:t>
            </a:r>
          </a:p>
          <a:p>
            <a:pPr eaLnBrk="1" hangingPunct="1">
              <a:lnSpc>
                <a:spcPct val="90000"/>
              </a:lnSpc>
            </a:pPr>
            <a:endParaRPr lang="tr-TR" altLang="tr-TR"/>
          </a:p>
          <a:p>
            <a:pPr eaLnBrk="1" hangingPunct="1">
              <a:lnSpc>
                <a:spcPct val="90000"/>
              </a:lnSpc>
            </a:pPr>
            <a:endParaRPr lang="tr-TR" altLang="tr-TR"/>
          </a:p>
        </p:txBody>
      </p:sp>
      <p:sp>
        <p:nvSpPr>
          <p:cNvPr id="35844" name="5 Altbilgi Yer Tutucusu"/>
          <p:cNvSpPr>
            <a:spLocks noGrp="1"/>
          </p:cNvSpPr>
          <p:nvPr>
            <p:ph type="ftr" sz="quarter" idx="11"/>
          </p:nvPr>
        </p:nvSpPr>
        <p:spPr bwMode="auto">
          <a:xfrm>
            <a:off x="3287714" y="5876926"/>
            <a:ext cx="6296025"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dirty="0">
                <a:solidFill>
                  <a:srgbClr val="FF9933"/>
                </a:solidFill>
              </a:rPr>
              <a:t>Ankara Üniversitesi Ziraat Fakültesi Süt Teknolojisi Bölümü</a:t>
            </a:r>
          </a:p>
        </p:txBody>
      </p:sp>
      <p:pic>
        <p:nvPicPr>
          <p:cNvPr id="100357"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2221006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424114" y="1268413"/>
            <a:ext cx="7343775" cy="2216150"/>
          </a:xfrm>
          <a:prstGeom prst="rect">
            <a:avLst/>
          </a:prstGeom>
          <a:noFill/>
        </p:spPr>
        <p:txBody>
          <a:bodyPr>
            <a:spAutoFit/>
          </a:bodyPr>
          <a:lstStyle/>
          <a:p>
            <a:pPr algn="just">
              <a:defRPr/>
            </a:pPr>
            <a:r>
              <a:rPr lang="tr-TR" sz="2400" dirty="0"/>
              <a:t>Sütün asitliği aşağıdaki yöntemlerden biri ile yükseltilebilir</a:t>
            </a:r>
            <a:r>
              <a:rPr lang="tr-TR" dirty="0"/>
              <a:t>.</a:t>
            </a:r>
          </a:p>
          <a:p>
            <a:pPr algn="just">
              <a:defRPr/>
            </a:pPr>
            <a:endParaRPr lang="tr-TR" dirty="0"/>
          </a:p>
          <a:p>
            <a:pPr marL="285750" indent="-285750" algn="just">
              <a:buFontTx/>
              <a:buChar char="-"/>
              <a:defRPr/>
            </a:pPr>
            <a:r>
              <a:rPr lang="tr-TR" sz="2400" dirty="0"/>
              <a:t>Starter kültür ilavesi ile,</a:t>
            </a:r>
          </a:p>
          <a:p>
            <a:pPr marL="285750" indent="-285750" algn="just">
              <a:buFontTx/>
              <a:buChar char="-"/>
              <a:defRPr/>
            </a:pPr>
            <a:r>
              <a:rPr lang="tr-TR" sz="2400" dirty="0"/>
              <a:t>Süte direkt laktik asit gibi organik asit ilavesi ile,</a:t>
            </a:r>
          </a:p>
          <a:p>
            <a:pPr marL="285750" indent="-285750" algn="just">
              <a:buFontTx/>
              <a:buChar char="-"/>
              <a:defRPr/>
            </a:pPr>
            <a:r>
              <a:rPr lang="tr-TR" sz="2400" dirty="0" err="1"/>
              <a:t>Lakton</a:t>
            </a:r>
            <a:r>
              <a:rPr lang="tr-TR" sz="2400" dirty="0"/>
              <a:t> ilave ederek</a:t>
            </a:r>
          </a:p>
        </p:txBody>
      </p:sp>
    </p:spTree>
    <p:extLst>
      <p:ext uri="{BB962C8B-B14F-4D97-AF65-F5344CB8AC3E}">
        <p14:creationId xmlns:p14="http://schemas.microsoft.com/office/powerpoint/2010/main" val="1233071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1088" y="836614"/>
            <a:ext cx="7561262" cy="4524375"/>
          </a:xfrm>
          <a:prstGeom prst="rect">
            <a:avLst/>
          </a:prstGeom>
          <a:noFill/>
        </p:spPr>
        <p:txBody>
          <a:bodyPr>
            <a:spAutoFit/>
          </a:bodyPr>
          <a:lstStyle/>
          <a:p>
            <a:pPr algn="just">
              <a:defRPr/>
            </a:pPr>
            <a:r>
              <a:rPr lang="tr-TR" sz="2400" dirty="0"/>
              <a:t>Sütte asitliğin artması;</a:t>
            </a:r>
          </a:p>
          <a:p>
            <a:pPr marL="342900" indent="-342900" algn="just">
              <a:buFont typeface="Wingdings" panose="05000000000000000000" pitchFamily="2" charset="2"/>
              <a:buChar char="Ø"/>
              <a:defRPr/>
            </a:pPr>
            <a:r>
              <a:rPr lang="tr-TR" sz="2400" dirty="0"/>
              <a:t>kazeinin asidik karakterdeki fonksiyonel gruplarının (</a:t>
            </a:r>
            <a:r>
              <a:rPr lang="tr-TR" sz="2400" dirty="0" err="1"/>
              <a:t>aspartik</a:t>
            </a:r>
            <a:r>
              <a:rPr lang="tr-TR" sz="2400" dirty="0"/>
              <a:t> asit, </a:t>
            </a:r>
            <a:r>
              <a:rPr lang="tr-TR" sz="2400" dirty="0" err="1"/>
              <a:t>glutamik</a:t>
            </a:r>
            <a:r>
              <a:rPr lang="tr-TR" sz="2400" dirty="0"/>
              <a:t> asit ve </a:t>
            </a:r>
            <a:r>
              <a:rPr lang="tr-TR" sz="2400" dirty="0" err="1"/>
              <a:t>fosfoserin</a:t>
            </a:r>
            <a:r>
              <a:rPr lang="tr-TR" sz="2400" dirty="0"/>
              <a:t> </a:t>
            </a:r>
            <a:r>
              <a:rPr lang="tr-TR" sz="2400" dirty="0" err="1"/>
              <a:t>rezidüleri</a:t>
            </a:r>
            <a:r>
              <a:rPr lang="tr-TR" sz="2400" dirty="0"/>
              <a:t>) </a:t>
            </a:r>
            <a:r>
              <a:rPr lang="tr-TR" sz="2400" dirty="0" err="1">
                <a:solidFill>
                  <a:srgbClr val="FF0000"/>
                </a:solidFill>
              </a:rPr>
              <a:t>iyonizasyon</a:t>
            </a:r>
            <a:r>
              <a:rPr lang="tr-TR" sz="2400" dirty="0">
                <a:solidFill>
                  <a:srgbClr val="FF0000"/>
                </a:solidFill>
              </a:rPr>
              <a:t> yeteneğini zayıflatmaktadır. </a:t>
            </a:r>
          </a:p>
          <a:p>
            <a:pPr marL="342900" indent="-342900" algn="just">
              <a:buFont typeface="Wingdings" panose="05000000000000000000" pitchFamily="2" charset="2"/>
              <a:buChar char="Ø"/>
              <a:defRPr/>
            </a:pPr>
            <a:r>
              <a:rPr lang="tr-TR" sz="2400" dirty="0"/>
              <a:t>Bu durum kazein misellerinin </a:t>
            </a:r>
            <a:r>
              <a:rPr lang="tr-TR" sz="2400" dirty="0">
                <a:solidFill>
                  <a:srgbClr val="FF0000"/>
                </a:solidFill>
              </a:rPr>
              <a:t>yüzey potansiyellerinin azalmasına</a:t>
            </a:r>
            <a:r>
              <a:rPr lang="tr-TR" sz="2400" dirty="0"/>
              <a:t> ve kazeinlerin kalsiyum bağlama yeteneğinin azalmasına neden olmaktadır. </a:t>
            </a:r>
            <a:r>
              <a:rPr lang="tr-TR" sz="2400" dirty="0">
                <a:solidFill>
                  <a:srgbClr val="FF0000"/>
                </a:solidFill>
              </a:rPr>
              <a:t>Kalsiyumun çözünmesine </a:t>
            </a:r>
            <a:r>
              <a:rPr lang="tr-TR" sz="2400" dirty="0"/>
              <a:t>neden olur. </a:t>
            </a:r>
          </a:p>
          <a:p>
            <a:pPr marL="342900" indent="-342900" algn="just">
              <a:buFont typeface="Wingdings" panose="05000000000000000000" pitchFamily="2" charset="2"/>
              <a:buChar char="Ø"/>
              <a:defRPr/>
            </a:pPr>
            <a:r>
              <a:rPr lang="tr-TR" sz="2400" dirty="0"/>
              <a:t>Kalsiyum ve inorganik fosfatın misellerden ayrılarak çözünür faza geçmesi misellerin </a:t>
            </a:r>
            <a:r>
              <a:rPr lang="tr-TR" sz="2400" dirty="0" err="1"/>
              <a:t>demineralizasyonuna</a:t>
            </a:r>
            <a:r>
              <a:rPr lang="tr-TR" sz="2400" dirty="0"/>
              <a:t> neden olur. </a:t>
            </a:r>
          </a:p>
          <a:p>
            <a:pPr marL="342900" indent="-342900" algn="just">
              <a:buFont typeface="Wingdings" panose="05000000000000000000" pitchFamily="2" charset="2"/>
              <a:buChar char="Ø"/>
              <a:defRPr/>
            </a:pPr>
            <a:r>
              <a:rPr lang="tr-TR" sz="2400" dirty="0"/>
              <a:t>Ayrıca </a:t>
            </a:r>
            <a:r>
              <a:rPr lang="tr-TR" sz="2400" dirty="0" err="1"/>
              <a:t>altmisellerin</a:t>
            </a:r>
            <a:r>
              <a:rPr lang="tr-TR" sz="2400" dirty="0"/>
              <a:t> </a:t>
            </a:r>
            <a:r>
              <a:rPr lang="tr-TR" sz="2400" dirty="0" err="1"/>
              <a:t>agregasyonu</a:t>
            </a:r>
            <a:r>
              <a:rPr lang="tr-TR" sz="2400" dirty="0"/>
              <a:t> azalır.</a:t>
            </a:r>
          </a:p>
        </p:txBody>
      </p:sp>
    </p:spTree>
    <p:extLst>
      <p:ext uri="{BB962C8B-B14F-4D97-AF65-F5344CB8AC3E}">
        <p14:creationId xmlns:p14="http://schemas.microsoft.com/office/powerpoint/2010/main" val="3075589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Metin kutusu 1"/>
          <p:cNvSpPr txBox="1">
            <a:spLocks noChangeArrowheads="1"/>
          </p:cNvSpPr>
          <p:nvPr/>
        </p:nvSpPr>
        <p:spPr bwMode="auto">
          <a:xfrm>
            <a:off x="2263775" y="692151"/>
            <a:ext cx="7632700" cy="5262979"/>
          </a:xfrm>
          <a:prstGeom prst="rect">
            <a:avLst/>
          </a:prstGeom>
          <a:noFill/>
          <a:ln w="9525">
            <a:noFill/>
            <a:miter lim="800000"/>
            <a:headEnd/>
            <a:tailEnd/>
          </a:ln>
        </p:spPr>
        <p:txBody>
          <a:bodyPr>
            <a:spAutoFit/>
          </a:bodyPr>
          <a:lstStyle/>
          <a:p>
            <a:pPr algn="just"/>
            <a:r>
              <a:rPr lang="tr-TR" altLang="tr-TR" sz="2400"/>
              <a:t>Ortamın </a:t>
            </a:r>
            <a:r>
              <a:rPr lang="tr-TR" altLang="tr-TR" sz="2400">
                <a:solidFill>
                  <a:srgbClr val="FF0000"/>
                </a:solidFill>
              </a:rPr>
              <a:t>pH’sı 5.7-5.8 </a:t>
            </a:r>
            <a:r>
              <a:rPr lang="tr-TR" altLang="tr-TR" sz="2400"/>
              <a:t>olduğunda;</a:t>
            </a:r>
          </a:p>
          <a:p>
            <a:pPr algn="just"/>
            <a:r>
              <a:rPr lang="tr-TR" altLang="tr-TR" sz="2400"/>
              <a:t>Kolloidal kalsiyum fosfatın yaklaşık %50’si misellerden ayrılır. Bu aşamadan sonra misel yapısındaki parçalanmalar nedeniyle sütün reolojik özelliklerinde değişimler  meydana gelir. Asitliğin artması sırasında misellerde ve kazeinin primer yapılarında önemli değişmeler olur. </a:t>
            </a:r>
          </a:p>
          <a:p>
            <a:pPr algn="just"/>
            <a:endParaRPr lang="tr-TR" altLang="tr-TR" sz="2400"/>
          </a:p>
          <a:p>
            <a:pPr algn="just"/>
            <a:r>
              <a:rPr lang="tr-TR" altLang="tr-TR" sz="2400"/>
              <a:t>Ayrılma </a:t>
            </a:r>
            <a:r>
              <a:rPr lang="tr-TR" altLang="tr-TR" sz="2400">
                <a:solidFill>
                  <a:srgbClr val="FF0000"/>
                </a:solidFill>
              </a:rPr>
              <a:t>5.2-5.4 pH’da; </a:t>
            </a:r>
            <a:r>
              <a:rPr lang="tr-TR" altLang="tr-TR" sz="2400"/>
              <a:t>en üst düzeydedir.</a:t>
            </a:r>
          </a:p>
          <a:p>
            <a:pPr algn="just"/>
            <a:r>
              <a:rPr lang="tr-TR" altLang="tr-TR" sz="2400">
                <a:solidFill>
                  <a:srgbClr val="FF0000"/>
                </a:solidFill>
              </a:rPr>
              <a:t>4.8-5.0 pH civarında;</a:t>
            </a:r>
            <a:r>
              <a:rPr lang="tr-TR" altLang="tr-TR" sz="2400"/>
              <a:t> demineralizasyon hemen hemen tamamlanır.</a:t>
            </a:r>
            <a:r>
              <a:rPr lang="tr-TR" altLang="tr-TR" sz="2400">
                <a:solidFill>
                  <a:srgbClr val="FF0000"/>
                </a:solidFill>
              </a:rPr>
              <a:t> </a:t>
            </a:r>
          </a:p>
          <a:p>
            <a:pPr algn="just"/>
            <a:r>
              <a:rPr lang="tr-TR" altLang="tr-TR" sz="2400">
                <a:solidFill>
                  <a:srgbClr val="FF0000"/>
                </a:solidFill>
              </a:rPr>
              <a:t>pH 4.6 izoelektrik noktaya ulaştığında; </a:t>
            </a:r>
            <a:r>
              <a:rPr lang="tr-TR" altLang="tr-TR" sz="2400"/>
              <a:t>yükün nötürlenmesi ve hidratasyonun (su içeriğinin) önemli ölçüde azalması, kazeinin kolloidal durumunu kaybederek çökmesine neden olur.</a:t>
            </a:r>
            <a:endParaRPr lang="tr-TR" altLang="tr-TR" sz="2400">
              <a:solidFill>
                <a:srgbClr val="FF0000"/>
              </a:solidFill>
            </a:endParaRPr>
          </a:p>
        </p:txBody>
      </p:sp>
    </p:spTree>
    <p:extLst>
      <p:ext uri="{BB962C8B-B14F-4D97-AF65-F5344CB8AC3E}">
        <p14:creationId xmlns:p14="http://schemas.microsoft.com/office/powerpoint/2010/main" val="25220373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1864</Words>
  <Application>Microsoft Macintosh PowerPoint</Application>
  <PresentationFormat>Geniş ekran</PresentationFormat>
  <Paragraphs>161</Paragraphs>
  <Slides>31</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31</vt:i4>
      </vt:variant>
    </vt:vector>
  </HeadingPairs>
  <TitlesOfParts>
    <vt:vector size="40" baseType="lpstr">
      <vt:lpstr>Arial</vt:lpstr>
      <vt:lpstr>Calibri</vt:lpstr>
      <vt:lpstr>Calibri Light</vt:lpstr>
      <vt:lpstr>Comic Sans MS</vt:lpstr>
      <vt:lpstr>Constantia</vt:lpstr>
      <vt:lpstr>Symbol</vt:lpstr>
      <vt:lpstr>Wingdings</vt:lpstr>
      <vt:lpstr>Wingdings 2</vt:lpstr>
      <vt:lpstr>Office Teması</vt:lpstr>
      <vt:lpstr>Süt Proteinleri-2</vt:lpstr>
      <vt:lpstr>PowerPoint Sunusu</vt:lpstr>
      <vt:lpstr>PowerPoint Sunusu</vt:lpstr>
      <vt:lpstr>PowerPoint Sunusu</vt:lpstr>
      <vt:lpstr>PowerPoint Sunusu</vt:lpstr>
      <vt:lpstr>KAZEİNİN ASİTLE PIHTILAŞMASI</vt:lpstr>
      <vt:lpstr>PowerPoint Sunusu</vt:lpstr>
      <vt:lpstr>PowerPoint Sunusu</vt:lpstr>
      <vt:lpstr>PowerPoint Sunusu</vt:lpstr>
      <vt:lpstr>PowerPoint Sunusu</vt:lpstr>
      <vt:lpstr>KAZEİNİN ENZİMLE PIHTILAŞMASI</vt:lpstr>
      <vt:lpstr>PowerPoint Sunusu</vt:lpstr>
      <vt:lpstr>PowerPoint Sunusu</vt:lpstr>
      <vt:lpstr>PowerPoint Sunusu</vt:lpstr>
      <vt:lpstr>Enzimatik aşamayı etkileyen faktörler</vt:lpstr>
      <vt:lpstr>PowerPoint Sunusu</vt:lpstr>
      <vt:lpstr>PowerPoint Sunusu</vt:lpstr>
      <vt:lpstr>PowerPoint Sunusu</vt:lpstr>
      <vt:lpstr>PowerPoint Sunusu</vt:lpstr>
      <vt:lpstr>SERUM PROTEİNLERİ</vt:lpstr>
      <vt:lpstr>PowerPoint Sunusu</vt:lpstr>
      <vt:lpstr>PowerPoint Sunusu</vt:lpstr>
      <vt:lpstr>PowerPoint Sunusu</vt:lpstr>
      <vt:lpstr>PowerPoint Sunusu</vt:lpstr>
      <vt:lpstr>PowerPoint Sunusu</vt:lpstr>
      <vt:lpstr>β-laktoglobulin </vt:lpstr>
      <vt:lpstr>α-laktalbumin </vt:lpstr>
      <vt:lpstr>Kan serum albumini </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Proteinleri-2</dc:title>
  <dc:creator>seneleb@yahoo.com</dc:creator>
  <cp:lastModifiedBy>seneleb@yahoo.com</cp:lastModifiedBy>
  <cp:revision>1</cp:revision>
  <dcterms:created xsi:type="dcterms:W3CDTF">2020-10-12T17:43:54Z</dcterms:created>
  <dcterms:modified xsi:type="dcterms:W3CDTF">2020-10-12T17:45:09Z</dcterms:modified>
</cp:coreProperties>
</file>