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57" r:id="rId3"/>
    <p:sldId id="292" r:id="rId4"/>
    <p:sldId id="294" r:id="rId5"/>
    <p:sldId id="293" r:id="rId6"/>
    <p:sldId id="295" r:id="rId7"/>
    <p:sldId id="296" r:id="rId8"/>
    <p:sldId id="297" r:id="rId9"/>
    <p:sldId id="298" r:id="rId10"/>
    <p:sldId id="29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1CED5B-01EB-41F8-947A-408FE9CF953C}" type="datetimeFigureOut">
              <a:rPr lang="tr-TR" smtClean="0"/>
              <a:pPr/>
              <a:t>23.02.2018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A04555-6181-41F1-AFC0-1B65BDB3AC8D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447" y="714356"/>
            <a:ext cx="8229600" cy="3125778"/>
          </a:xfrm>
        </p:spPr>
        <p:txBody>
          <a:bodyPr>
            <a:normAutofit fontScale="90000"/>
          </a:bodyPr>
          <a:lstStyle/>
          <a:p>
            <a:pPr indent="0" algn="ctr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ZTM321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MAKİNE ELEMANLARI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14.hafta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4286256"/>
            <a:ext cx="5334000" cy="17526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endParaRPr lang="tr-TR" sz="3000" dirty="0" smtClean="0"/>
          </a:p>
          <a:p>
            <a:pPr eaLnBrk="1" hangingPunct="1">
              <a:spcBef>
                <a:spcPct val="0"/>
              </a:spcBef>
            </a:pPr>
            <a:r>
              <a:rPr lang="tr-TR" sz="3000" dirty="0" smtClean="0"/>
              <a:t>Prof. Dr. Ramazan ÖZTÜRK</a:t>
            </a:r>
          </a:p>
          <a:p>
            <a:pPr algn="l" eaLnBrk="1" hangingPunct="1">
              <a:spcBef>
                <a:spcPct val="0"/>
              </a:spcBef>
            </a:pPr>
            <a:endParaRPr lang="tr-TR" dirty="0" smtClean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78AA4-A817-45CB-9250-D1581B4C0EAA}" type="slidenum">
              <a:rPr lang="tr-TR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57158" y="1357298"/>
            <a:ext cx="80010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 = 20 ile 480 mm çaplar için sembol d/5 ile ifade edilir. Örneğin d = 80 mm çapın sembolü 80/5 = 16 olur. Rulman tipi: Sabit </a:t>
            </a:r>
            <a:r>
              <a:rPr lang="tr-TR" dirty="0" err="1" smtClean="0"/>
              <a:t>bilyalı</a:t>
            </a:r>
            <a:r>
              <a:rPr lang="tr-TR" dirty="0" smtClean="0"/>
              <a:t> 6; eğik </a:t>
            </a:r>
            <a:r>
              <a:rPr lang="tr-TR" dirty="0" err="1" smtClean="0"/>
              <a:t>bilyalı</a:t>
            </a:r>
            <a:r>
              <a:rPr lang="tr-TR" dirty="0" smtClean="0"/>
              <a:t> 7; silindirik makaralı N; konik makaralı 3; masuralı 2 ile simgelenmektedir. Örneğin 32216 rulmanında sırasıyla: 3 ile konik makaralı rulman olduğu, 2 ile genişlik serisi, 2 ile dış çap serisi ve 16 ile 16×5=80 mm mil çapı olduğu simgelenmiştir.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57158" y="3286124"/>
            <a:ext cx="8072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Rulman seçimi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Döner rulmanlı yatakların seçimi nominal ömür (L), dinamik yük sayısı (C) ve eşdeğer yük (F) olmak üzere üç faktöre göre yapılır.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B66475-3BAA-4C2B-AB06-1E23481D3A13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785786" y="1000108"/>
            <a:ext cx="76438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Rulmanlar</a:t>
            </a:r>
            <a:endParaRPr lang="tr-TR" dirty="0" smtClean="0"/>
          </a:p>
          <a:p>
            <a:r>
              <a:rPr lang="tr-TR" dirty="0" smtClean="0"/>
              <a:t>Rulmanlar genel olarak hareket yolları ile bağlantılı  iki rulman bileziğinden oluşur. Yuvarlanma elemanları bilezikler arasına yerleştirilirler ve hareket yolları üstünde  yuvarlanma hareketi yaparlar. </a:t>
            </a:r>
          </a:p>
          <a:p>
            <a:r>
              <a:rPr lang="tr-TR" dirty="0" smtClean="0"/>
              <a:t>Yuvarlanma elemanları </a:t>
            </a:r>
            <a:r>
              <a:rPr lang="tr-TR" dirty="0" err="1" smtClean="0"/>
              <a:t>bilyalar</a:t>
            </a:r>
            <a:r>
              <a:rPr lang="tr-TR" dirty="0" smtClean="0"/>
              <a:t>, silindirik masuralar, iğne masuralar, konik masuralar veya fıçı masuralar olabilir. </a:t>
            </a:r>
            <a:endParaRPr lang="tr-TR" dirty="0" smtClean="0"/>
          </a:p>
          <a:p>
            <a:r>
              <a:rPr lang="tr-TR" dirty="0" smtClean="0"/>
              <a:t>Yuvarlanma </a:t>
            </a:r>
            <a:r>
              <a:rPr lang="tr-TR" dirty="0" smtClean="0"/>
              <a:t>elemanları </a:t>
            </a:r>
            <a:r>
              <a:rPr lang="tr-TR" dirty="0" smtClean="0"/>
              <a:t>bir </a:t>
            </a:r>
            <a:r>
              <a:rPr lang="tr-TR" dirty="0" smtClean="0"/>
              <a:t>kafes yardımıyla </a:t>
            </a:r>
            <a:r>
              <a:rPr lang="tr-TR" dirty="0" smtClean="0"/>
              <a:t>yönlendirilir. </a:t>
            </a:r>
            <a:endParaRPr lang="tr-TR" dirty="0" smtClean="0"/>
          </a:p>
          <a:p>
            <a:r>
              <a:rPr lang="tr-TR" dirty="0" smtClean="0"/>
              <a:t>İğne masuralı rulmanlar ve faturasız oynak makaralı rulmanlarda, kafes ayrıca yuvarlanma elemanının ekseninin doğru şekilde konumlandırılmasını </a:t>
            </a:r>
            <a:r>
              <a:rPr lang="tr-TR" dirty="0" smtClean="0"/>
              <a:t>sağlamaktadır</a:t>
            </a:r>
            <a:r>
              <a:rPr lang="tr-T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223258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rulmanlı yatak ile ilgili görsel sonucu"/>
          <p:cNvPicPr/>
          <p:nvPr/>
        </p:nvPicPr>
        <p:blipFill>
          <a:blip r:embed="rId2"/>
          <a:srcRect b="10551"/>
          <a:stretch>
            <a:fillRect/>
          </a:stretch>
        </p:blipFill>
        <p:spPr bwMode="auto">
          <a:xfrm>
            <a:off x="1214414" y="1285860"/>
            <a:ext cx="6643734" cy="442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1285852" y="5572140"/>
            <a:ext cx="6643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https://engineeredblog.wordpress.com/2015/05/19/rulmanlar/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https://engineeredblog.files.wordpress.com/2015/05/11.jpg"/>
          <p:cNvPicPr/>
          <p:nvPr/>
        </p:nvPicPr>
        <p:blipFill>
          <a:blip r:embed="rId2"/>
          <a:srcRect b="27366"/>
          <a:stretch>
            <a:fillRect/>
          </a:stretch>
        </p:blipFill>
        <p:spPr bwMode="auto">
          <a:xfrm>
            <a:off x="1357290" y="1643050"/>
            <a:ext cx="6738040" cy="2688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1142976" y="4572008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https://engineeredblog.wordpress.com/2015/05/19/rulmanlar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928662" y="1000108"/>
            <a:ext cx="692948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Rulmanlı yatakların avantajları:</a:t>
            </a:r>
          </a:p>
          <a:p>
            <a:r>
              <a:rPr lang="tr-TR" dirty="0" smtClean="0"/>
              <a:t>Hareketin başlangıcında ve çalışma sırasında oluşan sürtünmeler arasında çok az bir fark vardır.</a:t>
            </a:r>
          </a:p>
          <a:p>
            <a:r>
              <a:rPr lang="tr-TR" dirty="0" smtClean="0"/>
              <a:t>Sürtünme katsayısı düşük dolayısıyla enerji kaybı azdır.</a:t>
            </a:r>
          </a:p>
          <a:p>
            <a:r>
              <a:rPr lang="tr-TR" dirty="0" err="1" smtClean="0"/>
              <a:t>Eksenel</a:t>
            </a:r>
            <a:r>
              <a:rPr lang="tr-TR" dirty="0" smtClean="0"/>
              <a:t> bakımdan az yer işgal ederler</a:t>
            </a:r>
          </a:p>
          <a:p>
            <a:r>
              <a:rPr lang="tr-TR" dirty="0" smtClean="0"/>
              <a:t>Yağlanması basit, yağ sarfiyatı az, bakım ve değiştirilmesi kolaydır.</a:t>
            </a:r>
          </a:p>
          <a:p>
            <a:r>
              <a:rPr lang="tr-TR" dirty="0" smtClean="0"/>
              <a:t>Boyutlarının standart olup piyasada hazır bulunma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928662" y="3000372"/>
            <a:ext cx="65008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r>
              <a:rPr lang="tr-TR" dirty="0" smtClean="0"/>
              <a:t>Dezavantajları </a:t>
            </a:r>
            <a:r>
              <a:rPr lang="tr-TR" dirty="0" smtClean="0"/>
              <a:t>ise,</a:t>
            </a:r>
          </a:p>
          <a:p>
            <a:r>
              <a:rPr lang="tr-TR" dirty="0" smtClean="0"/>
              <a:t>Yüksek devirlerde çok gürültülü çalışması.</a:t>
            </a:r>
          </a:p>
          <a:p>
            <a:r>
              <a:rPr lang="tr-TR" dirty="0" smtClean="0"/>
              <a:t>Ömürlerinin daha az olması ve devir sayısıyla ömrün azalması.</a:t>
            </a:r>
          </a:p>
          <a:p>
            <a:r>
              <a:rPr lang="tr-TR" dirty="0" err="1" smtClean="0"/>
              <a:t>Radyal</a:t>
            </a:r>
            <a:r>
              <a:rPr lang="tr-TR" dirty="0" smtClean="0"/>
              <a:t> yönden daha büyük bir yer işgal etmesi.</a:t>
            </a:r>
          </a:p>
          <a:p>
            <a:r>
              <a:rPr lang="tr-TR" dirty="0" smtClean="0"/>
              <a:t>Sönümleme kabiliyetinin az olması olarak sayılabilir.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85852" y="1357298"/>
            <a:ext cx="7000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Radyal</a:t>
            </a:r>
            <a:r>
              <a:rPr lang="tr-TR" b="1" dirty="0" smtClean="0"/>
              <a:t> rulmanlar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Sabit </a:t>
            </a:r>
            <a:r>
              <a:rPr lang="tr-TR" dirty="0" err="1" smtClean="0"/>
              <a:t>bilyalı</a:t>
            </a:r>
            <a:r>
              <a:rPr lang="tr-TR" dirty="0" smtClean="0"/>
              <a:t> rulman, rulmanların kullanılabileceği bütün devir sayıları için uygun ve fiyatı diğer rulmanlara göre </a:t>
            </a:r>
            <a:r>
              <a:rPr lang="tr-TR" dirty="0" smtClean="0"/>
              <a:t>daha </a:t>
            </a:r>
            <a:r>
              <a:rPr lang="tr-TR" dirty="0" smtClean="0"/>
              <a:t>ucuz olduğundan en çok kullanılan rulman tipidir</a:t>
            </a:r>
            <a:endParaRPr lang="tr-TR" dirty="0"/>
          </a:p>
        </p:txBody>
      </p:sp>
      <p:pic>
        <p:nvPicPr>
          <p:cNvPr id="3" name="2 Resim" descr="https://engineeredblog.files.wordpress.com/2015/05/12.jpg"/>
          <p:cNvPicPr/>
          <p:nvPr/>
        </p:nvPicPr>
        <p:blipFill>
          <a:blip r:embed="rId2"/>
          <a:srcRect b="18634"/>
          <a:stretch>
            <a:fillRect/>
          </a:stretch>
        </p:blipFill>
        <p:spPr bwMode="auto">
          <a:xfrm>
            <a:off x="1714480" y="2928934"/>
            <a:ext cx="5760777" cy="268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Dikdörtgen"/>
          <p:cNvSpPr/>
          <p:nvPr/>
        </p:nvSpPr>
        <p:spPr>
          <a:xfrm>
            <a:off x="1714480" y="5786454"/>
            <a:ext cx="5929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https://engineeredblog.files.wordpress.com/2015/05/13.jpg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Resim" descr="https://engineeredblog.files.wordpress.com/2015/05/13.jpg"/>
          <p:cNvPicPr/>
          <p:nvPr/>
        </p:nvPicPr>
        <p:blipFill>
          <a:blip r:embed="rId2"/>
          <a:srcRect b="17065"/>
          <a:stretch>
            <a:fillRect/>
          </a:stretch>
        </p:blipFill>
        <p:spPr bwMode="auto">
          <a:xfrm>
            <a:off x="1214414" y="1643051"/>
            <a:ext cx="638085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Dikdörtgen"/>
          <p:cNvSpPr/>
          <p:nvPr/>
        </p:nvSpPr>
        <p:spPr>
          <a:xfrm>
            <a:off x="1071538" y="4572008"/>
            <a:ext cx="6786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https://engineeredblog.files.wordpress.com/2015/05/13.jpg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071538" y="857232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Eksenel</a:t>
            </a:r>
            <a:r>
              <a:rPr lang="tr-TR" b="1" dirty="0" smtClean="0"/>
              <a:t> rulmanlar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Genellikle orta büyüklükteki </a:t>
            </a:r>
            <a:r>
              <a:rPr lang="tr-TR" dirty="0" err="1" smtClean="0"/>
              <a:t>eksenel</a:t>
            </a:r>
            <a:r>
              <a:rPr lang="tr-TR" dirty="0" smtClean="0"/>
              <a:t> kuvvetleri taşıyan sabit </a:t>
            </a:r>
            <a:r>
              <a:rPr lang="tr-TR" dirty="0" err="1" smtClean="0"/>
              <a:t>eksenel</a:t>
            </a:r>
            <a:r>
              <a:rPr lang="tr-TR" dirty="0" smtClean="0"/>
              <a:t> rulmanlar, </a:t>
            </a:r>
            <a:r>
              <a:rPr lang="tr-TR" dirty="0" err="1" smtClean="0"/>
              <a:t>radyal</a:t>
            </a:r>
            <a:r>
              <a:rPr lang="tr-TR" dirty="0" smtClean="0"/>
              <a:t> kuvvet </a:t>
            </a:r>
            <a:r>
              <a:rPr lang="tr-TR" dirty="0" smtClean="0"/>
              <a:t>taşımazlar</a:t>
            </a:r>
          </a:p>
          <a:p>
            <a:r>
              <a:rPr lang="tr-TR" dirty="0" smtClean="0"/>
              <a:t>. </a:t>
            </a:r>
            <a:r>
              <a:rPr lang="tr-TR" dirty="0" smtClean="0"/>
              <a:t>Çalışma sırasında merkezkaç kuvvetinin etkisindeki </a:t>
            </a:r>
            <a:r>
              <a:rPr lang="tr-TR" dirty="0" err="1" smtClean="0"/>
              <a:t>bilyaların</a:t>
            </a:r>
            <a:r>
              <a:rPr lang="tr-TR" dirty="0" smtClean="0"/>
              <a:t> yerinden çıkmaması için yatağa gelen </a:t>
            </a:r>
            <a:r>
              <a:rPr lang="tr-TR" dirty="0" err="1" smtClean="0"/>
              <a:t>eksenel</a:t>
            </a:r>
            <a:r>
              <a:rPr lang="tr-TR" dirty="0" smtClean="0"/>
              <a:t> kuvvet belirli bir değeri aşmamalıdır. </a:t>
            </a:r>
            <a:endParaRPr lang="tr-TR" dirty="0" smtClean="0"/>
          </a:p>
          <a:p>
            <a:r>
              <a:rPr lang="tr-TR" dirty="0" smtClean="0"/>
              <a:t>Bu nedenle  </a:t>
            </a:r>
            <a:r>
              <a:rPr lang="tr-TR" dirty="0" smtClean="0"/>
              <a:t>yüksek devirlerde elverişli değillerdir. </a:t>
            </a:r>
            <a:endParaRPr lang="tr-TR" dirty="0"/>
          </a:p>
        </p:txBody>
      </p:sp>
      <p:pic>
        <p:nvPicPr>
          <p:cNvPr id="3" name="2 Resim" descr="https://engineeredblog.files.wordpress.com/2015/05/14.jpg"/>
          <p:cNvPicPr/>
          <p:nvPr/>
        </p:nvPicPr>
        <p:blipFill>
          <a:blip r:embed="rId2"/>
          <a:srcRect b="28155"/>
          <a:stretch>
            <a:fillRect/>
          </a:stretch>
        </p:blipFill>
        <p:spPr bwMode="auto">
          <a:xfrm>
            <a:off x="1643042" y="3357562"/>
            <a:ext cx="5760777" cy="1514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Dikdörtgen"/>
          <p:cNvSpPr/>
          <p:nvPr/>
        </p:nvSpPr>
        <p:spPr>
          <a:xfrm>
            <a:off x="1285852" y="4929198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https://engineeredblog.files.wordpress.com/2015/05/13.jpg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71472" y="928670"/>
            <a:ext cx="764386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Malzeme ve sembolleştirme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Bileziklerin ve yuvarlanma elemanlarının imalatında malzeme olarak yüksek yüzey basınç mukavemetine sahip, yorulmaya, korozyona ve aşınmaya dayanıklı olan rulman çeliği kullanılır. </a:t>
            </a:r>
            <a:endParaRPr lang="tr-TR" dirty="0" smtClean="0"/>
          </a:p>
          <a:p>
            <a:r>
              <a:rPr lang="tr-TR" dirty="0" smtClean="0"/>
              <a:t>Kafesler</a:t>
            </a:r>
            <a:r>
              <a:rPr lang="tr-TR" dirty="0" smtClean="0"/>
              <a:t>; hafif, aşınmaya dayanıklı ve yeteri kadar mukavemetli olan saç, bronz, alüminyum, pirinç, plastik gibi malzemelerden yapılmaktadır.</a:t>
            </a:r>
            <a:br>
              <a:rPr lang="tr-TR" dirty="0" smtClean="0"/>
            </a:br>
            <a:r>
              <a:rPr lang="tr-TR" dirty="0" smtClean="0"/>
              <a:t>Rulmanlar uluslar arası kabul edilen standart boyutlarda imal edilirler. İmalatçı firmalar rulmanların boyutları ve yük taşıma kabiliyetleri hakkında bilgi veren kataloglar yayınlarlar. 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500034" y="3643314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Rulmanların sembolleştirilen standart boyutları; delik çapı d, dış çap D ve genişlik B </a:t>
            </a:r>
            <a:r>
              <a:rPr lang="tr-TR" dirty="0" err="1" smtClean="0"/>
              <a:t>dir</a:t>
            </a:r>
            <a:r>
              <a:rPr lang="tr-TR" dirty="0" smtClean="0"/>
              <a:t>. Genel olarak rulmanların sembolleştirilmesi sayılarla yapılır. Sayının birinci rakamı rulman tipini, ikincisi genişlik serisini, üçüncüsü dış çap serisini, son iki rakam ise delik çapını ifade eder.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318</Words>
  <Application>Microsoft Office PowerPoint</Application>
  <PresentationFormat>Ekran Gösterisi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Akış</vt:lpstr>
      <vt:lpstr>ZTM321  MAKİNE ELEMANLARI   14.hafta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ACAR</dc:creator>
  <cp:lastModifiedBy>Ramazan ÖZTÜRK</cp:lastModifiedBy>
  <cp:revision>7</cp:revision>
  <dcterms:created xsi:type="dcterms:W3CDTF">2017-11-21T20:10:30Z</dcterms:created>
  <dcterms:modified xsi:type="dcterms:W3CDTF">2018-02-23T10:51:15Z</dcterms:modified>
</cp:coreProperties>
</file>