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03C06-2602-43D4-9D18-8A2E885FBE3E}" type="datetimeFigureOut">
              <a:rPr lang="tr-TR" smtClean="0"/>
              <a:t>11.03.2020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BE7CB-B0DD-4909-B1B5-0B70554A9B0F}" type="slidenum">
              <a:rPr lang="tr-TR" smtClean="0"/>
              <a:t>‹#›</a:t>
            </a:fld>
            <a:endParaRPr lang="tr-TR"/>
          </a:p>
        </p:txBody>
      </p:sp>
    </p:spTree>
    <p:extLst>
      <p:ext uri="{BB962C8B-B14F-4D97-AF65-F5344CB8AC3E}">
        <p14:creationId xmlns:p14="http://schemas.microsoft.com/office/powerpoint/2010/main" val="4047241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0DF73B3-10FE-4D6C-9C87-F8A84D672ABB}" type="datetimeFigureOut">
              <a:rPr lang="tr-TR" smtClean="0"/>
              <a:t>11.03.2020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A45146-5B27-420E-8DDB-A133C7DFFB08}" type="slidenum">
              <a:rPr lang="tr-TR" smtClean="0"/>
              <a:t>‹#›</a:t>
            </a:fld>
            <a:endParaRPr lang="tr-TR"/>
          </a:p>
        </p:txBody>
      </p:sp>
    </p:spTree>
    <p:extLst>
      <p:ext uri="{BB962C8B-B14F-4D97-AF65-F5344CB8AC3E}">
        <p14:creationId xmlns:p14="http://schemas.microsoft.com/office/powerpoint/2010/main" val="18566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0DF73B3-10FE-4D6C-9C87-F8A84D672ABB}" type="datetimeFigureOut">
              <a:rPr lang="tr-TR" smtClean="0"/>
              <a:t>11.03.2020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A45146-5B27-420E-8DDB-A133C7DFFB08}" type="slidenum">
              <a:rPr lang="tr-TR" smtClean="0"/>
              <a:t>‹#›</a:t>
            </a:fld>
            <a:endParaRPr lang="tr-TR"/>
          </a:p>
        </p:txBody>
      </p:sp>
    </p:spTree>
    <p:extLst>
      <p:ext uri="{BB962C8B-B14F-4D97-AF65-F5344CB8AC3E}">
        <p14:creationId xmlns:p14="http://schemas.microsoft.com/office/powerpoint/2010/main" val="3771861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0DF73B3-10FE-4D6C-9C87-F8A84D672ABB}" type="datetimeFigureOut">
              <a:rPr lang="tr-TR" smtClean="0"/>
              <a:t>11.03.2020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A45146-5B27-420E-8DDB-A133C7DFFB08}" type="slidenum">
              <a:rPr lang="tr-TR" smtClean="0"/>
              <a:t>‹#›</a:t>
            </a:fld>
            <a:endParaRPr lang="tr-TR"/>
          </a:p>
        </p:txBody>
      </p:sp>
    </p:spTree>
    <p:extLst>
      <p:ext uri="{BB962C8B-B14F-4D97-AF65-F5344CB8AC3E}">
        <p14:creationId xmlns:p14="http://schemas.microsoft.com/office/powerpoint/2010/main" val="415991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0DF73B3-10FE-4D6C-9C87-F8A84D672ABB}" type="datetimeFigureOut">
              <a:rPr lang="tr-TR" smtClean="0"/>
              <a:t>11.03.2020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A45146-5B27-420E-8DDB-A133C7DFFB08}" type="slidenum">
              <a:rPr lang="tr-TR" smtClean="0"/>
              <a:t>‹#›</a:t>
            </a:fld>
            <a:endParaRPr lang="tr-TR"/>
          </a:p>
        </p:txBody>
      </p:sp>
    </p:spTree>
    <p:extLst>
      <p:ext uri="{BB962C8B-B14F-4D97-AF65-F5344CB8AC3E}">
        <p14:creationId xmlns:p14="http://schemas.microsoft.com/office/powerpoint/2010/main" val="283107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0DF73B3-10FE-4D6C-9C87-F8A84D672ABB}" type="datetimeFigureOut">
              <a:rPr lang="tr-TR" smtClean="0"/>
              <a:t>11.03.2020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A45146-5B27-420E-8DDB-A133C7DFFB08}" type="slidenum">
              <a:rPr lang="tr-TR" smtClean="0"/>
              <a:t>‹#›</a:t>
            </a:fld>
            <a:endParaRPr lang="tr-TR"/>
          </a:p>
        </p:txBody>
      </p:sp>
    </p:spTree>
    <p:extLst>
      <p:ext uri="{BB962C8B-B14F-4D97-AF65-F5344CB8AC3E}">
        <p14:creationId xmlns:p14="http://schemas.microsoft.com/office/powerpoint/2010/main" val="304097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0DF73B3-10FE-4D6C-9C87-F8A84D672ABB}" type="datetimeFigureOut">
              <a:rPr lang="tr-TR" smtClean="0"/>
              <a:t>11.03.2020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A45146-5B27-420E-8DDB-A133C7DFFB08}" type="slidenum">
              <a:rPr lang="tr-TR" smtClean="0"/>
              <a:t>‹#›</a:t>
            </a:fld>
            <a:endParaRPr lang="tr-TR"/>
          </a:p>
        </p:txBody>
      </p:sp>
    </p:spTree>
    <p:extLst>
      <p:ext uri="{BB962C8B-B14F-4D97-AF65-F5344CB8AC3E}">
        <p14:creationId xmlns:p14="http://schemas.microsoft.com/office/powerpoint/2010/main" val="184519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0DF73B3-10FE-4D6C-9C87-F8A84D672ABB}" type="datetimeFigureOut">
              <a:rPr lang="tr-TR" smtClean="0"/>
              <a:t>11.03.2020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5A45146-5B27-420E-8DDB-A133C7DFFB08}" type="slidenum">
              <a:rPr lang="tr-TR" smtClean="0"/>
              <a:t>‹#›</a:t>
            </a:fld>
            <a:endParaRPr lang="tr-TR"/>
          </a:p>
        </p:txBody>
      </p:sp>
    </p:spTree>
    <p:extLst>
      <p:ext uri="{BB962C8B-B14F-4D97-AF65-F5344CB8AC3E}">
        <p14:creationId xmlns:p14="http://schemas.microsoft.com/office/powerpoint/2010/main" val="229998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0DF73B3-10FE-4D6C-9C87-F8A84D672ABB}" type="datetimeFigureOut">
              <a:rPr lang="tr-TR" smtClean="0"/>
              <a:t>11.03.2020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5A45146-5B27-420E-8DDB-A133C7DFFB08}" type="slidenum">
              <a:rPr lang="tr-TR" smtClean="0"/>
              <a:t>‹#›</a:t>
            </a:fld>
            <a:endParaRPr lang="tr-TR"/>
          </a:p>
        </p:txBody>
      </p:sp>
    </p:spTree>
    <p:extLst>
      <p:ext uri="{BB962C8B-B14F-4D97-AF65-F5344CB8AC3E}">
        <p14:creationId xmlns:p14="http://schemas.microsoft.com/office/powerpoint/2010/main" val="150175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0DF73B3-10FE-4D6C-9C87-F8A84D672ABB}" type="datetimeFigureOut">
              <a:rPr lang="tr-TR" smtClean="0"/>
              <a:t>11.03.2020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5A45146-5B27-420E-8DDB-A133C7DFFB08}" type="slidenum">
              <a:rPr lang="tr-TR" smtClean="0"/>
              <a:t>‹#›</a:t>
            </a:fld>
            <a:endParaRPr lang="tr-TR"/>
          </a:p>
        </p:txBody>
      </p:sp>
    </p:spTree>
    <p:extLst>
      <p:ext uri="{BB962C8B-B14F-4D97-AF65-F5344CB8AC3E}">
        <p14:creationId xmlns:p14="http://schemas.microsoft.com/office/powerpoint/2010/main" val="213575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0DF73B3-10FE-4D6C-9C87-F8A84D672ABB}" type="datetimeFigureOut">
              <a:rPr lang="tr-TR" smtClean="0"/>
              <a:t>11.03.2020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A45146-5B27-420E-8DDB-A133C7DFFB08}" type="slidenum">
              <a:rPr lang="tr-TR" smtClean="0"/>
              <a:t>‹#›</a:t>
            </a:fld>
            <a:endParaRPr lang="tr-TR"/>
          </a:p>
        </p:txBody>
      </p:sp>
    </p:spTree>
    <p:extLst>
      <p:ext uri="{BB962C8B-B14F-4D97-AF65-F5344CB8AC3E}">
        <p14:creationId xmlns:p14="http://schemas.microsoft.com/office/powerpoint/2010/main" val="36112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0DF73B3-10FE-4D6C-9C87-F8A84D672ABB}" type="datetimeFigureOut">
              <a:rPr lang="tr-TR" smtClean="0"/>
              <a:t>11.03.2020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A45146-5B27-420E-8DDB-A133C7DFFB08}" type="slidenum">
              <a:rPr lang="tr-TR" smtClean="0"/>
              <a:t>‹#›</a:t>
            </a:fld>
            <a:endParaRPr lang="tr-TR"/>
          </a:p>
        </p:txBody>
      </p:sp>
    </p:spTree>
    <p:extLst>
      <p:ext uri="{BB962C8B-B14F-4D97-AF65-F5344CB8AC3E}">
        <p14:creationId xmlns:p14="http://schemas.microsoft.com/office/powerpoint/2010/main" val="155457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F73B3-10FE-4D6C-9C87-F8A84D672ABB}" type="datetimeFigureOut">
              <a:rPr lang="tr-TR" smtClean="0"/>
              <a:t>11.03.2020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45146-5B27-420E-8DDB-A133C7DFFB08}" type="slidenum">
              <a:rPr lang="tr-TR" smtClean="0"/>
              <a:t>‹#›</a:t>
            </a:fld>
            <a:endParaRPr lang="tr-TR"/>
          </a:p>
        </p:txBody>
      </p:sp>
    </p:spTree>
    <p:extLst>
      <p:ext uri="{BB962C8B-B14F-4D97-AF65-F5344CB8AC3E}">
        <p14:creationId xmlns:p14="http://schemas.microsoft.com/office/powerpoint/2010/main" val="1535498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1524000" y="1268760"/>
            <a:ext cx="3707904" cy="5328592"/>
          </a:xfrm>
        </p:spPr>
        <p:txBody>
          <a:bodyPr>
            <a:normAutofit/>
          </a:bodyPr>
          <a:lstStyle/>
          <a:p>
            <a:r>
              <a:rPr lang="tr-TR" sz="3200" dirty="0">
                <a:latin typeface="Gabriola" pitchFamily="82" charset="0"/>
              </a:rPr>
              <a:t>Ayrıca yiyeceklerde bulunan ve lezzet veren maddelerin ayrıştırılıp yoğunlaştırılarak kullanılmasıyla yemeklerden elde edilen tadın artırılmasını da sağlar</a:t>
            </a:r>
          </a:p>
          <a:p>
            <a:pPr algn="just"/>
            <a:endParaRPr lang="tr-TR" sz="3200" dirty="0">
              <a:latin typeface="Gabriola" pitchFamily="82" charset="0"/>
            </a:endParaRPr>
          </a:p>
        </p:txBody>
      </p:sp>
      <p:pic>
        <p:nvPicPr>
          <p:cNvPr id="82946" name="Picture 2" descr="C:\Users\DOKTORA\Desktop\GASTRONOMİ BİLİM SANAT VE FELSEFE\resimler\el-bulli.jpg"/>
          <p:cNvPicPr>
            <a:picLocks noChangeAspect="1" noChangeArrowheads="1"/>
          </p:cNvPicPr>
          <p:nvPr/>
        </p:nvPicPr>
        <p:blipFill>
          <a:blip r:embed="rId2" cstate="print"/>
          <a:srcRect/>
          <a:stretch>
            <a:fillRect/>
          </a:stretch>
        </p:blipFill>
        <p:spPr bwMode="auto">
          <a:xfrm>
            <a:off x="5231904" y="0"/>
            <a:ext cx="5436096" cy="6858000"/>
          </a:xfrm>
          <a:prstGeom prst="rect">
            <a:avLst/>
          </a:prstGeom>
          <a:noFill/>
        </p:spPr>
      </p:pic>
    </p:spTree>
    <p:extLst>
      <p:ext uri="{BB962C8B-B14F-4D97-AF65-F5344CB8AC3E}">
        <p14:creationId xmlns:p14="http://schemas.microsoft.com/office/powerpoint/2010/main" val="1530007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Mol</a:t>
            </a:r>
            <a:r>
              <a:rPr lang="tr-TR" dirty="0" smtClean="0"/>
              <a:t> </a:t>
            </a:r>
            <a:r>
              <a:rPr lang="tr-TR" dirty="0" err="1" smtClean="0"/>
              <a:t>gas</a:t>
            </a:r>
            <a:r>
              <a:rPr lang="tr-TR" dirty="0" smtClean="0"/>
              <a:t> sanatsal tarafı</a:t>
            </a:r>
            <a:endParaRPr lang="tr-TR" dirty="0"/>
          </a:p>
        </p:txBody>
      </p:sp>
      <p:sp>
        <p:nvSpPr>
          <p:cNvPr id="3" name="2 İçerik Yer Tutucusu"/>
          <p:cNvSpPr>
            <a:spLocks noGrp="1"/>
          </p:cNvSpPr>
          <p:nvPr>
            <p:ph sz="quarter" idx="1"/>
          </p:nvPr>
        </p:nvSpPr>
        <p:spPr>
          <a:xfrm>
            <a:off x="1524000" y="4869160"/>
            <a:ext cx="9144000" cy="1870720"/>
          </a:xfrm>
        </p:spPr>
        <p:txBody>
          <a:bodyPr>
            <a:normAutofit/>
          </a:bodyPr>
          <a:lstStyle/>
          <a:p>
            <a:pPr algn="just"/>
            <a:r>
              <a:rPr lang="tr-TR" sz="3200" dirty="0">
                <a:latin typeface="Gabriola" pitchFamily="82" charset="0"/>
              </a:rPr>
              <a:t>Moleküler gastronomi uygulamaları sayesinde yemeklerde kullanılan ve lezzet veren pahalı malzemelerin içeriğinde bulunan bazı kimyasal maddeler yemeğe eklenerek çok daha az maliyetle lezzetli yemekler yapılabilir </a:t>
            </a:r>
            <a:endParaRPr lang="tr-TR" sz="3200" dirty="0">
              <a:latin typeface="Gabriola" pitchFamily="82" charset="0"/>
            </a:endParaRPr>
          </a:p>
        </p:txBody>
      </p:sp>
      <p:pic>
        <p:nvPicPr>
          <p:cNvPr id="26626" name="Picture 2" descr="C:\Users\DOKTORA\Desktop\GASTRONOMİ BİLİM SANAT VE FELSEFE\resimler\maxresdefault.jpg"/>
          <p:cNvPicPr>
            <a:picLocks noChangeAspect="1" noChangeArrowheads="1"/>
          </p:cNvPicPr>
          <p:nvPr/>
        </p:nvPicPr>
        <p:blipFill>
          <a:blip r:embed="rId2" cstate="print"/>
          <a:srcRect/>
          <a:stretch>
            <a:fillRect/>
          </a:stretch>
        </p:blipFill>
        <p:spPr bwMode="auto">
          <a:xfrm>
            <a:off x="1524000" y="-74354"/>
            <a:ext cx="9144000" cy="4880507"/>
          </a:xfrm>
          <a:prstGeom prst="rect">
            <a:avLst/>
          </a:prstGeom>
          <a:noFill/>
        </p:spPr>
      </p:pic>
    </p:spTree>
    <p:extLst>
      <p:ext uri="{BB962C8B-B14F-4D97-AF65-F5344CB8AC3E}">
        <p14:creationId xmlns:p14="http://schemas.microsoft.com/office/powerpoint/2010/main" val="3516400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latin typeface="Gabriola" pitchFamily="82" charset="0"/>
              </a:rPr>
              <a:t>MOLEKÜLER GASTRONOMİNİN SAĞLAYABİLECEĞİ YARARLAR</a:t>
            </a:r>
            <a:endParaRPr lang="tr-TR" dirty="0">
              <a:latin typeface="Gabriola" pitchFamily="82" charset="0"/>
            </a:endParaRPr>
          </a:p>
        </p:txBody>
      </p:sp>
      <p:sp>
        <p:nvSpPr>
          <p:cNvPr id="3" name="2 İçerik Yer Tutucusu"/>
          <p:cNvSpPr>
            <a:spLocks noGrp="1"/>
          </p:cNvSpPr>
          <p:nvPr>
            <p:ph sz="quarter" idx="1"/>
          </p:nvPr>
        </p:nvSpPr>
        <p:spPr>
          <a:xfrm>
            <a:off x="1524000" y="1600200"/>
            <a:ext cx="9144000" cy="5257800"/>
          </a:xfrm>
        </p:spPr>
        <p:txBody>
          <a:bodyPr>
            <a:noAutofit/>
          </a:bodyPr>
          <a:lstStyle/>
          <a:p>
            <a:pPr algn="just"/>
            <a:r>
              <a:rPr lang="tr-TR" sz="3200" dirty="0">
                <a:latin typeface="Gabriola" pitchFamily="82" charset="0"/>
              </a:rPr>
              <a:t>Günümüzde moleküler gastronomi uygulamaları sonucu elde edilen ürünler lüks ve pahalı olmasına rağmen yakın gelecekte moleküler gastronomi çalışmalarının sunacağı olanaklar önemli ekonomik kazançlar sağlayabilir .</a:t>
            </a:r>
          </a:p>
          <a:p>
            <a:pPr algn="just"/>
            <a:endParaRPr lang="tr-TR" sz="3200" dirty="0">
              <a:latin typeface="Gabriola" pitchFamily="82" charset="0"/>
            </a:endParaRPr>
          </a:p>
          <a:p>
            <a:pPr algn="just"/>
            <a:r>
              <a:rPr lang="tr-TR" sz="3200" dirty="0">
                <a:latin typeface="Gabriola" pitchFamily="82" charset="0"/>
              </a:rPr>
              <a:t>Örneğin kimi sebzelerin içinde bulunan su ve selüloz ayrıştırılıp kalan konsantre kısmın kullanılması hem gıdanın ömrünü uzatacak hem de taşıma ve kullanımda kolaylıklar sağlayacaktır. </a:t>
            </a:r>
          </a:p>
          <a:p>
            <a:pPr algn="just">
              <a:buNone/>
            </a:pPr>
            <a:r>
              <a:rPr lang="tr-TR" sz="3200" dirty="0">
                <a:latin typeface="Gabriola" pitchFamily="82" charset="0"/>
              </a:rPr>
              <a:t> </a:t>
            </a:r>
            <a:endParaRPr lang="tr-TR" sz="3200" dirty="0">
              <a:latin typeface="Gabriola" pitchFamily="82" charset="0"/>
            </a:endParaRPr>
          </a:p>
        </p:txBody>
      </p:sp>
    </p:spTree>
    <p:extLst>
      <p:ext uri="{BB962C8B-B14F-4D97-AF65-F5344CB8AC3E}">
        <p14:creationId xmlns:p14="http://schemas.microsoft.com/office/powerpoint/2010/main" val="2693929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latin typeface="Gabriola" pitchFamily="82" charset="0"/>
              </a:rPr>
              <a:t>MOLEKÜLER GASTRONOMİNİN SAĞLAYABİLECEĞİ YARARLAR</a:t>
            </a:r>
            <a:endParaRPr lang="tr-TR" dirty="0"/>
          </a:p>
        </p:txBody>
      </p:sp>
      <p:sp>
        <p:nvSpPr>
          <p:cNvPr id="3" name="2 İçerik Yer Tutucusu"/>
          <p:cNvSpPr>
            <a:spLocks noGrp="1"/>
          </p:cNvSpPr>
          <p:nvPr>
            <p:ph sz="quarter" idx="1"/>
          </p:nvPr>
        </p:nvSpPr>
        <p:spPr>
          <a:xfrm>
            <a:off x="1524000" y="1916832"/>
            <a:ext cx="8748464" cy="4968552"/>
          </a:xfrm>
        </p:spPr>
        <p:txBody>
          <a:bodyPr>
            <a:normAutofit/>
          </a:bodyPr>
          <a:lstStyle/>
          <a:p>
            <a:pPr algn="just"/>
            <a:r>
              <a:rPr lang="tr-TR" sz="3200" dirty="0">
                <a:latin typeface="Gabriola" pitchFamily="82" charset="0"/>
              </a:rPr>
              <a:t>Dünyada üretilen gıdaların yaklaşık %20-%40’ının özellikle taşınma sırasında bozulma ve çürüme nedeniyle kullanılamadığını belirten </a:t>
            </a:r>
            <a:r>
              <a:rPr lang="tr-TR" sz="3200" dirty="0" err="1">
                <a:latin typeface="Gabriola" pitchFamily="82" charset="0"/>
              </a:rPr>
              <a:t>This</a:t>
            </a:r>
            <a:r>
              <a:rPr lang="tr-TR" sz="3200" dirty="0">
                <a:latin typeface="Gabriola" pitchFamily="82" charset="0"/>
              </a:rPr>
              <a:t> bu ortadan kaldırıldığında bugünkü koşullarda dünyada 11 milyar insanın gıda sorunu olmadan yaşayabileceğini belirtiyor.</a:t>
            </a:r>
          </a:p>
          <a:p>
            <a:pPr algn="just"/>
            <a:r>
              <a:rPr lang="tr-TR" sz="3200" dirty="0">
                <a:latin typeface="Gabriola" pitchFamily="82" charset="0"/>
              </a:rPr>
              <a:t>Moleküler gastronomi ayrıca özel diyet gerektiren durumlar ve hastalıklar açısından da önemli potansiyele sahiptir.</a:t>
            </a:r>
          </a:p>
          <a:p>
            <a:pPr algn="just"/>
            <a:r>
              <a:rPr lang="tr-TR" sz="3200" dirty="0">
                <a:latin typeface="Gabriola" pitchFamily="82" charset="0"/>
              </a:rPr>
              <a:t>İştahsızlık ve </a:t>
            </a:r>
            <a:r>
              <a:rPr lang="tr-TR" sz="3200" dirty="0" err="1">
                <a:latin typeface="Gabriola" pitchFamily="82" charset="0"/>
              </a:rPr>
              <a:t>obezite</a:t>
            </a:r>
            <a:r>
              <a:rPr lang="tr-TR" sz="3200" dirty="0">
                <a:latin typeface="Gabriola" pitchFamily="82" charset="0"/>
              </a:rPr>
              <a:t> gibi yemekle ilgili davranış bozukluklarının giderilmesinde de moleküler gastronomi önemli yararlar sağlayabilir.</a:t>
            </a:r>
            <a:endParaRPr lang="tr-TR" sz="3200" dirty="0">
              <a:latin typeface="Gabriola" pitchFamily="82" charset="0"/>
            </a:endParaRPr>
          </a:p>
        </p:txBody>
      </p:sp>
    </p:spTree>
    <p:extLst>
      <p:ext uri="{BB962C8B-B14F-4D97-AF65-F5344CB8AC3E}">
        <p14:creationId xmlns:p14="http://schemas.microsoft.com/office/powerpoint/2010/main" val="715455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latin typeface="Gabriola" pitchFamily="82" charset="0"/>
              </a:rPr>
              <a:t>MOLEKÜLER GASTRONOMİ</a:t>
            </a:r>
            <a:endParaRPr lang="tr-TR" dirty="0"/>
          </a:p>
        </p:txBody>
      </p:sp>
      <p:sp>
        <p:nvSpPr>
          <p:cNvPr id="3" name="2 İçerik Yer Tutucusu"/>
          <p:cNvSpPr>
            <a:spLocks noGrp="1"/>
          </p:cNvSpPr>
          <p:nvPr>
            <p:ph sz="quarter" idx="1"/>
          </p:nvPr>
        </p:nvSpPr>
        <p:spPr>
          <a:xfrm>
            <a:off x="1955032" y="1772816"/>
            <a:ext cx="8389440" cy="4752528"/>
          </a:xfrm>
        </p:spPr>
        <p:txBody>
          <a:bodyPr>
            <a:normAutofit/>
          </a:bodyPr>
          <a:lstStyle/>
          <a:p>
            <a:pPr algn="just"/>
            <a:r>
              <a:rPr lang="tr-TR" sz="3600" dirty="0">
                <a:latin typeface="Gabriola" pitchFamily="82" charset="0"/>
              </a:rPr>
              <a:t>El </a:t>
            </a:r>
            <a:r>
              <a:rPr lang="tr-TR" sz="3600" dirty="0" err="1">
                <a:latin typeface="Gabriola" pitchFamily="82" charset="0"/>
              </a:rPr>
              <a:t>Bulli’nin</a:t>
            </a:r>
            <a:r>
              <a:rPr lang="tr-TR" sz="3600" dirty="0">
                <a:latin typeface="Gabriola" pitchFamily="82" charset="0"/>
              </a:rPr>
              <a:t> şefi </a:t>
            </a:r>
            <a:r>
              <a:rPr lang="tr-TR" sz="3600" dirty="0" err="1">
                <a:latin typeface="Gabriola" pitchFamily="82" charset="0"/>
              </a:rPr>
              <a:t>Ferran</a:t>
            </a:r>
            <a:r>
              <a:rPr lang="tr-TR" sz="3600" dirty="0">
                <a:latin typeface="Gabriola" pitchFamily="82" charset="0"/>
              </a:rPr>
              <a:t> </a:t>
            </a:r>
            <a:r>
              <a:rPr lang="tr-TR" sz="3600" dirty="0" err="1">
                <a:latin typeface="Gabriola" pitchFamily="82" charset="0"/>
              </a:rPr>
              <a:t>Adria</a:t>
            </a:r>
            <a:r>
              <a:rPr lang="tr-TR" sz="3600" dirty="0">
                <a:latin typeface="Gabriola" pitchFamily="82" charset="0"/>
              </a:rPr>
              <a:t>, böyle bir araştırma ve geliştirme alanının neden anlamlı ve hatta gecikmiş olduğunu şöyle açıklıyor: “İnsanoğlu olarak yeryüzünü ve galaksiyi, insan bedenini ve hücreleri, dolayısıyla çevremizde olan tüm </a:t>
            </a:r>
            <a:r>
              <a:rPr lang="tr-TR" sz="3600" dirty="0" err="1">
                <a:latin typeface="Gabriola" pitchFamily="82" charset="0"/>
              </a:rPr>
              <a:t>biyo</a:t>
            </a:r>
            <a:r>
              <a:rPr lang="tr-TR" sz="3600" dirty="0">
                <a:latin typeface="Gabriola" pitchFamily="82" charset="0"/>
              </a:rPr>
              <a:t>-kimyasal olayları merak ediyoruz. Ama kimse yediği yiyeceğin içinde ne olup bittiğini sorgulamıyor!</a:t>
            </a:r>
            <a:endParaRPr lang="tr-TR" sz="3600" dirty="0">
              <a:latin typeface="Gabriola" pitchFamily="82" charset="0"/>
            </a:endParaRPr>
          </a:p>
        </p:txBody>
      </p:sp>
    </p:spTree>
    <p:extLst>
      <p:ext uri="{BB962C8B-B14F-4D97-AF65-F5344CB8AC3E}">
        <p14:creationId xmlns:p14="http://schemas.microsoft.com/office/powerpoint/2010/main" val="4078249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latin typeface="Gabriola" pitchFamily="82" charset="0"/>
              </a:rPr>
              <a:t>MOLEKÜLER GASTRONOMİ</a:t>
            </a:r>
            <a:endParaRPr lang="tr-TR" dirty="0"/>
          </a:p>
        </p:txBody>
      </p:sp>
      <p:sp>
        <p:nvSpPr>
          <p:cNvPr id="3" name="2 İçerik Yer Tutucusu"/>
          <p:cNvSpPr>
            <a:spLocks noGrp="1"/>
          </p:cNvSpPr>
          <p:nvPr>
            <p:ph sz="quarter" idx="1"/>
          </p:nvPr>
        </p:nvSpPr>
        <p:spPr>
          <a:xfrm>
            <a:off x="2063552" y="2060848"/>
            <a:ext cx="8291264" cy="4572000"/>
          </a:xfrm>
        </p:spPr>
        <p:txBody>
          <a:bodyPr>
            <a:normAutofit/>
          </a:bodyPr>
          <a:lstStyle/>
          <a:p>
            <a:pPr algn="just"/>
            <a:r>
              <a:rPr lang="tr-TR" dirty="0" smtClean="0"/>
              <a:t>“</a:t>
            </a:r>
            <a:r>
              <a:rPr lang="tr-TR" sz="3600" dirty="0">
                <a:latin typeface="Gabriola" pitchFamily="82" charset="0"/>
              </a:rPr>
              <a:t>Bilim olarak yıldızların içindeki ısı derecesini biliyoruz ama ne yazık ki bir suflenin içindeki ısı derecesini bilmiyoruz.” Yani yüzyıllardır gelişerek süregelen mutfak serüveninin aslında bilimsel değil, tamamen geleneksel bir zemin üzerine geliştiğini ifade etmektedir. Prof. </a:t>
            </a:r>
            <a:r>
              <a:rPr lang="tr-TR" sz="3600" dirty="0" err="1">
                <a:latin typeface="Gabriola" pitchFamily="82" charset="0"/>
              </a:rPr>
              <a:t>Kurti</a:t>
            </a:r>
            <a:r>
              <a:rPr lang="tr-TR" sz="3600" dirty="0">
                <a:latin typeface="Gabriola" pitchFamily="82" charset="0"/>
              </a:rPr>
              <a:t>, bu tebliğinin bir bölümünde de, katılımcı bilim adamlarına, fırındaki bir suflenin nasıl farklı ısı dereceleri alabileceğini deneysel olarak göstermiştir.</a:t>
            </a:r>
            <a:endParaRPr lang="tr-TR" sz="3600" dirty="0">
              <a:latin typeface="Gabriola" pitchFamily="82" charset="0"/>
            </a:endParaRPr>
          </a:p>
        </p:txBody>
      </p:sp>
    </p:spTree>
    <p:extLst>
      <p:ext uri="{BB962C8B-B14F-4D97-AF65-F5344CB8AC3E}">
        <p14:creationId xmlns:p14="http://schemas.microsoft.com/office/powerpoint/2010/main" val="1480613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1631504" y="4581128"/>
            <a:ext cx="8964488" cy="2276872"/>
          </a:xfrm>
        </p:spPr>
        <p:txBody>
          <a:bodyPr>
            <a:noAutofit/>
          </a:bodyPr>
          <a:lstStyle/>
          <a:p>
            <a:pPr algn="just"/>
            <a:r>
              <a:rPr lang="tr-TR" sz="3600" dirty="0">
                <a:latin typeface="Gabriola" pitchFamily="82" charset="0"/>
              </a:rPr>
              <a:t>Prof. </a:t>
            </a:r>
            <a:r>
              <a:rPr lang="tr-TR" sz="3600" dirty="0" err="1">
                <a:latin typeface="Gabriola" pitchFamily="82" charset="0"/>
              </a:rPr>
              <a:t>Harold</a:t>
            </a:r>
            <a:r>
              <a:rPr lang="tr-TR" sz="3600" dirty="0">
                <a:latin typeface="Gabriola" pitchFamily="82" charset="0"/>
              </a:rPr>
              <a:t> </a:t>
            </a:r>
            <a:r>
              <a:rPr lang="tr-TR" sz="3600" dirty="0" err="1">
                <a:latin typeface="Gabriola" pitchFamily="82" charset="0"/>
              </a:rPr>
              <a:t>McGee</a:t>
            </a:r>
            <a:r>
              <a:rPr lang="tr-TR" sz="3600" dirty="0">
                <a:latin typeface="Gabriola" pitchFamily="82" charset="0"/>
              </a:rPr>
              <a:t>, “Yiyecek ve içeceklerin insana zevk ve keyif veren özelliklerinin bilimsel incelenmesi ve başka deyişle, `lezzetli olmanın bilimidir” diyor, moleküler gastronomi için.</a:t>
            </a:r>
            <a:endParaRPr lang="tr-TR" sz="3600" dirty="0">
              <a:latin typeface="Gabriola" pitchFamily="82" charset="0"/>
            </a:endParaRPr>
          </a:p>
        </p:txBody>
      </p:sp>
      <p:pic>
        <p:nvPicPr>
          <p:cNvPr id="1026" name="Picture 2" descr="C:\Users\DOKTORA\Desktop\GASTRONOMİ BİLİM SANAT VE FELSEFE\resimler\Flower-Bacon-at-Noma.jpg"/>
          <p:cNvPicPr>
            <a:picLocks noChangeAspect="1" noChangeArrowheads="1"/>
          </p:cNvPicPr>
          <p:nvPr/>
        </p:nvPicPr>
        <p:blipFill>
          <a:blip r:embed="rId2" cstate="print"/>
          <a:srcRect/>
          <a:stretch>
            <a:fillRect/>
          </a:stretch>
        </p:blipFill>
        <p:spPr bwMode="auto">
          <a:xfrm>
            <a:off x="1524000" y="-315416"/>
            <a:ext cx="9144000" cy="4857750"/>
          </a:xfrm>
          <a:prstGeom prst="rect">
            <a:avLst/>
          </a:prstGeom>
          <a:noFill/>
        </p:spPr>
      </p:pic>
    </p:spTree>
    <p:extLst>
      <p:ext uri="{BB962C8B-B14F-4D97-AF65-F5344CB8AC3E}">
        <p14:creationId xmlns:p14="http://schemas.microsoft.com/office/powerpoint/2010/main" val="1094047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descr="C:\Users\DOKTORA\Desktop\GASTRONOMİ BİLİM SANAT VE FELSEFE\resimler\6786856766_a72d4e1828_z.jpg"/>
          <p:cNvPicPr>
            <a:picLocks noGrp="1" noChangeAspect="1" noChangeArrowheads="1"/>
          </p:cNvPicPr>
          <p:nvPr>
            <p:ph sz="quarter" idx="1"/>
          </p:nvPr>
        </p:nvPicPr>
        <p:blipFill>
          <a:blip r:embed="rId2"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3936870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321</Words>
  <Application>Microsoft Office PowerPoint</Application>
  <PresentationFormat>Geniş ekran</PresentationFormat>
  <Paragraphs>17</Paragraphs>
  <Slides>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Calibri</vt:lpstr>
      <vt:lpstr>Calibri Light</vt:lpstr>
      <vt:lpstr>Gabriola</vt:lpstr>
      <vt:lpstr>Office Teması</vt:lpstr>
      <vt:lpstr>PowerPoint Sunusu</vt:lpstr>
      <vt:lpstr>Mol gas sanatsal tarafı</vt:lpstr>
      <vt:lpstr>MOLEKÜLER GASTRONOMİNİN SAĞLAYABİLECEĞİ YARARLAR</vt:lpstr>
      <vt:lpstr>MOLEKÜLER GASTRONOMİNİN SAĞLAYABİLECEĞİ YARARLAR</vt:lpstr>
      <vt:lpstr>MOLEKÜLER GASTRONOMİ</vt:lpstr>
      <vt:lpstr>MOLEKÜLER GASTRONOMİ</vt:lpstr>
      <vt:lpstr>PowerPoint Sunusu</vt:lpstr>
      <vt:lpstr>PowerPoint Sunusu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Moleküler Gastronomi</dc:title>
  <dc:creator>emir</dc:creator>
  <cp:lastModifiedBy>emir</cp:lastModifiedBy>
  <cp:revision>4</cp:revision>
  <dcterms:created xsi:type="dcterms:W3CDTF">2020-03-11T13:59:45Z</dcterms:created>
  <dcterms:modified xsi:type="dcterms:W3CDTF">2020-03-11T14:03:25Z</dcterms:modified>
</cp:coreProperties>
</file>