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2" r:id="rId3"/>
    <p:sldId id="257" r:id="rId4"/>
    <p:sldId id="258" r:id="rId5"/>
    <p:sldId id="284" r:id="rId6"/>
    <p:sldId id="261" r:id="rId7"/>
    <p:sldId id="285" r:id="rId8"/>
    <p:sldId id="262" r:id="rId9"/>
    <p:sldId id="286" r:id="rId10"/>
    <p:sldId id="264" r:id="rId11"/>
    <p:sldId id="287" r:id="rId12"/>
    <p:sldId id="266" r:id="rId13"/>
    <p:sldId id="265" r:id="rId14"/>
    <p:sldId id="288" r:id="rId15"/>
    <p:sldId id="267" r:id="rId16"/>
    <p:sldId id="289" r:id="rId17"/>
    <p:sldId id="268" r:id="rId18"/>
    <p:sldId id="269" r:id="rId19"/>
    <p:sldId id="270" r:id="rId20"/>
    <p:sldId id="271" r:id="rId21"/>
    <p:sldId id="272" r:id="rId22"/>
    <p:sldId id="273" r:id="rId23"/>
    <p:sldId id="274" r:id="rId24"/>
    <p:sldId id="275" r:id="rId25"/>
    <p:sldId id="276" r:id="rId26"/>
    <p:sldId id="277" r:id="rId27"/>
    <p:sldId id="290" r:id="rId28"/>
    <p:sldId id="279" r:id="rId29"/>
    <p:sldId id="291" r:id="rId30"/>
    <p:sldId id="292" r:id="rId31"/>
    <p:sldId id="283" r:id="rId3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97CFB1-C546-4F9B-9D30-E86339E5BFF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tr-TR"/>
        </a:p>
      </dgm:t>
    </dgm:pt>
    <dgm:pt modelId="{C1BD4CD0-5875-45A9-A583-69227658F254}">
      <dgm:prSet phldrT="[Metin]" custT="1"/>
      <dgm:spPr/>
      <dgm:t>
        <a:bodyPr/>
        <a:lstStyle/>
        <a:p>
          <a:r>
            <a:rPr lang="tr-TR" sz="2800" dirty="0" smtClean="0">
              <a:solidFill>
                <a:srgbClr val="002060"/>
              </a:solidFill>
            </a:rPr>
            <a:t>Bone healing</a:t>
          </a:r>
          <a:endParaRPr lang="tr-TR" sz="2800" dirty="0">
            <a:solidFill>
              <a:srgbClr val="002060"/>
            </a:solidFill>
          </a:endParaRPr>
        </a:p>
      </dgm:t>
    </dgm:pt>
    <dgm:pt modelId="{0D42225A-E45D-42FF-8E63-9BDFA34ECA2C}" type="parTrans" cxnId="{AFD0382C-EB39-4D56-9BB7-54529E0120B3}">
      <dgm:prSet/>
      <dgm:spPr/>
      <dgm:t>
        <a:bodyPr/>
        <a:lstStyle/>
        <a:p>
          <a:endParaRPr lang="tr-TR"/>
        </a:p>
      </dgm:t>
    </dgm:pt>
    <dgm:pt modelId="{F86CF206-036D-4E59-9FB0-765A0D05BED2}" type="sibTrans" cxnId="{AFD0382C-EB39-4D56-9BB7-54529E0120B3}">
      <dgm:prSet/>
      <dgm:spPr/>
      <dgm:t>
        <a:bodyPr/>
        <a:lstStyle/>
        <a:p>
          <a:endParaRPr lang="tr-TR"/>
        </a:p>
      </dgm:t>
    </dgm:pt>
    <dgm:pt modelId="{62418A32-A4AE-4BF2-865C-B31986A80D4E}">
      <dgm:prSet phldrT="[Metin]" custT="1"/>
      <dgm:spPr/>
      <dgm:t>
        <a:bodyPr/>
        <a:lstStyle/>
        <a:p>
          <a:r>
            <a:rPr lang="tr-TR" sz="2400" dirty="0" smtClean="0">
              <a:solidFill>
                <a:srgbClr val="002060"/>
              </a:solidFill>
            </a:rPr>
            <a:t>Primary </a:t>
          </a:r>
          <a:r>
            <a:rPr lang="tr-TR" sz="2400" dirty="0" smtClean="0">
              <a:solidFill>
                <a:srgbClr val="002060"/>
              </a:solidFill>
            </a:rPr>
            <a:t>(direk) </a:t>
          </a:r>
          <a:endParaRPr lang="tr-TR" sz="2400" dirty="0">
            <a:solidFill>
              <a:srgbClr val="002060"/>
            </a:solidFill>
          </a:endParaRPr>
        </a:p>
      </dgm:t>
    </dgm:pt>
    <dgm:pt modelId="{B658A23C-1884-4CEA-9E66-01EC274BDF75}" type="parTrans" cxnId="{2E510575-EF80-4532-A48D-A1F72384F044}">
      <dgm:prSet/>
      <dgm:spPr/>
      <dgm:t>
        <a:bodyPr/>
        <a:lstStyle/>
        <a:p>
          <a:endParaRPr lang="tr-TR"/>
        </a:p>
      </dgm:t>
    </dgm:pt>
    <dgm:pt modelId="{948D3C48-2BB5-4DDF-BEE7-FD6E4F8437D0}" type="sibTrans" cxnId="{2E510575-EF80-4532-A48D-A1F72384F044}">
      <dgm:prSet/>
      <dgm:spPr/>
      <dgm:t>
        <a:bodyPr/>
        <a:lstStyle/>
        <a:p>
          <a:endParaRPr lang="tr-TR"/>
        </a:p>
      </dgm:t>
    </dgm:pt>
    <dgm:pt modelId="{298F56D7-6D36-4C1D-A629-4C2F1831E463}">
      <dgm:prSet phldrT="[Metin]" custT="1"/>
      <dgm:spPr/>
      <dgm:t>
        <a:bodyPr/>
        <a:lstStyle/>
        <a:p>
          <a:r>
            <a:rPr lang="tr-TR" sz="2400" dirty="0" smtClean="0">
              <a:solidFill>
                <a:srgbClr val="002060"/>
              </a:solidFill>
            </a:rPr>
            <a:t>Secondary </a:t>
          </a:r>
          <a:r>
            <a:rPr lang="tr-TR" sz="2400" dirty="0" smtClean="0">
              <a:solidFill>
                <a:srgbClr val="002060"/>
              </a:solidFill>
            </a:rPr>
            <a:t>(indirek) </a:t>
          </a:r>
          <a:endParaRPr lang="tr-TR" sz="2400" dirty="0">
            <a:solidFill>
              <a:srgbClr val="002060"/>
            </a:solidFill>
          </a:endParaRPr>
        </a:p>
      </dgm:t>
    </dgm:pt>
    <dgm:pt modelId="{D6AF3EA9-388D-4CCC-BE96-33B53D9D28E2}" type="parTrans" cxnId="{467C4070-E941-417D-BF6F-4DB34E0157BA}">
      <dgm:prSet/>
      <dgm:spPr/>
      <dgm:t>
        <a:bodyPr/>
        <a:lstStyle/>
        <a:p>
          <a:endParaRPr lang="tr-TR"/>
        </a:p>
      </dgm:t>
    </dgm:pt>
    <dgm:pt modelId="{F010B037-705B-4AFB-9331-0CE9C591EF32}" type="sibTrans" cxnId="{467C4070-E941-417D-BF6F-4DB34E0157BA}">
      <dgm:prSet/>
      <dgm:spPr/>
      <dgm:t>
        <a:bodyPr/>
        <a:lstStyle/>
        <a:p>
          <a:endParaRPr lang="tr-TR"/>
        </a:p>
      </dgm:t>
    </dgm:pt>
    <dgm:pt modelId="{F5CC0490-B909-43AC-87F7-CC39F101F8F4}">
      <dgm:prSet phldrT="[Metin]" custT="1"/>
      <dgm:spPr/>
      <dgm:t>
        <a:bodyPr/>
        <a:lstStyle/>
        <a:p>
          <a:pPr algn="l"/>
          <a:r>
            <a:rPr lang="tr-TR" sz="1800" dirty="0" smtClean="0">
              <a:solidFill>
                <a:srgbClr val="002060"/>
              </a:solidFill>
            </a:rPr>
            <a:t>If there is no rigid fixation</a:t>
          </a:r>
          <a:endParaRPr lang="tr-TR" sz="1800" dirty="0" smtClean="0">
            <a:solidFill>
              <a:srgbClr val="002060"/>
            </a:solidFill>
          </a:endParaRPr>
        </a:p>
        <a:p>
          <a:pPr algn="l"/>
          <a:r>
            <a:rPr lang="tr-TR" sz="1800" dirty="0" smtClean="0">
              <a:solidFill>
                <a:srgbClr val="002060"/>
              </a:solidFill>
            </a:rPr>
            <a:t>İnterfragmentary space &gt; 0,5 mm</a:t>
          </a:r>
          <a:endParaRPr lang="tr-TR" sz="1800" dirty="0" smtClean="0">
            <a:solidFill>
              <a:srgbClr val="002060"/>
            </a:solidFill>
          </a:endParaRPr>
        </a:p>
        <a:p>
          <a:pPr algn="l"/>
          <a:r>
            <a:rPr lang="tr-TR" sz="1800" dirty="0" smtClean="0">
              <a:solidFill>
                <a:srgbClr val="002060"/>
              </a:solidFill>
            </a:rPr>
            <a:t>Callus formation occurs</a:t>
          </a:r>
          <a:endParaRPr lang="tr-TR" sz="1800" dirty="0" smtClean="0">
            <a:solidFill>
              <a:srgbClr val="002060"/>
            </a:solidFill>
          </a:endParaRPr>
        </a:p>
        <a:p>
          <a:pPr algn="ctr"/>
          <a:endParaRPr lang="tr-TR" sz="1800" dirty="0">
            <a:solidFill>
              <a:srgbClr val="002060"/>
            </a:solidFill>
          </a:endParaRPr>
        </a:p>
      </dgm:t>
    </dgm:pt>
    <dgm:pt modelId="{A6A8E6E9-E6F2-4B1F-856E-A7E202F249C2}" type="sibTrans" cxnId="{CEC41B47-0E0A-4A0E-9091-3EF455FB3E5E}">
      <dgm:prSet/>
      <dgm:spPr/>
      <dgm:t>
        <a:bodyPr/>
        <a:lstStyle/>
        <a:p>
          <a:endParaRPr lang="tr-TR"/>
        </a:p>
      </dgm:t>
    </dgm:pt>
    <dgm:pt modelId="{1768704B-CBFB-44D5-B63D-2E5CA1161462}" type="parTrans" cxnId="{CEC41B47-0E0A-4A0E-9091-3EF455FB3E5E}">
      <dgm:prSet/>
      <dgm:spPr/>
      <dgm:t>
        <a:bodyPr/>
        <a:lstStyle/>
        <a:p>
          <a:endParaRPr lang="tr-TR"/>
        </a:p>
      </dgm:t>
    </dgm:pt>
    <dgm:pt modelId="{3DB6FA44-80C7-4A6A-8B3B-AE7592DAA760}">
      <dgm:prSet phldrT="[Metin]" custT="1"/>
      <dgm:spPr/>
      <dgm:t>
        <a:bodyPr/>
        <a:lstStyle/>
        <a:p>
          <a:pPr algn="l"/>
          <a:r>
            <a:rPr lang="tr-TR" sz="1800" dirty="0" smtClean="0">
              <a:solidFill>
                <a:srgbClr val="002060"/>
              </a:solidFill>
            </a:rPr>
            <a:t>Contact healing: interfragmentary space &lt;0,1mm</a:t>
          </a:r>
          <a:endParaRPr lang="tr-TR" sz="1800" dirty="0" smtClean="0">
            <a:solidFill>
              <a:srgbClr val="002060"/>
            </a:solidFill>
          </a:endParaRPr>
        </a:p>
        <a:p>
          <a:pPr algn="l"/>
          <a:r>
            <a:rPr lang="tr-TR" sz="1800" dirty="0" smtClean="0">
              <a:solidFill>
                <a:srgbClr val="002060"/>
              </a:solidFill>
            </a:rPr>
            <a:t>GAP healing: 0,1 </a:t>
          </a:r>
          <a:r>
            <a:rPr lang="tr-TR" sz="1800" dirty="0" smtClean="0">
              <a:solidFill>
                <a:srgbClr val="002060"/>
              </a:solidFill>
            </a:rPr>
            <a:t>-0,5 mm </a:t>
          </a:r>
          <a:endParaRPr lang="tr-TR" sz="1800" dirty="0" smtClean="0">
            <a:solidFill>
              <a:srgbClr val="002060"/>
            </a:solidFill>
          </a:endParaRPr>
        </a:p>
        <a:p>
          <a:pPr algn="l"/>
          <a:r>
            <a:rPr lang="tr-TR" sz="1800" dirty="0" smtClean="0">
              <a:solidFill>
                <a:srgbClr val="002060"/>
              </a:solidFill>
            </a:rPr>
            <a:t>Rigid fixation is needed</a:t>
          </a:r>
          <a:endParaRPr lang="tr-TR" sz="1800" dirty="0">
            <a:solidFill>
              <a:srgbClr val="002060"/>
            </a:solidFill>
          </a:endParaRPr>
        </a:p>
      </dgm:t>
    </dgm:pt>
    <dgm:pt modelId="{A86469B9-B683-4941-9CFC-D3438728102A}" type="sibTrans" cxnId="{EA8D56EC-2785-47B2-A931-77069177ABCA}">
      <dgm:prSet/>
      <dgm:spPr/>
      <dgm:t>
        <a:bodyPr/>
        <a:lstStyle/>
        <a:p>
          <a:endParaRPr lang="tr-TR"/>
        </a:p>
      </dgm:t>
    </dgm:pt>
    <dgm:pt modelId="{5BA34CA7-B2FA-4AC1-969E-4D2DF5A9C00B}" type="parTrans" cxnId="{EA8D56EC-2785-47B2-A931-77069177ABCA}">
      <dgm:prSet/>
      <dgm:spPr/>
      <dgm:t>
        <a:bodyPr/>
        <a:lstStyle/>
        <a:p>
          <a:endParaRPr lang="tr-TR"/>
        </a:p>
      </dgm:t>
    </dgm:pt>
    <dgm:pt modelId="{FD0BF910-8BD7-4F47-90BE-55C5488FA5DF}" type="pres">
      <dgm:prSet presAssocID="{7297CFB1-C546-4F9B-9D30-E86339E5BFF0}" presName="diagram" presStyleCnt="0">
        <dgm:presLayoutVars>
          <dgm:chPref val="1"/>
          <dgm:dir/>
          <dgm:animOne val="branch"/>
          <dgm:animLvl val="lvl"/>
          <dgm:resizeHandles val="exact"/>
        </dgm:presLayoutVars>
      </dgm:prSet>
      <dgm:spPr/>
      <dgm:t>
        <a:bodyPr/>
        <a:lstStyle/>
        <a:p>
          <a:endParaRPr lang="tr-TR"/>
        </a:p>
      </dgm:t>
    </dgm:pt>
    <dgm:pt modelId="{7BC667C6-BAD0-474F-BB81-FEE3AD541575}" type="pres">
      <dgm:prSet presAssocID="{C1BD4CD0-5875-45A9-A583-69227658F254}" presName="root1" presStyleCnt="0"/>
      <dgm:spPr/>
    </dgm:pt>
    <dgm:pt modelId="{F51CDD89-DB65-4DFB-AE33-C44AF1771C09}" type="pres">
      <dgm:prSet presAssocID="{C1BD4CD0-5875-45A9-A583-69227658F254}" presName="LevelOneTextNode" presStyleLbl="node0" presStyleIdx="0" presStyleCnt="1" custScaleX="59989">
        <dgm:presLayoutVars>
          <dgm:chPref val="3"/>
        </dgm:presLayoutVars>
      </dgm:prSet>
      <dgm:spPr/>
      <dgm:t>
        <a:bodyPr/>
        <a:lstStyle/>
        <a:p>
          <a:endParaRPr lang="tr-TR"/>
        </a:p>
      </dgm:t>
    </dgm:pt>
    <dgm:pt modelId="{2C27A0CB-04B6-4989-99D7-BF883DFDAC2D}" type="pres">
      <dgm:prSet presAssocID="{C1BD4CD0-5875-45A9-A583-69227658F254}" presName="level2hierChild" presStyleCnt="0"/>
      <dgm:spPr/>
    </dgm:pt>
    <dgm:pt modelId="{04798599-5EBF-4BEA-9BE7-F4161BBA0630}" type="pres">
      <dgm:prSet presAssocID="{B658A23C-1884-4CEA-9E66-01EC274BDF75}" presName="conn2-1" presStyleLbl="parChTrans1D2" presStyleIdx="0" presStyleCnt="2"/>
      <dgm:spPr/>
      <dgm:t>
        <a:bodyPr/>
        <a:lstStyle/>
        <a:p>
          <a:endParaRPr lang="tr-TR"/>
        </a:p>
      </dgm:t>
    </dgm:pt>
    <dgm:pt modelId="{DE05B32B-7A3C-4BDB-88C4-A05A67FB978D}" type="pres">
      <dgm:prSet presAssocID="{B658A23C-1884-4CEA-9E66-01EC274BDF75}" presName="connTx" presStyleLbl="parChTrans1D2" presStyleIdx="0" presStyleCnt="2"/>
      <dgm:spPr/>
      <dgm:t>
        <a:bodyPr/>
        <a:lstStyle/>
        <a:p>
          <a:endParaRPr lang="tr-TR"/>
        </a:p>
      </dgm:t>
    </dgm:pt>
    <dgm:pt modelId="{9A8C53D1-C65E-4E3C-970F-09285B77A009}" type="pres">
      <dgm:prSet presAssocID="{62418A32-A4AE-4BF2-865C-B31986A80D4E}" presName="root2" presStyleCnt="0"/>
      <dgm:spPr/>
    </dgm:pt>
    <dgm:pt modelId="{FDC2242D-9EDB-4379-A578-36F724FA2034}" type="pres">
      <dgm:prSet presAssocID="{62418A32-A4AE-4BF2-865C-B31986A80D4E}" presName="LevelTwoTextNode" presStyleLbl="node2" presStyleIdx="0" presStyleCnt="2" custScaleX="59953">
        <dgm:presLayoutVars>
          <dgm:chPref val="3"/>
        </dgm:presLayoutVars>
      </dgm:prSet>
      <dgm:spPr/>
      <dgm:t>
        <a:bodyPr/>
        <a:lstStyle/>
        <a:p>
          <a:endParaRPr lang="tr-TR"/>
        </a:p>
      </dgm:t>
    </dgm:pt>
    <dgm:pt modelId="{3C34D4BA-3E8F-446B-94B4-76945A9E94A7}" type="pres">
      <dgm:prSet presAssocID="{62418A32-A4AE-4BF2-865C-B31986A80D4E}" presName="level3hierChild" presStyleCnt="0"/>
      <dgm:spPr/>
    </dgm:pt>
    <dgm:pt modelId="{C6006D73-3C6F-4B88-9EDA-7D96BA6E180A}" type="pres">
      <dgm:prSet presAssocID="{5BA34CA7-B2FA-4AC1-969E-4D2DF5A9C00B}" presName="conn2-1" presStyleLbl="parChTrans1D3" presStyleIdx="0" presStyleCnt="2"/>
      <dgm:spPr/>
      <dgm:t>
        <a:bodyPr/>
        <a:lstStyle/>
        <a:p>
          <a:endParaRPr lang="tr-TR"/>
        </a:p>
      </dgm:t>
    </dgm:pt>
    <dgm:pt modelId="{4F317561-E18C-4AA3-B3E7-DC69F03773BF}" type="pres">
      <dgm:prSet presAssocID="{5BA34CA7-B2FA-4AC1-969E-4D2DF5A9C00B}" presName="connTx" presStyleLbl="parChTrans1D3" presStyleIdx="0" presStyleCnt="2"/>
      <dgm:spPr/>
      <dgm:t>
        <a:bodyPr/>
        <a:lstStyle/>
        <a:p>
          <a:endParaRPr lang="tr-TR"/>
        </a:p>
      </dgm:t>
    </dgm:pt>
    <dgm:pt modelId="{42763588-7F48-4AEE-924F-E0EB3DA4A3AB}" type="pres">
      <dgm:prSet presAssocID="{3DB6FA44-80C7-4A6A-8B3B-AE7592DAA760}" presName="root2" presStyleCnt="0"/>
      <dgm:spPr/>
    </dgm:pt>
    <dgm:pt modelId="{CE00A2A6-4809-4A3B-A281-414200A41A39}" type="pres">
      <dgm:prSet presAssocID="{3DB6FA44-80C7-4A6A-8B3B-AE7592DAA760}" presName="LevelTwoTextNode" presStyleLbl="node3" presStyleIdx="0" presStyleCnt="2" custScaleX="119666" custScaleY="197170" custLinFactNeighborX="-476" custLinFactNeighborY="6660">
        <dgm:presLayoutVars>
          <dgm:chPref val="3"/>
        </dgm:presLayoutVars>
      </dgm:prSet>
      <dgm:spPr/>
      <dgm:t>
        <a:bodyPr/>
        <a:lstStyle/>
        <a:p>
          <a:endParaRPr lang="tr-TR"/>
        </a:p>
      </dgm:t>
    </dgm:pt>
    <dgm:pt modelId="{A168530F-A4F5-48BE-A7A5-D512769BB635}" type="pres">
      <dgm:prSet presAssocID="{3DB6FA44-80C7-4A6A-8B3B-AE7592DAA760}" presName="level3hierChild" presStyleCnt="0"/>
      <dgm:spPr/>
    </dgm:pt>
    <dgm:pt modelId="{EF0F12FE-637D-4465-9253-8DC537AF554F}" type="pres">
      <dgm:prSet presAssocID="{D6AF3EA9-388D-4CCC-BE96-33B53D9D28E2}" presName="conn2-1" presStyleLbl="parChTrans1D2" presStyleIdx="1" presStyleCnt="2"/>
      <dgm:spPr/>
      <dgm:t>
        <a:bodyPr/>
        <a:lstStyle/>
        <a:p>
          <a:endParaRPr lang="tr-TR"/>
        </a:p>
      </dgm:t>
    </dgm:pt>
    <dgm:pt modelId="{905033F9-7FF1-48F2-A255-2143ACDFD1F3}" type="pres">
      <dgm:prSet presAssocID="{D6AF3EA9-388D-4CCC-BE96-33B53D9D28E2}" presName="connTx" presStyleLbl="parChTrans1D2" presStyleIdx="1" presStyleCnt="2"/>
      <dgm:spPr/>
      <dgm:t>
        <a:bodyPr/>
        <a:lstStyle/>
        <a:p>
          <a:endParaRPr lang="tr-TR"/>
        </a:p>
      </dgm:t>
    </dgm:pt>
    <dgm:pt modelId="{EAA06349-DE3C-4D48-B8B0-C33D3BDE27CF}" type="pres">
      <dgm:prSet presAssocID="{298F56D7-6D36-4C1D-A629-4C2F1831E463}" presName="root2" presStyleCnt="0"/>
      <dgm:spPr/>
    </dgm:pt>
    <dgm:pt modelId="{2EE91775-565D-4066-8AA0-CBC4019A754C}" type="pres">
      <dgm:prSet presAssocID="{298F56D7-6D36-4C1D-A629-4C2F1831E463}" presName="LevelTwoTextNode" presStyleLbl="node2" presStyleIdx="1" presStyleCnt="2" custScaleX="60357">
        <dgm:presLayoutVars>
          <dgm:chPref val="3"/>
        </dgm:presLayoutVars>
      </dgm:prSet>
      <dgm:spPr/>
      <dgm:t>
        <a:bodyPr/>
        <a:lstStyle/>
        <a:p>
          <a:endParaRPr lang="tr-TR"/>
        </a:p>
      </dgm:t>
    </dgm:pt>
    <dgm:pt modelId="{90651833-2D77-4202-BB4E-36AC262D1F88}" type="pres">
      <dgm:prSet presAssocID="{298F56D7-6D36-4C1D-A629-4C2F1831E463}" presName="level3hierChild" presStyleCnt="0"/>
      <dgm:spPr/>
    </dgm:pt>
    <dgm:pt modelId="{21833C10-F4C6-46D1-BBB0-180B47B7B2AB}" type="pres">
      <dgm:prSet presAssocID="{1768704B-CBFB-44D5-B63D-2E5CA1161462}" presName="conn2-1" presStyleLbl="parChTrans1D3" presStyleIdx="1" presStyleCnt="2"/>
      <dgm:spPr/>
      <dgm:t>
        <a:bodyPr/>
        <a:lstStyle/>
        <a:p>
          <a:endParaRPr lang="tr-TR"/>
        </a:p>
      </dgm:t>
    </dgm:pt>
    <dgm:pt modelId="{F3B444D8-9168-48BF-87D1-3F576DDA4A1D}" type="pres">
      <dgm:prSet presAssocID="{1768704B-CBFB-44D5-B63D-2E5CA1161462}" presName="connTx" presStyleLbl="parChTrans1D3" presStyleIdx="1" presStyleCnt="2"/>
      <dgm:spPr/>
      <dgm:t>
        <a:bodyPr/>
        <a:lstStyle/>
        <a:p>
          <a:endParaRPr lang="tr-TR"/>
        </a:p>
      </dgm:t>
    </dgm:pt>
    <dgm:pt modelId="{7BB55A37-D184-4AB0-8F4F-4E67BC9945FB}" type="pres">
      <dgm:prSet presAssocID="{F5CC0490-B909-43AC-87F7-CC39F101F8F4}" presName="root2" presStyleCnt="0"/>
      <dgm:spPr/>
    </dgm:pt>
    <dgm:pt modelId="{7B78837C-8023-488E-88D6-26B4F4FD12B3}" type="pres">
      <dgm:prSet presAssocID="{F5CC0490-B909-43AC-87F7-CC39F101F8F4}" presName="LevelTwoTextNode" presStyleLbl="node3" presStyleIdx="1" presStyleCnt="2" custScaleX="120999" custScaleY="182661">
        <dgm:presLayoutVars>
          <dgm:chPref val="3"/>
        </dgm:presLayoutVars>
      </dgm:prSet>
      <dgm:spPr/>
      <dgm:t>
        <a:bodyPr/>
        <a:lstStyle/>
        <a:p>
          <a:endParaRPr lang="tr-TR"/>
        </a:p>
      </dgm:t>
    </dgm:pt>
    <dgm:pt modelId="{3388072D-C7CA-4CE2-952C-D6AA873081B3}" type="pres">
      <dgm:prSet presAssocID="{F5CC0490-B909-43AC-87F7-CC39F101F8F4}" presName="level3hierChild" presStyleCnt="0"/>
      <dgm:spPr/>
    </dgm:pt>
  </dgm:ptLst>
  <dgm:cxnLst>
    <dgm:cxn modelId="{E79C71F7-E3A5-412E-AED3-EA08C1B8E3BD}" type="presOf" srcId="{5BA34CA7-B2FA-4AC1-969E-4D2DF5A9C00B}" destId="{4F317561-E18C-4AA3-B3E7-DC69F03773BF}" srcOrd="1" destOrd="0" presId="urn:microsoft.com/office/officeart/2005/8/layout/hierarchy2"/>
    <dgm:cxn modelId="{EA8D56EC-2785-47B2-A931-77069177ABCA}" srcId="{62418A32-A4AE-4BF2-865C-B31986A80D4E}" destId="{3DB6FA44-80C7-4A6A-8B3B-AE7592DAA760}" srcOrd="0" destOrd="0" parTransId="{5BA34CA7-B2FA-4AC1-969E-4D2DF5A9C00B}" sibTransId="{A86469B9-B683-4941-9CFC-D3438728102A}"/>
    <dgm:cxn modelId="{467C4070-E941-417D-BF6F-4DB34E0157BA}" srcId="{C1BD4CD0-5875-45A9-A583-69227658F254}" destId="{298F56D7-6D36-4C1D-A629-4C2F1831E463}" srcOrd="1" destOrd="0" parTransId="{D6AF3EA9-388D-4CCC-BE96-33B53D9D28E2}" sibTransId="{F010B037-705B-4AFB-9331-0CE9C591EF32}"/>
    <dgm:cxn modelId="{AB2A56D9-40A4-456E-B8E2-49200BC21201}" type="presOf" srcId="{1768704B-CBFB-44D5-B63D-2E5CA1161462}" destId="{21833C10-F4C6-46D1-BBB0-180B47B7B2AB}" srcOrd="0" destOrd="0" presId="urn:microsoft.com/office/officeart/2005/8/layout/hierarchy2"/>
    <dgm:cxn modelId="{59A53B86-96D9-4DEE-B211-075A00E11D4F}" type="presOf" srcId="{D6AF3EA9-388D-4CCC-BE96-33B53D9D28E2}" destId="{EF0F12FE-637D-4465-9253-8DC537AF554F}" srcOrd="0" destOrd="0" presId="urn:microsoft.com/office/officeart/2005/8/layout/hierarchy2"/>
    <dgm:cxn modelId="{AFD0382C-EB39-4D56-9BB7-54529E0120B3}" srcId="{7297CFB1-C546-4F9B-9D30-E86339E5BFF0}" destId="{C1BD4CD0-5875-45A9-A583-69227658F254}" srcOrd="0" destOrd="0" parTransId="{0D42225A-E45D-42FF-8E63-9BDFA34ECA2C}" sibTransId="{F86CF206-036D-4E59-9FB0-765A0D05BED2}"/>
    <dgm:cxn modelId="{0CFDAAFB-81B5-4604-A164-1F9F7CF9E1EC}" type="presOf" srcId="{B658A23C-1884-4CEA-9E66-01EC274BDF75}" destId="{DE05B32B-7A3C-4BDB-88C4-A05A67FB978D}" srcOrd="1" destOrd="0" presId="urn:microsoft.com/office/officeart/2005/8/layout/hierarchy2"/>
    <dgm:cxn modelId="{CEC41B47-0E0A-4A0E-9091-3EF455FB3E5E}" srcId="{298F56D7-6D36-4C1D-A629-4C2F1831E463}" destId="{F5CC0490-B909-43AC-87F7-CC39F101F8F4}" srcOrd="0" destOrd="0" parTransId="{1768704B-CBFB-44D5-B63D-2E5CA1161462}" sibTransId="{A6A8E6E9-E6F2-4B1F-856E-A7E202F249C2}"/>
    <dgm:cxn modelId="{4A3EC43F-894D-4D01-B060-080B209210E2}" type="presOf" srcId="{62418A32-A4AE-4BF2-865C-B31986A80D4E}" destId="{FDC2242D-9EDB-4379-A578-36F724FA2034}" srcOrd="0" destOrd="0" presId="urn:microsoft.com/office/officeart/2005/8/layout/hierarchy2"/>
    <dgm:cxn modelId="{EA44F2A6-C606-4D1D-BFBB-7463BEC97D3B}" type="presOf" srcId="{F5CC0490-B909-43AC-87F7-CC39F101F8F4}" destId="{7B78837C-8023-488E-88D6-26B4F4FD12B3}" srcOrd="0" destOrd="0" presId="urn:microsoft.com/office/officeart/2005/8/layout/hierarchy2"/>
    <dgm:cxn modelId="{600A9ECA-CB2D-44E0-A00C-D7EADF55AF66}" type="presOf" srcId="{5BA34CA7-B2FA-4AC1-969E-4D2DF5A9C00B}" destId="{C6006D73-3C6F-4B88-9EDA-7D96BA6E180A}" srcOrd="0" destOrd="0" presId="urn:microsoft.com/office/officeart/2005/8/layout/hierarchy2"/>
    <dgm:cxn modelId="{494DA746-E235-475C-A16B-52777A1BE240}" type="presOf" srcId="{7297CFB1-C546-4F9B-9D30-E86339E5BFF0}" destId="{FD0BF910-8BD7-4F47-90BE-55C5488FA5DF}" srcOrd="0" destOrd="0" presId="urn:microsoft.com/office/officeart/2005/8/layout/hierarchy2"/>
    <dgm:cxn modelId="{2E510575-EF80-4532-A48D-A1F72384F044}" srcId="{C1BD4CD0-5875-45A9-A583-69227658F254}" destId="{62418A32-A4AE-4BF2-865C-B31986A80D4E}" srcOrd="0" destOrd="0" parTransId="{B658A23C-1884-4CEA-9E66-01EC274BDF75}" sibTransId="{948D3C48-2BB5-4DDF-BEE7-FD6E4F8437D0}"/>
    <dgm:cxn modelId="{7A146A11-7C83-4D91-BBD6-447C6B19A73C}" type="presOf" srcId="{1768704B-CBFB-44D5-B63D-2E5CA1161462}" destId="{F3B444D8-9168-48BF-87D1-3F576DDA4A1D}" srcOrd="1" destOrd="0" presId="urn:microsoft.com/office/officeart/2005/8/layout/hierarchy2"/>
    <dgm:cxn modelId="{F0A77A15-FF51-4AF4-A1BB-06FC8B3B4AE4}" type="presOf" srcId="{B658A23C-1884-4CEA-9E66-01EC274BDF75}" destId="{04798599-5EBF-4BEA-9BE7-F4161BBA0630}" srcOrd="0" destOrd="0" presId="urn:microsoft.com/office/officeart/2005/8/layout/hierarchy2"/>
    <dgm:cxn modelId="{59485BA3-41F3-4F64-9AE4-8ECA4BBDC015}" type="presOf" srcId="{D6AF3EA9-388D-4CCC-BE96-33B53D9D28E2}" destId="{905033F9-7FF1-48F2-A255-2143ACDFD1F3}" srcOrd="1" destOrd="0" presId="urn:microsoft.com/office/officeart/2005/8/layout/hierarchy2"/>
    <dgm:cxn modelId="{540FA7A3-69EB-4651-9E8A-EA39ACB7421B}" type="presOf" srcId="{298F56D7-6D36-4C1D-A629-4C2F1831E463}" destId="{2EE91775-565D-4066-8AA0-CBC4019A754C}" srcOrd="0" destOrd="0" presId="urn:microsoft.com/office/officeart/2005/8/layout/hierarchy2"/>
    <dgm:cxn modelId="{93EF7843-8B33-40E1-87EB-B133BCC292FF}" type="presOf" srcId="{3DB6FA44-80C7-4A6A-8B3B-AE7592DAA760}" destId="{CE00A2A6-4809-4A3B-A281-414200A41A39}" srcOrd="0" destOrd="0" presId="urn:microsoft.com/office/officeart/2005/8/layout/hierarchy2"/>
    <dgm:cxn modelId="{417E1B45-E561-4FEC-85FC-4810AA939758}" type="presOf" srcId="{C1BD4CD0-5875-45A9-A583-69227658F254}" destId="{F51CDD89-DB65-4DFB-AE33-C44AF1771C09}" srcOrd="0" destOrd="0" presId="urn:microsoft.com/office/officeart/2005/8/layout/hierarchy2"/>
    <dgm:cxn modelId="{304059FA-26B4-4FF6-82DA-437BE83DA7E3}" type="presParOf" srcId="{FD0BF910-8BD7-4F47-90BE-55C5488FA5DF}" destId="{7BC667C6-BAD0-474F-BB81-FEE3AD541575}" srcOrd="0" destOrd="0" presId="urn:microsoft.com/office/officeart/2005/8/layout/hierarchy2"/>
    <dgm:cxn modelId="{45EA66E4-6B21-4807-A429-C2BE69184A01}" type="presParOf" srcId="{7BC667C6-BAD0-474F-BB81-FEE3AD541575}" destId="{F51CDD89-DB65-4DFB-AE33-C44AF1771C09}" srcOrd="0" destOrd="0" presId="urn:microsoft.com/office/officeart/2005/8/layout/hierarchy2"/>
    <dgm:cxn modelId="{6805C6DC-F498-4613-B835-6E2FC67328DB}" type="presParOf" srcId="{7BC667C6-BAD0-474F-BB81-FEE3AD541575}" destId="{2C27A0CB-04B6-4989-99D7-BF883DFDAC2D}" srcOrd="1" destOrd="0" presId="urn:microsoft.com/office/officeart/2005/8/layout/hierarchy2"/>
    <dgm:cxn modelId="{FD0D8ECB-184F-4394-87CD-4BF5A4EBAB74}" type="presParOf" srcId="{2C27A0CB-04B6-4989-99D7-BF883DFDAC2D}" destId="{04798599-5EBF-4BEA-9BE7-F4161BBA0630}" srcOrd="0" destOrd="0" presId="urn:microsoft.com/office/officeart/2005/8/layout/hierarchy2"/>
    <dgm:cxn modelId="{26DD0336-6D0F-40DC-B42B-8AD7E6B0DA89}" type="presParOf" srcId="{04798599-5EBF-4BEA-9BE7-F4161BBA0630}" destId="{DE05B32B-7A3C-4BDB-88C4-A05A67FB978D}" srcOrd="0" destOrd="0" presId="urn:microsoft.com/office/officeart/2005/8/layout/hierarchy2"/>
    <dgm:cxn modelId="{DE91B38D-7371-40B0-A618-18BB479DAA5A}" type="presParOf" srcId="{2C27A0CB-04B6-4989-99D7-BF883DFDAC2D}" destId="{9A8C53D1-C65E-4E3C-970F-09285B77A009}" srcOrd="1" destOrd="0" presId="urn:microsoft.com/office/officeart/2005/8/layout/hierarchy2"/>
    <dgm:cxn modelId="{6F9DE04D-4234-4A52-A98D-50C007D37DB3}" type="presParOf" srcId="{9A8C53D1-C65E-4E3C-970F-09285B77A009}" destId="{FDC2242D-9EDB-4379-A578-36F724FA2034}" srcOrd="0" destOrd="0" presId="urn:microsoft.com/office/officeart/2005/8/layout/hierarchy2"/>
    <dgm:cxn modelId="{E67ADF79-F91D-41A5-8B8B-E5AD739AF551}" type="presParOf" srcId="{9A8C53D1-C65E-4E3C-970F-09285B77A009}" destId="{3C34D4BA-3E8F-446B-94B4-76945A9E94A7}" srcOrd="1" destOrd="0" presId="urn:microsoft.com/office/officeart/2005/8/layout/hierarchy2"/>
    <dgm:cxn modelId="{02508941-2EA0-4088-8083-B5C88B2F0FAF}" type="presParOf" srcId="{3C34D4BA-3E8F-446B-94B4-76945A9E94A7}" destId="{C6006D73-3C6F-4B88-9EDA-7D96BA6E180A}" srcOrd="0" destOrd="0" presId="urn:microsoft.com/office/officeart/2005/8/layout/hierarchy2"/>
    <dgm:cxn modelId="{AAB5F21E-05D6-4BA0-8E25-E449066A60DD}" type="presParOf" srcId="{C6006D73-3C6F-4B88-9EDA-7D96BA6E180A}" destId="{4F317561-E18C-4AA3-B3E7-DC69F03773BF}" srcOrd="0" destOrd="0" presId="urn:microsoft.com/office/officeart/2005/8/layout/hierarchy2"/>
    <dgm:cxn modelId="{7A003254-5A6F-48F1-8C6F-B79BB8AF4E20}" type="presParOf" srcId="{3C34D4BA-3E8F-446B-94B4-76945A9E94A7}" destId="{42763588-7F48-4AEE-924F-E0EB3DA4A3AB}" srcOrd="1" destOrd="0" presId="urn:microsoft.com/office/officeart/2005/8/layout/hierarchy2"/>
    <dgm:cxn modelId="{B1251252-988B-4BAE-A541-DFF5E097758C}" type="presParOf" srcId="{42763588-7F48-4AEE-924F-E0EB3DA4A3AB}" destId="{CE00A2A6-4809-4A3B-A281-414200A41A39}" srcOrd="0" destOrd="0" presId="urn:microsoft.com/office/officeart/2005/8/layout/hierarchy2"/>
    <dgm:cxn modelId="{5AFC3846-8856-4F1C-882A-503F777D15D2}" type="presParOf" srcId="{42763588-7F48-4AEE-924F-E0EB3DA4A3AB}" destId="{A168530F-A4F5-48BE-A7A5-D512769BB635}" srcOrd="1" destOrd="0" presId="urn:microsoft.com/office/officeart/2005/8/layout/hierarchy2"/>
    <dgm:cxn modelId="{17F7C31E-B408-4F7B-9EB3-108CB2587568}" type="presParOf" srcId="{2C27A0CB-04B6-4989-99D7-BF883DFDAC2D}" destId="{EF0F12FE-637D-4465-9253-8DC537AF554F}" srcOrd="2" destOrd="0" presId="urn:microsoft.com/office/officeart/2005/8/layout/hierarchy2"/>
    <dgm:cxn modelId="{458868B4-6DC3-4D5A-92D1-49222458DE13}" type="presParOf" srcId="{EF0F12FE-637D-4465-9253-8DC537AF554F}" destId="{905033F9-7FF1-48F2-A255-2143ACDFD1F3}" srcOrd="0" destOrd="0" presId="urn:microsoft.com/office/officeart/2005/8/layout/hierarchy2"/>
    <dgm:cxn modelId="{4C4FA7A8-A315-4E76-8E80-CCB485793E1D}" type="presParOf" srcId="{2C27A0CB-04B6-4989-99D7-BF883DFDAC2D}" destId="{EAA06349-DE3C-4D48-B8B0-C33D3BDE27CF}" srcOrd="3" destOrd="0" presId="urn:microsoft.com/office/officeart/2005/8/layout/hierarchy2"/>
    <dgm:cxn modelId="{30D6015F-0C72-4116-B6A1-4A5D62467EF1}" type="presParOf" srcId="{EAA06349-DE3C-4D48-B8B0-C33D3BDE27CF}" destId="{2EE91775-565D-4066-8AA0-CBC4019A754C}" srcOrd="0" destOrd="0" presId="urn:microsoft.com/office/officeart/2005/8/layout/hierarchy2"/>
    <dgm:cxn modelId="{EA384EC7-7122-4090-83F1-66FC9B8DEE81}" type="presParOf" srcId="{EAA06349-DE3C-4D48-B8B0-C33D3BDE27CF}" destId="{90651833-2D77-4202-BB4E-36AC262D1F88}" srcOrd="1" destOrd="0" presId="urn:microsoft.com/office/officeart/2005/8/layout/hierarchy2"/>
    <dgm:cxn modelId="{F79385A7-C81B-4E9E-AC8E-F20F3BE5C75E}" type="presParOf" srcId="{90651833-2D77-4202-BB4E-36AC262D1F88}" destId="{21833C10-F4C6-46D1-BBB0-180B47B7B2AB}" srcOrd="0" destOrd="0" presId="urn:microsoft.com/office/officeart/2005/8/layout/hierarchy2"/>
    <dgm:cxn modelId="{5C852F52-0315-4227-BBA5-36E4FCAA7804}" type="presParOf" srcId="{21833C10-F4C6-46D1-BBB0-180B47B7B2AB}" destId="{F3B444D8-9168-48BF-87D1-3F576DDA4A1D}" srcOrd="0" destOrd="0" presId="urn:microsoft.com/office/officeart/2005/8/layout/hierarchy2"/>
    <dgm:cxn modelId="{7BD7FEDD-5548-4AB7-8D39-D8ED916AE069}" type="presParOf" srcId="{90651833-2D77-4202-BB4E-36AC262D1F88}" destId="{7BB55A37-D184-4AB0-8F4F-4E67BC9945FB}" srcOrd="1" destOrd="0" presId="urn:microsoft.com/office/officeart/2005/8/layout/hierarchy2"/>
    <dgm:cxn modelId="{ACAA86E4-008E-4FE7-8C44-D560D24288B8}" type="presParOf" srcId="{7BB55A37-D184-4AB0-8F4F-4E67BC9945FB}" destId="{7B78837C-8023-488E-88D6-26B4F4FD12B3}" srcOrd="0" destOrd="0" presId="urn:microsoft.com/office/officeart/2005/8/layout/hierarchy2"/>
    <dgm:cxn modelId="{CD9C1489-87FF-4299-B341-2936E5BA0553}" type="presParOf" srcId="{7BB55A37-D184-4AB0-8F4F-4E67BC9945FB}" destId="{3388072D-C7CA-4CE2-952C-D6AA873081B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CDD89-DB65-4DFB-AE33-C44AF1771C09}">
      <dsp:nvSpPr>
        <dsp:cNvPr id="0" name=""/>
        <dsp:cNvSpPr/>
      </dsp:nvSpPr>
      <dsp:spPr>
        <a:xfrm>
          <a:off x="341791" y="2275151"/>
          <a:ext cx="1801723" cy="150171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tr-TR" sz="2800" kern="1200" dirty="0" smtClean="0">
              <a:solidFill>
                <a:srgbClr val="002060"/>
              </a:solidFill>
            </a:rPr>
            <a:t>Bone healing</a:t>
          </a:r>
          <a:endParaRPr lang="tr-TR" sz="2800" kern="1200" dirty="0">
            <a:solidFill>
              <a:srgbClr val="002060"/>
            </a:solidFill>
          </a:endParaRPr>
        </a:p>
      </dsp:txBody>
      <dsp:txXfrm>
        <a:off x="385775" y="2319135"/>
        <a:ext cx="1713755" cy="1413743"/>
      </dsp:txXfrm>
    </dsp:sp>
    <dsp:sp modelId="{04798599-5EBF-4BEA-9BE7-F4161BBA0630}">
      <dsp:nvSpPr>
        <dsp:cNvPr id="0" name=""/>
        <dsp:cNvSpPr/>
      </dsp:nvSpPr>
      <dsp:spPr>
        <a:xfrm rot="18478984">
          <a:off x="1768156" y="2233955"/>
          <a:ext cx="1952085" cy="45482"/>
        </a:xfrm>
        <a:custGeom>
          <a:avLst/>
          <a:gdLst/>
          <a:ahLst/>
          <a:cxnLst/>
          <a:rect l="0" t="0" r="0" b="0"/>
          <a:pathLst>
            <a:path>
              <a:moveTo>
                <a:pt x="0" y="22741"/>
              </a:moveTo>
              <a:lnTo>
                <a:pt x="1952085" y="2274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tr-TR" sz="700" kern="1200"/>
        </a:p>
      </dsp:txBody>
      <dsp:txXfrm>
        <a:off x="2695396" y="2207894"/>
        <a:ext cx="97604" cy="97604"/>
      </dsp:txXfrm>
    </dsp:sp>
    <dsp:sp modelId="{FDC2242D-9EDB-4379-A578-36F724FA2034}">
      <dsp:nvSpPr>
        <dsp:cNvPr id="0" name=""/>
        <dsp:cNvSpPr/>
      </dsp:nvSpPr>
      <dsp:spPr>
        <a:xfrm>
          <a:off x="3344883" y="736531"/>
          <a:ext cx="1800642" cy="150171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solidFill>
                <a:srgbClr val="002060"/>
              </a:solidFill>
            </a:rPr>
            <a:t>Primary </a:t>
          </a:r>
          <a:r>
            <a:rPr lang="tr-TR" sz="2400" kern="1200" dirty="0" smtClean="0">
              <a:solidFill>
                <a:srgbClr val="002060"/>
              </a:solidFill>
            </a:rPr>
            <a:t>(direk) </a:t>
          </a:r>
          <a:endParaRPr lang="tr-TR" sz="2400" kern="1200" dirty="0">
            <a:solidFill>
              <a:srgbClr val="002060"/>
            </a:solidFill>
          </a:endParaRPr>
        </a:p>
      </dsp:txBody>
      <dsp:txXfrm>
        <a:off x="3388867" y="780515"/>
        <a:ext cx="1712674" cy="1413743"/>
      </dsp:txXfrm>
    </dsp:sp>
    <dsp:sp modelId="{C6006D73-3C6F-4B88-9EDA-7D96BA6E180A}">
      <dsp:nvSpPr>
        <dsp:cNvPr id="0" name=""/>
        <dsp:cNvSpPr/>
      </dsp:nvSpPr>
      <dsp:spPr>
        <a:xfrm rot="288957">
          <a:off x="5143422" y="1514652"/>
          <a:ext cx="1191278" cy="45482"/>
        </a:xfrm>
        <a:custGeom>
          <a:avLst/>
          <a:gdLst/>
          <a:ahLst/>
          <a:cxnLst/>
          <a:rect l="0" t="0" r="0" b="0"/>
          <a:pathLst>
            <a:path>
              <a:moveTo>
                <a:pt x="0" y="22741"/>
              </a:moveTo>
              <a:lnTo>
                <a:pt x="1191278" y="22741"/>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709279" y="1507612"/>
        <a:ext cx="59563" cy="59563"/>
      </dsp:txXfrm>
    </dsp:sp>
    <dsp:sp modelId="{CE00A2A6-4809-4A3B-A281-414200A41A39}">
      <dsp:nvSpPr>
        <dsp:cNvPr id="0" name=""/>
        <dsp:cNvSpPr/>
      </dsp:nvSpPr>
      <dsp:spPr>
        <a:xfrm>
          <a:off x="6332598" y="106938"/>
          <a:ext cx="3594075" cy="296092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tr-TR" sz="1800" kern="1200" dirty="0" smtClean="0">
              <a:solidFill>
                <a:srgbClr val="002060"/>
              </a:solidFill>
            </a:rPr>
            <a:t>Contact healing: interfragmentary space &lt;0,1mm</a:t>
          </a:r>
          <a:endParaRPr lang="tr-TR" sz="1800" kern="1200" dirty="0" smtClean="0">
            <a:solidFill>
              <a:srgbClr val="002060"/>
            </a:solidFill>
          </a:endParaRPr>
        </a:p>
        <a:p>
          <a:pPr lvl="0" algn="l" defTabSz="800100">
            <a:lnSpc>
              <a:spcPct val="90000"/>
            </a:lnSpc>
            <a:spcBef>
              <a:spcPct val="0"/>
            </a:spcBef>
            <a:spcAft>
              <a:spcPct val="35000"/>
            </a:spcAft>
          </a:pPr>
          <a:r>
            <a:rPr lang="tr-TR" sz="1800" kern="1200" dirty="0" smtClean="0">
              <a:solidFill>
                <a:srgbClr val="002060"/>
              </a:solidFill>
            </a:rPr>
            <a:t>GAP healing: 0,1 </a:t>
          </a:r>
          <a:r>
            <a:rPr lang="tr-TR" sz="1800" kern="1200" dirty="0" smtClean="0">
              <a:solidFill>
                <a:srgbClr val="002060"/>
              </a:solidFill>
            </a:rPr>
            <a:t>-0,5 mm </a:t>
          </a:r>
          <a:endParaRPr lang="tr-TR" sz="1800" kern="1200" dirty="0" smtClean="0">
            <a:solidFill>
              <a:srgbClr val="002060"/>
            </a:solidFill>
          </a:endParaRPr>
        </a:p>
        <a:p>
          <a:pPr lvl="0" algn="l" defTabSz="800100">
            <a:lnSpc>
              <a:spcPct val="90000"/>
            </a:lnSpc>
            <a:spcBef>
              <a:spcPct val="0"/>
            </a:spcBef>
            <a:spcAft>
              <a:spcPct val="35000"/>
            </a:spcAft>
          </a:pPr>
          <a:r>
            <a:rPr lang="tr-TR" sz="1800" kern="1200" dirty="0" smtClean="0">
              <a:solidFill>
                <a:srgbClr val="002060"/>
              </a:solidFill>
            </a:rPr>
            <a:t>Rigid fixation is needed</a:t>
          </a:r>
          <a:endParaRPr lang="tr-TR" sz="1800" kern="1200" dirty="0">
            <a:solidFill>
              <a:srgbClr val="002060"/>
            </a:solidFill>
          </a:endParaRPr>
        </a:p>
      </dsp:txBody>
      <dsp:txXfrm>
        <a:off x="6419321" y="193661"/>
        <a:ext cx="3420629" cy="2787478"/>
      </dsp:txXfrm>
    </dsp:sp>
    <dsp:sp modelId="{EF0F12FE-637D-4465-9253-8DC537AF554F}">
      <dsp:nvSpPr>
        <dsp:cNvPr id="0" name=""/>
        <dsp:cNvSpPr/>
      </dsp:nvSpPr>
      <dsp:spPr>
        <a:xfrm rot="3121016">
          <a:off x="1768156" y="3772575"/>
          <a:ext cx="1952085" cy="45482"/>
        </a:xfrm>
        <a:custGeom>
          <a:avLst/>
          <a:gdLst/>
          <a:ahLst/>
          <a:cxnLst/>
          <a:rect l="0" t="0" r="0" b="0"/>
          <a:pathLst>
            <a:path>
              <a:moveTo>
                <a:pt x="0" y="22741"/>
              </a:moveTo>
              <a:lnTo>
                <a:pt x="1952085" y="2274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tr-TR" sz="700" kern="1200"/>
        </a:p>
      </dsp:txBody>
      <dsp:txXfrm>
        <a:off x="2695396" y="3746514"/>
        <a:ext cx="97604" cy="97604"/>
      </dsp:txXfrm>
    </dsp:sp>
    <dsp:sp modelId="{2EE91775-565D-4066-8AA0-CBC4019A754C}">
      <dsp:nvSpPr>
        <dsp:cNvPr id="0" name=""/>
        <dsp:cNvSpPr/>
      </dsp:nvSpPr>
      <dsp:spPr>
        <a:xfrm>
          <a:off x="3344883" y="3813770"/>
          <a:ext cx="1812775" cy="150171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solidFill>
                <a:srgbClr val="002060"/>
              </a:solidFill>
            </a:rPr>
            <a:t>Secondary </a:t>
          </a:r>
          <a:r>
            <a:rPr lang="tr-TR" sz="2400" kern="1200" dirty="0" smtClean="0">
              <a:solidFill>
                <a:srgbClr val="002060"/>
              </a:solidFill>
            </a:rPr>
            <a:t>(indirek) </a:t>
          </a:r>
          <a:endParaRPr lang="tr-TR" sz="2400" kern="1200" dirty="0">
            <a:solidFill>
              <a:srgbClr val="002060"/>
            </a:solidFill>
          </a:endParaRPr>
        </a:p>
      </dsp:txBody>
      <dsp:txXfrm>
        <a:off x="3388867" y="3857754"/>
        <a:ext cx="1724807" cy="1413743"/>
      </dsp:txXfrm>
    </dsp:sp>
    <dsp:sp modelId="{21833C10-F4C6-46D1-BBB0-180B47B7B2AB}">
      <dsp:nvSpPr>
        <dsp:cNvPr id="0" name=""/>
        <dsp:cNvSpPr/>
      </dsp:nvSpPr>
      <dsp:spPr>
        <a:xfrm>
          <a:off x="5157659" y="4541885"/>
          <a:ext cx="1201369" cy="45482"/>
        </a:xfrm>
        <a:custGeom>
          <a:avLst/>
          <a:gdLst/>
          <a:ahLst/>
          <a:cxnLst/>
          <a:rect l="0" t="0" r="0" b="0"/>
          <a:pathLst>
            <a:path>
              <a:moveTo>
                <a:pt x="0" y="22741"/>
              </a:moveTo>
              <a:lnTo>
                <a:pt x="1201369" y="22741"/>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728309" y="4534592"/>
        <a:ext cx="60068" cy="60068"/>
      </dsp:txXfrm>
    </dsp:sp>
    <dsp:sp modelId="{7B78837C-8023-488E-88D6-26B4F4FD12B3}">
      <dsp:nvSpPr>
        <dsp:cNvPr id="0" name=""/>
        <dsp:cNvSpPr/>
      </dsp:nvSpPr>
      <dsp:spPr>
        <a:xfrm>
          <a:off x="6359028" y="3193106"/>
          <a:ext cx="3634111" cy="274304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tr-TR" sz="1800" kern="1200" dirty="0" smtClean="0">
              <a:solidFill>
                <a:srgbClr val="002060"/>
              </a:solidFill>
            </a:rPr>
            <a:t>If there is no rigid fixation</a:t>
          </a:r>
          <a:endParaRPr lang="tr-TR" sz="1800" kern="1200" dirty="0" smtClean="0">
            <a:solidFill>
              <a:srgbClr val="002060"/>
            </a:solidFill>
          </a:endParaRPr>
        </a:p>
        <a:p>
          <a:pPr lvl="0" algn="l" defTabSz="800100">
            <a:lnSpc>
              <a:spcPct val="90000"/>
            </a:lnSpc>
            <a:spcBef>
              <a:spcPct val="0"/>
            </a:spcBef>
            <a:spcAft>
              <a:spcPct val="35000"/>
            </a:spcAft>
          </a:pPr>
          <a:r>
            <a:rPr lang="tr-TR" sz="1800" kern="1200" dirty="0" smtClean="0">
              <a:solidFill>
                <a:srgbClr val="002060"/>
              </a:solidFill>
            </a:rPr>
            <a:t>İnterfragmentary space &gt; 0,5 mm</a:t>
          </a:r>
          <a:endParaRPr lang="tr-TR" sz="1800" kern="1200" dirty="0" smtClean="0">
            <a:solidFill>
              <a:srgbClr val="002060"/>
            </a:solidFill>
          </a:endParaRPr>
        </a:p>
        <a:p>
          <a:pPr lvl="0" algn="l" defTabSz="800100">
            <a:lnSpc>
              <a:spcPct val="90000"/>
            </a:lnSpc>
            <a:spcBef>
              <a:spcPct val="0"/>
            </a:spcBef>
            <a:spcAft>
              <a:spcPct val="35000"/>
            </a:spcAft>
          </a:pPr>
          <a:r>
            <a:rPr lang="tr-TR" sz="1800" kern="1200" dirty="0" smtClean="0">
              <a:solidFill>
                <a:srgbClr val="002060"/>
              </a:solidFill>
            </a:rPr>
            <a:t>Callus formation occurs</a:t>
          </a:r>
          <a:endParaRPr lang="tr-TR" sz="1800" kern="1200" dirty="0" smtClean="0">
            <a:solidFill>
              <a:srgbClr val="002060"/>
            </a:solidFill>
          </a:endParaRPr>
        </a:p>
        <a:p>
          <a:pPr lvl="0" algn="ctr" defTabSz="800100">
            <a:lnSpc>
              <a:spcPct val="90000"/>
            </a:lnSpc>
            <a:spcBef>
              <a:spcPct val="0"/>
            </a:spcBef>
            <a:spcAft>
              <a:spcPct val="35000"/>
            </a:spcAft>
          </a:pPr>
          <a:endParaRPr lang="tr-TR" sz="1800" kern="1200" dirty="0">
            <a:solidFill>
              <a:srgbClr val="002060"/>
            </a:solidFill>
          </a:endParaRPr>
        </a:p>
      </dsp:txBody>
      <dsp:txXfrm>
        <a:off x="6439369" y="3273447"/>
        <a:ext cx="3473429" cy="25823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8932558" y="5870575"/>
            <a:ext cx="1600200"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C43ED-7093-49FD-9B8A-5DCE90DEA67A}"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a:xfrm>
            <a:off x="3962399" y="5870575"/>
            <a:ext cx="4893958" cy="3778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a:xfrm>
            <a:off x="10608958" y="5870575"/>
            <a:ext cx="551167"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7312021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64AC7-7A6D-4191-8570-A57C88ACDECE}"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751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01DF-46A4-4FA9-BB2B-6D0EAABC120B}"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4472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Arial" panose="020B0604020202020204"/>
                <a:ea typeface="+mn-ea"/>
                <a:cs typeface="+mn-cs"/>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Arial" panose="020B0604020202020204"/>
                <a:ea typeface="+mn-ea"/>
                <a:cs typeface="+mn-cs"/>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05749-9129-41E6-A4CD-42AF2BA0DA4A}"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7706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6B1B7-D47B-40D1-B0B9-3E6C578EACD6}"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7941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Arial" panose="020B0604020202020204"/>
                <a:ea typeface="+mn-ea"/>
                <a:cs typeface="+mn-cs"/>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Arial" panose="020B0604020202020204"/>
                <a:ea typeface="+mn-ea"/>
                <a:cs typeface="+mn-cs"/>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A28E-CAFE-47B8-B3E3-AA5C907B135E}"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62003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CF47E-CF83-47E1-ADE3-1D702140FCA7}"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495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25CF-3BA6-43FF-BFB9-16268B46F308}"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114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597E-BEB3-47BC-9C42-8DDDE4C940F4}"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6284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78235-7AEC-4F92-ADF8-3DF7A83863F9}"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1618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D41AE-5689-4BFE-8989-EBD516608BCB}"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70521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13AD2-7523-4A32-A467-DBA8467EB978}"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9698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75C75-9D4E-4A9A-888E-6FC71BB5965D}"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69050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A83B0F-37A5-4CA5-B28F-A0B352B3BD72}"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7485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4EBFC-BB2B-450D-B8E4-199FCFC251A9}"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4654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DC166-3784-4750-8DCF-D61213F05897}"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4926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tr-TR" smtClean="0"/>
              <a:t>Asıl başlık stili için tıklatın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C78B2-FFFA-48E9-B84A-2A54143C79A3}"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9401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9D8C151-41D8-40CD-A0F5-A02A725D652D}" type="datetime1">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428191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Metin kutusu 9"/>
          <p:cNvSpPr txBox="1"/>
          <p:nvPr/>
        </p:nvSpPr>
        <p:spPr>
          <a:xfrm>
            <a:off x="2313710" y="3048000"/>
            <a:ext cx="7259781" cy="646331"/>
          </a:xfrm>
          <a:prstGeom prst="rect">
            <a:avLst/>
          </a:prstGeom>
          <a:noFill/>
        </p:spPr>
        <p:txBody>
          <a:bodyPr wrap="square" rtlCol="0">
            <a:spAutoFit/>
          </a:bodyPr>
          <a:lstStyle/>
          <a:p>
            <a:pPr algn="ctr"/>
            <a:r>
              <a:rPr lang="tr-TR" sz="3600" dirty="0" smtClean="0"/>
              <a:t>WOUND HEALING</a:t>
            </a:r>
            <a:endParaRPr lang="tr-TR" sz="3600" dirty="0"/>
          </a:p>
        </p:txBody>
      </p:sp>
    </p:spTree>
    <p:extLst>
      <p:ext uri="{BB962C8B-B14F-4D97-AF65-F5344CB8AC3E}">
        <p14:creationId xmlns:p14="http://schemas.microsoft.com/office/powerpoint/2010/main" val="2477181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Metin kutusu 3"/>
          <p:cNvSpPr txBox="1"/>
          <p:nvPr/>
        </p:nvSpPr>
        <p:spPr>
          <a:xfrm>
            <a:off x="686615" y="1819494"/>
            <a:ext cx="7497840" cy="3347840"/>
          </a:xfrm>
          <a:prstGeom prst="rect">
            <a:avLst/>
          </a:prstGeom>
          <a:noFill/>
        </p:spPr>
        <p:txBody>
          <a:bodyPr wrap="square" rtlCol="0">
            <a:spAutoFit/>
          </a:bodyPr>
          <a:lstStyle/>
          <a:p>
            <a:pPr marL="285750" lvl="0" indent="-285750">
              <a:lnSpc>
                <a:spcPct val="150000"/>
              </a:lnSpc>
              <a:buFont typeface="Wingdings" panose="05000000000000000000" pitchFamily="2" charset="2"/>
              <a:buChar char="Ø"/>
            </a:pPr>
            <a:r>
              <a:rPr kumimoji="0" lang="tr-TR" sz="2400" b="0" i="0" u="none" strike="noStrike" kern="1200" cap="none" spc="0" normalizeH="0" baseline="0" noProof="0" dirty="0" smtClean="0">
                <a:ln>
                  <a:noFill/>
                </a:ln>
                <a:solidFill>
                  <a:prstClr val="white"/>
                </a:solidFill>
                <a:effectLst/>
                <a:uLnTx/>
                <a:uFillTx/>
                <a:latin typeface="Arial" panose="020B0604020202020204"/>
                <a:ea typeface="+mn-ea"/>
                <a:cs typeface="+mn-cs"/>
              </a:rPr>
              <a:t>Muscle injury; </a:t>
            </a:r>
            <a:r>
              <a:rPr lang="en-US" sz="2400" dirty="0">
                <a:solidFill>
                  <a:prstClr val="white"/>
                </a:solidFill>
              </a:rPr>
              <a:t>as a result of laceration, contusion, rupture, ischemia and </a:t>
            </a:r>
            <a:r>
              <a:rPr lang="en-US" sz="2400" dirty="0" smtClean="0">
                <a:solidFill>
                  <a:prstClr val="white"/>
                </a:solidFill>
              </a:rPr>
              <a:t>strain</a:t>
            </a:r>
            <a:endParaRPr lang="tr-TR" sz="2400" dirty="0" smtClean="0">
              <a:solidFill>
                <a:prstClr val="white"/>
              </a:solidFill>
            </a:endParaRPr>
          </a:p>
          <a:p>
            <a:pPr marL="285750" lvl="0" indent="-285750">
              <a:lnSpc>
                <a:spcPct val="150000"/>
              </a:lnSpc>
              <a:buFont typeface="Wingdings" panose="05000000000000000000" pitchFamily="2" charset="2"/>
              <a:buChar char="Ø"/>
            </a:pPr>
            <a:r>
              <a:rPr lang="tr-TR" sz="2400" dirty="0">
                <a:solidFill>
                  <a:prstClr val="white"/>
                </a:solidFill>
              </a:rPr>
              <a:t>Usually as a result of the sudden contraction of the muscle body when the muscle is in passive extension (except as a result of a penetrating </a:t>
            </a:r>
            <a:r>
              <a:rPr lang="tr-TR" sz="2400" dirty="0" smtClean="0">
                <a:solidFill>
                  <a:prstClr val="white"/>
                </a:solidFill>
              </a:rPr>
              <a:t>impact).</a:t>
            </a:r>
          </a:p>
        </p:txBody>
      </p:sp>
      <p:grpSp>
        <p:nvGrpSpPr>
          <p:cNvPr id="8" name="Grup 7"/>
          <p:cNvGrpSpPr/>
          <p:nvPr/>
        </p:nvGrpSpPr>
        <p:grpSpPr>
          <a:xfrm>
            <a:off x="8437418" y="544554"/>
            <a:ext cx="3312286" cy="4858205"/>
            <a:chOff x="8437418" y="544554"/>
            <a:chExt cx="3312286" cy="4858205"/>
          </a:xfrm>
        </p:grpSpPr>
        <p:pic>
          <p:nvPicPr>
            <p:cNvPr id="6" name="Resim 5"/>
            <p:cNvPicPr>
              <a:picLocks noChangeAspect="1"/>
            </p:cNvPicPr>
            <p:nvPr/>
          </p:nvPicPr>
          <p:blipFill>
            <a:blip r:embed="rId2"/>
            <a:stretch>
              <a:fillRect/>
            </a:stretch>
          </p:blipFill>
          <p:spPr>
            <a:xfrm>
              <a:off x="8437418" y="544554"/>
              <a:ext cx="3059323" cy="4858205"/>
            </a:xfrm>
            <a:prstGeom prst="rect">
              <a:avLst/>
            </a:prstGeom>
          </p:spPr>
        </p:pic>
        <p:sp>
          <p:nvSpPr>
            <p:cNvPr id="7" name="Dikdörtgen 6"/>
            <p:cNvSpPr/>
            <p:nvPr/>
          </p:nvSpPr>
          <p:spPr>
            <a:xfrm rot="16200000">
              <a:off x="9531186" y="3184241"/>
              <a:ext cx="4184073" cy="252963"/>
            </a:xfrm>
            <a:prstGeom prst="rect">
              <a:avLst/>
            </a:prstGeom>
          </p:spPr>
          <p:txBody>
            <a:bodyPr wrap="square">
              <a:spAutoFit/>
            </a:bodyPr>
            <a:lstStyle/>
            <a:p>
              <a:r>
                <a:rPr lang="tr-TR" sz="1050" dirty="0" smtClean="0"/>
                <a:t>https://www.atlantaequine.com/images/fibrotic_myopathy_pic.jpg</a:t>
              </a:r>
              <a:endParaRPr lang="tr-TR" sz="1050" dirty="0"/>
            </a:p>
          </p:txBody>
        </p:sp>
      </p:grpSp>
    </p:spTree>
    <p:extLst>
      <p:ext uri="{BB962C8B-B14F-4D97-AF65-F5344CB8AC3E}">
        <p14:creationId xmlns:p14="http://schemas.microsoft.com/office/powerpoint/2010/main" val="4040332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Dikdörtgen 3"/>
          <p:cNvSpPr/>
          <p:nvPr/>
        </p:nvSpPr>
        <p:spPr>
          <a:xfrm>
            <a:off x="484910" y="1704954"/>
            <a:ext cx="5832763" cy="3347840"/>
          </a:xfrm>
          <a:prstGeom prst="rect">
            <a:avLst/>
          </a:prstGeom>
        </p:spPr>
        <p:txBody>
          <a:bodyPr wrap="square">
            <a:spAutoFit/>
          </a:bodyPr>
          <a:lstStyle/>
          <a:p>
            <a:pPr marL="285750" lvl="0" indent="-285750">
              <a:lnSpc>
                <a:spcPct val="150000"/>
              </a:lnSpc>
              <a:buFont typeface="Wingdings" panose="05000000000000000000" pitchFamily="2" charset="2"/>
              <a:buChar char="Ø"/>
            </a:pPr>
            <a:r>
              <a:rPr lang="tr-TR" sz="2400" dirty="0">
                <a:solidFill>
                  <a:prstClr val="white"/>
                </a:solidFill>
              </a:rPr>
              <a:t>Damage to the muscle results in rupture of muscle fibers and impaired vascular or connective tissue support.</a:t>
            </a:r>
          </a:p>
          <a:p>
            <a:pPr marL="285750" lvl="0" indent="-285750">
              <a:lnSpc>
                <a:spcPct val="150000"/>
              </a:lnSpc>
              <a:buFont typeface="Wingdings" panose="05000000000000000000" pitchFamily="2" charset="2"/>
              <a:buChar char="Ø"/>
            </a:pPr>
            <a:r>
              <a:rPr lang="tr-TR" sz="2400" dirty="0">
                <a:solidFill>
                  <a:prstClr val="white"/>
                </a:solidFill>
              </a:rPr>
              <a:t>The problem can be acute or chronic and can range in severity from minor injuries to complete rupture.</a:t>
            </a:r>
            <a:endParaRPr lang="tr-TR" sz="2400" dirty="0">
              <a:solidFill>
                <a:prstClr val="white"/>
              </a:solidFill>
            </a:endParaRPr>
          </a:p>
        </p:txBody>
      </p:sp>
      <p:grpSp>
        <p:nvGrpSpPr>
          <p:cNvPr id="6" name="Grup 5"/>
          <p:cNvGrpSpPr/>
          <p:nvPr/>
        </p:nvGrpSpPr>
        <p:grpSpPr>
          <a:xfrm>
            <a:off x="6317673" y="875146"/>
            <a:ext cx="5628843" cy="4683670"/>
            <a:chOff x="6317673" y="875146"/>
            <a:chExt cx="5628843" cy="4683670"/>
          </a:xfrm>
        </p:grpSpPr>
        <p:pic>
          <p:nvPicPr>
            <p:cNvPr id="3" name="Resim 2"/>
            <p:cNvPicPr>
              <a:picLocks noChangeAspect="1"/>
            </p:cNvPicPr>
            <p:nvPr/>
          </p:nvPicPr>
          <p:blipFill>
            <a:blip r:embed="rId2"/>
            <a:stretch>
              <a:fillRect/>
            </a:stretch>
          </p:blipFill>
          <p:spPr>
            <a:xfrm>
              <a:off x="6317673" y="875146"/>
              <a:ext cx="5628843" cy="4683670"/>
            </a:xfrm>
            <a:prstGeom prst="rect">
              <a:avLst/>
            </a:prstGeom>
          </p:spPr>
        </p:pic>
        <p:sp>
          <p:nvSpPr>
            <p:cNvPr id="5" name="Dikdörtgen 4"/>
            <p:cNvSpPr/>
            <p:nvPr/>
          </p:nvSpPr>
          <p:spPr>
            <a:xfrm>
              <a:off x="6416603" y="5266480"/>
              <a:ext cx="5193506" cy="253916"/>
            </a:xfrm>
            <a:prstGeom prst="rect">
              <a:avLst/>
            </a:prstGeom>
          </p:spPr>
          <p:txBody>
            <a:bodyPr wrap="square">
              <a:spAutoFit/>
            </a:bodyPr>
            <a:lstStyle/>
            <a:p>
              <a:r>
                <a:rPr lang="tr-TR" sz="1050" dirty="0" smtClean="0">
                  <a:solidFill>
                    <a:schemeClr val="bg1"/>
                  </a:solidFill>
                </a:rPr>
                <a:t>https://www.epainassist.com/images/types-of-muscle-tears.jpg</a:t>
              </a:r>
              <a:endParaRPr lang="tr-TR" sz="1050" dirty="0">
                <a:solidFill>
                  <a:schemeClr val="bg1"/>
                </a:solidFill>
              </a:endParaRPr>
            </a:p>
          </p:txBody>
        </p:sp>
      </p:grpSp>
    </p:spTree>
    <p:extLst>
      <p:ext uri="{BB962C8B-B14F-4D97-AF65-F5344CB8AC3E}">
        <p14:creationId xmlns:p14="http://schemas.microsoft.com/office/powerpoint/2010/main" val="2194217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2" name="Grup 21"/>
          <p:cNvGrpSpPr/>
          <p:nvPr/>
        </p:nvGrpSpPr>
        <p:grpSpPr>
          <a:xfrm>
            <a:off x="1857463" y="652749"/>
            <a:ext cx="8821972" cy="5406738"/>
            <a:chOff x="1857463" y="652749"/>
            <a:chExt cx="8821972" cy="5406738"/>
          </a:xfrm>
        </p:grpSpPr>
        <p:pic>
          <p:nvPicPr>
            <p:cNvPr id="20" name="Resim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463" y="652749"/>
              <a:ext cx="8684180" cy="5406738"/>
            </a:xfrm>
            <a:prstGeom prst="rect">
              <a:avLst/>
            </a:prstGeom>
          </p:spPr>
        </p:pic>
        <p:sp>
          <p:nvSpPr>
            <p:cNvPr id="21" name="Metin kutusu 20"/>
            <p:cNvSpPr txBox="1"/>
            <p:nvPr/>
          </p:nvSpPr>
          <p:spPr>
            <a:xfrm>
              <a:off x="8462708" y="5599946"/>
              <a:ext cx="2216727" cy="369332"/>
            </a:xfrm>
            <a:prstGeom prst="rect">
              <a:avLst/>
            </a:prstGeom>
            <a:noFill/>
          </p:spPr>
          <p:txBody>
            <a:bodyPr wrap="square" rtlCol="0">
              <a:spAutoFit/>
            </a:bodyPr>
            <a:lstStyle/>
            <a:p>
              <a:r>
                <a:rPr lang="tr-TR" dirty="0" smtClean="0">
                  <a:solidFill>
                    <a:schemeClr val="bg1"/>
                  </a:solidFill>
                </a:rPr>
                <a:t>Laumonier, 2014</a:t>
              </a:r>
              <a:endParaRPr lang="tr-TR" dirty="0">
                <a:solidFill>
                  <a:schemeClr val="bg1"/>
                </a:solidFill>
              </a:endParaRPr>
            </a:p>
          </p:txBody>
        </p:sp>
      </p:grpSp>
    </p:spTree>
    <p:extLst>
      <p:ext uri="{BB962C8B-B14F-4D97-AF65-F5344CB8AC3E}">
        <p14:creationId xmlns:p14="http://schemas.microsoft.com/office/powerpoint/2010/main" val="3493209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Dikdörtgen 3"/>
          <p:cNvSpPr/>
          <p:nvPr/>
        </p:nvSpPr>
        <p:spPr>
          <a:xfrm>
            <a:off x="734292" y="989958"/>
            <a:ext cx="6594763" cy="4524315"/>
          </a:xfrm>
          <a:prstGeom prst="rect">
            <a:avLst/>
          </a:prstGeom>
        </p:spPr>
        <p:txBody>
          <a:bodyPr wrap="square">
            <a:spAutoFit/>
          </a:bodyPr>
          <a:lstStyle/>
          <a:p>
            <a:pPr marL="342900" indent="-342900">
              <a:lnSpc>
                <a:spcPct val="150000"/>
              </a:lnSpc>
              <a:buFont typeface="Wingdings" panose="05000000000000000000" pitchFamily="2" charset="2"/>
              <a:buChar char="Ø"/>
            </a:pPr>
            <a:r>
              <a:rPr lang="tr-TR" sz="2400" dirty="0" smtClean="0"/>
              <a:t>Hemostasis</a:t>
            </a:r>
          </a:p>
          <a:p>
            <a:pPr marL="342900" indent="-342900">
              <a:lnSpc>
                <a:spcPct val="150000"/>
              </a:lnSpc>
              <a:buFont typeface="Wingdings" panose="05000000000000000000" pitchFamily="2" charset="2"/>
              <a:buChar char="Ø"/>
            </a:pPr>
            <a:r>
              <a:rPr lang="tr-TR" sz="2400" dirty="0" smtClean="0"/>
              <a:t>Hematoma (edema and ischemia adjacent necrosis of ruptured muscle fibers)</a:t>
            </a:r>
          </a:p>
          <a:p>
            <a:pPr marL="342900" indent="-342900">
              <a:lnSpc>
                <a:spcPct val="150000"/>
              </a:lnSpc>
              <a:buFont typeface="Wingdings" panose="05000000000000000000" pitchFamily="2" charset="2"/>
              <a:buChar char="Ø"/>
            </a:pPr>
            <a:r>
              <a:rPr lang="tr-TR" sz="2400" dirty="0" smtClean="0"/>
              <a:t>Inflammation (removal of necrotic debris by neutrophils and macrophages during the first 24-72 hours)</a:t>
            </a:r>
          </a:p>
          <a:p>
            <a:pPr marL="342900" indent="-342900">
              <a:lnSpc>
                <a:spcPct val="150000"/>
              </a:lnSpc>
              <a:buFont typeface="Wingdings" panose="05000000000000000000" pitchFamily="2" charset="2"/>
              <a:buChar char="Ø"/>
            </a:pPr>
            <a:r>
              <a:rPr lang="tr-TR" sz="2400" dirty="0" smtClean="0"/>
              <a:t>Repair depends on restoring vascular nutrition to damaged fibers</a:t>
            </a:r>
          </a:p>
        </p:txBody>
      </p:sp>
      <p:pic>
        <p:nvPicPr>
          <p:cNvPr id="6" name="Resim 5"/>
          <p:cNvPicPr>
            <a:picLocks noChangeAspect="1"/>
          </p:cNvPicPr>
          <p:nvPr/>
        </p:nvPicPr>
        <p:blipFill>
          <a:blip r:embed="rId2"/>
          <a:stretch>
            <a:fillRect/>
          </a:stretch>
        </p:blipFill>
        <p:spPr>
          <a:xfrm>
            <a:off x="7771116" y="633657"/>
            <a:ext cx="4048095" cy="5236918"/>
          </a:xfrm>
          <a:prstGeom prst="rect">
            <a:avLst/>
          </a:prstGeom>
        </p:spPr>
      </p:pic>
    </p:spTree>
    <p:extLst>
      <p:ext uri="{BB962C8B-B14F-4D97-AF65-F5344CB8AC3E}">
        <p14:creationId xmlns:p14="http://schemas.microsoft.com/office/powerpoint/2010/main" val="2149645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Dikdörtgen 2"/>
          <p:cNvSpPr/>
          <p:nvPr/>
        </p:nvSpPr>
        <p:spPr>
          <a:xfrm>
            <a:off x="649497" y="727869"/>
            <a:ext cx="11168430" cy="2568717"/>
          </a:xfrm>
          <a:prstGeom prst="rect">
            <a:avLst/>
          </a:prstGeom>
        </p:spPr>
        <p:txBody>
          <a:bodyPr wrap="square">
            <a:spAutoFit/>
          </a:bodyPr>
          <a:lstStyle/>
          <a:p>
            <a:pPr marL="342900" lvl="0" indent="-342900">
              <a:lnSpc>
                <a:spcPct val="150000"/>
              </a:lnSpc>
              <a:buFont typeface="Wingdings" panose="05000000000000000000" pitchFamily="2" charset="2"/>
              <a:buChar char="Ø"/>
            </a:pPr>
            <a:r>
              <a:rPr lang="tr-TR" sz="2200" dirty="0">
                <a:solidFill>
                  <a:prstClr val="white"/>
                </a:solidFill>
              </a:rPr>
              <a:t>Repair depending on the severity of the injury and the size of the muscle cavity           </a:t>
            </a:r>
          </a:p>
          <a:p>
            <a:pPr lvl="0">
              <a:lnSpc>
                <a:spcPct val="150000"/>
              </a:lnSpc>
            </a:pPr>
            <a:r>
              <a:rPr lang="tr-TR" sz="2200" dirty="0">
                <a:solidFill>
                  <a:prstClr val="white"/>
                </a:solidFill>
              </a:rPr>
              <a:t> </a:t>
            </a:r>
            <a:r>
              <a:rPr lang="tr-TR" sz="2200" dirty="0" smtClean="0">
                <a:solidFill>
                  <a:prstClr val="white"/>
                </a:solidFill>
              </a:rPr>
              <a:t>     regeneration </a:t>
            </a:r>
            <a:r>
              <a:rPr lang="tr-TR" sz="2200" dirty="0">
                <a:solidFill>
                  <a:prstClr val="white"/>
                </a:solidFill>
              </a:rPr>
              <a:t>of functional myofibers           </a:t>
            </a:r>
            <a:endParaRPr lang="tr-TR" sz="2200" dirty="0" smtClean="0">
              <a:solidFill>
                <a:prstClr val="white"/>
              </a:solidFill>
            </a:endParaRPr>
          </a:p>
          <a:p>
            <a:pPr lvl="0">
              <a:lnSpc>
                <a:spcPct val="150000"/>
              </a:lnSpc>
            </a:pPr>
            <a:r>
              <a:rPr lang="tr-TR" sz="2200" dirty="0">
                <a:solidFill>
                  <a:prstClr val="white"/>
                </a:solidFill>
              </a:rPr>
              <a:t> </a:t>
            </a:r>
            <a:r>
              <a:rPr lang="tr-TR" sz="2200" dirty="0" smtClean="0">
                <a:solidFill>
                  <a:prstClr val="white"/>
                </a:solidFill>
              </a:rPr>
              <a:t>     </a:t>
            </a:r>
            <a:r>
              <a:rPr lang="tr-TR" sz="2200" dirty="0">
                <a:solidFill>
                  <a:prstClr val="white"/>
                </a:solidFill>
              </a:rPr>
              <a:t>fibrous scar tissue </a:t>
            </a:r>
            <a:r>
              <a:rPr lang="tr-TR" sz="2200" dirty="0" smtClean="0">
                <a:solidFill>
                  <a:prstClr val="white"/>
                </a:solidFill>
              </a:rPr>
              <a:t>formation</a:t>
            </a:r>
          </a:p>
          <a:p>
            <a:pPr marL="342900" lvl="0" indent="-342900">
              <a:lnSpc>
                <a:spcPct val="150000"/>
              </a:lnSpc>
              <a:buFont typeface="Wingdings" panose="05000000000000000000" pitchFamily="2" charset="2"/>
              <a:buChar char="Ø"/>
            </a:pPr>
            <a:r>
              <a:rPr lang="tr-TR" sz="2200" dirty="0" smtClean="0">
                <a:solidFill>
                  <a:prstClr val="white"/>
                </a:solidFill>
              </a:rPr>
              <a:t>Repair </a:t>
            </a:r>
            <a:r>
              <a:rPr lang="tr-TR" sz="2200" dirty="0">
                <a:solidFill>
                  <a:prstClr val="white"/>
                </a:solidFill>
              </a:rPr>
              <a:t>by scar tissue production is undesirable due to the high chance of repetitive injury and an approximately 50% reduction in muscle contraction force.</a:t>
            </a:r>
            <a:endParaRPr lang="tr-TR" sz="2200" dirty="0">
              <a:solidFill>
                <a:prstClr val="white"/>
              </a:solidFill>
            </a:endParaRPr>
          </a:p>
        </p:txBody>
      </p:sp>
      <p:grpSp>
        <p:nvGrpSpPr>
          <p:cNvPr id="6" name="Grup 5"/>
          <p:cNvGrpSpPr/>
          <p:nvPr/>
        </p:nvGrpSpPr>
        <p:grpSpPr>
          <a:xfrm>
            <a:off x="3402909" y="3435303"/>
            <a:ext cx="5325455" cy="3274814"/>
            <a:chOff x="3402909" y="3435303"/>
            <a:chExt cx="5325455" cy="3274814"/>
          </a:xfrm>
        </p:grpSpPr>
        <p:pic>
          <p:nvPicPr>
            <p:cNvPr id="4" name="Resim 3"/>
            <p:cNvPicPr>
              <a:picLocks noChangeAspect="1"/>
            </p:cNvPicPr>
            <p:nvPr/>
          </p:nvPicPr>
          <p:blipFill>
            <a:blip r:embed="rId2"/>
            <a:stretch>
              <a:fillRect/>
            </a:stretch>
          </p:blipFill>
          <p:spPr>
            <a:xfrm>
              <a:off x="3402909" y="3435303"/>
              <a:ext cx="5325455" cy="3274814"/>
            </a:xfrm>
            <a:prstGeom prst="rect">
              <a:avLst/>
            </a:prstGeom>
          </p:spPr>
        </p:pic>
        <p:sp>
          <p:nvSpPr>
            <p:cNvPr id="5" name="Metin kutusu 4"/>
            <p:cNvSpPr txBox="1"/>
            <p:nvPr/>
          </p:nvSpPr>
          <p:spPr>
            <a:xfrm>
              <a:off x="5402439" y="6433118"/>
              <a:ext cx="1662545" cy="276999"/>
            </a:xfrm>
            <a:prstGeom prst="rect">
              <a:avLst/>
            </a:prstGeom>
            <a:solidFill>
              <a:schemeClr val="tx1"/>
            </a:solidFill>
          </p:spPr>
          <p:txBody>
            <a:bodyPr wrap="square" rtlCol="0">
              <a:spAutoFit/>
            </a:bodyPr>
            <a:lstStyle/>
            <a:p>
              <a:r>
                <a:rPr lang="tr-TR" sz="1200" dirty="0" smtClean="0">
                  <a:solidFill>
                    <a:schemeClr val="bg1"/>
                  </a:solidFill>
                </a:rPr>
                <a:t>Sato ve ark., 2014</a:t>
              </a:r>
              <a:endParaRPr lang="tr-TR" sz="1200" dirty="0">
                <a:solidFill>
                  <a:schemeClr val="bg1"/>
                </a:solidFill>
              </a:endParaRPr>
            </a:p>
          </p:txBody>
        </p:sp>
      </p:grpSp>
    </p:spTree>
    <p:extLst>
      <p:ext uri="{BB962C8B-B14F-4D97-AF65-F5344CB8AC3E}">
        <p14:creationId xmlns:p14="http://schemas.microsoft.com/office/powerpoint/2010/main" val="472320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Metin kutusu 2"/>
          <p:cNvSpPr txBox="1"/>
          <p:nvPr/>
        </p:nvSpPr>
        <p:spPr>
          <a:xfrm>
            <a:off x="585646" y="1514996"/>
            <a:ext cx="5330245" cy="415498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tr-TR" sz="2400" b="0" i="0" u="none" strike="noStrike" kern="1200" cap="none" spc="0" normalizeH="0" baseline="0" noProof="0" dirty="0" smtClean="0">
              <a:ln>
                <a:noFill/>
              </a:ln>
              <a:solidFill>
                <a:prstClr val="white"/>
              </a:solidFill>
              <a:effectLst/>
              <a:uLnTx/>
              <a:uFillTx/>
              <a:latin typeface="Arial" panose="020B0604020202020204"/>
              <a:ea typeface="+mn-ea"/>
              <a:cs typeface="+mn-cs"/>
            </a:endParaRPr>
          </a:p>
          <a:p>
            <a:pPr lvl="0">
              <a:lnSpc>
                <a:spcPct val="150000"/>
              </a:lnSpc>
            </a:pPr>
            <a:r>
              <a:rPr lang="tr-TR" sz="2400" dirty="0" smtClean="0">
                <a:solidFill>
                  <a:schemeClr val="bg1"/>
                </a:solidFill>
              </a:rPr>
              <a:t>To </a:t>
            </a:r>
            <a:r>
              <a:rPr lang="tr-TR" sz="2400" dirty="0">
                <a:solidFill>
                  <a:schemeClr val="bg1"/>
                </a:solidFill>
              </a:rPr>
              <a:t>ensure proper healing of muscle</a:t>
            </a:r>
            <a:r>
              <a:rPr lang="tr-TR" sz="2400" dirty="0" smtClean="0">
                <a:solidFill>
                  <a:schemeClr val="bg1"/>
                </a:solidFill>
              </a:rPr>
              <a:t>;</a:t>
            </a:r>
          </a:p>
          <a:p>
            <a:pPr marL="342900" lvl="0" indent="-342900">
              <a:lnSpc>
                <a:spcPct val="150000"/>
              </a:lnSpc>
              <a:buFont typeface="Wingdings" panose="05000000000000000000" pitchFamily="2" charset="2"/>
              <a:buChar char="ü"/>
            </a:pPr>
            <a:r>
              <a:rPr lang="tr-TR" sz="2400" dirty="0" smtClean="0">
                <a:solidFill>
                  <a:prstClr val="white"/>
                </a:solidFill>
              </a:rPr>
              <a:t>Good vascularization</a:t>
            </a:r>
          </a:p>
          <a:p>
            <a:pPr marL="342900" lvl="0" indent="-342900">
              <a:lnSpc>
                <a:spcPct val="150000"/>
              </a:lnSpc>
              <a:buFont typeface="Wingdings" panose="05000000000000000000" pitchFamily="2" charset="2"/>
              <a:buChar char="ü"/>
            </a:pPr>
            <a:r>
              <a:rPr lang="tr-TR" sz="2400" dirty="0" smtClean="0">
                <a:solidFill>
                  <a:prstClr val="white"/>
                </a:solidFill>
              </a:rPr>
              <a:t>Adequate </a:t>
            </a:r>
            <a:r>
              <a:rPr lang="tr-TR" sz="2400" dirty="0">
                <a:solidFill>
                  <a:prstClr val="white"/>
                </a:solidFill>
              </a:rPr>
              <a:t>amount of </a:t>
            </a:r>
            <a:r>
              <a:rPr lang="tr-TR" sz="2400" dirty="0" smtClean="0">
                <a:solidFill>
                  <a:prstClr val="white"/>
                </a:solidFill>
              </a:rPr>
              <a:t>myoblasts</a:t>
            </a:r>
          </a:p>
          <a:p>
            <a:pPr marL="342900" lvl="0" indent="-342900">
              <a:lnSpc>
                <a:spcPct val="150000"/>
              </a:lnSpc>
              <a:buFont typeface="Wingdings" panose="05000000000000000000" pitchFamily="2" charset="2"/>
              <a:buChar char="ü"/>
            </a:pPr>
            <a:r>
              <a:rPr lang="tr-TR" sz="2400" dirty="0" smtClean="0">
                <a:solidFill>
                  <a:prstClr val="white"/>
                </a:solidFill>
              </a:rPr>
              <a:t>Adequate innervation</a:t>
            </a:r>
          </a:p>
          <a:p>
            <a:pPr marL="342900" lvl="0" indent="-342900">
              <a:lnSpc>
                <a:spcPct val="150000"/>
              </a:lnSpc>
              <a:buFont typeface="Wingdings" panose="05000000000000000000" pitchFamily="2" charset="2"/>
              <a:buChar char="ü"/>
            </a:pPr>
            <a:r>
              <a:rPr lang="tr-TR" sz="2400" dirty="0" smtClean="0">
                <a:solidFill>
                  <a:prstClr val="white"/>
                </a:solidFill>
              </a:rPr>
              <a:t>Enough immobilization</a:t>
            </a:r>
            <a:endParaRPr kumimoji="0" lang="tr-TR" sz="2400" b="0" i="0" u="none" strike="noStrike" kern="1200" cap="none" spc="0" normalizeH="0" baseline="0" noProof="0" dirty="0" smtClean="0">
              <a:ln>
                <a:noFill/>
              </a:ln>
              <a:solidFill>
                <a:prstClr val="white"/>
              </a:solidFill>
              <a:effectLst/>
              <a:uLnTx/>
              <a:uFillTx/>
              <a:latin typeface="Arial" panose="020B0604020202020204"/>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tr-TR" sz="3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7" name="Grup 6"/>
          <p:cNvGrpSpPr/>
          <p:nvPr/>
        </p:nvGrpSpPr>
        <p:grpSpPr>
          <a:xfrm>
            <a:off x="5624946" y="793750"/>
            <a:ext cx="6096000" cy="5450897"/>
            <a:chOff x="5624946" y="793750"/>
            <a:chExt cx="6096000" cy="5450897"/>
          </a:xfrm>
        </p:grpSpPr>
        <p:pic>
          <p:nvPicPr>
            <p:cNvPr id="5" name="Resim 4"/>
            <p:cNvPicPr>
              <a:picLocks noChangeAspect="1"/>
            </p:cNvPicPr>
            <p:nvPr/>
          </p:nvPicPr>
          <p:blipFill>
            <a:blip r:embed="rId2"/>
            <a:stretch>
              <a:fillRect/>
            </a:stretch>
          </p:blipFill>
          <p:spPr>
            <a:xfrm>
              <a:off x="5624946" y="793750"/>
              <a:ext cx="6096000" cy="5076825"/>
            </a:xfrm>
            <a:prstGeom prst="rect">
              <a:avLst/>
            </a:prstGeom>
          </p:spPr>
        </p:pic>
        <p:sp>
          <p:nvSpPr>
            <p:cNvPr id="6" name="Metin kutusu 5"/>
            <p:cNvSpPr txBox="1"/>
            <p:nvPr/>
          </p:nvSpPr>
          <p:spPr>
            <a:xfrm>
              <a:off x="7460673" y="5870575"/>
              <a:ext cx="2424545" cy="374072"/>
            </a:xfrm>
            <a:prstGeom prst="rect">
              <a:avLst/>
            </a:prstGeom>
            <a:solidFill>
              <a:schemeClr val="tx1"/>
            </a:solidFill>
          </p:spPr>
          <p:txBody>
            <a:bodyPr wrap="square" rtlCol="0">
              <a:spAutoFit/>
            </a:bodyPr>
            <a:lstStyle/>
            <a:p>
              <a:r>
                <a:rPr lang="tr-TR" dirty="0" smtClean="0">
                  <a:solidFill>
                    <a:schemeClr val="bg1"/>
                  </a:solidFill>
                </a:rPr>
                <a:t>Forcina ve ark., 2020</a:t>
              </a:r>
              <a:endParaRPr lang="tr-TR" dirty="0">
                <a:solidFill>
                  <a:schemeClr val="bg1"/>
                </a:solidFill>
              </a:endParaRPr>
            </a:p>
          </p:txBody>
        </p:sp>
      </p:grpSp>
    </p:spTree>
    <p:extLst>
      <p:ext uri="{BB962C8B-B14F-4D97-AF65-F5344CB8AC3E}">
        <p14:creationId xmlns:p14="http://schemas.microsoft.com/office/powerpoint/2010/main" val="150347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3729" y="2618510"/>
            <a:ext cx="10131425" cy="1456267"/>
          </a:xfrm>
        </p:spPr>
        <p:txBody>
          <a:bodyPr/>
          <a:lstStyle/>
          <a:p>
            <a:pPr algn="ctr"/>
            <a:r>
              <a:rPr lang="tr-TR" dirty="0" smtClean="0"/>
              <a:t>Tendo healıng</a:t>
            </a:r>
            <a:endParaRPr lang="tr-TR" dirty="0"/>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627290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2" y="415636"/>
            <a:ext cx="10131425" cy="733991"/>
          </a:xfrm>
        </p:spPr>
        <p:txBody>
          <a:bodyPr/>
          <a:lstStyle/>
          <a:p>
            <a:pPr algn="ctr"/>
            <a:r>
              <a:rPr lang="tr-TR" cap="none" dirty="0" smtClean="0"/>
              <a:t>Structure of a tendon</a:t>
            </a:r>
            <a:endParaRPr lang="tr-TR" cap="none" dirty="0"/>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Resim 6"/>
          <p:cNvPicPr>
            <a:picLocks noChangeAspect="1"/>
          </p:cNvPicPr>
          <p:nvPr/>
        </p:nvPicPr>
        <p:blipFill>
          <a:blip r:embed="rId2"/>
          <a:stretch>
            <a:fillRect/>
          </a:stretch>
        </p:blipFill>
        <p:spPr>
          <a:xfrm>
            <a:off x="1115895" y="1149627"/>
            <a:ext cx="9425748" cy="5366785"/>
          </a:xfrm>
          <a:prstGeom prst="rect">
            <a:avLst/>
          </a:prstGeom>
        </p:spPr>
      </p:pic>
    </p:spTree>
    <p:extLst>
      <p:ext uri="{BB962C8B-B14F-4D97-AF65-F5344CB8AC3E}">
        <p14:creationId xmlns:p14="http://schemas.microsoft.com/office/powerpoint/2010/main" val="2401194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Metin kutusu 3"/>
          <p:cNvSpPr txBox="1"/>
          <p:nvPr/>
        </p:nvSpPr>
        <p:spPr>
          <a:xfrm>
            <a:off x="1073426" y="1292087"/>
            <a:ext cx="4512365" cy="2677656"/>
          </a:xfrm>
          <a:prstGeom prst="rect">
            <a:avLst/>
          </a:prstGeom>
          <a:noFill/>
          <a:ln>
            <a:solidFill>
              <a:schemeClr val="bg1"/>
            </a:solidFill>
          </a:ln>
        </p:spPr>
        <p:txBody>
          <a:bodyPr wrap="square" rtlCol="0">
            <a:spAutoFit/>
          </a:bodyPr>
          <a:lstStyle/>
          <a:p>
            <a:pPr lvl="0"/>
            <a:r>
              <a:rPr lang="tr-TR" sz="2400" dirty="0">
                <a:solidFill>
                  <a:srgbClr val="002060"/>
                </a:solidFill>
              </a:rPr>
              <a:t>Extrinsic Healing</a:t>
            </a:r>
            <a:endParaRPr kumimoji="0" lang="tr-TR" sz="2400" b="0" i="0" u="none" strike="noStrike" kern="1200" cap="none" spc="0" normalizeH="0" baseline="0" noProof="0" dirty="0" smtClean="0">
              <a:ln>
                <a:noFill/>
              </a:ln>
              <a:solidFill>
                <a:srgbClr val="002060"/>
              </a:solidFill>
              <a:effectLst/>
              <a:uLnTx/>
              <a:uFillTx/>
              <a:latin typeface="Arial" panose="020B0604020202020204"/>
            </a:endParaRPr>
          </a:p>
          <a:p>
            <a:pPr marL="342900" lvl="0" indent="-342900">
              <a:buFont typeface="Wingdings" panose="05000000000000000000" pitchFamily="2" charset="2"/>
              <a:buChar char="Ø"/>
            </a:pPr>
            <a:r>
              <a:rPr lang="tr-TR" sz="2400" dirty="0">
                <a:solidFill>
                  <a:prstClr val="white"/>
                </a:solidFill>
              </a:rPr>
              <a:t>influx of cells from synovial sheath, paratenone or epitenone &gt;&gt;&gt; phagocytosis, fibroplasia, collagen </a:t>
            </a:r>
            <a:r>
              <a:rPr lang="tr-TR" sz="2400" dirty="0" smtClean="0">
                <a:solidFill>
                  <a:prstClr val="white"/>
                </a:solidFill>
              </a:rPr>
              <a:t>deposition</a:t>
            </a:r>
          </a:p>
          <a:p>
            <a:pPr marL="342900" lvl="0" indent="-342900">
              <a:buFont typeface="Wingdings" panose="05000000000000000000" pitchFamily="2" charset="2"/>
              <a:buChar char="Ø"/>
            </a:pPr>
            <a:r>
              <a:rPr lang="tr-TR" sz="2400" dirty="0" smtClean="0">
                <a:solidFill>
                  <a:prstClr val="white"/>
                </a:solidFill>
              </a:rPr>
              <a:t>Excessive </a:t>
            </a:r>
            <a:r>
              <a:rPr lang="tr-TR" sz="2400" dirty="0">
                <a:solidFill>
                  <a:prstClr val="white"/>
                </a:solidFill>
              </a:rPr>
              <a:t>adhesion occurs</a:t>
            </a:r>
            <a:endParaRPr kumimoji="0" lang="tr-TR" sz="2400" b="0" i="0" u="none" strike="noStrike" kern="1200" cap="none" spc="0" normalizeH="0" baseline="0" noProof="0" dirty="0" smtClean="0">
              <a:ln>
                <a:noFill/>
              </a:ln>
              <a:solidFill>
                <a:prstClr val="white"/>
              </a:solidFill>
              <a:effectLst/>
              <a:uLnTx/>
              <a:uFillTx/>
              <a:latin typeface="Arial" panose="020B0604020202020204"/>
              <a:ea typeface="+mn-ea"/>
              <a:cs typeface="+mn-cs"/>
            </a:endParaRPr>
          </a:p>
        </p:txBody>
      </p:sp>
      <p:sp>
        <p:nvSpPr>
          <p:cNvPr id="5" name="Metin kutusu 4"/>
          <p:cNvSpPr txBox="1"/>
          <p:nvPr/>
        </p:nvSpPr>
        <p:spPr>
          <a:xfrm>
            <a:off x="6162260" y="1292087"/>
            <a:ext cx="4492487" cy="2677656"/>
          </a:xfrm>
          <a:prstGeom prst="rect">
            <a:avLst/>
          </a:prstGeom>
          <a:noFill/>
          <a:ln>
            <a:solidFill>
              <a:schemeClr val="bg1"/>
            </a:solidFill>
          </a:ln>
        </p:spPr>
        <p:txBody>
          <a:bodyPr wrap="square" rtlCol="0">
            <a:spAutoFit/>
          </a:bodyPr>
          <a:lstStyle/>
          <a:p>
            <a:pPr lvl="0"/>
            <a:r>
              <a:rPr lang="tr-TR" sz="2400" dirty="0">
                <a:solidFill>
                  <a:srgbClr val="002060"/>
                </a:solidFill>
              </a:rPr>
              <a:t>Intrinsic </a:t>
            </a:r>
            <a:r>
              <a:rPr lang="tr-TR" sz="2400" dirty="0" smtClean="0">
                <a:solidFill>
                  <a:srgbClr val="002060"/>
                </a:solidFill>
              </a:rPr>
              <a:t>healing</a:t>
            </a:r>
          </a:p>
          <a:p>
            <a:pPr marL="342900" lvl="0" indent="-342900">
              <a:buFont typeface="Wingdings" panose="05000000000000000000" pitchFamily="2" charset="2"/>
              <a:buChar char="Ø"/>
            </a:pPr>
            <a:r>
              <a:rPr lang="tr-TR" sz="2400" dirty="0" smtClean="0">
                <a:solidFill>
                  <a:prstClr val="white"/>
                </a:solidFill>
              </a:rPr>
              <a:t>Synovial </a:t>
            </a:r>
            <a:r>
              <a:rPr lang="tr-TR" sz="2400" dirty="0">
                <a:solidFill>
                  <a:prstClr val="white"/>
                </a:solidFill>
              </a:rPr>
              <a:t>sheathed </a:t>
            </a:r>
            <a:r>
              <a:rPr lang="tr-TR" sz="2400" dirty="0" smtClean="0">
                <a:solidFill>
                  <a:prstClr val="white"/>
                </a:solidFill>
              </a:rPr>
              <a:t>tendons</a:t>
            </a:r>
          </a:p>
          <a:p>
            <a:pPr marL="342900" lvl="0" indent="-342900">
              <a:buFont typeface="Wingdings" panose="05000000000000000000" pitchFamily="2" charset="2"/>
              <a:buChar char="Ø"/>
            </a:pPr>
            <a:r>
              <a:rPr lang="tr-TR" sz="2400" dirty="0" smtClean="0">
                <a:solidFill>
                  <a:prstClr val="white"/>
                </a:solidFill>
              </a:rPr>
              <a:t>Epitenon </a:t>
            </a:r>
            <a:r>
              <a:rPr lang="tr-TR" sz="2400" dirty="0">
                <a:solidFill>
                  <a:prstClr val="white"/>
                </a:solidFill>
              </a:rPr>
              <a:t>and endotenon </a:t>
            </a:r>
            <a:r>
              <a:rPr lang="tr-TR" sz="2400" dirty="0" smtClean="0">
                <a:solidFill>
                  <a:prstClr val="white"/>
                </a:solidFill>
              </a:rPr>
              <a:t>effective</a:t>
            </a:r>
          </a:p>
          <a:p>
            <a:pPr marL="342900" lvl="0" indent="-342900">
              <a:buFont typeface="Wingdings" panose="05000000000000000000" pitchFamily="2" charset="2"/>
              <a:buChar char="Ø"/>
            </a:pPr>
            <a:r>
              <a:rPr lang="tr-TR" sz="2400" dirty="0" smtClean="0">
                <a:solidFill>
                  <a:prstClr val="white"/>
                </a:solidFill>
              </a:rPr>
              <a:t>Minimal adhesion</a:t>
            </a:r>
          </a:p>
          <a:p>
            <a:pPr marL="342900" lvl="0" indent="-342900">
              <a:buFont typeface="Wingdings" panose="05000000000000000000" pitchFamily="2" charset="2"/>
              <a:buChar char="Ø"/>
            </a:pPr>
            <a:r>
              <a:rPr lang="tr-TR" sz="2400" dirty="0" smtClean="0">
                <a:solidFill>
                  <a:prstClr val="white"/>
                </a:solidFill>
              </a:rPr>
              <a:t>It </a:t>
            </a:r>
            <a:r>
              <a:rPr lang="tr-TR" sz="2400" dirty="0">
                <a:solidFill>
                  <a:prstClr val="white"/>
                </a:solidFill>
              </a:rPr>
              <a:t>can be encouraged by adequate </a:t>
            </a:r>
            <a:r>
              <a:rPr lang="tr-TR" sz="2400" dirty="0" smtClean="0">
                <a:solidFill>
                  <a:prstClr val="white"/>
                </a:solidFill>
              </a:rPr>
              <a:t>immobilization</a:t>
            </a:r>
            <a:endParaRPr kumimoji="0" lang="tr-TR" sz="2400" b="0" i="0" u="none" strike="noStrike" kern="1200" cap="none" spc="0" normalizeH="0" baseline="0" noProof="0" dirty="0" smtClean="0">
              <a:ln>
                <a:noFill/>
              </a:ln>
              <a:solidFill>
                <a:prstClr val="white"/>
              </a:solidFill>
              <a:effectLst/>
              <a:uLnTx/>
              <a:uFillTx/>
              <a:latin typeface="Arial" panose="020B0604020202020204"/>
              <a:ea typeface="+mn-ea"/>
              <a:cs typeface="+mn-cs"/>
            </a:endParaRPr>
          </a:p>
        </p:txBody>
      </p:sp>
      <p:sp>
        <p:nvSpPr>
          <p:cNvPr id="8" name="Metin kutusu 7"/>
          <p:cNvSpPr txBox="1"/>
          <p:nvPr/>
        </p:nvSpPr>
        <p:spPr>
          <a:xfrm>
            <a:off x="677666" y="4504660"/>
            <a:ext cx="10969188" cy="1200329"/>
          </a:xfrm>
          <a:prstGeom prst="rect">
            <a:avLst/>
          </a:prstGeom>
          <a:noFill/>
        </p:spPr>
        <p:txBody>
          <a:bodyPr wrap="square" rtlCol="0">
            <a:spAutoFit/>
          </a:bodyPr>
          <a:lstStyle/>
          <a:p>
            <a:pPr lvl="0"/>
            <a:r>
              <a:rPr lang="tr-TR" sz="2400" dirty="0">
                <a:solidFill>
                  <a:prstClr val="white"/>
                </a:solidFill>
              </a:rPr>
              <a:t>Inflammation (first 72 hours) </a:t>
            </a:r>
            <a:r>
              <a:rPr lang="tr-TR" sz="2400" dirty="0" smtClean="0">
                <a:solidFill>
                  <a:prstClr val="white"/>
                </a:solidFill>
              </a:rPr>
              <a:t>&gt; </a:t>
            </a:r>
            <a:r>
              <a:rPr lang="tr-TR" sz="2400" dirty="0">
                <a:solidFill>
                  <a:prstClr val="white"/>
                </a:solidFill>
              </a:rPr>
              <a:t>repair (4-6 weeks) </a:t>
            </a:r>
            <a:r>
              <a:rPr lang="tr-TR" sz="2400" dirty="0" smtClean="0">
                <a:solidFill>
                  <a:prstClr val="white"/>
                </a:solidFill>
              </a:rPr>
              <a:t>&gt; </a:t>
            </a:r>
            <a:r>
              <a:rPr lang="tr-TR" sz="2400" dirty="0">
                <a:solidFill>
                  <a:prstClr val="white"/>
                </a:solidFill>
              </a:rPr>
              <a:t>maturation (up to 120 days</a:t>
            </a:r>
            <a:r>
              <a:rPr lang="tr-TR" sz="2400" dirty="0" smtClean="0">
                <a:solidFill>
                  <a:prstClr val="white"/>
                </a:solidFill>
              </a:rPr>
              <a:t>)</a:t>
            </a:r>
          </a:p>
          <a:p>
            <a:pPr lvl="0"/>
            <a:endParaRPr lang="tr-TR" sz="2400" dirty="0" smtClean="0">
              <a:solidFill>
                <a:prstClr val="white"/>
              </a:solidFill>
            </a:endParaRPr>
          </a:p>
          <a:p>
            <a:pPr lvl="0"/>
            <a:r>
              <a:rPr lang="tr-TR" sz="2400" dirty="0">
                <a:solidFill>
                  <a:srgbClr val="FFC000"/>
                </a:solidFill>
              </a:rPr>
              <a:t>It should be waited for 240 days for </a:t>
            </a:r>
            <a:r>
              <a:rPr lang="tr-TR" sz="2400" dirty="0" smtClean="0">
                <a:solidFill>
                  <a:srgbClr val="FFC000"/>
                </a:solidFill>
              </a:rPr>
              <a:t>providing the normal tensile strength!!</a:t>
            </a:r>
            <a:endParaRPr kumimoji="0" lang="tr-TR" sz="2400" b="0" i="0" u="none" strike="noStrike" kern="1200" cap="none" spc="0" normalizeH="0" baseline="0" noProof="0" dirty="0">
              <a:ln>
                <a:noFill/>
              </a:ln>
              <a:solidFill>
                <a:srgbClr val="FFC000"/>
              </a:solidFill>
              <a:effectLst/>
              <a:uLnTx/>
              <a:uFillTx/>
              <a:latin typeface="Arial" panose="020B0604020202020204"/>
            </a:endParaRPr>
          </a:p>
        </p:txBody>
      </p:sp>
    </p:spTree>
    <p:extLst>
      <p:ext uri="{BB962C8B-B14F-4D97-AF65-F5344CB8AC3E}">
        <p14:creationId xmlns:p14="http://schemas.microsoft.com/office/powerpoint/2010/main" val="2483703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4705" y="2864944"/>
            <a:ext cx="10131425" cy="1000539"/>
          </a:xfrm>
        </p:spPr>
        <p:txBody>
          <a:bodyPr/>
          <a:lstStyle/>
          <a:p>
            <a:pPr algn="ctr"/>
            <a:r>
              <a:rPr lang="tr-TR" dirty="0" smtClean="0"/>
              <a:t>Sport Horse care</a:t>
            </a:r>
            <a:endParaRPr lang="tr-TR" dirty="0"/>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Resim 5"/>
          <p:cNvPicPr>
            <a:picLocks noChangeAspect="1"/>
          </p:cNvPicPr>
          <p:nvPr/>
        </p:nvPicPr>
        <p:blipFill>
          <a:blip r:embed="rId2"/>
          <a:stretch>
            <a:fillRect/>
          </a:stretch>
        </p:blipFill>
        <p:spPr>
          <a:xfrm>
            <a:off x="7242418" y="136561"/>
            <a:ext cx="3299225" cy="2724866"/>
          </a:xfrm>
          <a:prstGeom prst="rect">
            <a:avLst/>
          </a:prstGeom>
        </p:spPr>
      </p:pic>
      <p:pic>
        <p:nvPicPr>
          <p:cNvPr id="7" name="Resim 6"/>
          <p:cNvPicPr>
            <a:picLocks noChangeAspect="1"/>
          </p:cNvPicPr>
          <p:nvPr/>
        </p:nvPicPr>
        <p:blipFill>
          <a:blip r:embed="rId3"/>
          <a:stretch>
            <a:fillRect/>
          </a:stretch>
        </p:blipFill>
        <p:spPr>
          <a:xfrm>
            <a:off x="864705" y="3938415"/>
            <a:ext cx="4124974" cy="2309985"/>
          </a:xfrm>
          <a:prstGeom prst="rect">
            <a:avLst/>
          </a:prstGeom>
        </p:spPr>
      </p:pic>
      <p:pic>
        <p:nvPicPr>
          <p:cNvPr id="8" name="Resim 7"/>
          <p:cNvPicPr>
            <a:picLocks noChangeAspect="1"/>
          </p:cNvPicPr>
          <p:nvPr/>
        </p:nvPicPr>
        <p:blipFill>
          <a:blip r:embed="rId4"/>
          <a:stretch>
            <a:fillRect/>
          </a:stretch>
        </p:blipFill>
        <p:spPr>
          <a:xfrm>
            <a:off x="6818243" y="3938415"/>
            <a:ext cx="3476573" cy="2313502"/>
          </a:xfrm>
          <a:prstGeom prst="rect">
            <a:avLst/>
          </a:prstGeom>
        </p:spPr>
      </p:pic>
      <p:pic>
        <p:nvPicPr>
          <p:cNvPr id="9" name="Resim 8"/>
          <p:cNvPicPr>
            <a:picLocks noChangeAspect="1"/>
          </p:cNvPicPr>
          <p:nvPr/>
        </p:nvPicPr>
        <p:blipFill>
          <a:blip r:embed="rId5"/>
          <a:stretch>
            <a:fillRect/>
          </a:stretch>
        </p:blipFill>
        <p:spPr>
          <a:xfrm>
            <a:off x="864705" y="136561"/>
            <a:ext cx="3647660" cy="2721715"/>
          </a:xfrm>
          <a:prstGeom prst="rect">
            <a:avLst/>
          </a:prstGeom>
        </p:spPr>
      </p:pic>
    </p:spTree>
    <p:extLst>
      <p:ext uri="{BB962C8B-B14F-4D97-AF65-F5344CB8AC3E}">
        <p14:creationId xmlns:p14="http://schemas.microsoft.com/office/powerpoint/2010/main" val="1914758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 name="Grup 3"/>
          <p:cNvGrpSpPr/>
          <p:nvPr/>
        </p:nvGrpSpPr>
        <p:grpSpPr>
          <a:xfrm>
            <a:off x="2358456" y="221673"/>
            <a:ext cx="8018597" cy="6386946"/>
            <a:chOff x="2538725" y="509666"/>
            <a:chExt cx="7550604" cy="6033541"/>
          </a:xfrm>
        </p:grpSpPr>
        <p:pic>
          <p:nvPicPr>
            <p:cNvPr id="9" name="Resim 8"/>
            <p:cNvPicPr>
              <a:picLocks noChangeAspect="1"/>
            </p:cNvPicPr>
            <p:nvPr/>
          </p:nvPicPr>
          <p:blipFill rotWithShape="1">
            <a:blip r:embed="rId2"/>
            <a:srcRect t="10703"/>
            <a:stretch/>
          </p:blipFill>
          <p:spPr>
            <a:xfrm>
              <a:off x="2538725" y="509666"/>
              <a:ext cx="7550604" cy="6033541"/>
            </a:xfrm>
            <a:prstGeom prst="rect">
              <a:avLst/>
            </a:prstGeom>
          </p:spPr>
        </p:pic>
        <p:sp>
          <p:nvSpPr>
            <p:cNvPr id="3" name="Dikdörtgen 2"/>
            <p:cNvSpPr/>
            <p:nvPr/>
          </p:nvSpPr>
          <p:spPr>
            <a:xfrm>
              <a:off x="2538725" y="6296986"/>
              <a:ext cx="6096000" cy="246221"/>
            </a:xfrm>
            <a:prstGeom prst="rect">
              <a:avLst/>
            </a:prstGeom>
          </p:spPr>
          <p:txBody>
            <a:bodyPr>
              <a:spAutoFit/>
            </a:bodyPr>
            <a:lstStyle/>
            <a:p>
              <a:r>
                <a:rPr lang="tr-TR" sz="1000" dirty="0" smtClean="0">
                  <a:solidFill>
                    <a:schemeClr val="bg1"/>
                  </a:solidFill>
                </a:rPr>
                <a:t>http://www.shieldhealthcare.com/community/wp-content/uploads/2015/07/Stages-of-Healing_image.jpg</a:t>
              </a:r>
              <a:endParaRPr lang="tr-TR" sz="1000" dirty="0">
                <a:solidFill>
                  <a:schemeClr val="bg1"/>
                </a:solidFill>
              </a:endParaRPr>
            </a:p>
          </p:txBody>
        </p:sp>
      </p:grpSp>
    </p:spTree>
    <p:extLst>
      <p:ext uri="{BB962C8B-B14F-4D97-AF65-F5344CB8AC3E}">
        <p14:creationId xmlns:p14="http://schemas.microsoft.com/office/powerpoint/2010/main" val="6952436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Dikdörtgen 3"/>
          <p:cNvSpPr/>
          <p:nvPr/>
        </p:nvSpPr>
        <p:spPr>
          <a:xfrm>
            <a:off x="1260780" y="2131209"/>
            <a:ext cx="9822856" cy="3108543"/>
          </a:xfrm>
          <a:prstGeom prst="rect">
            <a:avLst/>
          </a:prstGeom>
        </p:spPr>
        <p:txBody>
          <a:bodyPr wrap="square">
            <a:spAutoFit/>
          </a:bodyPr>
          <a:lstStyle/>
          <a:p>
            <a:pPr marL="457200" lvl="0" indent="-457200">
              <a:buFont typeface="Wingdings" panose="05000000000000000000" pitchFamily="2" charset="2"/>
              <a:buChar char="ü"/>
            </a:pPr>
            <a:r>
              <a:rPr lang="tr-TR" sz="2800" dirty="0">
                <a:solidFill>
                  <a:prstClr val="white"/>
                </a:solidFill>
              </a:rPr>
              <a:t>For the horse to look good and relax</a:t>
            </a:r>
            <a:r>
              <a:rPr lang="tr-TR" sz="2800" dirty="0" smtClean="0">
                <a:solidFill>
                  <a:prstClr val="white"/>
                </a:solidFill>
              </a:rPr>
              <a:t>,</a:t>
            </a:r>
          </a:p>
          <a:p>
            <a:pPr marL="457200" lvl="0" indent="-457200">
              <a:buFont typeface="Wingdings" panose="05000000000000000000" pitchFamily="2" charset="2"/>
              <a:buChar char="ü"/>
            </a:pPr>
            <a:r>
              <a:rPr lang="tr-TR" sz="2800" dirty="0" smtClean="0">
                <a:solidFill>
                  <a:prstClr val="white"/>
                </a:solidFill>
              </a:rPr>
              <a:t>To </a:t>
            </a:r>
            <a:r>
              <a:rPr lang="tr-TR" sz="2800" dirty="0">
                <a:solidFill>
                  <a:prstClr val="white"/>
                </a:solidFill>
              </a:rPr>
              <a:t>examine the horse's body for all kinds of injuries and skin problems</a:t>
            </a:r>
            <a:r>
              <a:rPr lang="tr-TR" sz="2800" dirty="0" smtClean="0">
                <a:solidFill>
                  <a:prstClr val="white"/>
                </a:solidFill>
              </a:rPr>
              <a:t>,</a:t>
            </a:r>
          </a:p>
          <a:p>
            <a:pPr marL="457200" lvl="0" indent="-457200">
              <a:buFont typeface="Wingdings" panose="05000000000000000000" pitchFamily="2" charset="2"/>
              <a:buChar char="ü"/>
            </a:pPr>
            <a:r>
              <a:rPr lang="tr-TR" sz="2800" dirty="0" smtClean="0">
                <a:solidFill>
                  <a:prstClr val="white"/>
                </a:solidFill>
              </a:rPr>
              <a:t>Increasing </a:t>
            </a:r>
            <a:r>
              <a:rPr lang="tr-TR" sz="2800" dirty="0">
                <a:solidFill>
                  <a:prstClr val="white"/>
                </a:solidFill>
              </a:rPr>
              <a:t>blood circulation</a:t>
            </a:r>
            <a:r>
              <a:rPr lang="tr-TR" sz="2800" dirty="0" smtClean="0">
                <a:solidFill>
                  <a:prstClr val="white"/>
                </a:solidFill>
              </a:rPr>
              <a:t>,</a:t>
            </a:r>
          </a:p>
          <a:p>
            <a:pPr marL="457200" lvl="0" indent="-457200">
              <a:buFont typeface="Wingdings" panose="05000000000000000000" pitchFamily="2" charset="2"/>
              <a:buChar char="ü"/>
            </a:pPr>
            <a:r>
              <a:rPr lang="tr-TR" sz="2800" dirty="0" smtClean="0">
                <a:solidFill>
                  <a:prstClr val="white"/>
                </a:solidFill>
              </a:rPr>
              <a:t>To provide releasing </a:t>
            </a:r>
            <a:r>
              <a:rPr lang="tr-TR" sz="2800" dirty="0">
                <a:solidFill>
                  <a:prstClr val="white"/>
                </a:solidFill>
              </a:rPr>
              <a:t>the natural oils in the skin into the hair</a:t>
            </a:r>
            <a:r>
              <a:rPr lang="tr-TR" sz="2800" dirty="0" smtClean="0">
                <a:solidFill>
                  <a:prstClr val="white"/>
                </a:solidFill>
              </a:rPr>
              <a:t>,</a:t>
            </a:r>
          </a:p>
          <a:p>
            <a:pPr marL="457200" lvl="0" indent="-457200">
              <a:buFont typeface="Wingdings" panose="05000000000000000000" pitchFamily="2" charset="2"/>
              <a:buChar char="ü"/>
            </a:pPr>
            <a:r>
              <a:rPr lang="tr-TR" sz="2800" dirty="0" smtClean="0">
                <a:solidFill>
                  <a:prstClr val="white"/>
                </a:solidFill>
              </a:rPr>
              <a:t>Creating </a:t>
            </a:r>
            <a:r>
              <a:rPr lang="tr-TR" sz="2800" dirty="0">
                <a:solidFill>
                  <a:prstClr val="white"/>
                </a:solidFill>
              </a:rPr>
              <a:t>a bond of trust between horse and </a:t>
            </a:r>
            <a:r>
              <a:rPr lang="tr-TR" sz="2800" dirty="0" smtClean="0">
                <a:solidFill>
                  <a:prstClr val="white"/>
                </a:solidFill>
              </a:rPr>
              <a:t>rider/owner</a:t>
            </a:r>
            <a:endParaRPr kumimoji="0" lang="tr-TR"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Metin kutusu 1"/>
          <p:cNvSpPr txBox="1"/>
          <p:nvPr/>
        </p:nvSpPr>
        <p:spPr>
          <a:xfrm>
            <a:off x="4267202" y="859843"/>
            <a:ext cx="3366654" cy="523220"/>
          </a:xfrm>
          <a:prstGeom prst="rect">
            <a:avLst/>
          </a:prstGeom>
          <a:noFill/>
        </p:spPr>
        <p:txBody>
          <a:bodyPr wrap="square" rtlCol="0">
            <a:spAutoFit/>
          </a:bodyPr>
          <a:lstStyle/>
          <a:p>
            <a:pPr algn="ctr"/>
            <a:r>
              <a:rPr lang="tr-TR" sz="2800" dirty="0" smtClean="0"/>
              <a:t>Horse Grooming</a:t>
            </a:r>
            <a:endParaRPr lang="tr-TR" sz="2800" dirty="0"/>
          </a:p>
        </p:txBody>
      </p:sp>
    </p:spTree>
    <p:extLst>
      <p:ext uri="{BB962C8B-B14F-4D97-AF65-F5344CB8AC3E}">
        <p14:creationId xmlns:p14="http://schemas.microsoft.com/office/powerpoint/2010/main" val="55866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Resim 4"/>
          <p:cNvPicPr>
            <a:picLocks noChangeAspect="1"/>
          </p:cNvPicPr>
          <p:nvPr/>
        </p:nvPicPr>
        <p:blipFill rotWithShape="1">
          <a:blip r:embed="rId2"/>
          <a:srcRect l="12160" t="5853" r="12682" b="5697"/>
          <a:stretch/>
        </p:blipFill>
        <p:spPr>
          <a:xfrm>
            <a:off x="2226365" y="399482"/>
            <a:ext cx="7801156" cy="6120588"/>
          </a:xfrm>
          <a:prstGeom prst="rect">
            <a:avLst/>
          </a:prstGeom>
        </p:spPr>
      </p:pic>
    </p:spTree>
    <p:extLst>
      <p:ext uri="{BB962C8B-B14F-4D97-AF65-F5344CB8AC3E}">
        <p14:creationId xmlns:p14="http://schemas.microsoft.com/office/powerpoint/2010/main" val="3284777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 name="Grup 3"/>
          <p:cNvGrpSpPr/>
          <p:nvPr/>
        </p:nvGrpSpPr>
        <p:grpSpPr>
          <a:xfrm>
            <a:off x="3087756" y="381000"/>
            <a:ext cx="6096000" cy="6096000"/>
            <a:chOff x="3087756" y="381000"/>
            <a:chExt cx="6096000" cy="6096000"/>
          </a:xfrm>
        </p:grpSpPr>
        <p:pic>
          <p:nvPicPr>
            <p:cNvPr id="5" name="Resim 4"/>
            <p:cNvPicPr>
              <a:picLocks noChangeAspect="1"/>
            </p:cNvPicPr>
            <p:nvPr/>
          </p:nvPicPr>
          <p:blipFill>
            <a:blip r:embed="rId2"/>
            <a:stretch>
              <a:fillRect/>
            </a:stretch>
          </p:blipFill>
          <p:spPr>
            <a:xfrm>
              <a:off x="3087756" y="381000"/>
              <a:ext cx="6096000" cy="6096000"/>
            </a:xfrm>
            <a:prstGeom prst="rect">
              <a:avLst/>
            </a:prstGeom>
          </p:spPr>
        </p:pic>
        <p:sp>
          <p:nvSpPr>
            <p:cNvPr id="3" name="Dikdörtgen 2"/>
            <p:cNvSpPr/>
            <p:nvPr/>
          </p:nvSpPr>
          <p:spPr>
            <a:xfrm rot="16200000">
              <a:off x="6674595" y="3550326"/>
              <a:ext cx="4710546" cy="307777"/>
            </a:xfrm>
            <a:prstGeom prst="rect">
              <a:avLst/>
            </a:prstGeom>
          </p:spPr>
          <p:txBody>
            <a:bodyPr wrap="square">
              <a:spAutoFit/>
            </a:bodyPr>
            <a:lstStyle/>
            <a:p>
              <a:r>
                <a:rPr lang="tr-TR" sz="700" dirty="0" smtClean="0">
                  <a:solidFill>
                    <a:schemeClr val="bg1"/>
                  </a:solidFill>
                </a:rPr>
                <a:t>https://ae01.alicdn.com/kf/HTB18PzEbGSs3KVjSZPiq6AsiVXaT/10-IN-1-Horse-Grooming-Tool-Set-Cleaning-Kit-Mane-Tail-Comb-Massage-Curry-Brush-Sweat.jpg_960x960.jpg</a:t>
              </a:r>
              <a:endParaRPr lang="tr-TR" sz="700" dirty="0">
                <a:solidFill>
                  <a:schemeClr val="bg1"/>
                </a:solidFill>
              </a:endParaRPr>
            </a:p>
          </p:txBody>
        </p:sp>
      </p:grpSp>
    </p:spTree>
    <p:extLst>
      <p:ext uri="{BB962C8B-B14F-4D97-AF65-F5344CB8AC3E}">
        <p14:creationId xmlns:p14="http://schemas.microsoft.com/office/powerpoint/2010/main" val="2842639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Dikdörtgen 5"/>
          <p:cNvSpPr/>
          <p:nvPr/>
        </p:nvSpPr>
        <p:spPr>
          <a:xfrm>
            <a:off x="4203441" y="405109"/>
            <a:ext cx="3228769" cy="461665"/>
          </a:xfrm>
          <a:prstGeom prst="rect">
            <a:avLst/>
          </a:prstGeom>
        </p:spPr>
        <p:txBody>
          <a:bodyPr wrap="none">
            <a:spAutoFit/>
          </a:bodyPr>
          <a:lstStyle/>
          <a:p>
            <a:r>
              <a:rPr lang="tr-TR" sz="2400" b="1" dirty="0" smtClean="0">
                <a:solidFill>
                  <a:srgbClr val="800080"/>
                </a:solidFill>
                <a:latin typeface="Arial" panose="020B0604020202020204" pitchFamily="34" charset="0"/>
              </a:rPr>
              <a:t>1. Secure </a:t>
            </a:r>
            <a:r>
              <a:rPr lang="tr-TR" sz="2400" b="1" dirty="0">
                <a:solidFill>
                  <a:srgbClr val="800080"/>
                </a:solidFill>
                <a:latin typeface="Arial" panose="020B0604020202020204" pitchFamily="34" charset="0"/>
              </a:rPr>
              <a:t>your horse</a:t>
            </a:r>
            <a:endParaRPr lang="tr-TR" sz="2400" b="1" dirty="0">
              <a:solidFill>
                <a:srgbClr val="333333"/>
              </a:solidFill>
              <a:effectLst/>
              <a:latin typeface="Fira Sans"/>
            </a:endParaRPr>
          </a:p>
        </p:txBody>
      </p:sp>
      <p:sp>
        <p:nvSpPr>
          <p:cNvPr id="7" name="Dikdörtgen 6"/>
          <p:cNvSpPr/>
          <p:nvPr/>
        </p:nvSpPr>
        <p:spPr>
          <a:xfrm>
            <a:off x="2161310" y="5228490"/>
            <a:ext cx="8492836" cy="830997"/>
          </a:xfrm>
          <a:prstGeom prst="rect">
            <a:avLst/>
          </a:prstGeom>
        </p:spPr>
        <p:txBody>
          <a:bodyPr wrap="square">
            <a:spAutoFit/>
          </a:bodyPr>
          <a:lstStyle/>
          <a:p>
            <a:r>
              <a:rPr lang="tr-TR" sz="2400" dirty="0" smtClean="0"/>
              <a:t>Always use a quick release knot in case your horse gets spooked and tries to escape by pulling in a backward motion.</a:t>
            </a:r>
            <a:endParaRPr lang="tr-TR" sz="2400" dirty="0"/>
          </a:p>
        </p:txBody>
      </p:sp>
      <p:grpSp>
        <p:nvGrpSpPr>
          <p:cNvPr id="9" name="Grup 8"/>
          <p:cNvGrpSpPr/>
          <p:nvPr/>
        </p:nvGrpSpPr>
        <p:grpSpPr>
          <a:xfrm>
            <a:off x="3225942" y="866774"/>
            <a:ext cx="5682529" cy="4246555"/>
            <a:chOff x="3225942" y="866774"/>
            <a:chExt cx="5682529" cy="4246555"/>
          </a:xfrm>
        </p:grpSpPr>
        <p:pic>
          <p:nvPicPr>
            <p:cNvPr id="5" name="Resim 4"/>
            <p:cNvPicPr>
              <a:picLocks noChangeAspect="1"/>
            </p:cNvPicPr>
            <p:nvPr/>
          </p:nvPicPr>
          <p:blipFill>
            <a:blip r:embed="rId2"/>
            <a:stretch>
              <a:fillRect/>
            </a:stretch>
          </p:blipFill>
          <p:spPr>
            <a:xfrm>
              <a:off x="3225942" y="866774"/>
              <a:ext cx="5682529" cy="4246555"/>
            </a:xfrm>
            <a:prstGeom prst="rect">
              <a:avLst/>
            </a:prstGeom>
          </p:spPr>
        </p:pic>
        <p:sp>
          <p:nvSpPr>
            <p:cNvPr id="8" name="Dikdörtgen 7"/>
            <p:cNvSpPr/>
            <p:nvPr/>
          </p:nvSpPr>
          <p:spPr>
            <a:xfrm>
              <a:off x="3879273" y="4805552"/>
              <a:ext cx="4765963" cy="307777"/>
            </a:xfrm>
            <a:prstGeom prst="rect">
              <a:avLst/>
            </a:prstGeom>
          </p:spPr>
          <p:txBody>
            <a:bodyPr wrap="square">
              <a:spAutoFit/>
            </a:bodyPr>
            <a:lstStyle/>
            <a:p>
              <a:r>
                <a:rPr lang="tr-TR" sz="700" dirty="0" smtClean="0"/>
                <a:t>https://lh4.googleusercontent.com/06H0KCZ3H0fJug8x05vS7fb-rrkv_DDtNlEecej1QuQ-UrvGWzYjo4dl5S6P3tHFIi8nGEZDiPfx_7T9vIBQ_xNdaGw_lRem4rruCk2dCpqCj_8ruX22e7i4HvG9iiDUhb1qG_tb</a:t>
              </a:r>
              <a:endParaRPr lang="tr-TR" sz="700" dirty="0"/>
            </a:p>
          </p:txBody>
        </p:sp>
      </p:grpSp>
    </p:spTree>
    <p:extLst>
      <p:ext uri="{BB962C8B-B14F-4D97-AF65-F5344CB8AC3E}">
        <p14:creationId xmlns:p14="http://schemas.microsoft.com/office/powerpoint/2010/main" val="4188406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Dikdörtgen 3"/>
          <p:cNvSpPr/>
          <p:nvPr/>
        </p:nvSpPr>
        <p:spPr>
          <a:xfrm>
            <a:off x="2117921" y="5295543"/>
            <a:ext cx="8299031" cy="830997"/>
          </a:xfrm>
          <a:prstGeom prst="rect">
            <a:avLst/>
          </a:prstGeom>
        </p:spPr>
        <p:txBody>
          <a:bodyPr wrap="square">
            <a:spAutoFit/>
          </a:bodyPr>
          <a:lstStyle/>
          <a:p>
            <a:r>
              <a:rPr lang="tr-TR" sz="2400" dirty="0" smtClean="0"/>
              <a:t>Pick up each hoof in turn and, using a hoof pick, remove all dirt and debris, checking for loose shoes and lost nails.</a:t>
            </a:r>
            <a:endParaRPr lang="tr-TR" sz="2400" dirty="0"/>
          </a:p>
        </p:txBody>
      </p:sp>
      <p:sp>
        <p:nvSpPr>
          <p:cNvPr id="9" name="Dikdörtgen 8"/>
          <p:cNvSpPr/>
          <p:nvPr/>
        </p:nvSpPr>
        <p:spPr>
          <a:xfrm>
            <a:off x="3918880" y="612840"/>
            <a:ext cx="4241674" cy="461665"/>
          </a:xfrm>
          <a:prstGeom prst="rect">
            <a:avLst/>
          </a:prstGeom>
        </p:spPr>
        <p:txBody>
          <a:bodyPr wrap="none">
            <a:spAutoFit/>
          </a:bodyPr>
          <a:lstStyle/>
          <a:p>
            <a:r>
              <a:rPr lang="tr-TR" sz="2400" b="1" i="0" dirty="0" smtClean="0">
                <a:solidFill>
                  <a:srgbClr val="800080"/>
                </a:solidFill>
                <a:effectLst/>
                <a:latin typeface="Arial" panose="020B0604020202020204" pitchFamily="34" charset="0"/>
              </a:rPr>
              <a:t>2. Pick your horse’s hooves</a:t>
            </a:r>
            <a:endParaRPr lang="tr-TR" sz="2400" dirty="0"/>
          </a:p>
        </p:txBody>
      </p:sp>
      <p:grpSp>
        <p:nvGrpSpPr>
          <p:cNvPr id="11" name="Grup 10"/>
          <p:cNvGrpSpPr/>
          <p:nvPr/>
        </p:nvGrpSpPr>
        <p:grpSpPr>
          <a:xfrm>
            <a:off x="2880015" y="1074505"/>
            <a:ext cx="6319404" cy="4221038"/>
            <a:chOff x="2880015" y="1074505"/>
            <a:chExt cx="6319404" cy="4221038"/>
          </a:xfrm>
        </p:grpSpPr>
        <p:pic>
          <p:nvPicPr>
            <p:cNvPr id="8" name="Resim 7"/>
            <p:cNvPicPr>
              <a:picLocks noChangeAspect="1"/>
            </p:cNvPicPr>
            <p:nvPr/>
          </p:nvPicPr>
          <p:blipFill>
            <a:blip r:embed="rId2"/>
            <a:stretch>
              <a:fillRect/>
            </a:stretch>
          </p:blipFill>
          <p:spPr>
            <a:xfrm>
              <a:off x="2880015" y="1074505"/>
              <a:ext cx="6319404" cy="4221038"/>
            </a:xfrm>
            <a:prstGeom prst="rect">
              <a:avLst/>
            </a:prstGeom>
          </p:spPr>
        </p:pic>
        <p:sp>
          <p:nvSpPr>
            <p:cNvPr id="10" name="Dikdörtgen 9"/>
            <p:cNvSpPr/>
            <p:nvPr/>
          </p:nvSpPr>
          <p:spPr>
            <a:xfrm>
              <a:off x="2880015" y="4987766"/>
              <a:ext cx="6096000" cy="307777"/>
            </a:xfrm>
            <a:prstGeom prst="rect">
              <a:avLst/>
            </a:prstGeom>
          </p:spPr>
          <p:txBody>
            <a:bodyPr>
              <a:spAutoFit/>
            </a:bodyPr>
            <a:lstStyle/>
            <a:p>
              <a:r>
                <a:rPr lang="tr-TR" sz="700" dirty="0" smtClean="0"/>
                <a:t>https://lh6.googleusercontent.com/h_Jlg7yH_d52ZmpIWXK9txRZeRGQJpQJQqH8VTO0bNHqC5jnMP_6zxqtcyp520PdsTzQYlTjAhUw7-DMdR16CQ5SNmJC-WRS-15bunLYGAXnpLhQWPq94a1a3LPWZAqpiURaLYYr</a:t>
              </a:r>
              <a:endParaRPr lang="tr-TR" sz="700" dirty="0"/>
            </a:p>
          </p:txBody>
        </p:sp>
      </p:grpSp>
    </p:spTree>
    <p:extLst>
      <p:ext uri="{BB962C8B-B14F-4D97-AF65-F5344CB8AC3E}">
        <p14:creationId xmlns:p14="http://schemas.microsoft.com/office/powerpoint/2010/main" val="3298216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Metin kutusu 3"/>
          <p:cNvSpPr txBox="1"/>
          <p:nvPr/>
        </p:nvSpPr>
        <p:spPr>
          <a:xfrm>
            <a:off x="486443" y="1535172"/>
            <a:ext cx="5987959" cy="4524315"/>
          </a:xfrm>
          <a:prstGeom prst="rect">
            <a:avLst/>
          </a:prstGeom>
          <a:noFill/>
        </p:spPr>
        <p:txBody>
          <a:bodyPr wrap="square" rtlCol="0">
            <a:spAutoFit/>
          </a:bodyPr>
          <a:lstStyle/>
          <a:p>
            <a:pPr marL="342900" lvl="0" indent="-342900">
              <a:buFont typeface="Wingdings" panose="05000000000000000000" pitchFamily="2" charset="2"/>
              <a:buChar char="Ø"/>
            </a:pPr>
            <a:r>
              <a:rPr lang="tr-TR" sz="2400" dirty="0">
                <a:solidFill>
                  <a:prstClr val="white"/>
                </a:solidFill>
              </a:rPr>
              <a:t>Work from ear to tail without currying the head, mane, tail and lower legs, being extremely careful over bony areas. </a:t>
            </a:r>
            <a:endParaRPr lang="tr-TR" sz="2400" dirty="0" smtClean="0">
              <a:solidFill>
                <a:prstClr val="white"/>
              </a:solidFill>
            </a:endParaRPr>
          </a:p>
          <a:p>
            <a:pPr marL="342900" lvl="0" indent="-342900">
              <a:buFont typeface="Wingdings" panose="05000000000000000000" pitchFamily="2" charset="2"/>
              <a:buChar char="Ø"/>
            </a:pPr>
            <a:r>
              <a:rPr lang="tr-TR" sz="2400" dirty="0" smtClean="0">
                <a:solidFill>
                  <a:prstClr val="white"/>
                </a:solidFill>
              </a:rPr>
              <a:t>Move </a:t>
            </a:r>
            <a:r>
              <a:rPr lang="tr-TR" sz="2400" dirty="0">
                <a:solidFill>
                  <a:prstClr val="white"/>
                </a:solidFill>
              </a:rPr>
              <a:t>your comb along the horse's coat in small circular motions in the opposite direction to the hair growth. </a:t>
            </a:r>
            <a:endParaRPr lang="tr-TR" sz="2400" dirty="0" smtClean="0">
              <a:solidFill>
                <a:prstClr val="white"/>
              </a:solidFill>
            </a:endParaRPr>
          </a:p>
          <a:p>
            <a:pPr marL="342900" lvl="0" indent="-342900">
              <a:buFont typeface="Wingdings" panose="05000000000000000000" pitchFamily="2" charset="2"/>
              <a:buChar char="Ø"/>
            </a:pPr>
            <a:r>
              <a:rPr lang="tr-TR" sz="2400" dirty="0" smtClean="0">
                <a:solidFill>
                  <a:prstClr val="white"/>
                </a:solidFill>
              </a:rPr>
              <a:t>Don’t </a:t>
            </a:r>
            <a:r>
              <a:rPr lang="tr-TR" sz="2400" dirty="0">
                <a:solidFill>
                  <a:prstClr val="white"/>
                </a:solidFill>
              </a:rPr>
              <a:t>apply too much pressure but be firm enough to lift the dirt from the </a:t>
            </a:r>
            <a:r>
              <a:rPr lang="tr-TR" sz="2400" dirty="0" smtClean="0">
                <a:solidFill>
                  <a:prstClr val="white"/>
                </a:solidFill>
              </a:rPr>
              <a:t>coat.</a:t>
            </a:r>
          </a:p>
          <a:p>
            <a:pPr marL="342900" lvl="0" indent="-342900">
              <a:buFont typeface="Wingdings" panose="05000000000000000000" pitchFamily="2" charset="2"/>
              <a:buChar char="Ø"/>
            </a:pPr>
            <a:r>
              <a:rPr lang="tr-TR" sz="2400" dirty="0" smtClean="0">
                <a:solidFill>
                  <a:prstClr val="white"/>
                </a:solidFill>
              </a:rPr>
              <a:t>Whilst </a:t>
            </a:r>
            <a:r>
              <a:rPr lang="tr-TR" sz="2400" dirty="0">
                <a:solidFill>
                  <a:prstClr val="white"/>
                </a:solidFill>
              </a:rPr>
              <a:t>circling the brush you’ll start to see grains of dirt that have risen up from the horse's skin.</a:t>
            </a:r>
            <a:endParaRPr kumimoji="0" lang="tr-TR"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Dikdörtgen 6"/>
          <p:cNvSpPr/>
          <p:nvPr/>
        </p:nvSpPr>
        <p:spPr>
          <a:xfrm>
            <a:off x="3009367" y="646481"/>
            <a:ext cx="6473247" cy="461665"/>
          </a:xfrm>
          <a:prstGeom prst="rect">
            <a:avLst/>
          </a:prstGeom>
        </p:spPr>
        <p:txBody>
          <a:bodyPr wrap="none">
            <a:spAutoFit/>
          </a:bodyPr>
          <a:lstStyle/>
          <a:p>
            <a:r>
              <a:rPr lang="tr-TR" sz="2400" b="1" dirty="0" smtClean="0">
                <a:solidFill>
                  <a:srgbClr val="800080"/>
                </a:solidFill>
                <a:latin typeface="Arial" panose="020B0604020202020204" pitchFamily="34" charset="0"/>
              </a:rPr>
              <a:t>3. Use </a:t>
            </a:r>
            <a:r>
              <a:rPr lang="tr-TR" sz="2400" b="1" dirty="0">
                <a:solidFill>
                  <a:srgbClr val="800080"/>
                </a:solidFill>
                <a:latin typeface="Arial" panose="020B0604020202020204" pitchFamily="34" charset="0"/>
              </a:rPr>
              <a:t>a Curry comb to loosen hair and dirt</a:t>
            </a:r>
            <a:endParaRPr lang="tr-TR" sz="2400" b="1" dirty="0">
              <a:solidFill>
                <a:srgbClr val="333333"/>
              </a:solidFill>
              <a:effectLst/>
              <a:latin typeface="Fira Sans"/>
            </a:endParaRPr>
          </a:p>
        </p:txBody>
      </p:sp>
      <p:grpSp>
        <p:nvGrpSpPr>
          <p:cNvPr id="9" name="Grup 8"/>
          <p:cNvGrpSpPr/>
          <p:nvPr/>
        </p:nvGrpSpPr>
        <p:grpSpPr>
          <a:xfrm>
            <a:off x="6474402" y="1763092"/>
            <a:ext cx="5505450" cy="3725379"/>
            <a:chOff x="6474402" y="1763092"/>
            <a:chExt cx="5505450" cy="3725379"/>
          </a:xfrm>
        </p:grpSpPr>
        <p:pic>
          <p:nvPicPr>
            <p:cNvPr id="6" name="Resim 5"/>
            <p:cNvPicPr>
              <a:picLocks noChangeAspect="1"/>
            </p:cNvPicPr>
            <p:nvPr/>
          </p:nvPicPr>
          <p:blipFill>
            <a:blip r:embed="rId2"/>
            <a:stretch>
              <a:fillRect/>
            </a:stretch>
          </p:blipFill>
          <p:spPr>
            <a:xfrm>
              <a:off x="6474402" y="1763092"/>
              <a:ext cx="5505450" cy="3343275"/>
            </a:xfrm>
            <a:prstGeom prst="rect">
              <a:avLst/>
            </a:prstGeom>
          </p:spPr>
        </p:pic>
        <p:sp>
          <p:nvSpPr>
            <p:cNvPr id="8" name="Dikdörtgen 7"/>
            <p:cNvSpPr/>
            <p:nvPr/>
          </p:nvSpPr>
          <p:spPr>
            <a:xfrm>
              <a:off x="7584541" y="5072973"/>
              <a:ext cx="3540659" cy="415498"/>
            </a:xfrm>
            <a:prstGeom prst="rect">
              <a:avLst/>
            </a:prstGeom>
          </p:spPr>
          <p:txBody>
            <a:bodyPr wrap="square">
              <a:spAutoFit/>
            </a:bodyPr>
            <a:lstStyle/>
            <a:p>
              <a:r>
                <a:rPr lang="tr-TR" sz="700" dirty="0" smtClean="0"/>
                <a:t>https://lh6.googleusercontent.com/peiM9aDVg66KKxYJcV-m39xHv5nSP6KrtvEhB77YJSWxXXMhZ55gIsNsgYdSsFbp8tStUzL9VYff98uoCKSIWK1UEN1ZqjZAn4Xu53Th-ldG5aRMG8NI5gAmO525Cj90hvV0E0ta</a:t>
              </a:r>
              <a:endParaRPr lang="tr-TR" sz="700" dirty="0"/>
            </a:p>
          </p:txBody>
        </p:sp>
      </p:grpSp>
    </p:spTree>
    <p:extLst>
      <p:ext uri="{BB962C8B-B14F-4D97-AF65-F5344CB8AC3E}">
        <p14:creationId xmlns:p14="http://schemas.microsoft.com/office/powerpoint/2010/main" val="3916438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Dikdörtgen 5"/>
          <p:cNvSpPr/>
          <p:nvPr/>
        </p:nvSpPr>
        <p:spPr>
          <a:xfrm>
            <a:off x="1094510" y="804355"/>
            <a:ext cx="9490363" cy="461665"/>
          </a:xfrm>
          <a:prstGeom prst="rect">
            <a:avLst/>
          </a:prstGeom>
        </p:spPr>
        <p:txBody>
          <a:bodyPr wrap="square">
            <a:spAutoFit/>
          </a:bodyPr>
          <a:lstStyle/>
          <a:p>
            <a:r>
              <a:rPr lang="tr-TR" sz="2400" b="1" dirty="0" smtClean="0">
                <a:solidFill>
                  <a:srgbClr val="800080"/>
                </a:solidFill>
                <a:latin typeface="Arial" panose="020B0604020202020204" pitchFamily="34" charset="0"/>
              </a:rPr>
              <a:t>4. Use </a:t>
            </a:r>
            <a:r>
              <a:rPr lang="tr-TR" sz="2400" b="1" dirty="0">
                <a:solidFill>
                  <a:srgbClr val="800080"/>
                </a:solidFill>
                <a:latin typeface="Arial" panose="020B0604020202020204" pitchFamily="34" charset="0"/>
              </a:rPr>
              <a:t>a Hard brush/Dandy brush to remove hair, dirt and sweat</a:t>
            </a:r>
            <a:endParaRPr lang="tr-TR" sz="2400" b="1" dirty="0">
              <a:solidFill>
                <a:srgbClr val="333333"/>
              </a:solidFill>
              <a:effectLst/>
              <a:latin typeface="Fira Sans"/>
            </a:endParaRPr>
          </a:p>
        </p:txBody>
      </p:sp>
      <p:sp>
        <p:nvSpPr>
          <p:cNvPr id="7" name="Dikdörtgen 6"/>
          <p:cNvSpPr/>
          <p:nvPr/>
        </p:nvSpPr>
        <p:spPr>
          <a:xfrm>
            <a:off x="1510146" y="5257497"/>
            <a:ext cx="9074727" cy="1200329"/>
          </a:xfrm>
          <a:prstGeom prst="rect">
            <a:avLst/>
          </a:prstGeom>
        </p:spPr>
        <p:txBody>
          <a:bodyPr wrap="square">
            <a:spAutoFit/>
          </a:bodyPr>
          <a:lstStyle/>
          <a:p>
            <a:r>
              <a:rPr lang="tr-TR" sz="2400" dirty="0" smtClean="0"/>
              <a:t>Don’t use this brush on your horses head, mane, tail or lower legs. Start along the neck and work your way down and along the body using short straight flicking motions to ‘flick’ off the debris.</a:t>
            </a:r>
            <a:endParaRPr lang="tr-TR" sz="2400" dirty="0"/>
          </a:p>
        </p:txBody>
      </p:sp>
      <p:grpSp>
        <p:nvGrpSpPr>
          <p:cNvPr id="9" name="Grup 8"/>
          <p:cNvGrpSpPr/>
          <p:nvPr/>
        </p:nvGrpSpPr>
        <p:grpSpPr>
          <a:xfrm>
            <a:off x="2479966" y="1341726"/>
            <a:ext cx="6192982" cy="3915771"/>
            <a:chOff x="2479966" y="1341726"/>
            <a:chExt cx="6192982" cy="3915771"/>
          </a:xfrm>
        </p:grpSpPr>
        <p:pic>
          <p:nvPicPr>
            <p:cNvPr id="5" name="Resim 4"/>
            <p:cNvPicPr>
              <a:picLocks noChangeAspect="1"/>
            </p:cNvPicPr>
            <p:nvPr/>
          </p:nvPicPr>
          <p:blipFill>
            <a:blip r:embed="rId2"/>
            <a:stretch>
              <a:fillRect/>
            </a:stretch>
          </p:blipFill>
          <p:spPr>
            <a:xfrm>
              <a:off x="2479966" y="1341726"/>
              <a:ext cx="6192982" cy="3915771"/>
            </a:xfrm>
            <a:prstGeom prst="rect">
              <a:avLst/>
            </a:prstGeom>
          </p:spPr>
        </p:pic>
        <p:sp>
          <p:nvSpPr>
            <p:cNvPr id="8" name="Dikdörtgen 7"/>
            <p:cNvSpPr/>
            <p:nvPr/>
          </p:nvSpPr>
          <p:spPr>
            <a:xfrm>
              <a:off x="2479966" y="4949720"/>
              <a:ext cx="6096000" cy="307777"/>
            </a:xfrm>
            <a:prstGeom prst="rect">
              <a:avLst/>
            </a:prstGeom>
          </p:spPr>
          <p:txBody>
            <a:bodyPr>
              <a:spAutoFit/>
            </a:bodyPr>
            <a:lstStyle/>
            <a:p>
              <a:r>
                <a:rPr lang="tr-TR" sz="700" dirty="0" smtClean="0"/>
                <a:t>https://lh6.googleusercontent.com/JfNlwk8UW2x-n9maZQV8Ljc8KN7W8oOgwnLDsJQ-juvHnjpRgaFWOX77IZ-7JRTPZPJ4jrN0weexLdId41jZFmE0FZPaZoK6x2N78HiMFJToLjekRgO7sBRurWOhYtpZJMng0NAg</a:t>
              </a:r>
              <a:endParaRPr lang="tr-TR" sz="700" dirty="0"/>
            </a:p>
          </p:txBody>
        </p:sp>
      </p:grpSp>
    </p:spTree>
    <p:extLst>
      <p:ext uri="{BB962C8B-B14F-4D97-AF65-F5344CB8AC3E}">
        <p14:creationId xmlns:p14="http://schemas.microsoft.com/office/powerpoint/2010/main" val="1514317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Dikdörtgen 2"/>
          <p:cNvSpPr/>
          <p:nvPr/>
        </p:nvSpPr>
        <p:spPr>
          <a:xfrm>
            <a:off x="2072988" y="418007"/>
            <a:ext cx="8005718" cy="461665"/>
          </a:xfrm>
          <a:prstGeom prst="rect">
            <a:avLst/>
          </a:prstGeom>
        </p:spPr>
        <p:txBody>
          <a:bodyPr wrap="none">
            <a:spAutoFit/>
          </a:bodyPr>
          <a:lstStyle/>
          <a:p>
            <a:r>
              <a:rPr lang="tr-TR" sz="2400" b="1" dirty="0" smtClean="0">
                <a:solidFill>
                  <a:srgbClr val="800080"/>
                </a:solidFill>
                <a:latin typeface="Arial" panose="020B0604020202020204" pitchFamily="34" charset="0"/>
              </a:rPr>
              <a:t>5. Smooth </a:t>
            </a:r>
            <a:r>
              <a:rPr lang="tr-TR" sz="2400" b="1" dirty="0">
                <a:solidFill>
                  <a:srgbClr val="800080"/>
                </a:solidFill>
                <a:latin typeface="Arial" panose="020B0604020202020204" pitchFamily="34" charset="0"/>
              </a:rPr>
              <a:t>and clean up with a Soft brush/Body brush</a:t>
            </a:r>
            <a:endParaRPr lang="tr-TR" sz="2400" b="1" dirty="0">
              <a:solidFill>
                <a:srgbClr val="333333"/>
              </a:solidFill>
              <a:effectLst/>
              <a:latin typeface="Fira Sans"/>
            </a:endParaRPr>
          </a:p>
        </p:txBody>
      </p:sp>
      <p:sp>
        <p:nvSpPr>
          <p:cNvPr id="5" name="Dikdörtgen 4"/>
          <p:cNvSpPr/>
          <p:nvPr/>
        </p:nvSpPr>
        <p:spPr>
          <a:xfrm>
            <a:off x="885026" y="4703527"/>
            <a:ext cx="10766647" cy="1569660"/>
          </a:xfrm>
          <a:prstGeom prst="rect">
            <a:avLst/>
          </a:prstGeom>
        </p:spPr>
        <p:txBody>
          <a:bodyPr wrap="square">
            <a:spAutoFit/>
          </a:bodyPr>
          <a:lstStyle/>
          <a:p>
            <a:r>
              <a:rPr lang="tr-TR" sz="2400" dirty="0" smtClean="0"/>
              <a:t>This brush is used to finish off your horse's coat and give it a softened, shiny feel. It’s also great for brushing out the mane and the tail. You need to use this brush in long, smooth strokes, starting at the head and working your way along the body and down the legs.</a:t>
            </a:r>
            <a:endParaRPr lang="tr-TR" sz="2400" dirty="0"/>
          </a:p>
        </p:txBody>
      </p:sp>
      <p:grpSp>
        <p:nvGrpSpPr>
          <p:cNvPr id="7" name="Grup 6"/>
          <p:cNvGrpSpPr/>
          <p:nvPr/>
        </p:nvGrpSpPr>
        <p:grpSpPr>
          <a:xfrm>
            <a:off x="3207956" y="879672"/>
            <a:ext cx="6096000" cy="3823855"/>
            <a:chOff x="3207956" y="879672"/>
            <a:chExt cx="6096000" cy="3823855"/>
          </a:xfrm>
        </p:grpSpPr>
        <p:pic>
          <p:nvPicPr>
            <p:cNvPr id="4" name="Resim 3"/>
            <p:cNvPicPr>
              <a:picLocks noChangeAspect="1"/>
            </p:cNvPicPr>
            <p:nvPr/>
          </p:nvPicPr>
          <p:blipFill>
            <a:blip r:embed="rId2"/>
            <a:stretch>
              <a:fillRect/>
            </a:stretch>
          </p:blipFill>
          <p:spPr>
            <a:xfrm>
              <a:off x="3207956" y="879672"/>
              <a:ext cx="5735782" cy="3823855"/>
            </a:xfrm>
            <a:prstGeom prst="rect">
              <a:avLst/>
            </a:prstGeom>
          </p:spPr>
        </p:pic>
        <p:sp>
          <p:nvSpPr>
            <p:cNvPr id="6" name="Dikdörtgen 5"/>
            <p:cNvSpPr/>
            <p:nvPr/>
          </p:nvSpPr>
          <p:spPr>
            <a:xfrm>
              <a:off x="3207956" y="4395750"/>
              <a:ext cx="6096000" cy="307777"/>
            </a:xfrm>
            <a:prstGeom prst="rect">
              <a:avLst/>
            </a:prstGeom>
          </p:spPr>
          <p:txBody>
            <a:bodyPr>
              <a:spAutoFit/>
            </a:bodyPr>
            <a:lstStyle/>
            <a:p>
              <a:r>
                <a:rPr lang="tr-TR" sz="700" dirty="0" smtClean="0"/>
                <a:t>https://lh6.googleusercontent.com/RcFPlHa3bOLoWTpBkz5sbGVHKton8qSsRcozBPh-lWWYhBOmIm76IIr9qM_ouIMYqVr8-DnCx7VJOrj5BSjiDrnC7REaMvwMcHh7KZooWoNBFJc_aQYT2g1ojOXpAz3dOGK7tiJc</a:t>
              </a:r>
              <a:endParaRPr lang="tr-TR" sz="700" dirty="0"/>
            </a:p>
          </p:txBody>
        </p:sp>
      </p:grpSp>
    </p:spTree>
    <p:extLst>
      <p:ext uri="{BB962C8B-B14F-4D97-AF65-F5344CB8AC3E}">
        <p14:creationId xmlns:p14="http://schemas.microsoft.com/office/powerpoint/2010/main" val="3988012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Dikdörtgen 4"/>
          <p:cNvSpPr/>
          <p:nvPr/>
        </p:nvSpPr>
        <p:spPr>
          <a:xfrm>
            <a:off x="4000256" y="542697"/>
            <a:ext cx="3986989" cy="461665"/>
          </a:xfrm>
          <a:prstGeom prst="rect">
            <a:avLst/>
          </a:prstGeom>
        </p:spPr>
        <p:txBody>
          <a:bodyPr wrap="none">
            <a:spAutoFit/>
          </a:bodyPr>
          <a:lstStyle/>
          <a:p>
            <a:r>
              <a:rPr lang="tr-TR" sz="2400" b="1" dirty="0" smtClean="0">
                <a:solidFill>
                  <a:srgbClr val="800080"/>
                </a:solidFill>
                <a:latin typeface="Arial" panose="020B0604020202020204" pitchFamily="34" charset="0"/>
              </a:rPr>
              <a:t>6. Clean </a:t>
            </a:r>
            <a:r>
              <a:rPr lang="tr-TR" sz="2400" b="1" dirty="0">
                <a:solidFill>
                  <a:srgbClr val="800080"/>
                </a:solidFill>
                <a:latin typeface="Arial" panose="020B0604020202020204" pitchFamily="34" charset="0"/>
              </a:rPr>
              <a:t>your horse's face</a:t>
            </a:r>
            <a:endParaRPr lang="tr-TR" sz="2400" b="1" dirty="0">
              <a:solidFill>
                <a:srgbClr val="333333"/>
              </a:solidFill>
              <a:effectLst/>
              <a:latin typeface="Fira Sans"/>
            </a:endParaRPr>
          </a:p>
        </p:txBody>
      </p:sp>
      <p:sp>
        <p:nvSpPr>
          <p:cNvPr id="6" name="Dikdörtgen 5"/>
          <p:cNvSpPr/>
          <p:nvPr/>
        </p:nvSpPr>
        <p:spPr>
          <a:xfrm>
            <a:off x="1260764" y="4812452"/>
            <a:ext cx="10210800" cy="1569660"/>
          </a:xfrm>
          <a:prstGeom prst="rect">
            <a:avLst/>
          </a:prstGeom>
        </p:spPr>
        <p:txBody>
          <a:bodyPr wrap="square">
            <a:spAutoFit/>
          </a:bodyPr>
          <a:lstStyle/>
          <a:p>
            <a:r>
              <a:rPr lang="tr-TR" sz="2400" dirty="0" smtClean="0"/>
              <a:t>Using a damp sponge or cloth, gently wipe your horse’s eyes, and clean out the nose. You will also need to clean the dock area beneath the tail. Be sure to use a different sponge or cloth for this part and be very gentle as this is a very sensitive area.</a:t>
            </a:r>
            <a:endParaRPr lang="tr-TR" sz="2400" dirty="0"/>
          </a:p>
        </p:txBody>
      </p:sp>
      <p:grpSp>
        <p:nvGrpSpPr>
          <p:cNvPr id="9" name="Grup 8"/>
          <p:cNvGrpSpPr/>
          <p:nvPr/>
        </p:nvGrpSpPr>
        <p:grpSpPr>
          <a:xfrm>
            <a:off x="3446907" y="1025516"/>
            <a:ext cx="5071466" cy="3786936"/>
            <a:chOff x="3446907" y="1025516"/>
            <a:chExt cx="5071466" cy="3786936"/>
          </a:xfrm>
        </p:grpSpPr>
        <p:pic>
          <p:nvPicPr>
            <p:cNvPr id="7" name="Resim 6"/>
            <p:cNvPicPr>
              <a:picLocks noChangeAspect="1"/>
            </p:cNvPicPr>
            <p:nvPr/>
          </p:nvPicPr>
          <p:blipFill>
            <a:blip r:embed="rId2"/>
            <a:stretch>
              <a:fillRect/>
            </a:stretch>
          </p:blipFill>
          <p:spPr>
            <a:xfrm>
              <a:off x="3469126" y="1025516"/>
              <a:ext cx="5049247" cy="3786936"/>
            </a:xfrm>
            <a:prstGeom prst="rect">
              <a:avLst/>
            </a:prstGeom>
          </p:spPr>
        </p:pic>
        <p:sp>
          <p:nvSpPr>
            <p:cNvPr id="8" name="Dikdörtgen 7"/>
            <p:cNvSpPr/>
            <p:nvPr/>
          </p:nvSpPr>
          <p:spPr>
            <a:xfrm>
              <a:off x="3446907" y="4591243"/>
              <a:ext cx="4835236" cy="200055"/>
            </a:xfrm>
            <a:prstGeom prst="rect">
              <a:avLst/>
            </a:prstGeom>
          </p:spPr>
          <p:txBody>
            <a:bodyPr wrap="square">
              <a:spAutoFit/>
            </a:bodyPr>
            <a:lstStyle/>
            <a:p>
              <a:r>
                <a:rPr lang="tr-TR" sz="700" dirty="0" smtClean="0"/>
                <a:t>https://www.equi-clean.com/wp-content/uploads/2019/01/v4-760px-Groom-a-Horse-Step-6-Version-3-1.jpg</a:t>
              </a:r>
              <a:endParaRPr lang="tr-TR" sz="700" dirty="0"/>
            </a:p>
          </p:txBody>
        </p:sp>
      </p:grpSp>
    </p:spTree>
    <p:extLst>
      <p:ext uri="{BB962C8B-B14F-4D97-AF65-F5344CB8AC3E}">
        <p14:creationId xmlns:p14="http://schemas.microsoft.com/office/powerpoint/2010/main" val="3166994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Dikdörtgen 2"/>
          <p:cNvSpPr/>
          <p:nvPr/>
        </p:nvSpPr>
        <p:spPr>
          <a:xfrm>
            <a:off x="3295163" y="625825"/>
            <a:ext cx="5121915" cy="461665"/>
          </a:xfrm>
          <a:prstGeom prst="rect">
            <a:avLst/>
          </a:prstGeom>
        </p:spPr>
        <p:txBody>
          <a:bodyPr wrap="none">
            <a:spAutoFit/>
          </a:bodyPr>
          <a:lstStyle/>
          <a:p>
            <a:r>
              <a:rPr lang="tr-TR" sz="2400" b="1" dirty="0" smtClean="0">
                <a:solidFill>
                  <a:srgbClr val="800080"/>
                </a:solidFill>
                <a:latin typeface="Arial" panose="020B0604020202020204" pitchFamily="34" charset="0"/>
              </a:rPr>
              <a:t>7. Brush </a:t>
            </a:r>
            <a:r>
              <a:rPr lang="tr-TR" sz="2400" b="1" dirty="0">
                <a:solidFill>
                  <a:srgbClr val="800080"/>
                </a:solidFill>
                <a:latin typeface="Arial" panose="020B0604020202020204" pitchFamily="34" charset="0"/>
              </a:rPr>
              <a:t>out the mane and the tail</a:t>
            </a:r>
            <a:endParaRPr lang="tr-TR" sz="2400" b="1" dirty="0">
              <a:solidFill>
                <a:srgbClr val="333333"/>
              </a:solidFill>
              <a:effectLst/>
              <a:latin typeface="Fira Sans"/>
            </a:endParaRPr>
          </a:p>
        </p:txBody>
      </p:sp>
      <p:sp>
        <p:nvSpPr>
          <p:cNvPr id="5" name="Dikdörtgen 4"/>
          <p:cNvSpPr/>
          <p:nvPr/>
        </p:nvSpPr>
        <p:spPr>
          <a:xfrm>
            <a:off x="1659372" y="4973783"/>
            <a:ext cx="9337964" cy="1569660"/>
          </a:xfrm>
          <a:prstGeom prst="rect">
            <a:avLst/>
          </a:prstGeom>
        </p:spPr>
        <p:txBody>
          <a:bodyPr wrap="square">
            <a:spAutoFit/>
          </a:bodyPr>
          <a:lstStyle/>
          <a:p>
            <a:r>
              <a:rPr lang="tr-TR" sz="2400" dirty="0"/>
              <a:t>S</a:t>
            </a:r>
            <a:r>
              <a:rPr lang="tr-TR" sz="2400" dirty="0" smtClean="0"/>
              <a:t>tand to the side of the horse to be a much safer position w</a:t>
            </a:r>
            <a:r>
              <a:rPr lang="tr-TR" sz="2400" dirty="0" smtClean="0"/>
              <a:t>hen brushing the tail.</a:t>
            </a:r>
            <a:r>
              <a:rPr lang="tr-TR" sz="2400" dirty="0"/>
              <a:t> </a:t>
            </a:r>
            <a:r>
              <a:rPr lang="tr-TR" sz="2400" dirty="0" smtClean="0"/>
              <a:t>First, separate the worst of the tangles with your fingers. With a wide tooth comb or brush, detangle the rest of the mane and tail. </a:t>
            </a:r>
            <a:endParaRPr lang="tr-TR" sz="2400" dirty="0"/>
          </a:p>
        </p:txBody>
      </p:sp>
      <p:grpSp>
        <p:nvGrpSpPr>
          <p:cNvPr id="7" name="Grup 6"/>
          <p:cNvGrpSpPr/>
          <p:nvPr/>
        </p:nvGrpSpPr>
        <p:grpSpPr>
          <a:xfrm>
            <a:off x="3186214" y="1194521"/>
            <a:ext cx="5615319" cy="3723843"/>
            <a:chOff x="3186214" y="1194521"/>
            <a:chExt cx="5615319" cy="3723843"/>
          </a:xfrm>
        </p:grpSpPr>
        <p:pic>
          <p:nvPicPr>
            <p:cNvPr id="4" name="Resim 3"/>
            <p:cNvPicPr>
              <a:picLocks noChangeAspect="1"/>
            </p:cNvPicPr>
            <p:nvPr/>
          </p:nvPicPr>
          <p:blipFill>
            <a:blip r:embed="rId2"/>
            <a:stretch>
              <a:fillRect/>
            </a:stretch>
          </p:blipFill>
          <p:spPr>
            <a:xfrm>
              <a:off x="3186214" y="1194521"/>
              <a:ext cx="5615319" cy="3723843"/>
            </a:xfrm>
            <a:prstGeom prst="rect">
              <a:avLst/>
            </a:prstGeom>
          </p:spPr>
        </p:pic>
        <p:sp>
          <p:nvSpPr>
            <p:cNvPr id="6" name="Dikdörtgen 5"/>
            <p:cNvSpPr/>
            <p:nvPr/>
          </p:nvSpPr>
          <p:spPr>
            <a:xfrm>
              <a:off x="3186214" y="4610587"/>
              <a:ext cx="4599709" cy="307777"/>
            </a:xfrm>
            <a:prstGeom prst="rect">
              <a:avLst/>
            </a:prstGeom>
          </p:spPr>
          <p:txBody>
            <a:bodyPr wrap="square">
              <a:spAutoFit/>
            </a:bodyPr>
            <a:lstStyle/>
            <a:p>
              <a:r>
                <a:rPr lang="tr-TR" sz="700" dirty="0" smtClean="0"/>
                <a:t>https://lh4.googleusercontent.com/hqZoghneBjvRGYCqnGqhI0NWQsxE02FGpCLLP6eAxIXE2c8sWTuKa3JPxfLz6PR9dlY6487mjkUDVRLaIRYeK06J8a_z4y707bEDhK-mhSatlhFFEA9FRMC_0WlAVEmgUkQp2Pti</a:t>
              </a:r>
              <a:endParaRPr lang="tr-TR" sz="700" dirty="0"/>
            </a:p>
          </p:txBody>
        </p:sp>
      </p:grpSp>
    </p:spTree>
    <p:extLst>
      <p:ext uri="{BB962C8B-B14F-4D97-AF65-F5344CB8AC3E}">
        <p14:creationId xmlns:p14="http://schemas.microsoft.com/office/powerpoint/2010/main" val="217740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0" name="Grup 9"/>
          <p:cNvGrpSpPr/>
          <p:nvPr/>
        </p:nvGrpSpPr>
        <p:grpSpPr>
          <a:xfrm>
            <a:off x="2100446" y="0"/>
            <a:ext cx="8165614" cy="6759247"/>
            <a:chOff x="2100446" y="0"/>
            <a:chExt cx="8165614" cy="6759247"/>
          </a:xfrm>
        </p:grpSpPr>
        <p:grpSp>
          <p:nvGrpSpPr>
            <p:cNvPr id="8" name="Grup 7"/>
            <p:cNvGrpSpPr/>
            <p:nvPr/>
          </p:nvGrpSpPr>
          <p:grpSpPr>
            <a:xfrm>
              <a:off x="2100446" y="0"/>
              <a:ext cx="8165614" cy="6759247"/>
              <a:chOff x="2100446" y="0"/>
              <a:chExt cx="8165614" cy="6759247"/>
            </a:xfrm>
          </p:grpSpPr>
          <p:pic>
            <p:nvPicPr>
              <p:cNvPr id="6" name="Resim 5"/>
              <p:cNvPicPr>
                <a:picLocks noChangeAspect="1"/>
              </p:cNvPicPr>
              <p:nvPr/>
            </p:nvPicPr>
            <p:blipFill>
              <a:blip r:embed="rId2"/>
              <a:stretch>
                <a:fillRect/>
              </a:stretch>
            </p:blipFill>
            <p:spPr>
              <a:xfrm>
                <a:off x="2100446" y="0"/>
                <a:ext cx="8165614" cy="6759247"/>
              </a:xfrm>
              <a:prstGeom prst="rect">
                <a:avLst/>
              </a:prstGeom>
            </p:spPr>
          </p:pic>
          <p:sp>
            <p:nvSpPr>
              <p:cNvPr id="7" name="Metin kutusu 6"/>
              <p:cNvSpPr txBox="1"/>
              <p:nvPr/>
            </p:nvSpPr>
            <p:spPr>
              <a:xfrm>
                <a:off x="2100446" y="6389915"/>
                <a:ext cx="581891" cy="369332"/>
              </a:xfrm>
              <a:prstGeom prst="rect">
                <a:avLst/>
              </a:prstGeom>
              <a:solidFill>
                <a:schemeClr val="tx1"/>
              </a:solidFill>
            </p:spPr>
            <p:txBody>
              <a:bodyPr wrap="square" rtlCol="0">
                <a:spAutoFit/>
              </a:bodyPr>
              <a:lstStyle/>
              <a:p>
                <a:endParaRPr lang="tr-TR" dirty="0"/>
              </a:p>
            </p:txBody>
          </p:sp>
        </p:grpSp>
        <p:sp>
          <p:nvSpPr>
            <p:cNvPr id="9" name="Metin kutusu 8"/>
            <p:cNvSpPr txBox="1"/>
            <p:nvPr/>
          </p:nvSpPr>
          <p:spPr>
            <a:xfrm>
              <a:off x="5624946" y="5909846"/>
              <a:ext cx="1898072" cy="338554"/>
            </a:xfrm>
            <a:prstGeom prst="rect">
              <a:avLst/>
            </a:prstGeom>
            <a:noFill/>
          </p:spPr>
          <p:txBody>
            <a:bodyPr wrap="square" rtlCol="0">
              <a:spAutoFit/>
            </a:bodyPr>
            <a:lstStyle/>
            <a:p>
              <a:r>
                <a:rPr lang="tr-TR" sz="1600" dirty="0" smtClean="0">
                  <a:solidFill>
                    <a:schemeClr val="bg1"/>
                  </a:solidFill>
                </a:rPr>
                <a:t>Falanga, 2005</a:t>
              </a:r>
              <a:endParaRPr lang="tr-TR" sz="1600" dirty="0">
                <a:solidFill>
                  <a:schemeClr val="bg1"/>
                </a:solidFill>
              </a:endParaRPr>
            </a:p>
          </p:txBody>
        </p:sp>
      </p:grpSp>
    </p:spTree>
    <p:extLst>
      <p:ext uri="{BB962C8B-B14F-4D97-AF65-F5344CB8AC3E}">
        <p14:creationId xmlns:p14="http://schemas.microsoft.com/office/powerpoint/2010/main" val="206538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 name="Grup 4"/>
          <p:cNvGrpSpPr/>
          <p:nvPr/>
        </p:nvGrpSpPr>
        <p:grpSpPr>
          <a:xfrm>
            <a:off x="2767445" y="1214765"/>
            <a:ext cx="6934200" cy="3905250"/>
            <a:chOff x="2781300" y="1214765"/>
            <a:chExt cx="6934200" cy="3905250"/>
          </a:xfrm>
        </p:grpSpPr>
        <p:pic>
          <p:nvPicPr>
            <p:cNvPr id="3" name="Resim 2"/>
            <p:cNvPicPr>
              <a:picLocks noChangeAspect="1"/>
            </p:cNvPicPr>
            <p:nvPr/>
          </p:nvPicPr>
          <p:blipFill>
            <a:blip r:embed="rId2"/>
            <a:stretch>
              <a:fillRect/>
            </a:stretch>
          </p:blipFill>
          <p:spPr>
            <a:xfrm>
              <a:off x="2781300" y="1214765"/>
              <a:ext cx="6934200" cy="3905250"/>
            </a:xfrm>
            <a:prstGeom prst="rect">
              <a:avLst/>
            </a:prstGeom>
          </p:spPr>
        </p:pic>
        <p:sp>
          <p:nvSpPr>
            <p:cNvPr id="4" name="Dikdörtgen 3"/>
            <p:cNvSpPr/>
            <p:nvPr/>
          </p:nvSpPr>
          <p:spPr>
            <a:xfrm>
              <a:off x="2781300" y="4919960"/>
              <a:ext cx="6096000" cy="200055"/>
            </a:xfrm>
            <a:prstGeom prst="rect">
              <a:avLst/>
            </a:prstGeom>
          </p:spPr>
          <p:txBody>
            <a:bodyPr>
              <a:spAutoFit/>
            </a:bodyPr>
            <a:lstStyle/>
            <a:p>
              <a:r>
                <a:rPr lang="tr-TR" sz="700" dirty="0" smtClean="0">
                  <a:solidFill>
                    <a:schemeClr val="bg1"/>
                  </a:solidFill>
                </a:rPr>
                <a:t>https://www.wikihow.com/images/thumb/b/b1/Groom-a-Horse-Step-8-Version-3.jpg/aid13419-v4-728px-Groom-a-Horse-Step-8-Version-3.jpg</a:t>
              </a:r>
              <a:endParaRPr lang="tr-TR" sz="700" dirty="0">
                <a:solidFill>
                  <a:schemeClr val="bg1"/>
                </a:solidFill>
              </a:endParaRPr>
            </a:p>
          </p:txBody>
        </p:sp>
      </p:grpSp>
      <p:sp>
        <p:nvSpPr>
          <p:cNvPr id="6" name="Dikdörtgen 5"/>
          <p:cNvSpPr/>
          <p:nvPr/>
        </p:nvSpPr>
        <p:spPr>
          <a:xfrm>
            <a:off x="3669465" y="753100"/>
            <a:ext cx="4902304" cy="461665"/>
          </a:xfrm>
          <a:prstGeom prst="rect">
            <a:avLst/>
          </a:prstGeom>
        </p:spPr>
        <p:txBody>
          <a:bodyPr wrap="none">
            <a:spAutoFit/>
          </a:bodyPr>
          <a:lstStyle/>
          <a:p>
            <a:r>
              <a:rPr lang="tr-TR" sz="2400" b="1" dirty="0" smtClean="0">
                <a:solidFill>
                  <a:srgbClr val="800080"/>
                </a:solidFill>
                <a:latin typeface="Arial" panose="020B0604020202020204" pitchFamily="34" charset="0"/>
              </a:rPr>
              <a:t>8. Spray </a:t>
            </a:r>
            <a:r>
              <a:rPr lang="tr-TR" sz="2400" b="1" dirty="0">
                <a:solidFill>
                  <a:srgbClr val="800080"/>
                </a:solidFill>
                <a:latin typeface="Arial" panose="020B0604020202020204" pitchFamily="34" charset="0"/>
              </a:rPr>
              <a:t>the horse with fly spray</a:t>
            </a:r>
            <a:endParaRPr lang="tr-TR" sz="2400" b="1" dirty="0">
              <a:solidFill>
                <a:srgbClr val="333333"/>
              </a:solidFill>
              <a:effectLst/>
              <a:latin typeface="Fira Sans"/>
            </a:endParaRPr>
          </a:p>
        </p:txBody>
      </p:sp>
      <p:sp>
        <p:nvSpPr>
          <p:cNvPr id="7" name="Dikdörtgen 6"/>
          <p:cNvSpPr/>
          <p:nvPr/>
        </p:nvSpPr>
        <p:spPr>
          <a:xfrm>
            <a:off x="1122217" y="5120015"/>
            <a:ext cx="10224655" cy="1200329"/>
          </a:xfrm>
          <a:prstGeom prst="rect">
            <a:avLst/>
          </a:prstGeom>
        </p:spPr>
        <p:txBody>
          <a:bodyPr wrap="square">
            <a:spAutoFit/>
          </a:bodyPr>
          <a:lstStyle/>
          <a:p>
            <a:r>
              <a:rPr lang="tr-TR" sz="2400" dirty="0" smtClean="0"/>
              <a:t>Flies can be a nuisance to horses, especially in the summer so you may want to spray your horse with fly spray to avoid them spreading infection or even biting and causing your horse pain.</a:t>
            </a:r>
            <a:endParaRPr lang="tr-TR" sz="2400" dirty="0"/>
          </a:p>
        </p:txBody>
      </p:sp>
    </p:spTree>
    <p:extLst>
      <p:ext uri="{BB962C8B-B14F-4D97-AF65-F5344CB8AC3E}">
        <p14:creationId xmlns:p14="http://schemas.microsoft.com/office/powerpoint/2010/main" val="330501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sz="2800" dirty="0" smtClean="0"/>
              <a:t>references</a:t>
            </a:r>
            <a:endParaRPr lang="tr-TR" sz="2800" dirty="0"/>
          </a:p>
        </p:txBody>
      </p:sp>
      <p:sp>
        <p:nvSpPr>
          <p:cNvPr id="3" name="İçerik Yer Tutucusu 2"/>
          <p:cNvSpPr>
            <a:spLocks noGrp="1"/>
          </p:cNvSpPr>
          <p:nvPr>
            <p:ph idx="1"/>
          </p:nvPr>
        </p:nvSpPr>
        <p:spPr/>
        <p:txBody>
          <a:bodyPr>
            <a:normAutofit/>
          </a:bodyPr>
          <a:lstStyle/>
          <a:p>
            <a:r>
              <a:rPr lang="tr-TR" sz="2000" dirty="0" smtClean="0"/>
              <a:t>Falanga V. Wound </a:t>
            </a:r>
            <a:r>
              <a:rPr lang="tr-TR" sz="2000" dirty="0"/>
              <a:t>healing and its impairment in the diabetic foot. Lancet 2005; 366: </a:t>
            </a:r>
            <a:r>
              <a:rPr lang="tr-TR" sz="2000" dirty="0" smtClean="0"/>
              <a:t>1736–43</a:t>
            </a:r>
          </a:p>
          <a:p>
            <a:r>
              <a:rPr lang="tr-TR" dirty="0"/>
              <a:t>Laumonier T., Menetrey J., Huard J. (2014) Basic Principles of Muscle Healing. In: Kerkhoffs G., Servien E. (eds) Acute Muscle Injuries. Springer, Cham</a:t>
            </a:r>
            <a:r>
              <a:rPr lang="tr-TR" dirty="0" smtClean="0"/>
              <a:t>.</a:t>
            </a:r>
          </a:p>
          <a:p>
            <a:r>
              <a:rPr lang="tr-TR" dirty="0"/>
              <a:t>Sato F, Shibata R, Shikichi M, Ito K, Murase H, Ueno T, Furuoka H, Yamada K. Rupture of the gastrocnemius muscle in neonatal thoroughbred foals: a report of three cases. J Equine Sci. 2014;25(3):61-4. </a:t>
            </a:r>
            <a:endParaRPr lang="tr-TR" dirty="0" smtClean="0"/>
          </a:p>
          <a:p>
            <a:r>
              <a:rPr lang="tr-TR" dirty="0"/>
              <a:t>Forcina L, Cosentino M, Musarò A. Mechanisms Regulating Muscle Regeneration: Insights into the Interrelated and Time-Dependent Phases of Tissue Healing. </a:t>
            </a:r>
            <a:r>
              <a:rPr lang="tr-TR" i="1" dirty="0"/>
              <a:t>Cells</a:t>
            </a:r>
            <a:r>
              <a:rPr lang="tr-TR" dirty="0"/>
              <a:t>. 2020; 9(5):1297</a:t>
            </a:r>
            <a:r>
              <a:rPr lang="tr-TR" dirty="0" smtClean="0"/>
              <a:t>.</a:t>
            </a:r>
            <a:endParaRPr lang="tr-TR" sz="2000" dirty="0"/>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1130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Dikdörtgen 3"/>
          <p:cNvSpPr/>
          <p:nvPr/>
        </p:nvSpPr>
        <p:spPr>
          <a:xfrm>
            <a:off x="581892" y="1027746"/>
            <a:ext cx="5084618" cy="4524315"/>
          </a:xfrm>
          <a:prstGeom prst="rect">
            <a:avLst/>
          </a:prstGeom>
        </p:spPr>
        <p:txBody>
          <a:bodyPr wrap="square">
            <a:spAutoFit/>
          </a:bodyPr>
          <a:lstStyle/>
          <a:p>
            <a:r>
              <a:rPr lang="tr-TR" sz="2400" dirty="0" smtClean="0"/>
              <a:t>Macrophages have 5 basic functions; </a:t>
            </a:r>
          </a:p>
          <a:p>
            <a:endParaRPr lang="tr-TR" sz="2400" dirty="0" smtClean="0"/>
          </a:p>
          <a:p>
            <a:pPr marL="457200" indent="-457200">
              <a:lnSpc>
                <a:spcPct val="150000"/>
              </a:lnSpc>
              <a:buFont typeface="+mj-lt"/>
              <a:buAutoNum type="arabicPeriod"/>
            </a:pPr>
            <a:r>
              <a:rPr lang="tr-TR" sz="2400" dirty="0" smtClean="0"/>
              <a:t>Phagocytosis</a:t>
            </a:r>
          </a:p>
          <a:p>
            <a:pPr marL="457200" indent="-457200">
              <a:lnSpc>
                <a:spcPct val="150000"/>
              </a:lnSpc>
              <a:buFont typeface="+mj-lt"/>
              <a:buAutoNum type="arabicPeriod"/>
            </a:pPr>
            <a:r>
              <a:rPr lang="tr-TR" sz="2400" dirty="0" smtClean="0"/>
              <a:t>Debridation</a:t>
            </a:r>
            <a:endParaRPr lang="tr-TR" sz="2400" dirty="0"/>
          </a:p>
          <a:p>
            <a:pPr marL="457200" indent="-457200">
              <a:lnSpc>
                <a:spcPct val="150000"/>
              </a:lnSpc>
              <a:buFont typeface="+mj-lt"/>
              <a:buAutoNum type="arabicPeriod"/>
            </a:pPr>
            <a:r>
              <a:rPr lang="tr-TR" sz="2400" dirty="0" smtClean="0"/>
              <a:t>Regulation of matrix synthesis</a:t>
            </a:r>
          </a:p>
          <a:p>
            <a:pPr marL="457200" indent="-457200">
              <a:lnSpc>
                <a:spcPct val="150000"/>
              </a:lnSpc>
              <a:buFont typeface="+mj-lt"/>
              <a:buAutoNum type="arabicPeriod"/>
            </a:pPr>
            <a:r>
              <a:rPr lang="tr-TR" sz="2400" dirty="0" smtClean="0"/>
              <a:t>The attraction and activation of cells to the area</a:t>
            </a:r>
          </a:p>
          <a:p>
            <a:pPr marL="457200" indent="-457200">
              <a:lnSpc>
                <a:spcPct val="150000"/>
              </a:lnSpc>
              <a:buFont typeface="+mj-lt"/>
              <a:buAutoNum type="arabicPeriod"/>
            </a:pPr>
            <a:r>
              <a:rPr lang="tr-TR" sz="2400" dirty="0" smtClean="0"/>
              <a:t>Angiogenesis</a:t>
            </a:r>
            <a:endParaRPr lang="tr-TR" sz="2400" dirty="0"/>
          </a:p>
        </p:txBody>
      </p:sp>
      <p:grpSp>
        <p:nvGrpSpPr>
          <p:cNvPr id="8" name="Grup 7"/>
          <p:cNvGrpSpPr/>
          <p:nvPr/>
        </p:nvGrpSpPr>
        <p:grpSpPr>
          <a:xfrm>
            <a:off x="5430981" y="1027746"/>
            <a:ext cx="6761019" cy="4324350"/>
            <a:chOff x="5430981" y="1027746"/>
            <a:chExt cx="6761019" cy="4324350"/>
          </a:xfrm>
        </p:grpSpPr>
        <p:pic>
          <p:nvPicPr>
            <p:cNvPr id="5" name="Resim 4"/>
            <p:cNvPicPr>
              <a:picLocks noChangeAspect="1"/>
            </p:cNvPicPr>
            <p:nvPr/>
          </p:nvPicPr>
          <p:blipFill rotWithShape="1">
            <a:blip r:embed="rId2"/>
            <a:srcRect l="1056" r="4005"/>
            <a:stretch/>
          </p:blipFill>
          <p:spPr>
            <a:xfrm>
              <a:off x="5430981" y="1027746"/>
              <a:ext cx="6580909" cy="4324350"/>
            </a:xfrm>
            <a:prstGeom prst="rect">
              <a:avLst/>
            </a:prstGeom>
          </p:spPr>
        </p:pic>
        <p:sp>
          <p:nvSpPr>
            <p:cNvPr id="7" name="Dikdörtgen 6"/>
            <p:cNvSpPr/>
            <p:nvPr/>
          </p:nvSpPr>
          <p:spPr>
            <a:xfrm>
              <a:off x="6096000" y="5090486"/>
              <a:ext cx="6096000" cy="261610"/>
            </a:xfrm>
            <a:prstGeom prst="rect">
              <a:avLst/>
            </a:prstGeom>
          </p:spPr>
          <p:txBody>
            <a:bodyPr>
              <a:spAutoFit/>
            </a:bodyPr>
            <a:lstStyle/>
            <a:p>
              <a:r>
                <a:rPr lang="tr-TR" sz="1100" dirty="0" smtClean="0">
                  <a:solidFill>
                    <a:schemeClr val="bg1"/>
                  </a:solidFill>
                </a:rPr>
                <a:t>https://woulgan.com/wp-content/uploads/2017/06/beta-glucans-and-wound-healing.jpg</a:t>
              </a:r>
              <a:endParaRPr lang="tr-TR" sz="1100" dirty="0">
                <a:solidFill>
                  <a:schemeClr val="bg1"/>
                </a:solidFill>
              </a:endParaRPr>
            </a:p>
          </p:txBody>
        </p:sp>
      </p:grpSp>
    </p:spTree>
    <p:extLst>
      <p:ext uri="{BB962C8B-B14F-4D97-AF65-F5344CB8AC3E}">
        <p14:creationId xmlns:p14="http://schemas.microsoft.com/office/powerpoint/2010/main" val="2542309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Unvan 1"/>
          <p:cNvSpPr>
            <a:spLocks noGrp="1"/>
          </p:cNvSpPr>
          <p:nvPr>
            <p:ph type="title"/>
          </p:nvPr>
        </p:nvSpPr>
        <p:spPr>
          <a:xfrm>
            <a:off x="1073728" y="2576945"/>
            <a:ext cx="10131425" cy="1456267"/>
          </a:xfrm>
        </p:spPr>
        <p:txBody>
          <a:bodyPr/>
          <a:lstStyle/>
          <a:p>
            <a:pPr algn="ctr"/>
            <a:r>
              <a:rPr lang="tr-TR" dirty="0" smtClean="0"/>
              <a:t>Bone HealIng</a:t>
            </a:r>
            <a:endParaRPr lang="tr-TR" dirty="0"/>
          </a:p>
        </p:txBody>
      </p:sp>
    </p:spTree>
    <p:extLst>
      <p:ext uri="{BB962C8B-B14F-4D97-AF65-F5344CB8AC3E}">
        <p14:creationId xmlns:p14="http://schemas.microsoft.com/office/powerpoint/2010/main" val="1571829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Resim 5"/>
          <p:cNvPicPr>
            <a:picLocks noChangeAspect="1"/>
          </p:cNvPicPr>
          <p:nvPr/>
        </p:nvPicPr>
        <p:blipFill>
          <a:blip r:embed="rId2"/>
          <a:stretch>
            <a:fillRect/>
          </a:stretch>
        </p:blipFill>
        <p:spPr>
          <a:xfrm>
            <a:off x="6373090" y="834252"/>
            <a:ext cx="5708074" cy="5225235"/>
          </a:xfrm>
          <a:prstGeom prst="rect">
            <a:avLst/>
          </a:prstGeom>
        </p:spPr>
      </p:pic>
      <p:sp>
        <p:nvSpPr>
          <p:cNvPr id="7" name="Metin kutusu 6"/>
          <p:cNvSpPr txBox="1"/>
          <p:nvPr/>
        </p:nvSpPr>
        <p:spPr>
          <a:xfrm>
            <a:off x="609599" y="1200288"/>
            <a:ext cx="5874327" cy="4524315"/>
          </a:xfrm>
          <a:prstGeom prst="rect">
            <a:avLst/>
          </a:prstGeom>
          <a:noFill/>
        </p:spPr>
        <p:txBody>
          <a:bodyPr wrap="square" rtlCol="0">
            <a:spAutoFit/>
          </a:bodyPr>
          <a:lstStyle/>
          <a:p>
            <a:pPr marL="285750" indent="-285750">
              <a:buFont typeface="Wingdings" panose="05000000000000000000" pitchFamily="2" charset="2"/>
              <a:buChar char="v"/>
            </a:pPr>
            <a:r>
              <a:rPr lang="tr-TR" sz="2400" dirty="0" smtClean="0">
                <a:solidFill>
                  <a:srgbClr val="002060"/>
                </a:solidFill>
              </a:rPr>
              <a:t>35 % organic component </a:t>
            </a:r>
          </a:p>
          <a:p>
            <a:endParaRPr lang="tr-TR" sz="2400" dirty="0" smtClean="0"/>
          </a:p>
          <a:p>
            <a:r>
              <a:rPr lang="tr-TR" sz="2400" u="sng" dirty="0" smtClean="0"/>
              <a:t>Osteocytes</a:t>
            </a:r>
            <a:r>
              <a:rPr lang="tr-TR" sz="2400" dirty="0" smtClean="0"/>
              <a:t>; mature bone cells, locate in lacunas, take part in mineral homeostasis</a:t>
            </a:r>
          </a:p>
          <a:p>
            <a:r>
              <a:rPr lang="tr-TR" sz="2400" u="sng" dirty="0" smtClean="0"/>
              <a:t>Osteoblasts</a:t>
            </a:r>
            <a:r>
              <a:rPr lang="tr-TR" sz="2400" dirty="0" smtClean="0"/>
              <a:t>; produce bone tissue</a:t>
            </a:r>
          </a:p>
          <a:p>
            <a:r>
              <a:rPr lang="tr-TR" sz="2400" u="sng" dirty="0" smtClean="0"/>
              <a:t>Osteoclasts</a:t>
            </a:r>
            <a:r>
              <a:rPr lang="tr-TR" sz="2400" dirty="0" smtClean="0"/>
              <a:t>; bone resorption</a:t>
            </a:r>
          </a:p>
          <a:p>
            <a:r>
              <a:rPr lang="tr-TR" sz="2400" u="sng" dirty="0" smtClean="0"/>
              <a:t>Bone matrix</a:t>
            </a:r>
            <a:r>
              <a:rPr lang="tr-TR" sz="2400" dirty="0" smtClean="0"/>
              <a:t>; type 1 collagen and glycosaminoglycan (GAG)</a:t>
            </a:r>
          </a:p>
          <a:p>
            <a:endParaRPr lang="tr-TR" sz="2400" dirty="0" smtClean="0"/>
          </a:p>
          <a:p>
            <a:pPr marL="285750" indent="-285750">
              <a:buFont typeface="Wingdings" panose="05000000000000000000" pitchFamily="2" charset="2"/>
              <a:buChar char="v"/>
            </a:pPr>
            <a:r>
              <a:rPr lang="tr-TR" sz="2400" dirty="0" smtClean="0">
                <a:solidFill>
                  <a:srgbClr val="002060"/>
                </a:solidFill>
              </a:rPr>
              <a:t>65 % inorganic component</a:t>
            </a:r>
          </a:p>
          <a:p>
            <a:endParaRPr lang="tr-TR" sz="2400" dirty="0" smtClean="0"/>
          </a:p>
          <a:p>
            <a:r>
              <a:rPr lang="tr-TR" sz="2400" dirty="0" smtClean="0"/>
              <a:t>Calcium, phosphor, hydoxyapatite</a:t>
            </a:r>
            <a:endParaRPr lang="tr-TR" sz="2400" dirty="0"/>
          </a:p>
        </p:txBody>
      </p:sp>
    </p:spTree>
    <p:extLst>
      <p:ext uri="{BB962C8B-B14F-4D97-AF65-F5344CB8AC3E}">
        <p14:creationId xmlns:p14="http://schemas.microsoft.com/office/powerpoint/2010/main" val="163743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7" name="Grup 6"/>
          <p:cNvGrpSpPr/>
          <p:nvPr/>
        </p:nvGrpSpPr>
        <p:grpSpPr>
          <a:xfrm>
            <a:off x="1856484" y="1454727"/>
            <a:ext cx="8960743" cy="4045527"/>
            <a:chOff x="1738745" y="1274618"/>
            <a:chExt cx="8960743" cy="4045527"/>
          </a:xfrm>
        </p:grpSpPr>
        <p:grpSp>
          <p:nvGrpSpPr>
            <p:cNvPr id="5" name="Grup 4"/>
            <p:cNvGrpSpPr/>
            <p:nvPr/>
          </p:nvGrpSpPr>
          <p:grpSpPr>
            <a:xfrm>
              <a:off x="1738745" y="1634403"/>
              <a:ext cx="8960743" cy="3685742"/>
              <a:chOff x="1738745" y="1634403"/>
              <a:chExt cx="8960743" cy="3685742"/>
            </a:xfrm>
          </p:grpSpPr>
          <p:pic>
            <p:nvPicPr>
              <p:cNvPr id="3" name="Resim 2"/>
              <p:cNvPicPr>
                <a:picLocks noChangeAspect="1"/>
              </p:cNvPicPr>
              <p:nvPr/>
            </p:nvPicPr>
            <p:blipFill>
              <a:blip r:embed="rId2"/>
              <a:stretch>
                <a:fillRect/>
              </a:stretch>
            </p:blipFill>
            <p:spPr>
              <a:xfrm>
                <a:off x="1738745" y="1634403"/>
                <a:ext cx="8960743" cy="3422506"/>
              </a:xfrm>
              <a:prstGeom prst="rect">
                <a:avLst/>
              </a:prstGeom>
            </p:spPr>
          </p:pic>
          <p:sp>
            <p:nvSpPr>
              <p:cNvPr id="4" name="Dikdörtgen 3"/>
              <p:cNvSpPr/>
              <p:nvPr/>
            </p:nvSpPr>
            <p:spPr>
              <a:xfrm>
                <a:off x="3560618" y="5043054"/>
                <a:ext cx="5347855" cy="277091"/>
              </a:xfrm>
              <a:prstGeom prst="rect">
                <a:avLst/>
              </a:prstGeom>
            </p:spPr>
            <p:txBody>
              <a:bodyPr wrap="square">
                <a:spAutoFit/>
              </a:bodyPr>
              <a:lstStyle/>
              <a:p>
                <a:r>
                  <a:rPr lang="tr-TR" sz="1200" dirty="0" smtClean="0"/>
                  <a:t>https://upload.orthobullets.com/topic/9009/images/fractue%20healing.jpg</a:t>
                </a:r>
                <a:endParaRPr lang="tr-TR" sz="1200" dirty="0"/>
              </a:p>
            </p:txBody>
          </p:sp>
        </p:grpSp>
        <p:sp>
          <p:nvSpPr>
            <p:cNvPr id="6" name="Metin kutusu 5"/>
            <p:cNvSpPr txBox="1"/>
            <p:nvPr/>
          </p:nvSpPr>
          <p:spPr>
            <a:xfrm>
              <a:off x="1738745" y="1274618"/>
              <a:ext cx="8960743" cy="369332"/>
            </a:xfrm>
            <a:prstGeom prst="rect">
              <a:avLst/>
            </a:prstGeom>
            <a:solidFill>
              <a:schemeClr val="tx1"/>
            </a:solidFill>
          </p:spPr>
          <p:txBody>
            <a:bodyPr wrap="square" rtlCol="0">
              <a:spAutoFit/>
            </a:bodyPr>
            <a:lstStyle/>
            <a:p>
              <a:r>
                <a:rPr lang="tr-TR" dirty="0" smtClean="0">
                  <a:solidFill>
                    <a:schemeClr val="bg1"/>
                  </a:solidFill>
                </a:rPr>
                <a:t>      0-2 weeks                        2-3 weeks                  3-6 weeks              8 weeks-2 years</a:t>
              </a:r>
              <a:endParaRPr lang="tr-TR" dirty="0">
                <a:solidFill>
                  <a:schemeClr val="bg1"/>
                </a:solidFill>
              </a:endParaRPr>
            </a:p>
          </p:txBody>
        </p:sp>
      </p:grpSp>
    </p:spTree>
    <p:extLst>
      <p:ext uri="{BB962C8B-B14F-4D97-AF65-F5344CB8AC3E}">
        <p14:creationId xmlns:p14="http://schemas.microsoft.com/office/powerpoint/2010/main" val="2213097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3" name="Diyagram 2"/>
          <p:cNvGraphicFramePr/>
          <p:nvPr>
            <p:extLst>
              <p:ext uri="{D42A27DB-BD31-4B8C-83A1-F6EECF244321}">
                <p14:modId xmlns:p14="http://schemas.microsoft.com/office/powerpoint/2010/main" val="1421783450"/>
              </p:ext>
            </p:extLst>
          </p:nvPr>
        </p:nvGraphicFramePr>
        <p:xfrm>
          <a:off x="482296" y="305328"/>
          <a:ext cx="10334931" cy="5943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923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79765" y="2743200"/>
            <a:ext cx="10131425" cy="1456267"/>
          </a:xfrm>
        </p:spPr>
        <p:txBody>
          <a:bodyPr/>
          <a:lstStyle/>
          <a:p>
            <a:pPr algn="ctr"/>
            <a:r>
              <a:rPr lang="tr-TR" dirty="0" smtClean="0"/>
              <a:t>Muscle healıng</a:t>
            </a:r>
            <a:endParaRPr lang="tr-TR" dirty="0"/>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D50C-B4BD-4DB3-B21F-8716090E55C1}" type="slidenum">
              <a:rPr kumimoji="0" lang="tr-T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165301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ökyüzü">
  <a:themeElements>
    <a:clrScheme name="Gökyüzü">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ökyüzü">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docProps/app.xml><?xml version="1.0" encoding="utf-8"?>
<Properties xmlns="http://schemas.openxmlformats.org/officeDocument/2006/extended-properties" xmlns:vt="http://schemas.openxmlformats.org/officeDocument/2006/docPropsVTypes">
  <TotalTime>196</TotalTime>
  <Words>1086</Words>
  <Application>Microsoft Office PowerPoint</Application>
  <PresentationFormat>Geniş ekran</PresentationFormat>
  <Paragraphs>141</Paragraphs>
  <Slides>31</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31</vt:i4>
      </vt:variant>
    </vt:vector>
  </HeadingPairs>
  <TitlesOfParts>
    <vt:vector size="36" baseType="lpstr">
      <vt:lpstr>Arial</vt:lpstr>
      <vt:lpstr>Fira Sans</vt:lpstr>
      <vt:lpstr>Times New Roman</vt:lpstr>
      <vt:lpstr>Wingdings</vt:lpstr>
      <vt:lpstr>Gökyüzü</vt:lpstr>
      <vt:lpstr>PowerPoint Sunusu</vt:lpstr>
      <vt:lpstr>PowerPoint Sunusu</vt:lpstr>
      <vt:lpstr>PowerPoint Sunusu</vt:lpstr>
      <vt:lpstr>PowerPoint Sunusu</vt:lpstr>
      <vt:lpstr>Bone HealIng</vt:lpstr>
      <vt:lpstr>PowerPoint Sunusu</vt:lpstr>
      <vt:lpstr>PowerPoint Sunusu</vt:lpstr>
      <vt:lpstr>PowerPoint Sunusu</vt:lpstr>
      <vt:lpstr>Muscle healıng</vt:lpstr>
      <vt:lpstr>PowerPoint Sunusu</vt:lpstr>
      <vt:lpstr>PowerPoint Sunusu</vt:lpstr>
      <vt:lpstr>PowerPoint Sunusu</vt:lpstr>
      <vt:lpstr>PowerPoint Sunusu</vt:lpstr>
      <vt:lpstr>PowerPoint Sunusu</vt:lpstr>
      <vt:lpstr>PowerPoint Sunusu</vt:lpstr>
      <vt:lpstr>Tendo healıng</vt:lpstr>
      <vt:lpstr>Structure of a tendon</vt:lpstr>
      <vt:lpstr>PowerPoint Sunusu</vt:lpstr>
      <vt:lpstr>Sport Horse care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references</vt:lpstr>
    </vt:vector>
  </TitlesOfParts>
  <Company>Silentall Unattended Installer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ronaldinho424</dc:creator>
  <cp:lastModifiedBy>ronaldinho424</cp:lastModifiedBy>
  <cp:revision>20</cp:revision>
  <dcterms:created xsi:type="dcterms:W3CDTF">2021-03-07T19:42:52Z</dcterms:created>
  <dcterms:modified xsi:type="dcterms:W3CDTF">2021-03-07T22:58:53Z</dcterms:modified>
</cp:coreProperties>
</file>