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325" r:id="rId2"/>
    <p:sldId id="376" r:id="rId3"/>
    <p:sldId id="379" r:id="rId4"/>
    <p:sldId id="380" r:id="rId5"/>
    <p:sldId id="381" r:id="rId6"/>
    <p:sldId id="382" r:id="rId7"/>
    <p:sldId id="383" r:id="rId8"/>
    <p:sldId id="384" r:id="rId9"/>
    <p:sldId id="342" r:id="rId10"/>
    <p:sldId id="396" r:id="rId11"/>
    <p:sldId id="401" r:id="rId12"/>
    <p:sldId id="402" r:id="rId13"/>
    <p:sldId id="27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68" autoAdjust="0"/>
    <p:restoredTop sz="94660"/>
  </p:normalViewPr>
  <p:slideViewPr>
    <p:cSldViewPr snapToGrid="0">
      <p:cViewPr varScale="1">
        <p:scale>
          <a:sx n="115" d="100"/>
          <a:sy n="115" d="100"/>
        </p:scale>
        <p:origin x="1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381728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2460572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4F92-C1C4-453B-A861-FCDC16234F5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05727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477441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26482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543573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771788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2995888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55891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352B62-4E0F-41AF-8A8D-487BA74E0C45}" type="datetimeFigureOut">
              <a:rPr lang="tr-TR" smtClean="0"/>
              <a:t>18.04.2019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674340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3378241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9352B62-4E0F-41AF-8A8D-487BA74E0C45}" type="datetimeFigureOut">
              <a:rPr lang="tr-TR" smtClean="0"/>
              <a:t>18.04.2019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4138070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9352B62-4E0F-41AF-8A8D-487BA74E0C45}" type="datetimeFigureOut">
              <a:rPr lang="tr-TR" smtClean="0"/>
              <a:t>18.04.2019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292230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52B62-4E0F-41AF-8A8D-487BA74E0C45}" type="datetimeFigureOut">
              <a:rPr lang="tr-TR" smtClean="0"/>
              <a:t>18.04.2019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116664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3199210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9352B62-4E0F-41AF-8A8D-487BA74E0C45}" type="datetimeFigureOut">
              <a:rPr lang="tr-TR" smtClean="0"/>
              <a:t>18.04.2019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4F92-C1C4-453B-A861-FCDC16234F5F}" type="slidenum">
              <a:rPr lang="tr-TR" smtClean="0"/>
              <a:t>‹#›</a:t>
            </a:fld>
            <a:endParaRPr lang="tr-TR"/>
          </a:p>
        </p:txBody>
      </p:sp>
    </p:spTree>
    <p:extLst>
      <p:ext uri="{BB962C8B-B14F-4D97-AF65-F5344CB8AC3E}">
        <p14:creationId xmlns:p14="http://schemas.microsoft.com/office/powerpoint/2010/main" val="3701369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9352B62-4E0F-41AF-8A8D-487BA74E0C45}" type="datetimeFigureOut">
              <a:rPr lang="tr-TR" smtClean="0"/>
              <a:t>18.04.2019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5A24F92-C1C4-453B-A861-FCDC16234F5F}" type="slidenum">
              <a:rPr lang="tr-TR" smtClean="0"/>
              <a:t>‹#›</a:t>
            </a:fld>
            <a:endParaRPr lang="tr-TR"/>
          </a:p>
        </p:txBody>
      </p:sp>
    </p:spTree>
    <p:extLst>
      <p:ext uri="{BB962C8B-B14F-4D97-AF65-F5344CB8AC3E}">
        <p14:creationId xmlns:p14="http://schemas.microsoft.com/office/powerpoint/2010/main" val="697079584"/>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545123" y="228600"/>
            <a:ext cx="11517924" cy="6290896"/>
          </a:xfrm>
          <a:prstGeom prst="rect">
            <a:avLst/>
          </a:prstGeom>
        </p:spPr>
      </p:pic>
      <p:sp>
        <p:nvSpPr>
          <p:cNvPr id="2" name="Unvan 1"/>
          <p:cNvSpPr>
            <a:spLocks noGrp="1"/>
          </p:cNvSpPr>
          <p:nvPr>
            <p:ph type="ctrTitle"/>
          </p:nvPr>
        </p:nvSpPr>
        <p:spPr/>
        <p:txBody>
          <a:bodyPr/>
          <a:lstStyle/>
          <a:p>
            <a:r>
              <a:rPr lang="tr-TR" dirty="0" smtClean="0"/>
              <a:t>564</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0061182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23292" y="1125415"/>
            <a:ext cx="7420708" cy="2862322"/>
          </a:xfrm>
          <a:prstGeom prst="rect">
            <a:avLst/>
          </a:prstGeom>
        </p:spPr>
        <p:txBody>
          <a:bodyPr wrap="square">
            <a:spAutoFit/>
          </a:bodyPr>
          <a:lstStyle/>
          <a:p>
            <a:r>
              <a:rPr lang="tr-TR" b="1" dirty="0"/>
              <a:t>Hava yolu tıkanıklığı nedir</a:t>
            </a:r>
            <a:r>
              <a:rPr lang="tr-TR" b="1" dirty="0" smtClean="0"/>
              <a:t>?</a:t>
            </a:r>
          </a:p>
          <a:p>
            <a:r>
              <a:rPr lang="tr-TR" b="1" dirty="0" smtClean="0"/>
              <a:t> </a:t>
            </a:r>
            <a:r>
              <a:rPr lang="tr-TR" dirty="0"/>
              <a:t>Hava yolunun, solunumu gerçekleştirmek için gerekli havanın geçişine engel olacak şekilde tıkanmasıdır. Tıkanma tam tıkanma ya da kısmi tıkanma şeklinde olabilir. </a:t>
            </a:r>
          </a:p>
          <a:p>
            <a:r>
              <a:rPr lang="tr-TR" b="1" dirty="0"/>
              <a:t>Hava yolu tıkanıklığı belirtileri nelerdir? </a:t>
            </a:r>
            <a:endParaRPr lang="tr-TR" b="1" dirty="0" smtClean="0"/>
          </a:p>
          <a:p>
            <a:r>
              <a:rPr lang="tr-TR" b="1" dirty="0" smtClean="0"/>
              <a:t> </a:t>
            </a:r>
            <a:r>
              <a:rPr lang="tr-TR" b="1" dirty="0"/>
              <a:t>Kısmi tıkanma belirtileri: </a:t>
            </a:r>
            <a:endParaRPr lang="tr-TR" b="1" dirty="0" smtClean="0"/>
          </a:p>
          <a:p>
            <a:r>
              <a:rPr lang="tr-TR" dirty="0" smtClean="0"/>
              <a:t>Ø </a:t>
            </a:r>
            <a:r>
              <a:rPr lang="tr-TR" dirty="0"/>
              <a:t>Öksürür</a:t>
            </a:r>
            <a:r>
              <a:rPr lang="tr-TR" dirty="0" smtClean="0"/>
              <a:t>,</a:t>
            </a:r>
          </a:p>
          <a:p>
            <a:r>
              <a:rPr lang="tr-TR" dirty="0" smtClean="0"/>
              <a:t> </a:t>
            </a:r>
            <a:r>
              <a:rPr lang="tr-TR" dirty="0"/>
              <a:t>Ø Nefes alabilir</a:t>
            </a:r>
            <a:r>
              <a:rPr lang="tr-TR" dirty="0" smtClean="0"/>
              <a:t>,</a:t>
            </a:r>
          </a:p>
          <a:p>
            <a:r>
              <a:rPr lang="tr-TR" dirty="0" smtClean="0"/>
              <a:t> </a:t>
            </a:r>
            <a:r>
              <a:rPr lang="tr-TR" dirty="0"/>
              <a:t>Ø Konuşabilir. Bu durumda hastaya dokunulmaz, öksürmeye teşvik edilir. </a:t>
            </a:r>
          </a:p>
        </p:txBody>
      </p:sp>
    </p:spTree>
    <p:extLst>
      <p:ext uri="{BB962C8B-B14F-4D97-AF65-F5344CB8AC3E}">
        <p14:creationId xmlns:p14="http://schemas.microsoft.com/office/powerpoint/2010/main" val="684723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8461" y="1031632"/>
            <a:ext cx="8358553" cy="1754326"/>
          </a:xfrm>
          <a:prstGeom prst="rect">
            <a:avLst/>
          </a:prstGeom>
        </p:spPr>
        <p:txBody>
          <a:bodyPr wrap="square">
            <a:spAutoFit/>
          </a:bodyPr>
          <a:lstStyle/>
          <a:p>
            <a:r>
              <a:rPr lang="tr-TR" b="1" dirty="0"/>
              <a:t>Tam tıkanma belirtileri</a:t>
            </a:r>
            <a:r>
              <a:rPr lang="tr-TR" b="1" dirty="0" smtClean="0"/>
              <a:t>:</a:t>
            </a:r>
          </a:p>
          <a:p>
            <a:r>
              <a:rPr lang="tr-TR" dirty="0" smtClean="0"/>
              <a:t> </a:t>
            </a:r>
            <a:r>
              <a:rPr lang="tr-TR" dirty="0"/>
              <a:t>Ø Nefes alamaz, </a:t>
            </a:r>
            <a:endParaRPr lang="tr-TR" dirty="0" smtClean="0"/>
          </a:p>
          <a:p>
            <a:r>
              <a:rPr lang="tr-TR" dirty="0" smtClean="0"/>
              <a:t>Ø </a:t>
            </a:r>
            <a:r>
              <a:rPr lang="tr-TR" dirty="0"/>
              <a:t>Acı çeker, ellerini boynuna götürür, </a:t>
            </a:r>
            <a:endParaRPr lang="tr-TR" dirty="0" smtClean="0"/>
          </a:p>
          <a:p>
            <a:r>
              <a:rPr lang="tr-TR" dirty="0" smtClean="0"/>
              <a:t>Ø </a:t>
            </a:r>
            <a:r>
              <a:rPr lang="tr-TR" dirty="0"/>
              <a:t>Konuşamaz</a:t>
            </a:r>
            <a:r>
              <a:rPr lang="tr-TR" dirty="0" smtClean="0"/>
              <a:t>,</a:t>
            </a:r>
          </a:p>
          <a:p>
            <a:r>
              <a:rPr lang="tr-TR" dirty="0" smtClean="0"/>
              <a:t> </a:t>
            </a:r>
            <a:r>
              <a:rPr lang="tr-TR" dirty="0"/>
              <a:t>Ø Rengi morarmıştır. Bu durumda Heimlich Manevrası (=Karına bası uygulama) yapılır. </a:t>
            </a:r>
          </a:p>
        </p:txBody>
      </p:sp>
    </p:spTree>
    <p:extLst>
      <p:ext uri="{BB962C8B-B14F-4D97-AF65-F5344CB8AC3E}">
        <p14:creationId xmlns:p14="http://schemas.microsoft.com/office/powerpoint/2010/main" val="3889217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75692" y="679938"/>
            <a:ext cx="9226062" cy="3416320"/>
          </a:xfrm>
          <a:prstGeom prst="rect">
            <a:avLst/>
          </a:prstGeom>
        </p:spPr>
        <p:txBody>
          <a:bodyPr wrap="square">
            <a:spAutoFit/>
          </a:bodyPr>
          <a:lstStyle/>
          <a:p>
            <a:r>
              <a:rPr lang="tr-TR" b="1" dirty="0"/>
              <a:t>Bilinci yerinde tam tıkanıklık olan kişilerde Heimlich Manevrası (=Karına bası uygulama) nasıl uygulanır? </a:t>
            </a:r>
            <a:endParaRPr lang="tr-TR" b="1" dirty="0" smtClean="0"/>
          </a:p>
          <a:p>
            <a:r>
              <a:rPr lang="tr-TR" dirty="0" smtClean="0"/>
              <a:t> </a:t>
            </a:r>
            <a:r>
              <a:rPr lang="tr-TR" dirty="0"/>
              <a:t>Ø  Hasta ayakta ya da oturur pozisyonda olabilir</a:t>
            </a:r>
            <a:r>
              <a:rPr lang="tr-TR" dirty="0" smtClean="0"/>
              <a:t>,</a:t>
            </a:r>
          </a:p>
          <a:p>
            <a:r>
              <a:rPr lang="tr-TR" dirty="0" smtClean="0"/>
              <a:t> </a:t>
            </a:r>
            <a:r>
              <a:rPr lang="tr-TR" dirty="0"/>
              <a:t>Ø Hastanın yanında veya arkasında durulur, </a:t>
            </a:r>
            <a:endParaRPr lang="tr-TR" dirty="0" smtClean="0"/>
          </a:p>
          <a:p>
            <a:r>
              <a:rPr lang="tr-TR" dirty="0" smtClean="0"/>
              <a:t>Ø </a:t>
            </a:r>
            <a:r>
              <a:rPr lang="tr-TR" dirty="0"/>
              <a:t>Bir elle göğsü desteklenerek öne eğilmesi sağlanır, </a:t>
            </a:r>
            <a:endParaRPr lang="tr-TR" dirty="0" smtClean="0"/>
          </a:p>
          <a:p>
            <a:r>
              <a:rPr lang="tr-TR" dirty="0" smtClean="0"/>
              <a:t>Ø </a:t>
            </a:r>
            <a:r>
              <a:rPr lang="tr-TR" dirty="0"/>
              <a:t>Diğer elin topuğu ile hızla 5 kez sırtına ( kürek kemikleri arasına) süpürür tarzda vurulur, </a:t>
            </a:r>
            <a:endParaRPr lang="tr-TR" dirty="0" smtClean="0"/>
          </a:p>
          <a:p>
            <a:r>
              <a:rPr lang="tr-TR" dirty="0" smtClean="0"/>
              <a:t> </a:t>
            </a:r>
            <a:r>
              <a:rPr lang="tr-TR" dirty="0"/>
              <a:t>Ø Tıkanıklığın açılıp açılmadığına bakılır, açıldıysa işlem durdurulur, </a:t>
            </a:r>
            <a:endParaRPr lang="tr-TR" dirty="0" smtClean="0"/>
          </a:p>
          <a:p>
            <a:r>
              <a:rPr lang="tr-TR" dirty="0" smtClean="0"/>
              <a:t>Ø  </a:t>
            </a:r>
            <a:r>
              <a:rPr lang="tr-TR" dirty="0"/>
              <a:t>Tıkanıklık açılmadıysa heimlich manevrası yapılır</a:t>
            </a:r>
            <a:r>
              <a:rPr lang="tr-TR" dirty="0" smtClean="0"/>
              <a:t>;</a:t>
            </a:r>
          </a:p>
          <a:p>
            <a:r>
              <a:rPr lang="tr-TR" dirty="0" smtClean="0"/>
              <a:t> </a:t>
            </a:r>
            <a:r>
              <a:rPr lang="tr-TR" dirty="0"/>
              <a:t>Ø Hastanın arkasına geçip sarılarak gövdesi kavranır, </a:t>
            </a:r>
            <a:endParaRPr lang="tr-TR" dirty="0" smtClean="0"/>
          </a:p>
          <a:p>
            <a:r>
              <a:rPr lang="tr-TR" dirty="0" smtClean="0"/>
              <a:t>Ø </a:t>
            </a:r>
            <a:r>
              <a:rPr lang="tr-TR" dirty="0"/>
              <a:t>Bir elin başparmağı midenin üst kısmına, göğüs kemiği altına gelecek şekilde yumruk yaparak konur. Diğer el ile yumruk yapılan el kavranı</a:t>
            </a:r>
          </a:p>
        </p:txBody>
      </p:sp>
      <p:sp>
        <p:nvSpPr>
          <p:cNvPr id="5" name="Rectangle 4"/>
          <p:cNvSpPr/>
          <p:nvPr/>
        </p:nvSpPr>
        <p:spPr>
          <a:xfrm>
            <a:off x="1957754" y="4096259"/>
            <a:ext cx="9472246" cy="2585323"/>
          </a:xfrm>
          <a:prstGeom prst="rect">
            <a:avLst/>
          </a:prstGeom>
        </p:spPr>
        <p:txBody>
          <a:bodyPr wrap="square">
            <a:spAutoFit/>
          </a:bodyPr>
          <a:lstStyle/>
          <a:p>
            <a:r>
              <a:rPr lang="tr-TR" dirty="0"/>
              <a:t>Ø Kuvvetle arkaya ve yukarı doğru bastırılır</a:t>
            </a:r>
            <a:r>
              <a:rPr lang="tr-TR" dirty="0" smtClean="0"/>
              <a:t>,</a:t>
            </a:r>
          </a:p>
          <a:p>
            <a:r>
              <a:rPr lang="tr-TR" dirty="0" smtClean="0"/>
              <a:t> </a:t>
            </a:r>
            <a:r>
              <a:rPr lang="tr-TR" dirty="0"/>
              <a:t>Ø Bu hareket 5 kez yabancı cisim çıkıncaya kadar tekrarlanır, </a:t>
            </a:r>
            <a:endParaRPr lang="tr-TR" dirty="0" smtClean="0"/>
          </a:p>
          <a:p>
            <a:r>
              <a:rPr lang="tr-TR" dirty="0" smtClean="0"/>
              <a:t>Ø </a:t>
            </a:r>
            <a:r>
              <a:rPr lang="tr-TR" dirty="0"/>
              <a:t>Tıkanıklık açılmadıysa tekrar sırtına vurulur, </a:t>
            </a:r>
            <a:endParaRPr lang="tr-TR" dirty="0" smtClean="0"/>
          </a:p>
          <a:p>
            <a:r>
              <a:rPr lang="tr-TR" dirty="0" smtClean="0"/>
              <a:t>Ø </a:t>
            </a:r>
            <a:r>
              <a:rPr lang="tr-TR" dirty="0"/>
              <a:t>Bu işlemler 5’er kez olacak şekilde dönüşümlü olarak tekrarlanır, </a:t>
            </a:r>
            <a:endParaRPr lang="tr-TR" dirty="0" smtClean="0"/>
          </a:p>
          <a:p>
            <a:r>
              <a:rPr lang="tr-TR" dirty="0" smtClean="0"/>
              <a:t>Ø </a:t>
            </a:r>
            <a:r>
              <a:rPr lang="tr-TR" dirty="0"/>
              <a:t>Hastanın bilinci kapanırsa, sert zemin üzerine yatırılır, </a:t>
            </a:r>
            <a:endParaRPr lang="tr-TR" dirty="0" smtClean="0"/>
          </a:p>
          <a:p>
            <a:r>
              <a:rPr lang="tr-TR" dirty="0" smtClean="0"/>
              <a:t>Ø </a:t>
            </a:r>
            <a:r>
              <a:rPr lang="tr-TR" dirty="0"/>
              <a:t>Şah damarından nabız ve solunum değerlendirilir, </a:t>
            </a:r>
            <a:endParaRPr lang="tr-TR" dirty="0" smtClean="0"/>
          </a:p>
          <a:p>
            <a:r>
              <a:rPr lang="tr-TR" dirty="0" smtClean="0"/>
              <a:t>Ø </a:t>
            </a:r>
            <a:r>
              <a:rPr lang="tr-TR" dirty="0"/>
              <a:t>Tıbbi yardım istenir (112</a:t>
            </a:r>
            <a:r>
              <a:rPr lang="tr-TR" dirty="0" smtClean="0"/>
              <a:t>),</a:t>
            </a:r>
          </a:p>
          <a:p>
            <a:r>
              <a:rPr lang="tr-TR" dirty="0" smtClean="0"/>
              <a:t> </a:t>
            </a:r>
            <a:r>
              <a:rPr lang="tr-TR" dirty="0"/>
              <a:t>Ø Temel yaşam desteği uygulanır. </a:t>
            </a:r>
          </a:p>
          <a:p>
            <a:r>
              <a:rPr lang="tr-TR" dirty="0"/>
              <a:t> </a:t>
            </a:r>
          </a:p>
        </p:txBody>
      </p:sp>
    </p:spTree>
    <p:extLst>
      <p:ext uri="{BB962C8B-B14F-4D97-AF65-F5344CB8AC3E}">
        <p14:creationId xmlns:p14="http://schemas.microsoft.com/office/powerpoint/2010/main" val="283046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5"/>
          <p:cNvPicPr>
            <a:picLocks noGrp="1" noChangeAspect="1"/>
          </p:cNvPicPr>
          <p:nvPr>
            <p:ph idx="1"/>
          </p:nvPr>
        </p:nvPicPr>
        <p:blipFill>
          <a:blip r:embed="rId2"/>
          <a:stretch>
            <a:fillRect/>
          </a:stretch>
        </p:blipFill>
        <p:spPr>
          <a:xfrm>
            <a:off x="4528080" y="2133600"/>
            <a:ext cx="5037666" cy="3778250"/>
          </a:xfrm>
          <a:prstGeom prst="rect">
            <a:avLst/>
          </a:prstGeom>
        </p:spPr>
      </p:pic>
    </p:spTree>
    <p:extLst>
      <p:ext uri="{BB962C8B-B14F-4D97-AF65-F5344CB8AC3E}">
        <p14:creationId xmlns:p14="http://schemas.microsoft.com/office/powerpoint/2010/main" val="2801403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52953" y="715108"/>
            <a:ext cx="9941169" cy="5109091"/>
          </a:xfrm>
          <a:prstGeom prst="rect">
            <a:avLst/>
          </a:prstGeom>
        </p:spPr>
        <p:txBody>
          <a:bodyPr wrap="square">
            <a:spAutoFit/>
          </a:bodyPr>
          <a:lstStyle/>
          <a:p>
            <a:r>
              <a:rPr lang="tr-TR" sz="2800" dirty="0"/>
              <a:t>TEMEL YAŞAM DESTEĞİ </a:t>
            </a:r>
          </a:p>
          <a:p>
            <a:r>
              <a:rPr lang="tr-TR" dirty="0"/>
              <a:t> </a:t>
            </a:r>
          </a:p>
          <a:p>
            <a:r>
              <a:rPr lang="tr-TR" sz="2800" dirty="0"/>
              <a:t>Solunum ve kalp durması nedir</a:t>
            </a:r>
            <a:r>
              <a:rPr lang="tr-TR" sz="2800" dirty="0" smtClean="0"/>
              <a:t>?</a:t>
            </a:r>
          </a:p>
          <a:p>
            <a:r>
              <a:rPr lang="tr-TR" sz="2800" dirty="0" smtClean="0"/>
              <a:t> </a:t>
            </a:r>
            <a:r>
              <a:rPr lang="tr-TR" sz="2800" dirty="0"/>
              <a:t>Solunum durması: Solunum hareketlerinin durması nedeniyle vücudun yaşamak için ihtiyacı olan oksijenden yoksun kalmasıdır. Hemen yapay solunuma başlanmaz ise bir süre sonra kalp durması meydana gelir. Kalp durması: Bilinci kapalı kişide kalp atımının olmaması durumudur. Kalp durmasına en kısa sürede müdahale edilmezse dokuların oksijenlenmesi bozulacağı için beyin hasarı oluşur. Kişide solunumun olmaması, bilincin kapalı olması, hiç hareket etmemesi ve uyaranlara cevap vermemesi kalp durmasının belirtisidir. </a:t>
            </a:r>
          </a:p>
        </p:txBody>
      </p:sp>
    </p:spTree>
    <p:extLst>
      <p:ext uri="{BB962C8B-B14F-4D97-AF65-F5344CB8AC3E}">
        <p14:creationId xmlns:p14="http://schemas.microsoft.com/office/powerpoint/2010/main" val="430999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55077" y="433754"/>
            <a:ext cx="10761785" cy="3416320"/>
          </a:xfrm>
          <a:prstGeom prst="rect">
            <a:avLst/>
          </a:prstGeom>
        </p:spPr>
        <p:txBody>
          <a:bodyPr wrap="square">
            <a:spAutoFit/>
          </a:bodyPr>
          <a:lstStyle/>
          <a:p>
            <a:r>
              <a:rPr lang="tr-TR" sz="2400" b="1" dirty="0"/>
              <a:t>Temel Yaşam Desteği nedir? </a:t>
            </a:r>
            <a:endParaRPr lang="tr-TR" sz="2400" b="1" dirty="0" smtClean="0"/>
          </a:p>
          <a:p>
            <a:r>
              <a:rPr lang="tr-TR" sz="2400" dirty="0" smtClean="0"/>
              <a:t>Yaşam </a:t>
            </a:r>
            <a:r>
              <a:rPr lang="tr-TR" sz="2400" dirty="0"/>
              <a:t>kurtarmak amacı ile hava yolu açıklığı sağlandıktan sonra, solunumu ve/veya kalbi durmuş kişiye yapay solunum ile akciğerlerine oksijen gitmesini, dış kalp masajı ile de kalpten kan pompalanmasını sağlamak üzere yapılan ilaçsız müdahalelerdir. </a:t>
            </a:r>
            <a:endParaRPr lang="tr-TR" sz="2400" dirty="0" smtClean="0"/>
          </a:p>
          <a:p>
            <a:r>
              <a:rPr lang="tr-TR" sz="2400" dirty="0" smtClean="0"/>
              <a:t>  </a:t>
            </a:r>
            <a:r>
              <a:rPr lang="tr-TR" sz="2400" b="1" dirty="0"/>
              <a:t>Hava yolunu açmak için baş geri çene yukarı pozisyonu nasıl verilir? </a:t>
            </a:r>
            <a:endParaRPr lang="tr-TR" sz="2400" b="1" dirty="0" smtClean="0"/>
          </a:p>
          <a:p>
            <a:r>
              <a:rPr lang="tr-TR" sz="2400" dirty="0" smtClean="0"/>
              <a:t>Bilinci </a:t>
            </a:r>
            <a:r>
              <a:rPr lang="tr-TR" sz="2400" dirty="0"/>
              <a:t>kapalı bütün hasta/yaralılarda solunum yolu kontrol edilmelidir. Çünkü dil geriye kayabilir ya da herhangi bir yabancı madde solunum yolunu tıkayabilir. Önce ağız içine gözle bakılır, eğer yabancı cisim var ise çıkarıldıktan sonra hastaya baş geri çene yukarı pozisyonu verilir. </a:t>
            </a:r>
          </a:p>
        </p:txBody>
      </p:sp>
      <p:sp>
        <p:nvSpPr>
          <p:cNvPr id="5" name="Rectangle 4"/>
          <p:cNvSpPr/>
          <p:nvPr/>
        </p:nvSpPr>
        <p:spPr>
          <a:xfrm>
            <a:off x="668215" y="4103077"/>
            <a:ext cx="10703169" cy="1938992"/>
          </a:xfrm>
          <a:prstGeom prst="rect">
            <a:avLst/>
          </a:prstGeom>
        </p:spPr>
        <p:txBody>
          <a:bodyPr wrap="square">
            <a:spAutoFit/>
          </a:bodyPr>
          <a:lstStyle/>
          <a:p>
            <a:r>
              <a:rPr lang="tr-TR" sz="2400" dirty="0"/>
              <a:t>Bunun için</a:t>
            </a:r>
            <a:r>
              <a:rPr lang="tr-TR" sz="2400" dirty="0" smtClean="0"/>
              <a:t>;</a:t>
            </a:r>
          </a:p>
          <a:p>
            <a:r>
              <a:rPr lang="tr-TR" sz="2400" dirty="0" smtClean="0"/>
              <a:t> </a:t>
            </a:r>
            <a:r>
              <a:rPr lang="tr-TR" sz="2400" dirty="0"/>
              <a:t>Ø Bir el alına yerleştirilir, </a:t>
            </a:r>
            <a:endParaRPr lang="tr-TR" sz="2400" dirty="0" smtClean="0"/>
          </a:p>
          <a:p>
            <a:r>
              <a:rPr lang="tr-TR" sz="2400" dirty="0" smtClean="0"/>
              <a:t>Ø </a:t>
            </a:r>
            <a:r>
              <a:rPr lang="tr-TR" sz="2400" dirty="0"/>
              <a:t>Diğer elin iki parmağı çene kemiğinin üzerine yerleştirilir, </a:t>
            </a:r>
            <a:endParaRPr lang="tr-TR" sz="2400" dirty="0" smtClean="0"/>
          </a:p>
          <a:p>
            <a:r>
              <a:rPr lang="tr-TR" sz="2400" dirty="0" smtClean="0"/>
              <a:t>Ø </a:t>
            </a:r>
            <a:r>
              <a:rPr lang="tr-TR" sz="2400" dirty="0"/>
              <a:t>Alından bastırılıp, çeneden kaldırılarak baş geriye doğru itilir, </a:t>
            </a:r>
            <a:endParaRPr lang="tr-TR" sz="2400" dirty="0" smtClean="0"/>
          </a:p>
          <a:p>
            <a:r>
              <a:rPr lang="tr-TR" sz="2400" dirty="0" smtClean="0"/>
              <a:t>Ø </a:t>
            </a:r>
            <a:r>
              <a:rPr lang="tr-TR" sz="2400" dirty="0"/>
              <a:t>Böylece dil yerinden oynatılarak hava yolu açıklığı sağlanmış olur. </a:t>
            </a:r>
          </a:p>
        </p:txBody>
      </p:sp>
    </p:spTree>
    <p:extLst>
      <p:ext uri="{BB962C8B-B14F-4D97-AF65-F5344CB8AC3E}">
        <p14:creationId xmlns:p14="http://schemas.microsoft.com/office/powerpoint/2010/main" val="1974332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3985" y="1729047"/>
            <a:ext cx="8187184" cy="3816429"/>
          </a:xfrm>
          <a:prstGeom prst="rect">
            <a:avLst/>
          </a:prstGeom>
        </p:spPr>
        <p:txBody>
          <a:bodyPr wrap="square">
            <a:spAutoFit/>
          </a:bodyPr>
          <a:lstStyle/>
          <a:p>
            <a:r>
              <a:rPr lang="tr-TR" sz="2800" dirty="0"/>
              <a:t>Yapay solunum nasıl yapılır</a:t>
            </a:r>
            <a:r>
              <a:rPr lang="tr-TR" sz="2800" dirty="0" smtClean="0"/>
              <a:t>?</a:t>
            </a:r>
          </a:p>
          <a:p>
            <a:r>
              <a:rPr lang="tr-TR" sz="2800" dirty="0" smtClean="0"/>
              <a:t> </a:t>
            </a:r>
            <a:r>
              <a:rPr lang="tr-TR" sz="2800" dirty="0"/>
              <a:t>Ø Hasta/yaralının hava yolu açıldıktan sonra, solunum Bak-Dinle-Hisset yöntemi ile değerlendirilir, </a:t>
            </a:r>
            <a:endParaRPr lang="tr-TR" sz="2800" dirty="0" smtClean="0"/>
          </a:p>
          <a:p>
            <a:r>
              <a:rPr lang="tr-TR" sz="2800" dirty="0" smtClean="0"/>
              <a:t>Ø </a:t>
            </a:r>
            <a:r>
              <a:rPr lang="tr-TR" sz="2800" dirty="0"/>
              <a:t>Normal solunum yoksa( solunum yoksa veya yetersiz ve düzensiz ise) hemen yapay solunuma başlanır. </a:t>
            </a:r>
          </a:p>
          <a:p>
            <a:r>
              <a:rPr lang="tr-TR" sz="2800" dirty="0"/>
              <a:t> </a:t>
            </a:r>
          </a:p>
          <a:p>
            <a:r>
              <a:rPr lang="tr-TR" dirty="0"/>
              <a:t> </a:t>
            </a:r>
          </a:p>
        </p:txBody>
      </p:sp>
    </p:spTree>
    <p:extLst>
      <p:ext uri="{BB962C8B-B14F-4D97-AF65-F5344CB8AC3E}">
        <p14:creationId xmlns:p14="http://schemas.microsoft.com/office/powerpoint/2010/main" val="2593227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29507" y="715108"/>
            <a:ext cx="10140461" cy="5262979"/>
          </a:xfrm>
          <a:prstGeom prst="rect">
            <a:avLst/>
          </a:prstGeom>
        </p:spPr>
        <p:txBody>
          <a:bodyPr wrap="square">
            <a:spAutoFit/>
          </a:bodyPr>
          <a:lstStyle/>
          <a:p>
            <a:r>
              <a:rPr lang="tr-TR" sz="2800" dirty="0"/>
              <a:t>YETİŞKİNLERDE DIŞ KALP MASAJI VE YAPAY SOLUNUMUN BİRLİKTE UYGULANMASI </a:t>
            </a:r>
          </a:p>
          <a:p>
            <a:r>
              <a:rPr lang="tr-TR" sz="2800" dirty="0"/>
              <a:t> </a:t>
            </a:r>
          </a:p>
          <a:p>
            <a:r>
              <a:rPr lang="tr-TR" sz="2800" dirty="0"/>
              <a:t>1- Kendisinin ve hasta/yaralının güvenliğinden emin olunur</a:t>
            </a:r>
            <a:r>
              <a:rPr lang="tr-TR" sz="2800" dirty="0" smtClean="0"/>
              <a:t>,</a:t>
            </a:r>
          </a:p>
          <a:p>
            <a:r>
              <a:rPr lang="tr-TR" sz="2800" dirty="0" smtClean="0"/>
              <a:t> </a:t>
            </a:r>
            <a:r>
              <a:rPr lang="tr-TR" sz="2800" dirty="0"/>
              <a:t>2- Hasta/yaralının omuzlarına dokunup   “iyi misiniz?” diye sorularak bilinci kontrol edilir; eğer bilinci yok ise: </a:t>
            </a:r>
            <a:endParaRPr lang="tr-TR" sz="2800" dirty="0" smtClean="0"/>
          </a:p>
          <a:p>
            <a:r>
              <a:rPr lang="tr-TR" sz="2800" dirty="0" smtClean="0"/>
              <a:t>3- </a:t>
            </a:r>
            <a:r>
              <a:rPr lang="tr-TR" sz="2800" dirty="0"/>
              <a:t>Çevreden yüksek sesle yardım çağrılır; 112 aratılır; </a:t>
            </a:r>
            <a:endParaRPr lang="tr-TR" sz="2800" dirty="0" smtClean="0"/>
          </a:p>
          <a:p>
            <a:r>
              <a:rPr lang="tr-TR" sz="2800" dirty="0" smtClean="0"/>
              <a:t>  </a:t>
            </a:r>
            <a:r>
              <a:rPr lang="tr-TR" sz="2800" dirty="0"/>
              <a:t>4- Hasta/yaralı sert bir zemin üzerine sırt üstü yatırılır, </a:t>
            </a:r>
            <a:endParaRPr lang="tr-TR" sz="2800" dirty="0" smtClean="0"/>
          </a:p>
          <a:p>
            <a:r>
              <a:rPr lang="tr-TR" sz="2800" dirty="0" smtClean="0"/>
              <a:t>5- </a:t>
            </a:r>
            <a:r>
              <a:rPr lang="tr-TR" sz="2800" dirty="0"/>
              <a:t>Hasta/yaralının yanına diz çökülür</a:t>
            </a:r>
            <a:r>
              <a:rPr lang="tr-TR" sz="2800" dirty="0" smtClean="0"/>
              <a:t>,</a:t>
            </a:r>
          </a:p>
          <a:p>
            <a:r>
              <a:rPr lang="tr-TR" sz="2800" dirty="0" smtClean="0"/>
              <a:t> </a:t>
            </a:r>
            <a:r>
              <a:rPr lang="tr-TR" sz="2800" dirty="0"/>
              <a:t>6- Hasta/yaralının boynunu ve göğsünü saran giysiler açılır, </a:t>
            </a:r>
            <a:endParaRPr lang="tr-TR" sz="2800" dirty="0" smtClean="0"/>
          </a:p>
          <a:p>
            <a:r>
              <a:rPr lang="tr-TR" sz="2800" dirty="0" smtClean="0"/>
              <a:t>7- </a:t>
            </a:r>
            <a:r>
              <a:rPr lang="tr-TR" sz="2800" dirty="0"/>
              <a:t>Hasta/yaralının ağız içi kontrol edilir; görünen yabancı cisim var ise çıkartılır, </a:t>
            </a:r>
          </a:p>
        </p:txBody>
      </p:sp>
    </p:spTree>
    <p:extLst>
      <p:ext uri="{BB962C8B-B14F-4D97-AF65-F5344CB8AC3E}">
        <p14:creationId xmlns:p14="http://schemas.microsoft.com/office/powerpoint/2010/main" val="1444870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41937" y="457200"/>
            <a:ext cx="9589477" cy="4401205"/>
          </a:xfrm>
          <a:prstGeom prst="rect">
            <a:avLst/>
          </a:prstGeom>
        </p:spPr>
        <p:txBody>
          <a:bodyPr wrap="square">
            <a:spAutoFit/>
          </a:bodyPr>
          <a:lstStyle/>
          <a:p>
            <a:r>
              <a:rPr lang="tr-TR" sz="2800" dirty="0"/>
              <a:t>8- Hava yolunu açmak için bir el hasta/yaralının alnına, diğer elin iki parmağı çene kemiğinin üzerine yerleştirilir</a:t>
            </a:r>
            <a:r>
              <a:rPr lang="tr-TR" sz="2800" dirty="0" smtClean="0"/>
              <a:t>,</a:t>
            </a:r>
          </a:p>
          <a:p>
            <a:r>
              <a:rPr lang="tr-TR" sz="2800" dirty="0" smtClean="0"/>
              <a:t> </a:t>
            </a:r>
            <a:r>
              <a:rPr lang="tr-TR" sz="2800" dirty="0"/>
              <a:t>9- Çene kemiğinin uzun kenarı yere dik gelecek şekilde alından bastırılıp, çeneden kaldırılarak baş geriye doğru itilir; hastaya baş geri çene yukarı pozisyonu verilir, </a:t>
            </a:r>
            <a:endParaRPr lang="tr-TR" sz="2800" dirty="0" smtClean="0"/>
          </a:p>
          <a:p>
            <a:r>
              <a:rPr lang="tr-TR" sz="2800" dirty="0" smtClean="0"/>
              <a:t>10- </a:t>
            </a:r>
            <a:r>
              <a:rPr lang="tr-TR" sz="2800" dirty="0"/>
              <a:t>Hasta/yaralının solunum yapıp yapmadığı bak-dinle-hisset yöntemiyle 10 saniye süre ile kontrol edilir:  · Göğüs kafesinin solunum hareketlerine bakılır, · Eğilip, kulağını hastanın ağzına yaklaştırarak solunum dinlenirken diğer el göğüs üzerine hafifçe yerleştirilerek hissedilir. </a:t>
            </a:r>
          </a:p>
        </p:txBody>
      </p:sp>
    </p:spTree>
    <p:extLst>
      <p:ext uri="{BB962C8B-B14F-4D97-AF65-F5344CB8AC3E}">
        <p14:creationId xmlns:p14="http://schemas.microsoft.com/office/powerpoint/2010/main" val="2557495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1354" y="914400"/>
            <a:ext cx="10462738" cy="5262979"/>
          </a:xfrm>
          <a:prstGeom prst="rect">
            <a:avLst/>
          </a:prstGeom>
        </p:spPr>
        <p:txBody>
          <a:bodyPr wrap="square">
            <a:spAutoFit/>
          </a:bodyPr>
          <a:lstStyle/>
          <a:p>
            <a:r>
              <a:rPr lang="tr-TR" sz="2400" dirty="0"/>
              <a:t>11- Hasta/ yaralının solunumu yok ise, </a:t>
            </a:r>
            <a:endParaRPr lang="tr-TR" sz="2400" dirty="0" smtClean="0"/>
          </a:p>
          <a:p>
            <a:r>
              <a:rPr lang="tr-TR" sz="2400" dirty="0" smtClean="0"/>
              <a:t>12- </a:t>
            </a:r>
            <a:r>
              <a:rPr lang="tr-TR" sz="2400" dirty="0"/>
              <a:t>Çevrede başka kimse yok ve ilkyardımcı yalnız ise, kendisi 112’yi arar, </a:t>
            </a:r>
            <a:endParaRPr lang="tr-TR" sz="2400" dirty="0" smtClean="0"/>
          </a:p>
          <a:p>
            <a:r>
              <a:rPr lang="tr-TR" sz="2400" dirty="0" smtClean="0"/>
              <a:t>13- </a:t>
            </a:r>
            <a:r>
              <a:rPr lang="tr-TR" sz="2400" dirty="0"/>
              <a:t>Kalp basısı uygulamak için göğüs kemiğinin alt ve üst ucu tespit edilerek alt yarısına bir elin topuğu yerleştirilir</a:t>
            </a:r>
            <a:r>
              <a:rPr lang="tr-TR" sz="2400" dirty="0" smtClean="0"/>
              <a:t>,</a:t>
            </a:r>
          </a:p>
          <a:p>
            <a:r>
              <a:rPr lang="tr-TR" sz="2400" dirty="0" smtClean="0"/>
              <a:t> </a:t>
            </a:r>
            <a:r>
              <a:rPr lang="tr-TR" sz="2400" dirty="0"/>
              <a:t>14- Diğer el bu elin üzerine yerleştirilir</a:t>
            </a:r>
            <a:r>
              <a:rPr lang="tr-TR" sz="2400" dirty="0" smtClean="0"/>
              <a:t>,</a:t>
            </a:r>
          </a:p>
          <a:p>
            <a:r>
              <a:rPr lang="tr-TR" sz="2400" dirty="0" smtClean="0"/>
              <a:t> </a:t>
            </a:r>
            <a:r>
              <a:rPr lang="tr-TR" sz="2400" dirty="0"/>
              <a:t>15- Her iki elin parmakları birbirine kenetlenir, </a:t>
            </a:r>
            <a:endParaRPr lang="tr-TR" sz="2400" dirty="0" smtClean="0"/>
          </a:p>
          <a:p>
            <a:r>
              <a:rPr lang="tr-TR" sz="2400" dirty="0" smtClean="0"/>
              <a:t>16- </a:t>
            </a:r>
            <a:r>
              <a:rPr lang="tr-TR" sz="2400" dirty="0"/>
              <a:t>Ellerin parmakları göğüs kafesiyle temas ettirilmeden, dirsekler bükülmeden, göğüs kemiği üzerine vücuda dik olacak şekilde tutulur</a:t>
            </a:r>
            <a:r>
              <a:rPr lang="tr-TR" sz="2400" dirty="0" smtClean="0"/>
              <a:t>,</a:t>
            </a:r>
          </a:p>
          <a:p>
            <a:r>
              <a:rPr lang="tr-TR" sz="2400" dirty="0" smtClean="0"/>
              <a:t> </a:t>
            </a:r>
            <a:r>
              <a:rPr lang="tr-TR" sz="2400" dirty="0"/>
              <a:t>17- Göğüs kemiği 5 cm aşağı inecek şekilde ( yandan bakıldığında göğüs yüksekliğinin 1/3’ü kadar) 30 kalp basısı uygulanır, bu işlemin hızı dakikada 100 bası olacak şekilde ayarlanır, </a:t>
            </a:r>
            <a:endParaRPr lang="tr-TR" sz="2400" dirty="0" smtClean="0"/>
          </a:p>
          <a:p>
            <a:r>
              <a:rPr lang="tr-TR" sz="2400" dirty="0" smtClean="0"/>
              <a:t>18-  </a:t>
            </a:r>
            <a:r>
              <a:rPr lang="tr-TR" sz="2400" dirty="0"/>
              <a:t>Baş geri çene yukarı pozisyonu tekrar verilerek hava yolu açıklığı sağlanır,  </a:t>
            </a:r>
          </a:p>
        </p:txBody>
      </p:sp>
    </p:spTree>
    <p:extLst>
      <p:ext uri="{BB962C8B-B14F-4D97-AF65-F5344CB8AC3E}">
        <p14:creationId xmlns:p14="http://schemas.microsoft.com/office/powerpoint/2010/main" val="3455948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35723" y="926123"/>
            <a:ext cx="9694985" cy="5693866"/>
          </a:xfrm>
          <a:prstGeom prst="rect">
            <a:avLst/>
          </a:prstGeom>
        </p:spPr>
        <p:txBody>
          <a:bodyPr wrap="square">
            <a:spAutoFit/>
          </a:bodyPr>
          <a:lstStyle/>
          <a:p>
            <a:r>
              <a:rPr lang="tr-TR" sz="2800" dirty="0"/>
              <a:t>19- Alnın üzerine konulan elin baş ve işaret parmağını kullanarak hasta/ yaralının burnu kapatılır, </a:t>
            </a:r>
            <a:endParaRPr lang="tr-TR" sz="2800" dirty="0" smtClean="0"/>
          </a:p>
          <a:p>
            <a:r>
              <a:rPr lang="tr-TR" sz="2800" dirty="0" smtClean="0"/>
              <a:t>20- </a:t>
            </a:r>
            <a:r>
              <a:rPr lang="tr-TR" sz="2800" dirty="0"/>
              <a:t>Normal bir soluk alınır, baş geri çene yukarı pozisyonunda iken hasta/yaralının ağzını içine alacak şekilde ağız yerleştirilir, </a:t>
            </a:r>
            <a:endParaRPr lang="tr-TR" sz="2800" dirty="0" smtClean="0"/>
          </a:p>
          <a:p>
            <a:r>
              <a:rPr lang="tr-TR" sz="2800" dirty="0" smtClean="0"/>
              <a:t>21- </a:t>
            </a:r>
            <a:r>
              <a:rPr lang="tr-TR" sz="2800" dirty="0"/>
              <a:t>Hasta /yaralının göğsünü yükseltmeye yarayacak kadar her biri 1 saniye süren 2 nefes verilir, havanın geriye çıkması için zaman verilir, </a:t>
            </a:r>
            <a:endParaRPr lang="tr-TR" sz="2800" dirty="0" smtClean="0"/>
          </a:p>
          <a:p>
            <a:r>
              <a:rPr lang="tr-TR" sz="2800" dirty="0" smtClean="0"/>
              <a:t>22- </a:t>
            </a:r>
            <a:r>
              <a:rPr lang="tr-TR" sz="2800" dirty="0"/>
              <a:t>Hasta/ yaralıya 30 kalp masajından sonra 2 solunum yaptırılır, (30;2) </a:t>
            </a:r>
            <a:endParaRPr lang="tr-TR" sz="2800" dirty="0" smtClean="0"/>
          </a:p>
          <a:p>
            <a:r>
              <a:rPr lang="tr-TR" sz="2800" dirty="0" smtClean="0"/>
              <a:t>23- </a:t>
            </a:r>
            <a:r>
              <a:rPr lang="tr-TR" sz="2800" dirty="0"/>
              <a:t>Temel yaşam desteğine hasta/yaralının yaşamsal refleksleri veya tıbbi yardım gelene kadar kesintisiz devam edilir. </a:t>
            </a:r>
          </a:p>
          <a:p>
            <a:r>
              <a:rPr lang="tr-TR" sz="2800" dirty="0"/>
              <a:t> </a:t>
            </a:r>
          </a:p>
          <a:p>
            <a:r>
              <a:rPr lang="tr-TR" sz="2800" dirty="0"/>
              <a:t> </a:t>
            </a:r>
          </a:p>
        </p:txBody>
      </p:sp>
    </p:spTree>
    <p:extLst>
      <p:ext uri="{BB962C8B-B14F-4D97-AF65-F5344CB8AC3E}">
        <p14:creationId xmlns:p14="http://schemas.microsoft.com/office/powerpoint/2010/main" val="401943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686296" y="0"/>
            <a:ext cx="9429008" cy="6580429"/>
          </a:xfrm>
          <a:prstGeom prst="rect">
            <a:avLst/>
          </a:prstGeom>
        </p:spPr>
      </p:pic>
    </p:spTree>
    <p:extLst>
      <p:ext uri="{BB962C8B-B14F-4D97-AF65-F5344CB8AC3E}">
        <p14:creationId xmlns:p14="http://schemas.microsoft.com/office/powerpoint/2010/main" val="2838344858"/>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668</TotalTime>
  <Words>938</Words>
  <Application>Microsoft Office PowerPoint</Application>
  <PresentationFormat>Geniş ekran</PresentationFormat>
  <Paragraphs>76</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564</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İlk yardım hakkında genel bilgiler, İlk yardımın temel uygulamaları, Hayat kurtarma zinciri</dc:title>
  <dc:creator>user5</dc:creator>
  <cp:lastModifiedBy>user5</cp:lastModifiedBy>
  <cp:revision>78</cp:revision>
  <dcterms:created xsi:type="dcterms:W3CDTF">2018-07-03T09:48:35Z</dcterms:created>
  <dcterms:modified xsi:type="dcterms:W3CDTF">2019-04-18T08:40:30Z</dcterms:modified>
</cp:coreProperties>
</file>