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65306" autoAdjust="0"/>
  </p:normalViewPr>
  <p:slideViewPr>
    <p:cSldViewPr>
      <p:cViewPr varScale="1">
        <p:scale>
          <a:sx n="54" d="100"/>
          <a:sy n="54" d="100"/>
        </p:scale>
        <p:origin x="-19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FFD340-7116-4D15-82E4-D460D534A4A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B8FD812-1EEB-4FFF-8E99-FC2881BDA158}">
      <dgm:prSet phldrT="[Metin]"/>
      <dgm:spPr/>
      <dgm:t>
        <a:bodyPr/>
        <a:lstStyle/>
        <a:p>
          <a:r>
            <a:rPr lang="tr-TR" dirty="0" smtClean="0"/>
            <a:t>IS</a:t>
          </a:r>
          <a:endParaRPr lang="tr-TR" dirty="0"/>
        </a:p>
      </dgm:t>
    </dgm:pt>
    <dgm:pt modelId="{FA625B66-48F0-4D91-B49E-486ECFB3ACD6}" type="parTrans" cxnId="{43AEEF82-CF5D-495D-95AD-E8F49EEC450A}">
      <dgm:prSet/>
      <dgm:spPr/>
      <dgm:t>
        <a:bodyPr/>
        <a:lstStyle/>
        <a:p>
          <a:endParaRPr lang="tr-TR"/>
        </a:p>
      </dgm:t>
    </dgm:pt>
    <dgm:pt modelId="{4857DE2F-F4C5-4522-8C30-CF4B4AD31D2F}" type="sibTrans" cxnId="{43AEEF82-CF5D-495D-95AD-E8F49EEC450A}">
      <dgm:prSet/>
      <dgm:spPr/>
      <dgm:t>
        <a:bodyPr/>
        <a:lstStyle/>
        <a:p>
          <a:endParaRPr lang="tr-TR"/>
        </a:p>
      </dgm:t>
    </dgm:pt>
    <dgm:pt modelId="{1D20089E-7A51-44A2-86A4-121048909DD8}">
      <dgm:prSet phldrT="[Metin]"/>
      <dgm:spPr/>
      <dgm:t>
        <a:bodyPr/>
        <a:lstStyle/>
        <a:p>
          <a:r>
            <a:rPr lang="tr-TR" dirty="0" err="1" smtClean="0"/>
            <a:t>Personal</a:t>
          </a:r>
          <a:endParaRPr lang="tr-TR" dirty="0"/>
        </a:p>
      </dgm:t>
    </dgm:pt>
    <dgm:pt modelId="{A012ED33-F8BB-4B14-9263-0F5778338B44}" type="parTrans" cxnId="{11A47E45-B47A-4562-9610-BE513F2022A4}">
      <dgm:prSet/>
      <dgm:spPr/>
      <dgm:t>
        <a:bodyPr/>
        <a:lstStyle/>
        <a:p>
          <a:endParaRPr lang="tr-TR"/>
        </a:p>
      </dgm:t>
    </dgm:pt>
    <dgm:pt modelId="{A5F78A92-77AF-4238-B8A8-792FEC5C744D}" type="sibTrans" cxnId="{11A47E45-B47A-4562-9610-BE513F2022A4}">
      <dgm:prSet/>
      <dgm:spPr/>
      <dgm:t>
        <a:bodyPr/>
        <a:lstStyle/>
        <a:p>
          <a:endParaRPr lang="tr-TR"/>
        </a:p>
      </dgm:t>
    </dgm:pt>
    <dgm:pt modelId="{E512EE7C-FC9B-4B5F-8BD8-2AE30EF574C5}">
      <dgm:prSet phldrT="[Metin]"/>
      <dgm:spPr/>
      <dgm:t>
        <a:bodyPr/>
        <a:lstStyle/>
        <a:p>
          <a:r>
            <a:rPr lang="tr-TR" dirty="0" err="1" smtClean="0"/>
            <a:t>Group</a:t>
          </a:r>
          <a:endParaRPr lang="tr-TR" dirty="0"/>
        </a:p>
      </dgm:t>
    </dgm:pt>
    <dgm:pt modelId="{A88761B8-DD81-4FFE-B3CD-6268FAEE5749}" type="parTrans" cxnId="{008889D0-8185-4B57-9358-860A2424B7A8}">
      <dgm:prSet/>
      <dgm:spPr/>
      <dgm:t>
        <a:bodyPr/>
        <a:lstStyle/>
        <a:p>
          <a:endParaRPr lang="tr-TR"/>
        </a:p>
      </dgm:t>
    </dgm:pt>
    <dgm:pt modelId="{E99E6A39-CAA4-4E9D-BFA6-22FF2D50DD3A}" type="sibTrans" cxnId="{008889D0-8185-4B57-9358-860A2424B7A8}">
      <dgm:prSet/>
      <dgm:spPr/>
      <dgm:t>
        <a:bodyPr/>
        <a:lstStyle/>
        <a:p>
          <a:endParaRPr lang="tr-TR"/>
        </a:p>
      </dgm:t>
    </dgm:pt>
    <dgm:pt modelId="{070AE1D3-D791-4BFE-869C-E306EEF83A0A}">
      <dgm:prSet phldrT="[Metin]"/>
      <dgm:spPr/>
      <dgm:t>
        <a:bodyPr/>
        <a:lstStyle/>
        <a:p>
          <a:r>
            <a:rPr lang="tr-TR" dirty="0" err="1" smtClean="0"/>
            <a:t>Enterprise</a:t>
          </a:r>
          <a:endParaRPr lang="tr-TR" dirty="0"/>
        </a:p>
      </dgm:t>
    </dgm:pt>
    <dgm:pt modelId="{50946FFB-7413-477D-B2E9-F834F0EC2D0E}" type="parTrans" cxnId="{B284E289-A423-4440-BE16-7C42EFEEDEAB}">
      <dgm:prSet/>
      <dgm:spPr/>
      <dgm:t>
        <a:bodyPr/>
        <a:lstStyle/>
        <a:p>
          <a:endParaRPr lang="tr-TR"/>
        </a:p>
      </dgm:t>
    </dgm:pt>
    <dgm:pt modelId="{DC7B9ADD-294C-45E0-86FE-F6D1581AED67}" type="sibTrans" cxnId="{B284E289-A423-4440-BE16-7C42EFEEDEAB}">
      <dgm:prSet/>
      <dgm:spPr/>
      <dgm:t>
        <a:bodyPr/>
        <a:lstStyle/>
        <a:p>
          <a:endParaRPr lang="tr-TR"/>
        </a:p>
      </dgm:t>
    </dgm:pt>
    <dgm:pt modelId="{F57CB18C-CE86-4C0E-A092-8EA043765107}" type="pres">
      <dgm:prSet presAssocID="{47FFD340-7116-4D15-82E4-D460D534A4A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D57A60C2-9499-4368-B899-9430E5787D65}" type="pres">
      <dgm:prSet presAssocID="{AB8FD812-1EEB-4FFF-8E99-FC2881BDA158}" presName="hierRoot1" presStyleCnt="0">
        <dgm:presLayoutVars>
          <dgm:hierBranch val="init"/>
        </dgm:presLayoutVars>
      </dgm:prSet>
      <dgm:spPr/>
    </dgm:pt>
    <dgm:pt modelId="{DD7F03D5-F6A3-477B-B303-EA08E6049877}" type="pres">
      <dgm:prSet presAssocID="{AB8FD812-1EEB-4FFF-8E99-FC2881BDA158}" presName="rootComposite1" presStyleCnt="0"/>
      <dgm:spPr/>
    </dgm:pt>
    <dgm:pt modelId="{50C29E28-0445-4022-AF59-2B3897CE6448}" type="pres">
      <dgm:prSet presAssocID="{AB8FD812-1EEB-4FFF-8E99-FC2881BDA158}" presName="rootText1" presStyleLbl="node0" presStyleIdx="0" presStyleCnt="1" custLinFactNeighborY="-6253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22273BA-DD67-463A-921B-76D6ADAFDCDA}" type="pres">
      <dgm:prSet presAssocID="{AB8FD812-1EEB-4FFF-8E99-FC2881BDA158}" presName="rootConnector1" presStyleLbl="node1" presStyleIdx="0" presStyleCnt="0"/>
      <dgm:spPr/>
      <dgm:t>
        <a:bodyPr/>
        <a:lstStyle/>
        <a:p>
          <a:endParaRPr lang="tr-TR"/>
        </a:p>
      </dgm:t>
    </dgm:pt>
    <dgm:pt modelId="{5504BE53-FE05-4526-8EA4-8F3852CC5533}" type="pres">
      <dgm:prSet presAssocID="{AB8FD812-1EEB-4FFF-8E99-FC2881BDA158}" presName="hierChild2" presStyleCnt="0"/>
      <dgm:spPr/>
    </dgm:pt>
    <dgm:pt modelId="{FDF611AD-6D2A-4C82-A87C-DB44C053F7A8}" type="pres">
      <dgm:prSet presAssocID="{A012ED33-F8BB-4B14-9263-0F5778338B44}" presName="Name37" presStyleLbl="parChTrans1D2" presStyleIdx="0" presStyleCnt="3"/>
      <dgm:spPr/>
      <dgm:t>
        <a:bodyPr/>
        <a:lstStyle/>
        <a:p>
          <a:endParaRPr lang="tr-TR"/>
        </a:p>
      </dgm:t>
    </dgm:pt>
    <dgm:pt modelId="{7C0ADCB5-26BD-490D-BDBE-C9352CAD69B7}" type="pres">
      <dgm:prSet presAssocID="{1D20089E-7A51-44A2-86A4-121048909DD8}" presName="hierRoot2" presStyleCnt="0">
        <dgm:presLayoutVars>
          <dgm:hierBranch val="init"/>
        </dgm:presLayoutVars>
      </dgm:prSet>
      <dgm:spPr/>
    </dgm:pt>
    <dgm:pt modelId="{536A70F0-E585-42C0-BC4E-9B4A2AB84998}" type="pres">
      <dgm:prSet presAssocID="{1D20089E-7A51-44A2-86A4-121048909DD8}" presName="rootComposite" presStyleCnt="0"/>
      <dgm:spPr/>
    </dgm:pt>
    <dgm:pt modelId="{699923A0-D0B7-4D7C-B174-75DFDE497CC1}" type="pres">
      <dgm:prSet presAssocID="{1D20089E-7A51-44A2-86A4-121048909DD8}" presName="rootText" presStyleLbl="node2" presStyleIdx="0" presStyleCnt="3" custLinFactNeighborY="-6253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7D5E363-27EB-4C21-9D96-60FFF7892127}" type="pres">
      <dgm:prSet presAssocID="{1D20089E-7A51-44A2-86A4-121048909DD8}" presName="rootConnector" presStyleLbl="node2" presStyleIdx="0" presStyleCnt="3"/>
      <dgm:spPr/>
      <dgm:t>
        <a:bodyPr/>
        <a:lstStyle/>
        <a:p>
          <a:endParaRPr lang="tr-TR"/>
        </a:p>
      </dgm:t>
    </dgm:pt>
    <dgm:pt modelId="{25096E30-C501-40E1-9C26-7BD55E5BBE6F}" type="pres">
      <dgm:prSet presAssocID="{1D20089E-7A51-44A2-86A4-121048909DD8}" presName="hierChild4" presStyleCnt="0"/>
      <dgm:spPr/>
    </dgm:pt>
    <dgm:pt modelId="{E238E357-374B-45B6-BB59-BE328EC43F8F}" type="pres">
      <dgm:prSet presAssocID="{1D20089E-7A51-44A2-86A4-121048909DD8}" presName="hierChild5" presStyleCnt="0"/>
      <dgm:spPr/>
    </dgm:pt>
    <dgm:pt modelId="{E6A64529-6F0F-4466-8C48-C2E059596901}" type="pres">
      <dgm:prSet presAssocID="{A88761B8-DD81-4FFE-B3CD-6268FAEE5749}" presName="Name37" presStyleLbl="parChTrans1D2" presStyleIdx="1" presStyleCnt="3"/>
      <dgm:spPr/>
      <dgm:t>
        <a:bodyPr/>
        <a:lstStyle/>
        <a:p>
          <a:endParaRPr lang="tr-TR"/>
        </a:p>
      </dgm:t>
    </dgm:pt>
    <dgm:pt modelId="{D1666273-6519-4BFA-B6D6-C56A37A3F6AC}" type="pres">
      <dgm:prSet presAssocID="{E512EE7C-FC9B-4B5F-8BD8-2AE30EF574C5}" presName="hierRoot2" presStyleCnt="0">
        <dgm:presLayoutVars>
          <dgm:hierBranch val="init"/>
        </dgm:presLayoutVars>
      </dgm:prSet>
      <dgm:spPr/>
    </dgm:pt>
    <dgm:pt modelId="{FA3FAF8C-C415-4896-83A1-47312FB02F99}" type="pres">
      <dgm:prSet presAssocID="{E512EE7C-FC9B-4B5F-8BD8-2AE30EF574C5}" presName="rootComposite" presStyleCnt="0"/>
      <dgm:spPr/>
    </dgm:pt>
    <dgm:pt modelId="{95BAD04F-24ED-4510-916F-BEB94384FF92}" type="pres">
      <dgm:prSet presAssocID="{E512EE7C-FC9B-4B5F-8BD8-2AE30EF574C5}" presName="rootText" presStyleLbl="node2" presStyleIdx="1" presStyleCnt="3" custLinFactNeighborY="-6253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931EBC6-30EE-474D-A254-D4A710B7690F}" type="pres">
      <dgm:prSet presAssocID="{E512EE7C-FC9B-4B5F-8BD8-2AE30EF574C5}" presName="rootConnector" presStyleLbl="node2" presStyleIdx="1" presStyleCnt="3"/>
      <dgm:spPr/>
      <dgm:t>
        <a:bodyPr/>
        <a:lstStyle/>
        <a:p>
          <a:endParaRPr lang="tr-TR"/>
        </a:p>
      </dgm:t>
    </dgm:pt>
    <dgm:pt modelId="{C86C95ED-0F4E-49E1-9911-3B8B5580F0FE}" type="pres">
      <dgm:prSet presAssocID="{E512EE7C-FC9B-4B5F-8BD8-2AE30EF574C5}" presName="hierChild4" presStyleCnt="0"/>
      <dgm:spPr/>
    </dgm:pt>
    <dgm:pt modelId="{AF0F0527-6F52-41BB-A80D-8665B1C8CBF1}" type="pres">
      <dgm:prSet presAssocID="{E512EE7C-FC9B-4B5F-8BD8-2AE30EF574C5}" presName="hierChild5" presStyleCnt="0"/>
      <dgm:spPr/>
    </dgm:pt>
    <dgm:pt modelId="{1B7F06DA-DAB8-456A-AD8E-942FEC5C2F71}" type="pres">
      <dgm:prSet presAssocID="{50946FFB-7413-477D-B2E9-F834F0EC2D0E}" presName="Name37" presStyleLbl="parChTrans1D2" presStyleIdx="2" presStyleCnt="3"/>
      <dgm:spPr/>
      <dgm:t>
        <a:bodyPr/>
        <a:lstStyle/>
        <a:p>
          <a:endParaRPr lang="tr-TR"/>
        </a:p>
      </dgm:t>
    </dgm:pt>
    <dgm:pt modelId="{EADFC6B6-043B-4FCD-97D3-E0C44F52105A}" type="pres">
      <dgm:prSet presAssocID="{070AE1D3-D791-4BFE-869C-E306EEF83A0A}" presName="hierRoot2" presStyleCnt="0">
        <dgm:presLayoutVars>
          <dgm:hierBranch val="init"/>
        </dgm:presLayoutVars>
      </dgm:prSet>
      <dgm:spPr/>
    </dgm:pt>
    <dgm:pt modelId="{4D764CF0-4002-45F9-B302-8B4DA278FE22}" type="pres">
      <dgm:prSet presAssocID="{070AE1D3-D791-4BFE-869C-E306EEF83A0A}" presName="rootComposite" presStyleCnt="0"/>
      <dgm:spPr/>
    </dgm:pt>
    <dgm:pt modelId="{E5D44D98-7C43-47D2-A531-99A77B1501F9}" type="pres">
      <dgm:prSet presAssocID="{070AE1D3-D791-4BFE-869C-E306EEF83A0A}" presName="rootText" presStyleLbl="node2" presStyleIdx="2" presStyleCnt="3" custLinFactNeighborY="-6253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5CD4EF0-0D72-440D-84A5-D915CA7E32A8}" type="pres">
      <dgm:prSet presAssocID="{070AE1D3-D791-4BFE-869C-E306EEF83A0A}" presName="rootConnector" presStyleLbl="node2" presStyleIdx="2" presStyleCnt="3"/>
      <dgm:spPr/>
      <dgm:t>
        <a:bodyPr/>
        <a:lstStyle/>
        <a:p>
          <a:endParaRPr lang="tr-TR"/>
        </a:p>
      </dgm:t>
    </dgm:pt>
    <dgm:pt modelId="{C45F9984-E4B7-43A9-9E83-097F8710F340}" type="pres">
      <dgm:prSet presAssocID="{070AE1D3-D791-4BFE-869C-E306EEF83A0A}" presName="hierChild4" presStyleCnt="0"/>
      <dgm:spPr/>
    </dgm:pt>
    <dgm:pt modelId="{1698C626-A390-46C0-B298-47D9A6A5C365}" type="pres">
      <dgm:prSet presAssocID="{070AE1D3-D791-4BFE-869C-E306EEF83A0A}" presName="hierChild5" presStyleCnt="0"/>
      <dgm:spPr/>
    </dgm:pt>
    <dgm:pt modelId="{B04C65EE-A7FB-48A7-83B9-0634DE21EA14}" type="pres">
      <dgm:prSet presAssocID="{AB8FD812-1EEB-4FFF-8E99-FC2881BDA158}" presName="hierChild3" presStyleCnt="0"/>
      <dgm:spPr/>
    </dgm:pt>
  </dgm:ptLst>
  <dgm:cxnLst>
    <dgm:cxn modelId="{008889D0-8185-4B57-9358-860A2424B7A8}" srcId="{AB8FD812-1EEB-4FFF-8E99-FC2881BDA158}" destId="{E512EE7C-FC9B-4B5F-8BD8-2AE30EF574C5}" srcOrd="1" destOrd="0" parTransId="{A88761B8-DD81-4FFE-B3CD-6268FAEE5749}" sibTransId="{E99E6A39-CAA4-4E9D-BFA6-22FF2D50DD3A}"/>
    <dgm:cxn modelId="{36C7AC22-5F38-44E6-AB49-102F6AEF4B2C}" type="presOf" srcId="{47FFD340-7116-4D15-82E4-D460D534A4A1}" destId="{F57CB18C-CE86-4C0E-A092-8EA043765107}" srcOrd="0" destOrd="0" presId="urn:microsoft.com/office/officeart/2005/8/layout/orgChart1"/>
    <dgm:cxn modelId="{4F2A1D9F-DB82-45EB-98BD-0AEDC83F6B37}" type="presOf" srcId="{070AE1D3-D791-4BFE-869C-E306EEF83A0A}" destId="{E5D44D98-7C43-47D2-A531-99A77B1501F9}" srcOrd="0" destOrd="0" presId="urn:microsoft.com/office/officeart/2005/8/layout/orgChart1"/>
    <dgm:cxn modelId="{824F492C-EA8A-41B6-A101-F26AF2C8B2CC}" type="presOf" srcId="{070AE1D3-D791-4BFE-869C-E306EEF83A0A}" destId="{E5CD4EF0-0D72-440D-84A5-D915CA7E32A8}" srcOrd="1" destOrd="0" presId="urn:microsoft.com/office/officeart/2005/8/layout/orgChart1"/>
    <dgm:cxn modelId="{D4510F85-4289-4C0F-A2FF-F4775A443D2B}" type="presOf" srcId="{AB8FD812-1EEB-4FFF-8E99-FC2881BDA158}" destId="{E22273BA-DD67-463A-921B-76D6ADAFDCDA}" srcOrd="1" destOrd="0" presId="urn:microsoft.com/office/officeart/2005/8/layout/orgChart1"/>
    <dgm:cxn modelId="{A2036CBE-067B-475A-8132-F910D582BF0D}" type="presOf" srcId="{1D20089E-7A51-44A2-86A4-121048909DD8}" destId="{87D5E363-27EB-4C21-9D96-60FFF7892127}" srcOrd="1" destOrd="0" presId="urn:microsoft.com/office/officeart/2005/8/layout/orgChart1"/>
    <dgm:cxn modelId="{4ABA5D6D-CCBE-4C47-BECB-977C0583C25A}" type="presOf" srcId="{A012ED33-F8BB-4B14-9263-0F5778338B44}" destId="{FDF611AD-6D2A-4C82-A87C-DB44C053F7A8}" srcOrd="0" destOrd="0" presId="urn:microsoft.com/office/officeart/2005/8/layout/orgChart1"/>
    <dgm:cxn modelId="{917455B5-BB17-4890-81E6-8FFA8336D93D}" type="presOf" srcId="{50946FFB-7413-477D-B2E9-F834F0EC2D0E}" destId="{1B7F06DA-DAB8-456A-AD8E-942FEC5C2F71}" srcOrd="0" destOrd="0" presId="urn:microsoft.com/office/officeart/2005/8/layout/orgChart1"/>
    <dgm:cxn modelId="{B284E289-A423-4440-BE16-7C42EFEEDEAB}" srcId="{AB8FD812-1EEB-4FFF-8E99-FC2881BDA158}" destId="{070AE1D3-D791-4BFE-869C-E306EEF83A0A}" srcOrd="2" destOrd="0" parTransId="{50946FFB-7413-477D-B2E9-F834F0EC2D0E}" sibTransId="{DC7B9ADD-294C-45E0-86FE-F6D1581AED67}"/>
    <dgm:cxn modelId="{A2D8297C-8FDB-4D53-BE89-0A59F7E7AAC4}" type="presOf" srcId="{AB8FD812-1EEB-4FFF-8E99-FC2881BDA158}" destId="{50C29E28-0445-4022-AF59-2B3897CE6448}" srcOrd="0" destOrd="0" presId="urn:microsoft.com/office/officeart/2005/8/layout/orgChart1"/>
    <dgm:cxn modelId="{A0D35074-FA54-483F-95DA-967CE0F4DDE7}" type="presOf" srcId="{E512EE7C-FC9B-4B5F-8BD8-2AE30EF574C5}" destId="{95BAD04F-24ED-4510-916F-BEB94384FF92}" srcOrd="0" destOrd="0" presId="urn:microsoft.com/office/officeart/2005/8/layout/orgChart1"/>
    <dgm:cxn modelId="{80391718-AC05-4C79-846E-74C99FF20BC0}" type="presOf" srcId="{1D20089E-7A51-44A2-86A4-121048909DD8}" destId="{699923A0-D0B7-4D7C-B174-75DFDE497CC1}" srcOrd="0" destOrd="0" presId="urn:microsoft.com/office/officeart/2005/8/layout/orgChart1"/>
    <dgm:cxn modelId="{43AEEF82-CF5D-495D-95AD-E8F49EEC450A}" srcId="{47FFD340-7116-4D15-82E4-D460D534A4A1}" destId="{AB8FD812-1EEB-4FFF-8E99-FC2881BDA158}" srcOrd="0" destOrd="0" parTransId="{FA625B66-48F0-4D91-B49E-486ECFB3ACD6}" sibTransId="{4857DE2F-F4C5-4522-8C30-CF4B4AD31D2F}"/>
    <dgm:cxn modelId="{D835CEC5-2C14-4B1F-B744-9C8987A5844B}" type="presOf" srcId="{A88761B8-DD81-4FFE-B3CD-6268FAEE5749}" destId="{E6A64529-6F0F-4466-8C48-C2E059596901}" srcOrd="0" destOrd="0" presId="urn:microsoft.com/office/officeart/2005/8/layout/orgChart1"/>
    <dgm:cxn modelId="{11A47E45-B47A-4562-9610-BE513F2022A4}" srcId="{AB8FD812-1EEB-4FFF-8E99-FC2881BDA158}" destId="{1D20089E-7A51-44A2-86A4-121048909DD8}" srcOrd="0" destOrd="0" parTransId="{A012ED33-F8BB-4B14-9263-0F5778338B44}" sibTransId="{A5F78A92-77AF-4238-B8A8-792FEC5C744D}"/>
    <dgm:cxn modelId="{FC1A6A84-3F1D-41D9-9594-5EE91F74C072}" type="presOf" srcId="{E512EE7C-FC9B-4B5F-8BD8-2AE30EF574C5}" destId="{9931EBC6-30EE-474D-A254-D4A710B7690F}" srcOrd="1" destOrd="0" presId="urn:microsoft.com/office/officeart/2005/8/layout/orgChart1"/>
    <dgm:cxn modelId="{C1518A6C-EDD1-4EF6-AAE6-1816FB8D5FB6}" type="presParOf" srcId="{F57CB18C-CE86-4C0E-A092-8EA043765107}" destId="{D57A60C2-9499-4368-B899-9430E5787D65}" srcOrd="0" destOrd="0" presId="urn:microsoft.com/office/officeart/2005/8/layout/orgChart1"/>
    <dgm:cxn modelId="{EB980C73-AEB7-4742-A3AB-624E23569056}" type="presParOf" srcId="{D57A60C2-9499-4368-B899-9430E5787D65}" destId="{DD7F03D5-F6A3-477B-B303-EA08E6049877}" srcOrd="0" destOrd="0" presId="urn:microsoft.com/office/officeart/2005/8/layout/orgChart1"/>
    <dgm:cxn modelId="{283269A1-47F0-4C14-B10E-5EDC449C0ECC}" type="presParOf" srcId="{DD7F03D5-F6A3-477B-B303-EA08E6049877}" destId="{50C29E28-0445-4022-AF59-2B3897CE6448}" srcOrd="0" destOrd="0" presId="urn:microsoft.com/office/officeart/2005/8/layout/orgChart1"/>
    <dgm:cxn modelId="{7D0DF2F6-9362-428E-8A85-BF1EAA2B53EA}" type="presParOf" srcId="{DD7F03D5-F6A3-477B-B303-EA08E6049877}" destId="{E22273BA-DD67-463A-921B-76D6ADAFDCDA}" srcOrd="1" destOrd="0" presId="urn:microsoft.com/office/officeart/2005/8/layout/orgChart1"/>
    <dgm:cxn modelId="{36CCFDF4-E6D0-417C-BAC1-C10522F59A7C}" type="presParOf" srcId="{D57A60C2-9499-4368-B899-9430E5787D65}" destId="{5504BE53-FE05-4526-8EA4-8F3852CC5533}" srcOrd="1" destOrd="0" presId="urn:microsoft.com/office/officeart/2005/8/layout/orgChart1"/>
    <dgm:cxn modelId="{BE71D90A-CD8E-4FC8-9508-04B21B385C86}" type="presParOf" srcId="{5504BE53-FE05-4526-8EA4-8F3852CC5533}" destId="{FDF611AD-6D2A-4C82-A87C-DB44C053F7A8}" srcOrd="0" destOrd="0" presId="urn:microsoft.com/office/officeart/2005/8/layout/orgChart1"/>
    <dgm:cxn modelId="{992D7BC1-44F4-4B9F-B014-2AC694ED7E13}" type="presParOf" srcId="{5504BE53-FE05-4526-8EA4-8F3852CC5533}" destId="{7C0ADCB5-26BD-490D-BDBE-C9352CAD69B7}" srcOrd="1" destOrd="0" presId="urn:microsoft.com/office/officeart/2005/8/layout/orgChart1"/>
    <dgm:cxn modelId="{756C9922-2A67-4165-AA71-F9D55278EF8F}" type="presParOf" srcId="{7C0ADCB5-26BD-490D-BDBE-C9352CAD69B7}" destId="{536A70F0-E585-42C0-BC4E-9B4A2AB84998}" srcOrd="0" destOrd="0" presId="urn:microsoft.com/office/officeart/2005/8/layout/orgChart1"/>
    <dgm:cxn modelId="{EF50A7D9-05C6-46E6-8A08-7D13E88038C4}" type="presParOf" srcId="{536A70F0-E585-42C0-BC4E-9B4A2AB84998}" destId="{699923A0-D0B7-4D7C-B174-75DFDE497CC1}" srcOrd="0" destOrd="0" presId="urn:microsoft.com/office/officeart/2005/8/layout/orgChart1"/>
    <dgm:cxn modelId="{F13C3AA5-966D-4512-98B3-C4F9BC6EB2B4}" type="presParOf" srcId="{536A70F0-E585-42C0-BC4E-9B4A2AB84998}" destId="{87D5E363-27EB-4C21-9D96-60FFF7892127}" srcOrd="1" destOrd="0" presId="urn:microsoft.com/office/officeart/2005/8/layout/orgChart1"/>
    <dgm:cxn modelId="{C14475DB-0086-4A52-950F-D2BB0DF9453D}" type="presParOf" srcId="{7C0ADCB5-26BD-490D-BDBE-C9352CAD69B7}" destId="{25096E30-C501-40E1-9C26-7BD55E5BBE6F}" srcOrd="1" destOrd="0" presId="urn:microsoft.com/office/officeart/2005/8/layout/orgChart1"/>
    <dgm:cxn modelId="{9E6948E8-FE40-4675-B7BA-DAA0360DA8A1}" type="presParOf" srcId="{7C0ADCB5-26BD-490D-BDBE-C9352CAD69B7}" destId="{E238E357-374B-45B6-BB59-BE328EC43F8F}" srcOrd="2" destOrd="0" presId="urn:microsoft.com/office/officeart/2005/8/layout/orgChart1"/>
    <dgm:cxn modelId="{B8C6B704-2C7B-4FE7-A39F-7DA8735BBEAB}" type="presParOf" srcId="{5504BE53-FE05-4526-8EA4-8F3852CC5533}" destId="{E6A64529-6F0F-4466-8C48-C2E059596901}" srcOrd="2" destOrd="0" presId="urn:microsoft.com/office/officeart/2005/8/layout/orgChart1"/>
    <dgm:cxn modelId="{53C3156B-C997-4E72-9C47-0F5F6A6BA63C}" type="presParOf" srcId="{5504BE53-FE05-4526-8EA4-8F3852CC5533}" destId="{D1666273-6519-4BFA-B6D6-C56A37A3F6AC}" srcOrd="3" destOrd="0" presId="urn:microsoft.com/office/officeart/2005/8/layout/orgChart1"/>
    <dgm:cxn modelId="{1F62B717-B935-4402-86B1-AE7F3918830E}" type="presParOf" srcId="{D1666273-6519-4BFA-B6D6-C56A37A3F6AC}" destId="{FA3FAF8C-C415-4896-83A1-47312FB02F99}" srcOrd="0" destOrd="0" presId="urn:microsoft.com/office/officeart/2005/8/layout/orgChart1"/>
    <dgm:cxn modelId="{37827A4A-D72A-4545-A634-5A2FD6BD6BC1}" type="presParOf" srcId="{FA3FAF8C-C415-4896-83A1-47312FB02F99}" destId="{95BAD04F-24ED-4510-916F-BEB94384FF92}" srcOrd="0" destOrd="0" presId="urn:microsoft.com/office/officeart/2005/8/layout/orgChart1"/>
    <dgm:cxn modelId="{88673B0A-8424-415B-A296-B8D710865627}" type="presParOf" srcId="{FA3FAF8C-C415-4896-83A1-47312FB02F99}" destId="{9931EBC6-30EE-474D-A254-D4A710B7690F}" srcOrd="1" destOrd="0" presId="urn:microsoft.com/office/officeart/2005/8/layout/orgChart1"/>
    <dgm:cxn modelId="{3F134DEC-1581-4186-8662-DD6F33B3CC01}" type="presParOf" srcId="{D1666273-6519-4BFA-B6D6-C56A37A3F6AC}" destId="{C86C95ED-0F4E-49E1-9911-3B8B5580F0FE}" srcOrd="1" destOrd="0" presId="urn:microsoft.com/office/officeart/2005/8/layout/orgChart1"/>
    <dgm:cxn modelId="{66F2CC4A-05CE-4B00-8F50-FC19F951E8A6}" type="presParOf" srcId="{D1666273-6519-4BFA-B6D6-C56A37A3F6AC}" destId="{AF0F0527-6F52-41BB-A80D-8665B1C8CBF1}" srcOrd="2" destOrd="0" presId="urn:microsoft.com/office/officeart/2005/8/layout/orgChart1"/>
    <dgm:cxn modelId="{0AC2BCFA-5BB4-4FE6-8A34-9E8EF37C8D5F}" type="presParOf" srcId="{5504BE53-FE05-4526-8EA4-8F3852CC5533}" destId="{1B7F06DA-DAB8-456A-AD8E-942FEC5C2F71}" srcOrd="4" destOrd="0" presId="urn:microsoft.com/office/officeart/2005/8/layout/orgChart1"/>
    <dgm:cxn modelId="{B925C856-548C-4BFD-AD5B-C3CF6D9D526C}" type="presParOf" srcId="{5504BE53-FE05-4526-8EA4-8F3852CC5533}" destId="{EADFC6B6-043B-4FCD-97D3-E0C44F52105A}" srcOrd="5" destOrd="0" presId="urn:microsoft.com/office/officeart/2005/8/layout/orgChart1"/>
    <dgm:cxn modelId="{782D5069-93F8-4BEC-ADBE-EF188855F8E7}" type="presParOf" srcId="{EADFC6B6-043B-4FCD-97D3-E0C44F52105A}" destId="{4D764CF0-4002-45F9-B302-8B4DA278FE22}" srcOrd="0" destOrd="0" presId="urn:microsoft.com/office/officeart/2005/8/layout/orgChart1"/>
    <dgm:cxn modelId="{6B1CB974-3C05-4A0C-B05E-3A3A7AAD672B}" type="presParOf" srcId="{4D764CF0-4002-45F9-B302-8B4DA278FE22}" destId="{E5D44D98-7C43-47D2-A531-99A77B1501F9}" srcOrd="0" destOrd="0" presId="urn:microsoft.com/office/officeart/2005/8/layout/orgChart1"/>
    <dgm:cxn modelId="{09DA1CE1-CC86-4180-AD99-3AA053976C83}" type="presParOf" srcId="{4D764CF0-4002-45F9-B302-8B4DA278FE22}" destId="{E5CD4EF0-0D72-440D-84A5-D915CA7E32A8}" srcOrd="1" destOrd="0" presId="urn:microsoft.com/office/officeart/2005/8/layout/orgChart1"/>
    <dgm:cxn modelId="{CC85CCF4-18FF-4522-81DA-AF695AB28A25}" type="presParOf" srcId="{EADFC6B6-043B-4FCD-97D3-E0C44F52105A}" destId="{C45F9984-E4B7-43A9-9E83-097F8710F340}" srcOrd="1" destOrd="0" presId="urn:microsoft.com/office/officeart/2005/8/layout/orgChart1"/>
    <dgm:cxn modelId="{0FF97C39-62F6-4129-8A10-3E77C91D26C9}" type="presParOf" srcId="{EADFC6B6-043B-4FCD-97D3-E0C44F52105A}" destId="{1698C626-A390-46C0-B298-47D9A6A5C365}" srcOrd="2" destOrd="0" presId="urn:microsoft.com/office/officeart/2005/8/layout/orgChart1"/>
    <dgm:cxn modelId="{1DF4B2DB-BE9B-4B54-9EC2-7FBB29492ABB}" type="presParOf" srcId="{D57A60C2-9499-4368-B899-9430E5787D65}" destId="{B04C65EE-A7FB-48A7-83B9-0634DE21EA14}" srcOrd="2" destOrd="0" presId="urn:microsoft.com/office/officeart/2005/8/layout/orgChart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7F06DA-DAB8-456A-AD8E-942FEC5C2F71}">
      <dsp:nvSpPr>
        <dsp:cNvPr id="0" name=""/>
        <dsp:cNvSpPr/>
      </dsp:nvSpPr>
      <dsp:spPr>
        <a:xfrm>
          <a:off x="3559983" y="1468230"/>
          <a:ext cx="2518714" cy="4371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566"/>
              </a:lnTo>
              <a:lnTo>
                <a:pt x="2518714" y="218566"/>
              </a:lnTo>
              <a:lnTo>
                <a:pt x="2518714" y="4371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A64529-6F0F-4466-8C48-C2E059596901}">
      <dsp:nvSpPr>
        <dsp:cNvPr id="0" name=""/>
        <dsp:cNvSpPr/>
      </dsp:nvSpPr>
      <dsp:spPr>
        <a:xfrm>
          <a:off x="3514263" y="1468230"/>
          <a:ext cx="91440" cy="43713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71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F611AD-6D2A-4C82-A87C-DB44C053F7A8}">
      <dsp:nvSpPr>
        <dsp:cNvPr id="0" name=""/>
        <dsp:cNvSpPr/>
      </dsp:nvSpPr>
      <dsp:spPr>
        <a:xfrm>
          <a:off x="1041268" y="1468230"/>
          <a:ext cx="2518714" cy="437132"/>
        </a:xfrm>
        <a:custGeom>
          <a:avLst/>
          <a:gdLst/>
          <a:ahLst/>
          <a:cxnLst/>
          <a:rect l="0" t="0" r="0" b="0"/>
          <a:pathLst>
            <a:path>
              <a:moveTo>
                <a:pt x="2518714" y="0"/>
              </a:moveTo>
              <a:lnTo>
                <a:pt x="2518714" y="218566"/>
              </a:lnTo>
              <a:lnTo>
                <a:pt x="0" y="218566"/>
              </a:lnTo>
              <a:lnTo>
                <a:pt x="0" y="4371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C29E28-0445-4022-AF59-2B3897CE6448}">
      <dsp:nvSpPr>
        <dsp:cNvPr id="0" name=""/>
        <dsp:cNvSpPr/>
      </dsp:nvSpPr>
      <dsp:spPr>
        <a:xfrm>
          <a:off x="2519192" y="427439"/>
          <a:ext cx="2081581" cy="1040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 smtClean="0"/>
            <a:t>IS</a:t>
          </a:r>
          <a:endParaRPr lang="tr-TR" sz="3800" kern="1200" dirty="0"/>
        </a:p>
      </dsp:txBody>
      <dsp:txXfrm>
        <a:off x="2519192" y="427439"/>
        <a:ext cx="2081581" cy="1040790"/>
      </dsp:txXfrm>
    </dsp:sp>
    <dsp:sp modelId="{699923A0-D0B7-4D7C-B174-75DFDE497CC1}">
      <dsp:nvSpPr>
        <dsp:cNvPr id="0" name=""/>
        <dsp:cNvSpPr/>
      </dsp:nvSpPr>
      <dsp:spPr>
        <a:xfrm>
          <a:off x="478" y="1905362"/>
          <a:ext cx="2081581" cy="1040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 err="1" smtClean="0"/>
            <a:t>Personal</a:t>
          </a:r>
          <a:endParaRPr lang="tr-TR" sz="3800" kern="1200" dirty="0"/>
        </a:p>
      </dsp:txBody>
      <dsp:txXfrm>
        <a:off x="478" y="1905362"/>
        <a:ext cx="2081581" cy="1040790"/>
      </dsp:txXfrm>
    </dsp:sp>
    <dsp:sp modelId="{95BAD04F-24ED-4510-916F-BEB94384FF92}">
      <dsp:nvSpPr>
        <dsp:cNvPr id="0" name=""/>
        <dsp:cNvSpPr/>
      </dsp:nvSpPr>
      <dsp:spPr>
        <a:xfrm>
          <a:off x="2519192" y="1905362"/>
          <a:ext cx="2081581" cy="1040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 err="1" smtClean="0"/>
            <a:t>Group</a:t>
          </a:r>
          <a:endParaRPr lang="tr-TR" sz="3800" kern="1200" dirty="0"/>
        </a:p>
      </dsp:txBody>
      <dsp:txXfrm>
        <a:off x="2519192" y="1905362"/>
        <a:ext cx="2081581" cy="1040790"/>
      </dsp:txXfrm>
    </dsp:sp>
    <dsp:sp modelId="{E5D44D98-7C43-47D2-A531-99A77B1501F9}">
      <dsp:nvSpPr>
        <dsp:cNvPr id="0" name=""/>
        <dsp:cNvSpPr/>
      </dsp:nvSpPr>
      <dsp:spPr>
        <a:xfrm>
          <a:off x="5037906" y="1905362"/>
          <a:ext cx="2081581" cy="1040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 err="1" smtClean="0"/>
            <a:t>Enterprise</a:t>
          </a:r>
          <a:endParaRPr lang="tr-TR" sz="3800" kern="1200" dirty="0"/>
        </a:p>
      </dsp:txBody>
      <dsp:txXfrm>
        <a:off x="5037906" y="1905362"/>
        <a:ext cx="2081581" cy="10407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00C74-5179-474B-A454-73087759D957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2B41B-C726-4D83-8F6E-D7E2B4F01F0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r-TR" dirty="0" smtClean="0"/>
              <a:t> </a:t>
            </a:r>
            <a:r>
              <a:rPr lang="en-US" dirty="0" smtClean="0"/>
              <a:t>We live in an information economy. </a:t>
            </a:r>
            <a:endParaRPr lang="tr-TR" dirty="0" smtClean="0"/>
          </a:p>
          <a:p>
            <a:pPr>
              <a:buFontTx/>
              <a:buChar char="-"/>
            </a:pPr>
            <a:endParaRPr lang="tr-TR" dirty="0" smtClean="0"/>
          </a:p>
          <a:p>
            <a:pPr>
              <a:buFontTx/>
              <a:buChar char="-"/>
            </a:pPr>
            <a:r>
              <a:rPr lang="en-US" dirty="0" smtClean="0"/>
              <a:t>Information itself has real value, and in order to stay competitive,</a:t>
            </a:r>
            <a:r>
              <a:rPr lang="tr-TR" dirty="0" smtClean="0"/>
              <a:t> </a:t>
            </a:r>
            <a:r>
              <a:rPr lang="en-US" dirty="0" smtClean="0"/>
              <a:t>organizations require a steady flow of information about their business partners, competitors,</a:t>
            </a:r>
            <a:r>
              <a:rPr lang="tr-TR" dirty="0" smtClean="0"/>
              <a:t> </a:t>
            </a:r>
            <a:r>
              <a:rPr lang="en-US" dirty="0" smtClean="0"/>
              <a:t>customers, employees, markets, and suppliers. </a:t>
            </a:r>
            <a:endParaRPr lang="tr-TR" dirty="0" smtClean="0"/>
          </a:p>
          <a:p>
            <a:pPr>
              <a:buFontTx/>
              <a:buNone/>
            </a:pPr>
            <a:endParaRPr lang="tr-TR" dirty="0" smtClean="0"/>
          </a:p>
          <a:p>
            <a:r>
              <a:rPr lang="tr-TR" dirty="0" smtClean="0"/>
              <a:t>- </a:t>
            </a:r>
            <a:r>
              <a:rPr lang="en-US" dirty="0" smtClean="0"/>
              <a:t>Information systems are increasingly being used to</a:t>
            </a:r>
            <a:r>
              <a:rPr lang="tr-TR" dirty="0" smtClean="0"/>
              <a:t> </a:t>
            </a:r>
            <a:r>
              <a:rPr lang="en-US" dirty="0" smtClean="0"/>
              <a:t>gather, store, digest, analyze, and make sense out of all this information.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- </a:t>
            </a:r>
            <a:r>
              <a:rPr lang="tr-TR" dirty="0" err="1" smtClean="0"/>
              <a:t>Regardless</a:t>
            </a:r>
            <a:r>
              <a:rPr lang="tr-TR" dirty="0" smtClean="0"/>
              <a:t> of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en-US" dirty="0" smtClean="0"/>
              <a:t>college major or chosen career, knowledge of information systems is indispensable in helping you land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job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- Y</a:t>
            </a:r>
            <a:r>
              <a:rPr lang="en-US" dirty="0" err="1" smtClean="0"/>
              <a:t>ou</a:t>
            </a:r>
            <a:r>
              <a:rPr lang="en-US" dirty="0" smtClean="0"/>
              <a:t> need to understand what information</a:t>
            </a:r>
            <a:r>
              <a:rPr lang="tr-TR" dirty="0" smtClean="0"/>
              <a:t> </a:t>
            </a:r>
            <a:r>
              <a:rPr lang="en-US" dirty="0" smtClean="0"/>
              <a:t>systems can and cannot do and be able to use them to help you achieve</a:t>
            </a:r>
            <a:r>
              <a:rPr lang="tr-TR" dirty="0" smtClean="0"/>
              <a:t> </a:t>
            </a:r>
            <a:r>
              <a:rPr lang="tr-TR" dirty="0" err="1" smtClean="0"/>
              <a:t>personal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organizational</a:t>
            </a:r>
            <a:r>
              <a:rPr lang="tr-TR" dirty="0" smtClean="0"/>
              <a:t> </a:t>
            </a:r>
            <a:r>
              <a:rPr lang="tr-TR" dirty="0" err="1" smtClean="0"/>
              <a:t>goals</a:t>
            </a:r>
            <a:r>
              <a:rPr lang="tr-TR" dirty="0" smtClean="0"/>
              <a:t> in </a:t>
            </a:r>
            <a:r>
              <a:rPr lang="tr-TR" dirty="0" err="1" smtClean="0"/>
              <a:t>today’s</a:t>
            </a:r>
            <a:r>
              <a:rPr lang="tr-TR" dirty="0" smtClean="0"/>
              <a:t> </a:t>
            </a:r>
            <a:r>
              <a:rPr lang="tr-TR" dirty="0" err="1" smtClean="0"/>
              <a:t>high</a:t>
            </a:r>
            <a:r>
              <a:rPr lang="tr-TR" dirty="0" smtClean="0"/>
              <a:t>-</a:t>
            </a:r>
            <a:r>
              <a:rPr lang="tr-TR" dirty="0" err="1" smtClean="0"/>
              <a:t>tech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basic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concepts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an IS.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Afterwards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will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examine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much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detail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Now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first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hardware.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Hardware consists of computer equipment used to perform input, processing,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storage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output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activities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graph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about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Moore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Law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(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Gordon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Moore's Law refers to Moore's perception that the number of transistors on a microchip doubles every two years, though the cost of computers is halved.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endParaRPr lang="tr-TR" sz="1200" b="0" i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most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commonly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hardware?</a:t>
            </a: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Smartphones.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2013, the number of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smartphone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users first exceeded 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number of personal computer users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many people in developing countries, a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smartphone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their first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computer and their only Internet-connected device. 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those in developed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countries, it is common for individuals who do have a computer to also have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smartphone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 is projected that roughly one-third of the world’s population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will own a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smartphone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by 2018.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cycle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stands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software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development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second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concept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oftware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consists of the computer programs that govern the operation of a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particular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computing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device.</a:t>
            </a:r>
          </a:p>
          <a:p>
            <a:endParaRPr lang="tr-TR" dirty="0" smtClean="0"/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Both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 software and application software are needed for all types of computers,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small handheld devices to large supercomputers.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of June 2015, 1.6 million applications were available for devices that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run under the Android operating system and roughly the same (1.5 million)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available for download from Apple’s App Store.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number of apps for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each operating system is increasing by roughly 25,000 to 50,000 per month.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third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database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an organized collection of facts and information, typically consisting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two or more related data files.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Beside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data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warehouse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a system that pulls together data from many different sources within an organization for reporting and analysis. 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warehouses and databases are both relational data systems, but were built to serve different purposes.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data warehouse is built to store large quantities of historical data and enable fast, complex queries across all the data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database was built to store current transactions and enable fast access to specific transactions for ongoing business processes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big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data is a term used to describe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collections that are so enormous and complex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(from sensor data to social media data) that traditional data management software,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hardware, and analysis processes are incapable of dealing with them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Another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concept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network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Cloud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computing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group or system of connected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computers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equipment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—in a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room, building, campus, city, across 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country, or around the world—that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enables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electronic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communication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public cloud computing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means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providing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computing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services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wherein a service provider organization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owns and manages the hardware,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software,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networking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storage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devices, with tenants accessing slices of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shared resources via the Internet.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Samples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(MS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Azure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Amazon,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Google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etc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.)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graph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shows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rapid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growth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tne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number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connected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devices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extending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years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internet of things (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IoT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a computing concept that describes the idea of everyday physical objects being connected to the internet and being able to identify themselves to other devices. 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term is closely identified with RFID as the method of communication, although it also may include other sensor technologies, wireless technologies or QR codes.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new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concept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Internet of Everything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the connections between people, things, data and processes combined into a common interrelated system, the aim of which is to improve experiences and make smarter decisions.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Here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see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functional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areas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industries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where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used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E-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commerce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involves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exchange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money for goods and services over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electronic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networks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encompasses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many of an organization’s outward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facing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those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shown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figure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Similarly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obile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commerce (m-commerce) is buying and selling of goods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and/or services using a mobile device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Electronic business (e-business) goes beyond e-commerce by using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 systems and networks to perform business-related tasks and functions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such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as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gathering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product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demand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forecasts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sharing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product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data.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Just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few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definitions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more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transaction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business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related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exchange such as a payment to an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employee, a sale to a customer, or a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payment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supplier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transaction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(TPS): An organized collection of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people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procedures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software,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devices used to process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record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business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transactions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management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(MIS)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An organized collection of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people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procedures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software,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devices that provides routine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managers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decision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makers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flow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TPS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MIS.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SAP: popular ERP software. 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recent years, more organizations have begun implementing enterprise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resource planning (ERP) systems that support their routine business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processes, maintain records about those processes, and provide extensive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reporting and data analysis capabilities.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ood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project management is a positive force that enables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 organization to get results from its efforts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Although the success rate has improved over time due to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improved methods, training, and tools, 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94 percent of very large (multimillion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dollar efforts) software projects still fail or are challenged (i.e., are late, over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budget, or lack required features)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pyramid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basic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concepts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related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data,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knowledge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wisdom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bottom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top.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each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step of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pyramid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different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values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initial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raw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data.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slide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shows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us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importance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cyber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security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Some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cyber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attacks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Malware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Malicious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software is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installed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on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victim’s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through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executable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usually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without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user’s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knowledge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Malware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includes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malicious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software,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including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spyware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ransomware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viruses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worms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After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installation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malware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can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keep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track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user’s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activity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can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trigger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codes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resulting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access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sensitive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login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details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credit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cards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intellectual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properties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hacker.</a:t>
            </a:r>
          </a:p>
          <a:p>
            <a:pPr lvl="0"/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Phishing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 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Phishing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refers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spoofing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deceptive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communications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activities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performed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attackers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appear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originate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credible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source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such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as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emails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messages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legitimate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websites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Through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phishing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attackers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try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fetch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sensitive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details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credit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card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numbers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make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fraudulent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attempts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-in-</a:t>
            </a:r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middle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attack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 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These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attacks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happen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relaying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altering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communication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channels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DoS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</a:t>
            </a:r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DDoS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DDoS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attack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aims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at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flooding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target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website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overwhelming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traffic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exhaust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resources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bandwidth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SQL </a:t>
            </a:r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Injection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injecting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nefarious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code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statements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SQL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queries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server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extract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take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data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dump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complete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Zero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day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exploit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Zero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day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a software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security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flaw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which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known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software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developers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Attackers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try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exploit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vulnerability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before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patch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solution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implemented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capture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known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weaknesses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Cross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Site </a:t>
            </a:r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Scripting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XSS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attacks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occur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web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sends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malicious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code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form of a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side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script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another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thus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bypassing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access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controls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site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same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as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origin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Session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theft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an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example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Business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Email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compromise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an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attack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spoof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business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emails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gain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illegal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access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company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accounts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defraud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company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employees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item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an IS. 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infosec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security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is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most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important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stuff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threatful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environment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C.I.A. !!!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ensure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confidentiality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(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Usernames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passwords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multi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factor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authentication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encryption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…)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ensure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integrity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(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hash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functions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digital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signatures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ensure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availability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(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disaster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recovery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plan,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backup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…)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consists of raw facts, such as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list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students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a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department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list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courses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etc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 is a collection of data organized and processed so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it has additional value beyond the value of the individual facts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i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mean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valuable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data. 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example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list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shows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students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their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grouped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courses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Turning data into information is a process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>
              <a:buFontTx/>
              <a:buNone/>
            </a:pP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process of defining relationships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among data to create useful information requires knowledge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I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nformation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data made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more useful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through the application of knowledge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“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awareness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understanding of a set of information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 ways that information can be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made useful to support a specific task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” is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knowledge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alert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monitoring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alert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itself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data.</a:t>
            </a:r>
          </a:p>
          <a:p>
            <a:endParaRPr lang="tr-TR" dirty="0" smtClean="0"/>
          </a:p>
          <a:p>
            <a:r>
              <a:rPr lang="tr-TR" dirty="0" err="1" smtClean="0"/>
              <a:t>It’s</a:t>
            </a:r>
            <a:r>
              <a:rPr lang="tr-TR" dirty="0" smtClean="0"/>
              <a:t> </a:t>
            </a:r>
            <a:r>
              <a:rPr lang="tr-TR" dirty="0" err="1" smtClean="0"/>
              <a:t>processed</a:t>
            </a:r>
            <a:r>
              <a:rPr lang="tr-TR" dirty="0" smtClean="0"/>
              <a:t> </a:t>
            </a:r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knowledge</a:t>
            </a:r>
            <a:r>
              <a:rPr lang="tr-TR" dirty="0" smtClean="0"/>
              <a:t> </a:t>
            </a:r>
            <a:r>
              <a:rPr lang="tr-TR" dirty="0" err="1" smtClean="0"/>
              <a:t>sources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information</a:t>
            </a:r>
            <a:r>
              <a:rPr lang="tr-TR" dirty="0" smtClean="0"/>
              <a:t> is </a:t>
            </a:r>
            <a:r>
              <a:rPr lang="tr-TR" dirty="0" err="1" smtClean="0"/>
              <a:t>obtained</a:t>
            </a:r>
            <a:r>
              <a:rPr lang="tr-TR" dirty="0" smtClean="0"/>
              <a:t>.</a:t>
            </a:r>
          </a:p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isdom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knowledge applied in action.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can also say that, if data and information are like a look back to the past, knowledge and wisdom are associated with what we do now and what we want to achieve in the future.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uality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a decision is the quality of the information used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reach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decision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b="0" i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Characteristics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Quality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endParaRPr lang="tr-TR" sz="1200" b="0" i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>Accessible</a:t>
            </a:r>
            <a:r>
              <a:rPr lang="tr-TR" dirty="0" smtClean="0"/>
              <a:t>:</a:t>
            </a:r>
            <a:r>
              <a:rPr lang="en-US" dirty="0" smtClean="0"/>
              <a:t> </a:t>
            </a:r>
            <a:r>
              <a:rPr lang="tr-TR" dirty="0" smtClean="0"/>
              <a:t>S</a:t>
            </a:r>
            <a:r>
              <a:rPr lang="en-US" dirty="0" err="1" smtClean="0"/>
              <a:t>hould</a:t>
            </a:r>
            <a:r>
              <a:rPr lang="en-US" dirty="0" smtClean="0"/>
              <a:t> be easily accessible by authorized users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Accurate</a:t>
            </a:r>
            <a:r>
              <a:rPr lang="tr-TR" dirty="0" smtClean="0"/>
              <a:t>:</a:t>
            </a:r>
            <a:r>
              <a:rPr lang="tr-TR" baseline="0" dirty="0" smtClean="0"/>
              <a:t> i </a:t>
            </a:r>
            <a:r>
              <a:rPr lang="tr-TR" baseline="0" dirty="0" err="1" smtClean="0"/>
              <a:t>mean</a:t>
            </a:r>
            <a:r>
              <a:rPr lang="tr-TR" baseline="0" dirty="0" smtClean="0"/>
              <a:t> </a:t>
            </a:r>
            <a:r>
              <a:rPr lang="en-US" dirty="0" smtClean="0"/>
              <a:t>error free</a:t>
            </a:r>
            <a:r>
              <a:rPr lang="tr-TR" dirty="0" smtClean="0"/>
              <a:t>.</a:t>
            </a:r>
          </a:p>
          <a:p>
            <a:r>
              <a:rPr lang="en-US" dirty="0" smtClean="0"/>
              <a:t>Complete</a:t>
            </a:r>
            <a:r>
              <a:rPr lang="tr-TR" dirty="0" smtClean="0"/>
              <a:t>:</a:t>
            </a:r>
            <a:r>
              <a:rPr lang="tr-TR" baseline="0" dirty="0" smtClean="0"/>
              <a:t> </a:t>
            </a:r>
            <a:r>
              <a:rPr lang="tr-TR" baseline="0" dirty="0" err="1" smtClean="0"/>
              <a:t>namely</a:t>
            </a:r>
            <a:r>
              <a:rPr lang="tr-TR" baseline="0" dirty="0" smtClean="0"/>
              <a:t> </a:t>
            </a:r>
            <a:r>
              <a:rPr lang="en-US" dirty="0" smtClean="0"/>
              <a:t>contains all the important facts</a:t>
            </a:r>
            <a:r>
              <a:rPr lang="tr-TR" dirty="0" smtClean="0"/>
              <a:t>.</a:t>
            </a:r>
          </a:p>
          <a:p>
            <a:r>
              <a:rPr lang="tr-TR" dirty="0" smtClean="0"/>
              <a:t>S</a:t>
            </a:r>
            <a:r>
              <a:rPr lang="en-US" dirty="0" err="1" smtClean="0"/>
              <a:t>hould</a:t>
            </a:r>
            <a:r>
              <a:rPr lang="en-US" dirty="0" smtClean="0"/>
              <a:t> also be relatively economical to produce</a:t>
            </a:r>
            <a:r>
              <a:rPr lang="tr-TR" dirty="0" smtClean="0"/>
              <a:t>.</a:t>
            </a:r>
          </a:p>
          <a:p>
            <a:r>
              <a:rPr lang="en-US" dirty="0" smtClean="0"/>
              <a:t>Flexible</a:t>
            </a:r>
            <a:r>
              <a:rPr lang="tr-TR" dirty="0" smtClean="0"/>
              <a:t>:</a:t>
            </a:r>
            <a:r>
              <a:rPr lang="en-US" dirty="0" smtClean="0"/>
              <a:t> Flexible information can be used for a variety of purposes</a:t>
            </a:r>
            <a:r>
              <a:rPr lang="tr-TR" dirty="0" smtClean="0"/>
              <a:t>.</a:t>
            </a:r>
          </a:p>
          <a:p>
            <a:r>
              <a:rPr lang="en-US" dirty="0" smtClean="0"/>
              <a:t>Relevant</a:t>
            </a:r>
            <a:endParaRPr lang="tr-TR" dirty="0" smtClean="0"/>
          </a:p>
          <a:p>
            <a:r>
              <a:rPr lang="en-US" dirty="0" smtClean="0"/>
              <a:t>Reliable</a:t>
            </a:r>
            <a:r>
              <a:rPr lang="tr-TR" dirty="0" smtClean="0"/>
              <a:t>: </a:t>
            </a:r>
            <a:r>
              <a:rPr lang="tr-TR" dirty="0" err="1" smtClean="0"/>
              <a:t>reliable</a:t>
            </a:r>
            <a:r>
              <a:rPr lang="en-US" dirty="0" smtClean="0"/>
              <a:t> information can be trusted by users</a:t>
            </a:r>
            <a:r>
              <a:rPr lang="tr-TR" dirty="0" smtClean="0"/>
              <a:t>.</a:t>
            </a:r>
          </a:p>
          <a:p>
            <a:r>
              <a:rPr lang="tr-TR" dirty="0" smtClean="0"/>
              <a:t>S</a:t>
            </a:r>
            <a:r>
              <a:rPr lang="en-US" dirty="0" err="1" smtClean="0"/>
              <a:t>hould</a:t>
            </a:r>
            <a:r>
              <a:rPr lang="en-US" dirty="0" smtClean="0"/>
              <a:t> be secure from access by unauthorized</a:t>
            </a:r>
            <a:r>
              <a:rPr lang="tr-TR" baseline="0" dirty="0" smtClean="0"/>
              <a:t> </a:t>
            </a:r>
            <a:r>
              <a:rPr lang="tr-TR" dirty="0" err="1" smtClean="0"/>
              <a:t>users</a:t>
            </a:r>
            <a:r>
              <a:rPr lang="tr-TR" dirty="0" smtClean="0"/>
              <a:t>.</a:t>
            </a:r>
          </a:p>
          <a:p>
            <a:r>
              <a:rPr lang="en-US" dirty="0" smtClean="0"/>
              <a:t>Information should be simple, not complex.</a:t>
            </a:r>
            <a:endParaRPr lang="tr-TR" dirty="0" smtClean="0"/>
          </a:p>
          <a:p>
            <a:r>
              <a:rPr lang="en-US" dirty="0" smtClean="0"/>
              <a:t>Timely</a:t>
            </a:r>
            <a:r>
              <a:rPr lang="tr-TR" dirty="0" smtClean="0"/>
              <a:t>:</a:t>
            </a:r>
            <a:r>
              <a:rPr lang="en-US" dirty="0" smtClean="0"/>
              <a:t> information </a:t>
            </a:r>
            <a:r>
              <a:rPr lang="tr-TR" dirty="0" err="1" smtClean="0"/>
              <a:t>should</a:t>
            </a:r>
            <a:r>
              <a:rPr lang="tr-TR" baseline="0" dirty="0" smtClean="0"/>
              <a:t> be </a:t>
            </a:r>
            <a:r>
              <a:rPr lang="en-US" dirty="0" smtClean="0"/>
              <a:t>delivered when it is needed.</a:t>
            </a:r>
            <a:endParaRPr lang="tr-TR" dirty="0" smtClean="0"/>
          </a:p>
          <a:p>
            <a:r>
              <a:rPr lang="en-US" dirty="0" smtClean="0"/>
              <a:t>Information should be verifiable</a:t>
            </a:r>
            <a:r>
              <a:rPr lang="tr-TR" dirty="0" smtClean="0"/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computer-based information system (CBIS) is a single set of hardware,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software, databases, networks, people, and procedures that are configured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collect, manipulate, store, and process data into information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Using a CBIS involves setting and following many procedures, including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those for the operation, maintenance, and security of the system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procedures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instructions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be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predefined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written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ratified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can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classify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as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three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groups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personal, group, and enterprise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Personal IS includes information systems that improve the productivity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individual users in performing stand-alone tasks. 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Examples include personal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productivity software, such as word-processing, presentation, and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spreadsheet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software.</a:t>
            </a: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Group IS includes information systems that improve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communications and support collaboration among members of a workgroup.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Examples include Web conferencing software, wikis, and electronic corporate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directories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Enterprise IS includes information systems that organizations use to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define structured interactions among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shareholders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employees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customers, suppliers, government agencies, and other business partners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</a:t>
            </a:r>
          </a:p>
          <a:p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ebsite-host.leeds.ac.uk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1500174"/>
            <a:ext cx="82868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economy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Real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Information systems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Where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use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it?</a:t>
            </a:r>
          </a:p>
          <a:p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nowledge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of information systems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Y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our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first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job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!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Concepts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5 Resim" descr="553a4b60cb2d8.jpg"/>
          <p:cNvPicPr>
            <a:picLocks noChangeAspect="1"/>
          </p:cNvPicPr>
          <p:nvPr/>
        </p:nvPicPr>
        <p:blipFill>
          <a:blip r:embed="rId3"/>
          <a:srcRect t="8465"/>
          <a:stretch>
            <a:fillRect/>
          </a:stretch>
        </p:blipFill>
        <p:spPr>
          <a:xfrm>
            <a:off x="642910" y="857232"/>
            <a:ext cx="7929618" cy="54076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Concepts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7890" name="Picture 2" descr="software development ile ilgili gÃ¶rsel sonucu"/>
          <p:cNvPicPr>
            <a:picLocks noChangeAspect="1" noChangeArrowheads="1"/>
          </p:cNvPicPr>
          <p:nvPr/>
        </p:nvPicPr>
        <p:blipFill>
          <a:blip r:embed="rId3"/>
          <a:srcRect l="25200" t="5334" r="24999" b="6116"/>
          <a:stretch>
            <a:fillRect/>
          </a:stretch>
        </p:blipFill>
        <p:spPr bwMode="auto">
          <a:xfrm>
            <a:off x="1714480" y="787990"/>
            <a:ext cx="5929354" cy="5929330"/>
          </a:xfrm>
          <a:prstGeom prst="rect">
            <a:avLst/>
          </a:prstGeom>
          <a:noFill/>
        </p:spPr>
      </p:pic>
      <p:sp>
        <p:nvSpPr>
          <p:cNvPr id="7" name="6 Dikdörtgen"/>
          <p:cNvSpPr/>
          <p:nvPr/>
        </p:nvSpPr>
        <p:spPr>
          <a:xfrm>
            <a:off x="3465260" y="2966300"/>
            <a:ext cx="2428892" cy="15716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Concepts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8" name="Picture 4" descr="data warehouse sample ile ilgili gÃ¶rsel sonuc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928670"/>
            <a:ext cx="8478356" cy="3571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Concepts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8" name="AutoShape 2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0" name="AutoShape 4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2" name="AutoShape 6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39944" name="Picture 8" descr="Cloud Computing Servic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857232"/>
            <a:ext cx="6235543" cy="47863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Concepts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8" name="AutoShape 2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0" name="AutoShape 4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2" name="AutoShape 6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1000108"/>
            <a:ext cx="7335867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Where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9938" name="AutoShape 2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0" name="AutoShape 4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2" name="AutoShape 6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" name="6 Metin kutusu"/>
          <p:cNvSpPr txBox="1"/>
          <p:nvPr/>
        </p:nvSpPr>
        <p:spPr>
          <a:xfrm>
            <a:off x="1285852" y="1428736"/>
            <a:ext cx="435771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tr-TR" dirty="0" err="1" smtClean="0"/>
              <a:t>Accounting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finance</a:t>
            </a:r>
            <a:endParaRPr lang="tr-TR" dirty="0" smtClean="0"/>
          </a:p>
          <a:p>
            <a:pPr>
              <a:buFont typeface="Arial" charset="0"/>
              <a:buChar char="•"/>
            </a:pPr>
            <a:r>
              <a:rPr lang="tr-TR" dirty="0" smtClean="0"/>
              <a:t> </a:t>
            </a:r>
            <a:r>
              <a:rPr lang="tr-TR" dirty="0" err="1" smtClean="0"/>
              <a:t>Customer</a:t>
            </a:r>
            <a:r>
              <a:rPr lang="tr-TR" dirty="0" smtClean="0"/>
              <a:t> service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resources</a:t>
            </a:r>
            <a:endParaRPr lang="tr-TR" dirty="0" smtClean="0"/>
          </a:p>
          <a:p>
            <a:pPr>
              <a:buFont typeface="Arial" charset="0"/>
              <a:buChar char="•"/>
            </a:pPr>
            <a:r>
              <a:rPr lang="tr-TR" dirty="0" smtClean="0"/>
              <a:t> </a:t>
            </a:r>
            <a:r>
              <a:rPr lang="tr-TR" dirty="0" err="1" smtClean="0"/>
              <a:t>Manufacturing</a:t>
            </a:r>
            <a:endParaRPr lang="tr-TR" dirty="0" smtClean="0"/>
          </a:p>
          <a:p>
            <a:pPr>
              <a:buFont typeface="Arial" charset="0"/>
              <a:buChar char="•"/>
            </a:pPr>
            <a:r>
              <a:rPr lang="tr-TR" dirty="0" smtClean="0"/>
              <a:t> </a:t>
            </a:r>
            <a:r>
              <a:rPr lang="tr-TR" dirty="0" err="1" smtClean="0"/>
              <a:t>Research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endParaRPr lang="tr-TR" dirty="0" smtClean="0"/>
          </a:p>
          <a:p>
            <a:pPr>
              <a:buFont typeface="Arial" charset="0"/>
              <a:buChar char="•"/>
            </a:pPr>
            <a:r>
              <a:rPr lang="tr-TR" dirty="0" smtClean="0"/>
              <a:t> </a:t>
            </a:r>
            <a:r>
              <a:rPr lang="tr-TR" dirty="0" err="1" smtClean="0"/>
              <a:t>Sales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marketing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 </a:t>
            </a:r>
            <a:r>
              <a:rPr lang="tr-TR" dirty="0" err="1" smtClean="0"/>
              <a:t>Agriculture</a:t>
            </a:r>
            <a:endParaRPr lang="tr-TR" dirty="0" smtClean="0"/>
          </a:p>
          <a:p>
            <a:pPr>
              <a:buFont typeface="Arial" charset="0"/>
              <a:buChar char="•"/>
            </a:pPr>
            <a:r>
              <a:rPr lang="tr-TR" dirty="0" smtClean="0"/>
              <a:t> </a:t>
            </a:r>
            <a:r>
              <a:rPr lang="tr-TR" dirty="0" err="1" smtClean="0"/>
              <a:t>Healthcare</a:t>
            </a:r>
            <a:r>
              <a:rPr lang="tr-TR" dirty="0" smtClean="0"/>
              <a:t> (e.g. </a:t>
            </a:r>
            <a:r>
              <a:rPr lang="tr-TR" dirty="0" err="1" smtClean="0"/>
              <a:t>imaging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CAD </a:t>
            </a:r>
            <a:r>
              <a:rPr lang="tr-TR" dirty="0" err="1" smtClean="0"/>
              <a:t>systems</a:t>
            </a:r>
            <a:r>
              <a:rPr lang="tr-TR" dirty="0" smtClean="0"/>
              <a:t>)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…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…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Where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9938" name="AutoShape 2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0" name="AutoShape 4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2" name="AutoShape 6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1000108"/>
            <a:ext cx="5500726" cy="5374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Where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9938" name="AutoShape 2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0" name="AutoShape 4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2" name="AutoShape 6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071546"/>
            <a:ext cx="8429684" cy="3768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93971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Where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9938" name="AutoShape 2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0" name="AutoShape 4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2" name="AutoShape 6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/>
          <a:srcRect l="5376" t="5315" r="5376" b="5401"/>
          <a:stretch>
            <a:fillRect/>
          </a:stretch>
        </p:blipFill>
        <p:spPr bwMode="auto">
          <a:xfrm>
            <a:off x="1571604" y="642918"/>
            <a:ext cx="5929354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93971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8" name="AutoShape 2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0" name="AutoShape 4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2" name="AutoShape 6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1643050"/>
            <a:ext cx="7801030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428596" y="357166"/>
            <a:ext cx="8215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Data,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Wisdom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5 Resim" descr="DIKW-Pyrami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75004"/>
            <a:ext cx="9144000" cy="45079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-46709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Issues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8" name="AutoShape 2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0" name="AutoShape 4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2" name="AutoShape 6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graphicFrame>
        <p:nvGraphicFramePr>
          <p:cNvPr id="8" name="Table 3"/>
          <p:cNvGraphicFramePr>
            <a:graphicFrameLocks noGrp="1"/>
          </p:cNvGraphicFramePr>
          <p:nvPr/>
        </p:nvGraphicFramePr>
        <p:xfrm>
          <a:off x="1500166" y="571480"/>
          <a:ext cx="6000792" cy="1725227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4F81BD">
                        <a:tint val="50000"/>
                        <a:satMod val="300000"/>
                      </a:srgbClr>
                    </a:gs>
                    <a:gs pos="35000">
                      <a:srgbClr val="4F81BD">
                        <a:tint val="37000"/>
                        <a:satMod val="300000"/>
                      </a:srgbClr>
                    </a:gs>
                    <a:gs pos="100000">
                      <a:srgbClr val="4F81BD">
                        <a:tint val="15000"/>
                        <a:satMod val="350000"/>
                      </a:srgbClr>
                    </a:gs>
                  </a:gsLst>
                  <a:lin ang="16200000" scaled="1"/>
                </a:gradFill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:tblPr>
              <a:tblGrid>
                <a:gridCol w="422095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7983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000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tr-TR" sz="2200" b="1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tr-TR" sz="22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sz="22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cyber</a:t>
                      </a:r>
                      <a:r>
                        <a:rPr lang="tr-TR" sz="22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sz="22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attack</a:t>
                      </a:r>
                      <a:r>
                        <a:rPr lang="tr-TR" sz="2200" b="1" baseline="0" dirty="0" smtClean="0">
                          <a:latin typeface="Arial" pitchFamily="34" charset="0"/>
                          <a:cs typeface="Arial" pitchFamily="34" charset="0"/>
                        </a:rPr>
                        <a:t> (on </a:t>
                      </a:r>
                      <a:r>
                        <a:rPr lang="tr-TR" sz="22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average</a:t>
                      </a:r>
                      <a:r>
                        <a:rPr lang="tr-TR" sz="2200" b="1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tr-T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tr-TR" sz="22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$250K</a:t>
                      </a:r>
                      <a:endParaRPr lang="tr-TR" sz="22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83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tr-TR" sz="2200" dirty="0">
                          <a:latin typeface="Arial" pitchFamily="34" charset="0"/>
                          <a:cs typeface="Arial" pitchFamily="34" charset="0"/>
                        </a:rPr>
                        <a:t>Tomahawk </a:t>
                      </a:r>
                      <a:r>
                        <a:rPr lang="tr-TR" sz="2200" dirty="0" err="1" smtClean="0">
                          <a:latin typeface="Arial" pitchFamily="34" charset="0"/>
                          <a:cs typeface="Arial" pitchFamily="34" charset="0"/>
                        </a:rPr>
                        <a:t>missile</a:t>
                      </a:r>
                      <a:endParaRPr lang="tr-T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tr-TR" sz="2200" dirty="0">
                          <a:latin typeface="Arial" pitchFamily="34" charset="0"/>
                          <a:cs typeface="Arial" pitchFamily="34" charset="0"/>
                        </a:rPr>
                        <a:t>$1.45 M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83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tr-TR" sz="2200" dirty="0" err="1">
                          <a:latin typeface="Arial" pitchFamily="34" charset="0"/>
                          <a:cs typeface="Arial" pitchFamily="34" charset="0"/>
                        </a:rPr>
                        <a:t>Patriot</a:t>
                      </a:r>
                      <a:r>
                        <a:rPr lang="tr-TR" sz="220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sz="2200" dirty="0" err="1" smtClean="0">
                          <a:latin typeface="Arial" pitchFamily="34" charset="0"/>
                          <a:cs typeface="Arial" pitchFamily="34" charset="0"/>
                        </a:rPr>
                        <a:t>missile</a:t>
                      </a:r>
                      <a:endParaRPr lang="tr-T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tr-TR" sz="2200" dirty="0">
                          <a:latin typeface="Arial" pitchFamily="34" charset="0"/>
                          <a:cs typeface="Arial" pitchFamily="34" charset="0"/>
                        </a:rPr>
                        <a:t>$4.54 M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83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tr-TR" sz="2200" dirty="0">
                          <a:latin typeface="Arial" pitchFamily="34" charset="0"/>
                          <a:cs typeface="Arial" pitchFamily="34" charset="0"/>
                        </a:rPr>
                        <a:t>F35(A) </a:t>
                      </a:r>
                      <a:r>
                        <a:rPr lang="tr-TR" sz="2200" dirty="0" err="1" smtClean="0">
                          <a:latin typeface="Arial" pitchFamily="34" charset="0"/>
                          <a:cs typeface="Arial" pitchFamily="34" charset="0"/>
                        </a:rPr>
                        <a:t>aircraft</a:t>
                      </a:r>
                      <a:endParaRPr lang="tr-T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tr-TR" sz="2200" dirty="0">
                          <a:latin typeface="Arial" pitchFamily="34" charset="0"/>
                          <a:cs typeface="Arial" pitchFamily="34" charset="0"/>
                        </a:rPr>
                        <a:t>$107 M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9" name="Group 11"/>
          <p:cNvGrpSpPr>
            <a:grpSpLocks/>
          </p:cNvGrpSpPr>
          <p:nvPr/>
        </p:nvGrpSpPr>
        <p:grpSpPr bwMode="auto">
          <a:xfrm>
            <a:off x="928662" y="2498110"/>
            <a:ext cx="7358114" cy="4071966"/>
            <a:chOff x="2971" y="2478"/>
            <a:chExt cx="2631" cy="1596"/>
          </a:xfrm>
        </p:grpSpPr>
        <p:pic>
          <p:nvPicPr>
            <p:cNvPr id="10" name="Picture 1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71" y="2478"/>
              <a:ext cx="2631" cy="159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Freeform 13"/>
            <p:cNvSpPr>
              <a:spLocks/>
            </p:cNvSpPr>
            <p:nvPr/>
          </p:nvSpPr>
          <p:spPr bwMode="auto">
            <a:xfrm>
              <a:off x="3834" y="3135"/>
              <a:ext cx="679" cy="163"/>
            </a:xfrm>
            <a:custGeom>
              <a:avLst/>
              <a:gdLst>
                <a:gd name="T0" fmla="*/ 21 w 679"/>
                <a:gd name="T1" fmla="*/ 3 h 163"/>
                <a:gd name="T2" fmla="*/ 0 w 679"/>
                <a:gd name="T3" fmla="*/ 96 h 163"/>
                <a:gd name="T4" fmla="*/ 57 w 679"/>
                <a:gd name="T5" fmla="*/ 123 h 163"/>
                <a:gd name="T6" fmla="*/ 78 w 679"/>
                <a:gd name="T7" fmla="*/ 129 h 163"/>
                <a:gd name="T8" fmla="*/ 201 w 679"/>
                <a:gd name="T9" fmla="*/ 126 h 163"/>
                <a:gd name="T10" fmla="*/ 564 w 679"/>
                <a:gd name="T11" fmla="*/ 129 h 163"/>
                <a:gd name="T12" fmla="*/ 603 w 679"/>
                <a:gd name="T13" fmla="*/ 132 h 163"/>
                <a:gd name="T14" fmla="*/ 615 w 679"/>
                <a:gd name="T15" fmla="*/ 159 h 163"/>
                <a:gd name="T16" fmla="*/ 621 w 679"/>
                <a:gd name="T17" fmla="*/ 159 h 163"/>
                <a:gd name="T18" fmla="*/ 635 w 679"/>
                <a:gd name="T19" fmla="*/ 158 h 163"/>
                <a:gd name="T20" fmla="*/ 644 w 679"/>
                <a:gd name="T21" fmla="*/ 149 h 163"/>
                <a:gd name="T22" fmla="*/ 656 w 679"/>
                <a:gd name="T23" fmla="*/ 143 h 163"/>
                <a:gd name="T24" fmla="*/ 654 w 679"/>
                <a:gd name="T25" fmla="*/ 135 h 163"/>
                <a:gd name="T26" fmla="*/ 677 w 679"/>
                <a:gd name="T27" fmla="*/ 59 h 163"/>
                <a:gd name="T28" fmla="*/ 639 w 679"/>
                <a:gd name="T29" fmla="*/ 48 h 163"/>
                <a:gd name="T30" fmla="*/ 624 w 679"/>
                <a:gd name="T31" fmla="*/ 36 h 163"/>
                <a:gd name="T32" fmla="*/ 546 w 679"/>
                <a:gd name="T33" fmla="*/ 9 h 163"/>
                <a:gd name="T34" fmla="*/ 327 w 679"/>
                <a:gd name="T35" fmla="*/ 21 h 163"/>
                <a:gd name="T36" fmla="*/ 21 w 679"/>
                <a:gd name="T37" fmla="*/ 3 h 1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79"/>
                <a:gd name="T58" fmla="*/ 0 h 163"/>
                <a:gd name="T59" fmla="*/ 679 w 679"/>
                <a:gd name="T60" fmla="*/ 163 h 1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79" h="163">
                  <a:moveTo>
                    <a:pt x="21" y="3"/>
                  </a:moveTo>
                  <a:cubicBezTo>
                    <a:pt x="20" y="33"/>
                    <a:pt x="29" y="77"/>
                    <a:pt x="0" y="96"/>
                  </a:cubicBezTo>
                  <a:cubicBezTo>
                    <a:pt x="11" y="128"/>
                    <a:pt x="24" y="120"/>
                    <a:pt x="57" y="123"/>
                  </a:cubicBezTo>
                  <a:cubicBezTo>
                    <a:pt x="63" y="146"/>
                    <a:pt x="54" y="130"/>
                    <a:pt x="78" y="129"/>
                  </a:cubicBezTo>
                  <a:cubicBezTo>
                    <a:pt x="119" y="128"/>
                    <a:pt x="160" y="127"/>
                    <a:pt x="201" y="126"/>
                  </a:cubicBezTo>
                  <a:cubicBezTo>
                    <a:pt x="322" y="134"/>
                    <a:pt x="443" y="131"/>
                    <a:pt x="564" y="129"/>
                  </a:cubicBezTo>
                  <a:cubicBezTo>
                    <a:pt x="578" y="131"/>
                    <a:pt x="590" y="136"/>
                    <a:pt x="603" y="132"/>
                  </a:cubicBezTo>
                  <a:cubicBezTo>
                    <a:pt x="609" y="139"/>
                    <a:pt x="612" y="155"/>
                    <a:pt x="615" y="159"/>
                  </a:cubicBezTo>
                  <a:cubicBezTo>
                    <a:pt x="618" y="163"/>
                    <a:pt x="618" y="159"/>
                    <a:pt x="621" y="159"/>
                  </a:cubicBezTo>
                  <a:cubicBezTo>
                    <a:pt x="624" y="161"/>
                    <a:pt x="629" y="159"/>
                    <a:pt x="635" y="158"/>
                  </a:cubicBezTo>
                  <a:cubicBezTo>
                    <a:pt x="639" y="156"/>
                    <a:pt x="641" y="151"/>
                    <a:pt x="644" y="149"/>
                  </a:cubicBezTo>
                  <a:cubicBezTo>
                    <a:pt x="647" y="147"/>
                    <a:pt x="654" y="145"/>
                    <a:pt x="656" y="143"/>
                  </a:cubicBezTo>
                  <a:cubicBezTo>
                    <a:pt x="660" y="139"/>
                    <a:pt x="654" y="135"/>
                    <a:pt x="654" y="135"/>
                  </a:cubicBezTo>
                  <a:cubicBezTo>
                    <a:pt x="654" y="121"/>
                    <a:pt x="679" y="73"/>
                    <a:pt x="677" y="59"/>
                  </a:cubicBezTo>
                  <a:cubicBezTo>
                    <a:pt x="675" y="45"/>
                    <a:pt x="648" y="52"/>
                    <a:pt x="639" y="48"/>
                  </a:cubicBezTo>
                  <a:cubicBezTo>
                    <a:pt x="622" y="22"/>
                    <a:pt x="645" y="53"/>
                    <a:pt x="624" y="36"/>
                  </a:cubicBezTo>
                  <a:cubicBezTo>
                    <a:pt x="585" y="4"/>
                    <a:pt x="626" y="13"/>
                    <a:pt x="546" y="9"/>
                  </a:cubicBezTo>
                  <a:cubicBezTo>
                    <a:pt x="514" y="10"/>
                    <a:pt x="379" y="0"/>
                    <a:pt x="327" y="21"/>
                  </a:cubicBezTo>
                  <a:cubicBezTo>
                    <a:pt x="217" y="19"/>
                    <a:pt x="126" y="19"/>
                    <a:pt x="21" y="3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tr-TR"/>
            </a:p>
          </p:txBody>
        </p:sp>
        <p:sp>
          <p:nvSpPr>
            <p:cNvPr id="12" name="Freeform 14"/>
            <p:cNvSpPr>
              <a:spLocks/>
            </p:cNvSpPr>
            <p:nvPr/>
          </p:nvSpPr>
          <p:spPr bwMode="auto">
            <a:xfrm>
              <a:off x="4160" y="2612"/>
              <a:ext cx="310" cy="167"/>
            </a:xfrm>
            <a:custGeom>
              <a:avLst/>
              <a:gdLst>
                <a:gd name="T0" fmla="*/ 8 w 310"/>
                <a:gd name="T1" fmla="*/ 0 h 167"/>
                <a:gd name="T2" fmla="*/ 6 w 310"/>
                <a:gd name="T3" fmla="*/ 28 h 167"/>
                <a:gd name="T4" fmla="*/ 4 w 310"/>
                <a:gd name="T5" fmla="*/ 36 h 167"/>
                <a:gd name="T6" fmla="*/ 0 w 310"/>
                <a:gd name="T7" fmla="*/ 92 h 167"/>
                <a:gd name="T8" fmla="*/ 14 w 310"/>
                <a:gd name="T9" fmla="*/ 114 h 167"/>
                <a:gd name="T10" fmla="*/ 48 w 310"/>
                <a:gd name="T11" fmla="*/ 144 h 167"/>
                <a:gd name="T12" fmla="*/ 62 w 310"/>
                <a:gd name="T13" fmla="*/ 140 h 167"/>
                <a:gd name="T14" fmla="*/ 178 w 310"/>
                <a:gd name="T15" fmla="*/ 144 h 167"/>
                <a:gd name="T16" fmla="*/ 282 w 310"/>
                <a:gd name="T17" fmla="*/ 146 h 167"/>
                <a:gd name="T18" fmla="*/ 294 w 310"/>
                <a:gd name="T19" fmla="*/ 92 h 167"/>
                <a:gd name="T20" fmla="*/ 268 w 310"/>
                <a:gd name="T21" fmla="*/ 20 h 167"/>
                <a:gd name="T22" fmla="*/ 110 w 310"/>
                <a:gd name="T23" fmla="*/ 16 h 167"/>
                <a:gd name="T24" fmla="*/ 4 w 310"/>
                <a:gd name="T25" fmla="*/ 12 h 16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10"/>
                <a:gd name="T40" fmla="*/ 0 h 167"/>
                <a:gd name="T41" fmla="*/ 310 w 310"/>
                <a:gd name="T42" fmla="*/ 167 h 16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10" h="167">
                  <a:moveTo>
                    <a:pt x="8" y="0"/>
                  </a:moveTo>
                  <a:cubicBezTo>
                    <a:pt x="7" y="9"/>
                    <a:pt x="7" y="19"/>
                    <a:pt x="6" y="28"/>
                  </a:cubicBezTo>
                  <a:cubicBezTo>
                    <a:pt x="6" y="31"/>
                    <a:pt x="4" y="33"/>
                    <a:pt x="4" y="36"/>
                  </a:cubicBezTo>
                  <a:cubicBezTo>
                    <a:pt x="2" y="55"/>
                    <a:pt x="0" y="92"/>
                    <a:pt x="0" y="92"/>
                  </a:cubicBezTo>
                  <a:cubicBezTo>
                    <a:pt x="2" y="108"/>
                    <a:pt x="0" y="109"/>
                    <a:pt x="14" y="114"/>
                  </a:cubicBezTo>
                  <a:cubicBezTo>
                    <a:pt x="24" y="129"/>
                    <a:pt x="32" y="142"/>
                    <a:pt x="48" y="144"/>
                  </a:cubicBezTo>
                  <a:cubicBezTo>
                    <a:pt x="82" y="155"/>
                    <a:pt x="49" y="127"/>
                    <a:pt x="62" y="140"/>
                  </a:cubicBezTo>
                  <a:cubicBezTo>
                    <a:pt x="89" y="167"/>
                    <a:pt x="139" y="143"/>
                    <a:pt x="178" y="144"/>
                  </a:cubicBezTo>
                  <a:cubicBezTo>
                    <a:pt x="225" y="146"/>
                    <a:pt x="236" y="148"/>
                    <a:pt x="282" y="146"/>
                  </a:cubicBezTo>
                  <a:cubicBezTo>
                    <a:pt x="301" y="133"/>
                    <a:pt x="293" y="120"/>
                    <a:pt x="294" y="92"/>
                  </a:cubicBezTo>
                  <a:cubicBezTo>
                    <a:pt x="292" y="30"/>
                    <a:pt x="310" y="26"/>
                    <a:pt x="268" y="20"/>
                  </a:cubicBezTo>
                  <a:cubicBezTo>
                    <a:pt x="216" y="24"/>
                    <a:pt x="161" y="17"/>
                    <a:pt x="110" y="16"/>
                  </a:cubicBezTo>
                  <a:cubicBezTo>
                    <a:pt x="74" y="11"/>
                    <a:pt x="43" y="12"/>
                    <a:pt x="4" y="12"/>
                  </a:cubicBezTo>
                </a:path>
              </a:pathLst>
            </a:custGeom>
            <a:solidFill>
              <a:srgbClr val="FFFFFF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tr-TR"/>
            </a:p>
          </p:txBody>
        </p:sp>
        <p:sp>
          <p:nvSpPr>
            <p:cNvPr id="13" name="Text Box 15"/>
            <p:cNvSpPr txBox="1">
              <a:spLocks noChangeArrowheads="1"/>
            </p:cNvSpPr>
            <p:nvPr/>
          </p:nvSpPr>
          <p:spPr bwMode="auto">
            <a:xfrm>
              <a:off x="3953" y="2594"/>
              <a:ext cx="862" cy="17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80000"/>
                </a:lnSpc>
                <a:spcBef>
                  <a:spcPct val="50000"/>
                </a:spcBef>
                <a:tabLst>
                  <a:tab pos="450850" algn="l"/>
                </a:tabLst>
              </a:pPr>
              <a:r>
                <a:rPr lang="tr-TR" altLang="tr-TR" sz="2200" b="1" dirty="0" smtClean="0"/>
                <a:t>COST</a:t>
              </a:r>
              <a:endParaRPr lang="tr-TR" altLang="tr-TR" sz="2200" b="1" dirty="0"/>
            </a:p>
          </p:txBody>
        </p:sp>
        <p:sp>
          <p:nvSpPr>
            <p:cNvPr id="14" name="Text Box 16"/>
            <p:cNvSpPr txBox="1">
              <a:spLocks noChangeArrowheads="1"/>
            </p:cNvSpPr>
            <p:nvPr/>
          </p:nvSpPr>
          <p:spPr bwMode="auto">
            <a:xfrm>
              <a:off x="3579" y="3098"/>
              <a:ext cx="1260" cy="17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80000"/>
                </a:lnSpc>
                <a:spcBef>
                  <a:spcPct val="50000"/>
                </a:spcBef>
                <a:tabLst>
                  <a:tab pos="450850" algn="l"/>
                </a:tabLst>
              </a:pPr>
              <a:r>
                <a:rPr lang="tr-TR" altLang="tr-TR" sz="2200" b="1" dirty="0" smtClean="0"/>
                <a:t>AVAILABILITY</a:t>
              </a:r>
              <a:endParaRPr lang="tr-TR" altLang="tr-TR" sz="2200" b="1" dirty="0"/>
            </a:p>
          </p:txBody>
        </p:sp>
        <p:sp>
          <p:nvSpPr>
            <p:cNvPr id="15" name="Freeform 17"/>
            <p:cNvSpPr>
              <a:spLocks/>
            </p:cNvSpPr>
            <p:nvPr/>
          </p:nvSpPr>
          <p:spPr bwMode="auto">
            <a:xfrm>
              <a:off x="3243" y="2730"/>
              <a:ext cx="2079" cy="672"/>
            </a:xfrm>
            <a:custGeom>
              <a:avLst/>
              <a:gdLst>
                <a:gd name="T0" fmla="*/ 0 w 2079"/>
                <a:gd name="T1" fmla="*/ 672 h 672"/>
                <a:gd name="T2" fmla="*/ 297 w 2079"/>
                <a:gd name="T3" fmla="*/ 666 h 672"/>
                <a:gd name="T4" fmla="*/ 423 w 2079"/>
                <a:gd name="T5" fmla="*/ 621 h 672"/>
                <a:gd name="T6" fmla="*/ 465 w 2079"/>
                <a:gd name="T7" fmla="*/ 600 h 672"/>
                <a:gd name="T8" fmla="*/ 504 w 2079"/>
                <a:gd name="T9" fmla="*/ 597 h 672"/>
                <a:gd name="T10" fmla="*/ 537 w 2079"/>
                <a:gd name="T11" fmla="*/ 582 h 672"/>
                <a:gd name="T12" fmla="*/ 609 w 2079"/>
                <a:gd name="T13" fmla="*/ 570 h 672"/>
                <a:gd name="T14" fmla="*/ 645 w 2079"/>
                <a:gd name="T15" fmla="*/ 561 h 672"/>
                <a:gd name="T16" fmla="*/ 663 w 2079"/>
                <a:gd name="T17" fmla="*/ 555 h 672"/>
                <a:gd name="T18" fmla="*/ 1212 w 2079"/>
                <a:gd name="T19" fmla="*/ 564 h 672"/>
                <a:gd name="T20" fmla="*/ 1446 w 2079"/>
                <a:gd name="T21" fmla="*/ 561 h 672"/>
                <a:gd name="T22" fmla="*/ 1494 w 2079"/>
                <a:gd name="T23" fmla="*/ 570 h 672"/>
                <a:gd name="T24" fmla="*/ 1572 w 2079"/>
                <a:gd name="T25" fmla="*/ 582 h 672"/>
                <a:gd name="T26" fmla="*/ 1728 w 2079"/>
                <a:gd name="T27" fmla="*/ 558 h 672"/>
                <a:gd name="T28" fmla="*/ 1746 w 2079"/>
                <a:gd name="T29" fmla="*/ 531 h 672"/>
                <a:gd name="T30" fmla="*/ 1779 w 2079"/>
                <a:gd name="T31" fmla="*/ 486 h 672"/>
                <a:gd name="T32" fmla="*/ 1821 w 2079"/>
                <a:gd name="T33" fmla="*/ 429 h 672"/>
                <a:gd name="T34" fmla="*/ 1875 w 2079"/>
                <a:gd name="T35" fmla="*/ 345 h 672"/>
                <a:gd name="T36" fmla="*/ 1914 w 2079"/>
                <a:gd name="T37" fmla="*/ 285 h 672"/>
                <a:gd name="T38" fmla="*/ 1968 w 2079"/>
                <a:gd name="T39" fmla="*/ 198 h 672"/>
                <a:gd name="T40" fmla="*/ 2007 w 2079"/>
                <a:gd name="T41" fmla="*/ 126 h 672"/>
                <a:gd name="T42" fmla="*/ 2061 w 2079"/>
                <a:gd name="T43" fmla="*/ 45 h 672"/>
                <a:gd name="T44" fmla="*/ 2079 w 2079"/>
                <a:gd name="T45" fmla="*/ 0 h 67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079"/>
                <a:gd name="T70" fmla="*/ 0 h 672"/>
                <a:gd name="T71" fmla="*/ 2079 w 2079"/>
                <a:gd name="T72" fmla="*/ 672 h 67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079" h="672">
                  <a:moveTo>
                    <a:pt x="0" y="672"/>
                  </a:moveTo>
                  <a:cubicBezTo>
                    <a:pt x="99" y="670"/>
                    <a:pt x="198" y="668"/>
                    <a:pt x="297" y="666"/>
                  </a:cubicBezTo>
                  <a:cubicBezTo>
                    <a:pt x="341" y="665"/>
                    <a:pt x="381" y="626"/>
                    <a:pt x="423" y="621"/>
                  </a:cubicBezTo>
                  <a:cubicBezTo>
                    <a:pt x="437" y="619"/>
                    <a:pt x="451" y="601"/>
                    <a:pt x="465" y="600"/>
                  </a:cubicBezTo>
                  <a:cubicBezTo>
                    <a:pt x="482" y="597"/>
                    <a:pt x="487" y="600"/>
                    <a:pt x="504" y="597"/>
                  </a:cubicBezTo>
                  <a:cubicBezTo>
                    <a:pt x="514" y="595"/>
                    <a:pt x="528" y="585"/>
                    <a:pt x="537" y="582"/>
                  </a:cubicBezTo>
                  <a:cubicBezTo>
                    <a:pt x="556" y="580"/>
                    <a:pt x="591" y="574"/>
                    <a:pt x="609" y="570"/>
                  </a:cubicBezTo>
                  <a:cubicBezTo>
                    <a:pt x="617" y="562"/>
                    <a:pt x="634" y="565"/>
                    <a:pt x="645" y="561"/>
                  </a:cubicBezTo>
                  <a:cubicBezTo>
                    <a:pt x="651" y="559"/>
                    <a:pt x="663" y="555"/>
                    <a:pt x="663" y="555"/>
                  </a:cubicBezTo>
                  <a:cubicBezTo>
                    <a:pt x="844" y="568"/>
                    <a:pt x="1033" y="563"/>
                    <a:pt x="1212" y="564"/>
                  </a:cubicBezTo>
                  <a:cubicBezTo>
                    <a:pt x="1274" y="548"/>
                    <a:pt x="1398" y="560"/>
                    <a:pt x="1446" y="561"/>
                  </a:cubicBezTo>
                  <a:cubicBezTo>
                    <a:pt x="1462" y="566"/>
                    <a:pt x="1478" y="567"/>
                    <a:pt x="1494" y="570"/>
                  </a:cubicBezTo>
                  <a:cubicBezTo>
                    <a:pt x="1514" y="570"/>
                    <a:pt x="1533" y="584"/>
                    <a:pt x="1572" y="582"/>
                  </a:cubicBezTo>
                  <a:cubicBezTo>
                    <a:pt x="1611" y="580"/>
                    <a:pt x="1699" y="566"/>
                    <a:pt x="1728" y="558"/>
                  </a:cubicBezTo>
                  <a:cubicBezTo>
                    <a:pt x="1734" y="549"/>
                    <a:pt x="1740" y="540"/>
                    <a:pt x="1746" y="531"/>
                  </a:cubicBezTo>
                  <a:cubicBezTo>
                    <a:pt x="1755" y="519"/>
                    <a:pt x="1771" y="497"/>
                    <a:pt x="1779" y="486"/>
                  </a:cubicBezTo>
                  <a:cubicBezTo>
                    <a:pt x="1791" y="469"/>
                    <a:pt x="1805" y="453"/>
                    <a:pt x="1821" y="429"/>
                  </a:cubicBezTo>
                  <a:cubicBezTo>
                    <a:pt x="1834" y="409"/>
                    <a:pt x="1859" y="369"/>
                    <a:pt x="1875" y="345"/>
                  </a:cubicBezTo>
                  <a:cubicBezTo>
                    <a:pt x="1881" y="327"/>
                    <a:pt x="1905" y="302"/>
                    <a:pt x="1914" y="285"/>
                  </a:cubicBezTo>
                  <a:cubicBezTo>
                    <a:pt x="1929" y="261"/>
                    <a:pt x="1952" y="224"/>
                    <a:pt x="1968" y="198"/>
                  </a:cubicBezTo>
                  <a:cubicBezTo>
                    <a:pt x="1981" y="181"/>
                    <a:pt x="1996" y="142"/>
                    <a:pt x="2007" y="126"/>
                  </a:cubicBezTo>
                  <a:cubicBezTo>
                    <a:pt x="2023" y="100"/>
                    <a:pt x="2049" y="66"/>
                    <a:pt x="2061" y="45"/>
                  </a:cubicBezTo>
                  <a:cubicBezTo>
                    <a:pt x="2065" y="28"/>
                    <a:pt x="2079" y="18"/>
                    <a:pt x="2079" y="0"/>
                  </a:cubicBezTo>
                </a:path>
              </a:pathLst>
            </a:custGeom>
            <a:noFill/>
            <a:ln w="38100">
              <a:solidFill>
                <a:srgbClr val="777777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tr-T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93971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Issues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8" name="AutoShape 2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0" name="AutoShape 4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2" name="AutoShape 6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242" name="AutoShape 2" descr="cyber attack types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8" name="7 Resim" descr="indi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857232"/>
            <a:ext cx="7910097" cy="46434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93971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Issues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8" name="AutoShape 2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0" name="AutoShape 4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942" name="AutoShape 6" descr="cloud computing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7106" name="AutoShape 2" descr="information CIA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7108" name="AutoShape 4" descr="information CIA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47110" name="Picture 6" descr="information CIA ile ilgili gÃ¶rsel sonuc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1071546"/>
            <a:ext cx="3857652" cy="4128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642910" y="1214422"/>
            <a:ext cx="7858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Data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Raw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facts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symbols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l="48958" t="30789" r="21436" b="55000"/>
          <a:stretch>
            <a:fillRect/>
          </a:stretch>
        </p:blipFill>
        <p:spPr bwMode="auto">
          <a:xfrm>
            <a:off x="214282" y="1928802"/>
            <a:ext cx="8572560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Metin kutusu"/>
          <p:cNvSpPr txBox="1"/>
          <p:nvPr/>
        </p:nvSpPr>
        <p:spPr>
          <a:xfrm>
            <a:off x="428596" y="357166"/>
            <a:ext cx="8215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Data,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Wisdom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1357298"/>
            <a:ext cx="83582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Data but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organised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processed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valuable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data.</a:t>
            </a:r>
          </a:p>
          <a:p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nswers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"who", "what", "where", and "when"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questions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428596" y="357166"/>
            <a:ext cx="8215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Data,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Wisdom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1071538" y="1857364"/>
            <a:ext cx="2357454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Data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5643570" y="1857364"/>
            <a:ext cx="2357454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Information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8 Düz Ok Bağlayıcısı"/>
          <p:cNvCxnSpPr>
            <a:stCxn id="6" idx="3"/>
            <a:endCxn id="7" idx="1"/>
          </p:cNvCxnSpPr>
          <p:nvPr/>
        </p:nvCxnSpPr>
        <p:spPr>
          <a:xfrm>
            <a:off x="3428992" y="2464587"/>
            <a:ext cx="221457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Dikdörtgen"/>
          <p:cNvSpPr/>
          <p:nvPr/>
        </p:nvSpPr>
        <p:spPr>
          <a:xfrm>
            <a:off x="5715008" y="4429132"/>
            <a:ext cx="2357454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Knowledge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10 Oval"/>
          <p:cNvSpPr/>
          <p:nvPr/>
        </p:nvSpPr>
        <p:spPr>
          <a:xfrm>
            <a:off x="3500430" y="1785926"/>
            <a:ext cx="2071702" cy="1500198"/>
          </a:xfrm>
          <a:prstGeom prst="ellipse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0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r-TR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PROCESS</a:t>
            </a:r>
            <a:endParaRPr lang="tr-TR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24 Düz Ok Bağlayıcısı"/>
          <p:cNvCxnSpPr>
            <a:stCxn id="10" idx="0"/>
            <a:endCxn id="11" idx="4"/>
          </p:cNvCxnSpPr>
          <p:nvPr/>
        </p:nvCxnSpPr>
        <p:spPr>
          <a:xfrm rot="16200000" flipV="1">
            <a:off x="5143504" y="2678901"/>
            <a:ext cx="1143008" cy="2357454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Metin kutusu"/>
          <p:cNvSpPr txBox="1"/>
          <p:nvPr/>
        </p:nvSpPr>
        <p:spPr>
          <a:xfrm>
            <a:off x="4857752" y="3714752"/>
            <a:ext cx="2000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MAKE USE OF</a:t>
            </a:r>
            <a:endParaRPr lang="tr-TR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27 Metin kutusu"/>
          <p:cNvSpPr txBox="1"/>
          <p:nvPr/>
        </p:nvSpPr>
        <p:spPr>
          <a:xfrm>
            <a:off x="428596" y="357166"/>
            <a:ext cx="8215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Data,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Wisdom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Metin kutusu"/>
          <p:cNvSpPr txBox="1"/>
          <p:nvPr/>
        </p:nvSpPr>
        <p:spPr>
          <a:xfrm>
            <a:off x="357158" y="1000108"/>
            <a:ext cx="8358246" cy="236988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Data</a:t>
            </a:r>
            <a:br>
              <a:rPr lang="tr-TR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09/01 18:29:45: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Message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InterMapper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5.8.1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Event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Critical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Name: 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http://website-host.leeds.ac.uk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Nagios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Plugin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Document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: Unix: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Webhosting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Address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: 129.11.1.1</a:t>
            </a:r>
            <a:br>
              <a:rPr lang="tr-TR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Probe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Type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Nagios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Plugin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Condition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: CRITICAL –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Socket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timeout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after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seconds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Time since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last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reported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down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: 39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days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, 3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hours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, 12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minutes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, 47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seconds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Device’s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 smtClean="0">
                <a:latin typeface="Times New Roman" pitchFamily="18" charset="0"/>
                <a:cs typeface="Times New Roman" pitchFamily="18" charset="0"/>
              </a:rPr>
              <a:t>up</a:t>
            </a:r>
            <a:r>
              <a:rPr lang="tr-TR" sz="1600" i="1" dirty="0" smtClean="0">
                <a:latin typeface="Times New Roman" pitchFamily="18" charset="0"/>
                <a:cs typeface="Times New Roman" pitchFamily="18" charset="0"/>
              </a:rPr>
              <a:t> time: N/A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12 Metin kutusu"/>
          <p:cNvSpPr txBox="1"/>
          <p:nvPr/>
        </p:nvSpPr>
        <p:spPr>
          <a:xfrm>
            <a:off x="353646" y="3488960"/>
            <a:ext cx="8361758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Information</a:t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This alert relates to one of our website servers.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This is not normal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behaviour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13 Metin kutusu"/>
          <p:cNvSpPr txBox="1"/>
          <p:nvPr/>
        </p:nvSpPr>
        <p:spPr>
          <a:xfrm>
            <a:off x="357158" y="4286256"/>
            <a:ext cx="8361758" cy="1384995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r-TR" sz="2000" b="1" dirty="0" err="1" smtClean="0">
                <a:latin typeface="Times New Roman" pitchFamily="18" charset="0"/>
                <a:cs typeface="Times New Roman" pitchFamily="18" charset="0"/>
              </a:rPr>
              <a:t>Knowledge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There is a planned network upgrade in one of our data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centres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between 18:00 – 19:00 which is expected to cause network outages.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 server is part of a clustered pair with only one node affected, so service to end users will not be interrupted.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15 Metin kutusu"/>
          <p:cNvSpPr txBox="1"/>
          <p:nvPr/>
        </p:nvSpPr>
        <p:spPr>
          <a:xfrm>
            <a:off x="360670" y="5771464"/>
            <a:ext cx="8361758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Wisdom</a:t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No action is required.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16 Metin kutusu"/>
          <p:cNvSpPr txBox="1"/>
          <p:nvPr/>
        </p:nvSpPr>
        <p:spPr>
          <a:xfrm>
            <a:off x="428596" y="357166"/>
            <a:ext cx="8215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Data,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Wisdom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Quality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714348" y="928670"/>
            <a:ext cx="7643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Quality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Quality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of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decision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3000364" y="1500174"/>
            <a:ext cx="271464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Accessible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Accurate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Complete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Economical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Flexible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Relevant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Reliable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Secure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Simple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Timely 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Verifiable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Definition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Various information system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2" y="1000108"/>
            <a:ext cx="4286280" cy="4286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25223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Types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8 Diyagram"/>
          <p:cNvGraphicFramePr/>
          <p:nvPr/>
        </p:nvGraphicFramePr>
        <p:xfrm>
          <a:off x="1071538" y="1000108"/>
          <a:ext cx="7119966" cy="4675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1862</Words>
  <Application>Microsoft Office PowerPoint</Application>
  <PresentationFormat>Ekran Gösterisi (4:3)</PresentationFormat>
  <Paragraphs>260</Paragraphs>
  <Slides>22</Slides>
  <Notes>22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Metropol</dc:creator>
  <cp:lastModifiedBy>Metropol</cp:lastModifiedBy>
  <cp:revision>102</cp:revision>
  <dcterms:created xsi:type="dcterms:W3CDTF">2019-09-07T19:50:14Z</dcterms:created>
  <dcterms:modified xsi:type="dcterms:W3CDTF">2020-05-07T21:18:49Z</dcterms:modified>
</cp:coreProperties>
</file>