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endParaRPr lang="tr-TR" altLang="tr-TR" dirty="0" smtClean="0"/>
          </a:p>
          <a:p>
            <a:pPr marL="0" indent="0" algn="ctr">
              <a:buNone/>
            </a:pPr>
            <a:r>
              <a:rPr lang="tr-TR" altLang="tr-TR" dirty="0" smtClean="0"/>
              <a:t>VII. HAFTA</a:t>
            </a:r>
          </a:p>
          <a:p>
            <a:pPr marL="0" indent="0" algn="ctr">
              <a:buNone/>
            </a:pPr>
            <a:r>
              <a:rPr lang="tr-TR" altLang="tr-TR" dirty="0" smtClean="0"/>
              <a:t>ARA SINAV HAFTASI</a:t>
            </a:r>
          </a:p>
          <a:p>
            <a:pPr marL="0" indent="0">
              <a:buFont typeface="Arial" charset="0"/>
              <a:buNone/>
            </a:pPr>
            <a:endParaRPr lang="tr-TR" altLang="tr-TR" dirty="0" smtClean="0"/>
          </a:p>
          <a:p>
            <a:pPr marL="0" indent="0" algn="ctr">
              <a:buFont typeface="Arial" charset="0"/>
              <a:buNone/>
            </a:pPr>
            <a:r>
              <a:rPr lang="tr-TR" altLang="tr-TR" dirty="0" smtClean="0"/>
              <a:t>VIII. HAFTA</a:t>
            </a:r>
          </a:p>
          <a:p>
            <a:pPr marL="0" indent="0" algn="ctr">
              <a:buFont typeface="Arial" charset="0"/>
              <a:buNone/>
            </a:pPr>
            <a:r>
              <a:rPr lang="tr-TR" altLang="tr-TR" dirty="0" smtClean="0"/>
              <a:t>SERMAYE PİYASASI HUKUKUNDA GEÇERLİ İLKELER</a:t>
            </a:r>
          </a:p>
        </p:txBody>
      </p:sp>
      <p:sp>
        <p:nvSpPr>
          <p:cNvPr id="58372" name="Altbilgi Yer Tutucusu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tr-TR" altLang="tr-TR" sz="1200">
                <a:solidFill>
                  <a:srgbClr val="898989"/>
                </a:solidFill>
              </a:rPr>
              <a:t>Arş. Gör. Gökhan AYDOĞAN</a:t>
            </a:r>
          </a:p>
        </p:txBody>
      </p:sp>
      <p:sp>
        <p:nvSpPr>
          <p:cNvPr id="58373" name="Slayt Numarası Yer Tutucusu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fld id="{B39DF239-0B69-492C-9762-F2F0574A6D35}" type="slidenum">
              <a:rPr lang="tr-TR" altLang="tr-TR" sz="1200">
                <a:solidFill>
                  <a:srgbClr val="898989"/>
                </a:solidFill>
              </a:rPr>
              <a:pPr/>
              <a:t>1</a:t>
            </a:fld>
            <a:endParaRPr lang="tr-TR" altLang="tr-TR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926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Başlık"/>
          <p:cNvSpPr>
            <a:spLocks noGrp="1"/>
          </p:cNvSpPr>
          <p:nvPr>
            <p:ph type="title"/>
          </p:nvPr>
        </p:nvSpPr>
        <p:spPr>
          <a:xfrm>
            <a:off x="395288" y="274638"/>
            <a:ext cx="8291512" cy="1354137"/>
          </a:xfrm>
        </p:spPr>
        <p:txBody>
          <a:bodyPr>
            <a:normAutofit fontScale="90000"/>
          </a:bodyPr>
          <a:lstStyle/>
          <a:p>
            <a:r>
              <a:rPr lang="tr-TR" altLang="tr-TR" b="1" smtClean="0"/>
              <a:t>Sermaye Piyasası Hukukunda Geçerli İlkeler</a:t>
            </a:r>
          </a:p>
        </p:txBody>
      </p:sp>
      <p:sp>
        <p:nvSpPr>
          <p:cNvPr id="59395" name="2 İçerik Yer Tutucusu"/>
          <p:cNvSpPr>
            <a:spLocks noGrp="1"/>
          </p:cNvSpPr>
          <p:nvPr>
            <p:ph idx="1"/>
          </p:nvPr>
        </p:nvSpPr>
        <p:spPr>
          <a:xfrm>
            <a:off x="1116013" y="1628775"/>
            <a:ext cx="7127875" cy="47275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tr-TR" altLang="tr-TR" sz="1000" smtClean="0"/>
          </a:p>
          <a:p>
            <a:r>
              <a:rPr lang="tr-TR" altLang="tr-TR" sz="2500" smtClean="0"/>
              <a:t>Güven İlkesi</a:t>
            </a:r>
          </a:p>
          <a:p>
            <a:endParaRPr lang="tr-TR" altLang="tr-TR" sz="2500" smtClean="0"/>
          </a:p>
          <a:p>
            <a:r>
              <a:rPr lang="tr-TR" altLang="tr-TR" sz="2500" smtClean="0"/>
              <a:t>Dürüstlük İlkesi</a:t>
            </a:r>
          </a:p>
          <a:p>
            <a:endParaRPr lang="tr-TR" altLang="tr-TR" sz="2500" smtClean="0"/>
          </a:p>
          <a:p>
            <a:r>
              <a:rPr lang="tr-TR" altLang="tr-TR" sz="2500" smtClean="0"/>
              <a:t>Sürat İlkesi</a:t>
            </a:r>
          </a:p>
          <a:p>
            <a:endParaRPr lang="tr-TR" altLang="tr-TR" sz="2500" smtClean="0"/>
          </a:p>
          <a:p>
            <a:r>
              <a:rPr lang="tr-TR" altLang="tr-TR" sz="2500" smtClean="0"/>
              <a:t>Serbestlik İlkesi</a:t>
            </a:r>
          </a:p>
          <a:p>
            <a:endParaRPr lang="tr-TR" altLang="tr-TR" sz="2500" smtClean="0"/>
          </a:p>
          <a:p>
            <a:r>
              <a:rPr lang="tr-TR" altLang="tr-TR" sz="2500" smtClean="0"/>
              <a:t>Bağımsız Denetim İlkesi / Kurumsal Yönetim İlkesi</a:t>
            </a:r>
          </a:p>
        </p:txBody>
      </p:sp>
      <p:sp>
        <p:nvSpPr>
          <p:cNvPr id="59396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95864F3-C383-45F6-B282-F809B5E47287}" type="slidenum">
              <a:rPr lang="tr-TR" altLang="tr-TR" sz="1200">
                <a:latin typeface="Verdana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tr-TR" altLang="tr-TR" sz="1200">
              <a:latin typeface="Verdana" pitchFamily="34" charset="0"/>
            </a:endParaRPr>
          </a:p>
        </p:txBody>
      </p:sp>
      <p:sp>
        <p:nvSpPr>
          <p:cNvPr id="59397" name="Altbilgi Yer Tutucusu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200">
                <a:solidFill>
                  <a:srgbClr val="898989"/>
                </a:solidFill>
                <a:latin typeface="Verdana" pitchFamily="34" charset="0"/>
                <a:cs typeface="Arial" charset="0"/>
              </a:rPr>
              <a:t>Arş. Gör. Gökhan AYDOĞAN</a:t>
            </a:r>
          </a:p>
        </p:txBody>
      </p:sp>
    </p:spTree>
    <p:extLst>
      <p:ext uri="{BB962C8B-B14F-4D97-AF65-F5344CB8AC3E}">
        <p14:creationId xmlns:p14="http://schemas.microsoft.com/office/powerpoint/2010/main" val="284787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Güven İlkesinin Önemi</a:t>
            </a:r>
          </a:p>
        </p:txBody>
      </p:sp>
      <p:sp>
        <p:nvSpPr>
          <p:cNvPr id="60419" name="2 İçerik Yer Tutucusu"/>
          <p:cNvSpPr>
            <a:spLocks noGrp="1"/>
          </p:cNvSpPr>
          <p:nvPr>
            <p:ph idx="1"/>
          </p:nvPr>
        </p:nvSpPr>
        <p:spPr>
          <a:xfrm>
            <a:off x="457200" y="1700213"/>
            <a:ext cx="8291513" cy="47529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altLang="tr-TR" b="1" smtClean="0"/>
              <a:t>	6362 sayılı SerPK:</a:t>
            </a:r>
          </a:p>
          <a:p>
            <a:pPr>
              <a:buFont typeface="Wingdings" pitchFamily="2" charset="2"/>
              <a:buNone/>
            </a:pPr>
            <a:r>
              <a:rPr lang="tr-TR" altLang="tr-TR" b="1" smtClean="0"/>
              <a:t>	Amaç</a:t>
            </a:r>
            <a:endParaRPr lang="tr-TR" altLang="tr-TR" smtClean="0"/>
          </a:p>
          <a:p>
            <a:pPr>
              <a:buFont typeface="Wingdings" pitchFamily="2" charset="2"/>
              <a:buNone/>
            </a:pPr>
            <a:r>
              <a:rPr lang="tr-TR" altLang="tr-TR" b="1" smtClean="0"/>
              <a:t>	MADDE 1 –</a:t>
            </a:r>
            <a:r>
              <a:rPr lang="tr-TR" altLang="tr-TR" smtClean="0"/>
              <a:t> (1) Bu Kanunun amacı; sermaye piyasasının </a:t>
            </a:r>
            <a:r>
              <a:rPr lang="tr-TR" altLang="tr-TR" b="1" i="1" u="sng" smtClean="0">
                <a:solidFill>
                  <a:srgbClr val="FF0000"/>
                </a:solidFill>
              </a:rPr>
              <a:t>güvenilir</a:t>
            </a:r>
            <a:r>
              <a:rPr lang="tr-TR" altLang="tr-TR" smtClean="0"/>
              <a:t>, şeffaf, etkin, istikrarlı, adil ve rekabetçi bir ortamda işleyişinin ve gelişmesinin sağlanması, yatırımcıların hak ve menfaatlerinin korunması için sermaye piyasasının düzenlenmesi ve denetlenmesidir.</a:t>
            </a:r>
          </a:p>
          <a:p>
            <a:pPr>
              <a:buFont typeface="Wingdings" pitchFamily="2" charset="2"/>
              <a:buNone/>
            </a:pPr>
            <a:endParaRPr lang="tr-TR" altLang="tr-TR" smtClean="0"/>
          </a:p>
        </p:txBody>
      </p:sp>
      <p:sp>
        <p:nvSpPr>
          <p:cNvPr id="6042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4A7D49-6418-428E-99D0-486C56DE5996}" type="slidenum">
              <a:rPr lang="tr-TR" altLang="tr-TR" sz="1200">
                <a:latin typeface="Verdana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tr-TR" altLang="tr-TR" sz="1200">
              <a:latin typeface="Verdana" pitchFamily="34" charset="0"/>
            </a:endParaRPr>
          </a:p>
        </p:txBody>
      </p:sp>
      <p:sp>
        <p:nvSpPr>
          <p:cNvPr id="60421" name="Altbilgi Yer Tutucusu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200">
                <a:solidFill>
                  <a:srgbClr val="898989"/>
                </a:solidFill>
                <a:latin typeface="Verdana" pitchFamily="34" charset="0"/>
                <a:cs typeface="Arial" charset="0"/>
              </a:rPr>
              <a:t>Arş. Gör. Gökhan AYDOĞAN</a:t>
            </a:r>
          </a:p>
        </p:txBody>
      </p:sp>
    </p:spTree>
    <p:extLst>
      <p:ext uri="{BB962C8B-B14F-4D97-AF65-F5344CB8AC3E}">
        <p14:creationId xmlns:p14="http://schemas.microsoft.com/office/powerpoint/2010/main" val="324512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Sermaye Piyasalarında Güven</a:t>
            </a:r>
          </a:p>
        </p:txBody>
      </p:sp>
      <p:sp>
        <p:nvSpPr>
          <p:cNvPr id="61443" name="İçerik Yer Tutucusu 2"/>
          <p:cNvSpPr>
            <a:spLocks noGrp="1"/>
          </p:cNvSpPr>
          <p:nvPr>
            <p:ph idx="1"/>
          </p:nvPr>
        </p:nvSpPr>
        <p:spPr>
          <a:xfrm>
            <a:off x="611188" y="1417638"/>
            <a:ext cx="8075612" cy="4938712"/>
          </a:xfrm>
        </p:spPr>
        <p:txBody>
          <a:bodyPr/>
          <a:lstStyle/>
          <a:p>
            <a:r>
              <a:rPr lang="tr-TR" altLang="tr-TR" sz="2100" smtClean="0"/>
              <a:t>Piyasaya işlerlik kazandıracak en önemli unsurdur.</a:t>
            </a:r>
          </a:p>
          <a:p>
            <a:r>
              <a:rPr lang="tr-TR" altLang="tr-TR" sz="2100" smtClean="0"/>
              <a:t>Kazanması zor kaybetmesi kolay ve hızlı bir olgudur.</a:t>
            </a:r>
          </a:p>
          <a:p>
            <a:r>
              <a:rPr lang="tr-TR" altLang="tr-TR" sz="2100" smtClean="0"/>
              <a:t>Güven kaybı yaşandıktan sonra telafisi zordur; uzun ve masraflı süreçleri gerektirir.</a:t>
            </a:r>
          </a:p>
          <a:p>
            <a:r>
              <a:rPr lang="tr-TR" altLang="tr-TR" sz="2100" smtClean="0"/>
              <a:t>Sermaye piyasasının üzerine kurulu olduğu taşıyıcı kolonlardandır.</a:t>
            </a:r>
          </a:p>
          <a:p>
            <a:r>
              <a:rPr lang="tr-TR" altLang="tr-TR" sz="2100" smtClean="0"/>
              <a:t>Birçok acı tarihsel tecrübe piyasaya güvenin ne denli önemli olduğunu gösteriyor.</a:t>
            </a:r>
          </a:p>
          <a:p>
            <a:r>
              <a:rPr lang="tr-TR" altLang="tr-TR" sz="2100" smtClean="0"/>
              <a:t>Yatırımcıların korunması bu bağlamda hem hedeflenendir hem de araç olarak kullanılandır. Yatırımcılar korunarak piyasaya güven aşılanır; piyasaya güven aşılandıkça yatırımcılar korunur.</a:t>
            </a:r>
          </a:p>
          <a:p>
            <a:r>
              <a:rPr lang="tr-TR" altLang="tr-TR" sz="2100" smtClean="0"/>
              <a:t>Hileli ve aldatıcı işlemlerden yatırımcıların ve esas itibariyle bütün piyasanın ve dolayısıyla kamunun korunması gerekir.</a:t>
            </a:r>
          </a:p>
          <a:p>
            <a:endParaRPr lang="tr-TR" altLang="tr-TR" sz="2100" smtClean="0"/>
          </a:p>
        </p:txBody>
      </p:sp>
      <p:sp>
        <p:nvSpPr>
          <p:cNvPr id="61444" name="Slayt Numarası Yer Tutucusu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54C58C9-C0F4-4154-9CC1-4986FD5D056E}" type="slidenum">
              <a:rPr lang="tr-TR" altLang="tr-TR" sz="1200">
                <a:solidFill>
                  <a:srgbClr val="898989"/>
                </a:solidFill>
                <a:latin typeface="Verdana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tr-TR" altLang="tr-TR" sz="120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61445" name="Altbilgi Yer Tutucusu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200">
                <a:solidFill>
                  <a:srgbClr val="898989"/>
                </a:solidFill>
                <a:latin typeface="Verdana" pitchFamily="34" charset="0"/>
                <a:cs typeface="Arial" charset="0"/>
              </a:rPr>
              <a:t>Arş. Gör. Gökhan AYDOĞAN</a:t>
            </a:r>
          </a:p>
        </p:txBody>
      </p:sp>
    </p:spTree>
    <p:extLst>
      <p:ext uri="{BB962C8B-B14F-4D97-AF65-F5344CB8AC3E}">
        <p14:creationId xmlns:p14="http://schemas.microsoft.com/office/powerpoint/2010/main" val="2112447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2 İçerik Yer Tutucusu"/>
          <p:cNvSpPr>
            <a:spLocks noGrp="1"/>
          </p:cNvSpPr>
          <p:nvPr>
            <p:ph idx="1"/>
          </p:nvPr>
        </p:nvSpPr>
        <p:spPr>
          <a:xfrm>
            <a:off x="766763" y="1597025"/>
            <a:ext cx="7920037" cy="4752975"/>
          </a:xfrm>
        </p:spPr>
        <p:txBody>
          <a:bodyPr/>
          <a:lstStyle/>
          <a:p>
            <a:endParaRPr lang="tr-TR" altLang="tr-TR" sz="1500" smtClean="0"/>
          </a:p>
          <a:p>
            <a:r>
              <a:rPr lang="tr-TR" altLang="tr-TR" sz="2200" b="1" smtClean="0">
                <a:solidFill>
                  <a:srgbClr val="FF0000"/>
                </a:solidFill>
              </a:rPr>
              <a:t>İzahnamenin Onaylanması Uygulaması/Sistemi</a:t>
            </a:r>
          </a:p>
          <a:p>
            <a:endParaRPr lang="tr-TR" altLang="tr-TR" sz="2200" smtClean="0"/>
          </a:p>
          <a:p>
            <a:r>
              <a:rPr lang="tr-TR" altLang="tr-TR" sz="2200" smtClean="0"/>
              <a:t>SPK Başkan ve Üyeleri ile İlgili İşlem Yapma Yasakları</a:t>
            </a:r>
          </a:p>
          <a:p>
            <a:endParaRPr lang="tr-TR" altLang="tr-TR" sz="2200" smtClean="0"/>
          </a:p>
          <a:p>
            <a:r>
              <a:rPr lang="tr-TR" altLang="tr-TR" sz="2200" smtClean="0"/>
              <a:t>Yatırımcıları Tazmin Merkezi ve Özel Fon</a:t>
            </a:r>
          </a:p>
          <a:p>
            <a:endParaRPr lang="tr-TR" altLang="tr-TR" sz="2200" smtClean="0"/>
          </a:p>
          <a:p>
            <a:r>
              <a:rPr lang="tr-TR" altLang="tr-TR" sz="2200" smtClean="0"/>
              <a:t>Sermaye piyasası faaliyetlerinin Kurul iznine tabi olması</a:t>
            </a:r>
          </a:p>
          <a:p>
            <a:endParaRPr lang="tr-TR" altLang="tr-TR" sz="2200" smtClean="0"/>
          </a:p>
          <a:p>
            <a:r>
              <a:rPr lang="tr-TR" altLang="tr-TR" sz="2200" smtClean="0"/>
              <a:t>Sermaye Piyasası Hukuku Suçları (m. 106-116)</a:t>
            </a:r>
          </a:p>
        </p:txBody>
      </p:sp>
      <p:sp>
        <p:nvSpPr>
          <p:cNvPr id="62467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C865609-5419-4206-814D-AA4D0D23CE6C}" type="slidenum">
              <a:rPr lang="tr-TR" altLang="tr-TR" sz="1200">
                <a:latin typeface="Verdana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tr-TR" altLang="tr-TR" sz="1200">
              <a:latin typeface="Verdana" pitchFamily="34" charset="0"/>
            </a:endParaRPr>
          </a:p>
        </p:txBody>
      </p:sp>
      <p:sp>
        <p:nvSpPr>
          <p:cNvPr id="62468" name="Altbilgi Yer Tutucusu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200">
                <a:solidFill>
                  <a:srgbClr val="898989"/>
                </a:solidFill>
                <a:latin typeface="Verdana" pitchFamily="34" charset="0"/>
                <a:cs typeface="Arial" charset="0"/>
              </a:rPr>
              <a:t>Arş. Gör. Gökhan AYDOĞAN</a:t>
            </a:r>
          </a:p>
        </p:txBody>
      </p:sp>
      <p:sp>
        <p:nvSpPr>
          <p:cNvPr id="62469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sz="4000" b="1" smtClean="0"/>
              <a:t>Güven İlkesine Hizmet Eden Başlıca Düzenlemeler</a:t>
            </a:r>
          </a:p>
        </p:txBody>
      </p:sp>
    </p:spTree>
    <p:extLst>
      <p:ext uri="{BB962C8B-B14F-4D97-AF65-F5344CB8AC3E}">
        <p14:creationId xmlns:p14="http://schemas.microsoft.com/office/powerpoint/2010/main" val="405284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sz="3800" b="1" smtClean="0"/>
              <a:t>İzahnamenin Onaylanması Zorunluluğu Ne zaman Karşımıza Çıkar?</a:t>
            </a:r>
          </a:p>
        </p:txBody>
      </p:sp>
      <p:sp>
        <p:nvSpPr>
          <p:cNvPr id="63491" name="2 İçerik Yer Tutucusu"/>
          <p:cNvSpPr>
            <a:spLocks noGrp="1"/>
          </p:cNvSpPr>
          <p:nvPr>
            <p:ph idx="1"/>
          </p:nvPr>
        </p:nvSpPr>
        <p:spPr>
          <a:xfrm>
            <a:off x="539750" y="1773238"/>
            <a:ext cx="8353425" cy="47513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altLang="tr-TR" b="1" smtClean="0"/>
              <a:t>SerPK m. 4/1:</a:t>
            </a:r>
          </a:p>
          <a:p>
            <a:pPr>
              <a:buFont typeface="Wingdings" pitchFamily="2" charset="2"/>
              <a:buNone/>
            </a:pPr>
            <a:endParaRPr lang="tr-TR" altLang="tr-TR" sz="1500" smtClean="0"/>
          </a:p>
          <a:p>
            <a:pPr lvl="1"/>
            <a:r>
              <a:rPr lang="tr-TR" altLang="tr-TR" sz="3200" smtClean="0"/>
              <a:t>“Sermaye piyasası araçlarının </a:t>
            </a:r>
            <a:r>
              <a:rPr lang="tr-TR" altLang="tr-TR" sz="3200" u="sng" smtClean="0"/>
              <a:t>halka arz </a:t>
            </a:r>
            <a:r>
              <a:rPr lang="tr-TR" altLang="tr-TR" sz="3200" smtClean="0"/>
              <a:t>edilmesi</a:t>
            </a:r>
            <a:r>
              <a:rPr lang="tr-TR" altLang="tr-TR" sz="3200" b="1" smtClean="0"/>
              <a:t> veya </a:t>
            </a:r>
          </a:p>
          <a:p>
            <a:pPr lvl="1"/>
            <a:r>
              <a:rPr lang="tr-TR" altLang="tr-TR" sz="3200" u="sng" smtClean="0"/>
              <a:t>borsada işlem görebilmesi</a:t>
            </a:r>
            <a:r>
              <a:rPr lang="tr-TR" altLang="tr-TR" sz="3200" smtClean="0"/>
              <a:t> için</a:t>
            </a:r>
          </a:p>
          <a:p>
            <a:pPr lvl="1"/>
            <a:endParaRPr lang="tr-TR" altLang="tr-TR" sz="1000" smtClean="0"/>
          </a:p>
          <a:p>
            <a:pPr lvl="1"/>
            <a:endParaRPr lang="tr-TR" altLang="tr-TR" sz="1000" smtClean="0"/>
          </a:p>
          <a:p>
            <a:pPr lvl="1">
              <a:buFont typeface="Arial" charset="0"/>
              <a:buNone/>
            </a:pPr>
            <a:r>
              <a:rPr lang="tr-TR" altLang="tr-TR" sz="3200" smtClean="0"/>
              <a:t>izahname hazırlanması ve hazırlanan bu izahnamenin Kurulca onaylanması zorunludur.”</a:t>
            </a:r>
          </a:p>
          <a:p>
            <a:endParaRPr lang="tr-TR" altLang="tr-TR" smtClean="0"/>
          </a:p>
        </p:txBody>
      </p:sp>
      <p:sp>
        <p:nvSpPr>
          <p:cNvPr id="6349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1025958-4F6D-498F-AC8D-23DDD124ADE2}" type="slidenum">
              <a:rPr lang="tr-TR" altLang="tr-TR" sz="1200">
                <a:solidFill>
                  <a:srgbClr val="898989"/>
                </a:solidFill>
                <a:latin typeface="Verdana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tr-TR" altLang="tr-TR" sz="120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63493" name="Altbilgi Yer Tutucusu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200" dirty="0">
                <a:solidFill>
                  <a:srgbClr val="898989"/>
                </a:solidFill>
                <a:latin typeface="Verdana" pitchFamily="34" charset="0"/>
                <a:cs typeface="Arial" charset="0"/>
              </a:rPr>
              <a:t>Arş. Gör. Gökhan AYDOĞAN</a:t>
            </a:r>
          </a:p>
        </p:txBody>
      </p:sp>
    </p:spTree>
    <p:extLst>
      <p:ext uri="{BB962C8B-B14F-4D97-AF65-F5344CB8AC3E}">
        <p14:creationId xmlns:p14="http://schemas.microsoft.com/office/powerpoint/2010/main" val="382424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Başlık 1"/>
          <p:cNvSpPr>
            <a:spLocks noGrp="1"/>
          </p:cNvSpPr>
          <p:nvPr>
            <p:ph type="title"/>
          </p:nvPr>
        </p:nvSpPr>
        <p:spPr>
          <a:xfrm>
            <a:off x="250825" y="274638"/>
            <a:ext cx="8713788" cy="1143000"/>
          </a:xfrm>
        </p:spPr>
        <p:txBody>
          <a:bodyPr/>
          <a:lstStyle/>
          <a:p>
            <a:r>
              <a:rPr lang="tr-TR" altLang="tr-TR" b="1" smtClean="0"/>
              <a:t>Sermaye Piyasası Araçlarının “İhracı”</a:t>
            </a:r>
            <a:endParaRPr lang="tr-TR" altLang="tr-TR" smtClean="0"/>
          </a:p>
        </p:txBody>
      </p:sp>
      <p:sp>
        <p:nvSpPr>
          <p:cNvPr id="64515" name="Slayt Numarası Yer Tutucusu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D39D5D-DC7E-49DC-BF1A-E1CE96817DD6}" type="slidenum">
              <a:rPr lang="tr-TR" altLang="tr-TR" sz="1200">
                <a:solidFill>
                  <a:srgbClr val="898989"/>
                </a:solidFill>
                <a:latin typeface="Verdana" pitchFamily="34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tr-TR" altLang="tr-TR" sz="120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7" name="Yuvarlatılmış Dikdörtgen 6"/>
          <p:cNvSpPr>
            <a:spLocks noChangeArrowheads="1"/>
          </p:cNvSpPr>
          <p:nvPr/>
        </p:nvSpPr>
        <p:spPr bwMode="auto">
          <a:xfrm>
            <a:off x="250825" y="3287713"/>
            <a:ext cx="4176713" cy="29495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428750" algn="l"/>
                <a:tab pos="161925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62050" indent="-2667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428750" algn="l"/>
                <a:tab pos="161925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355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428750" algn="l"/>
                <a:tab pos="161925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428750" algn="l"/>
                <a:tab pos="16192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428750" algn="l"/>
                <a:tab pos="16192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428750" algn="l"/>
                <a:tab pos="16192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428750" algn="l"/>
                <a:tab pos="16192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428750" algn="l"/>
                <a:tab pos="16192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428750" algn="l"/>
                <a:tab pos="16192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  <a:defRPr/>
            </a:pPr>
            <a:endParaRPr lang="tr-TR" altLang="tr-TR" sz="2300" b="1" smtClean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1">
              <a:spcBef>
                <a:spcPct val="0"/>
              </a:spcBef>
              <a:buFontTx/>
              <a:buNone/>
              <a:defRPr/>
            </a:pPr>
            <a:endParaRPr lang="tr-TR" altLang="tr-TR" sz="2300" b="1" smtClean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1">
              <a:spcBef>
                <a:spcPct val="0"/>
              </a:spcBef>
              <a:buFontTx/>
              <a:buNone/>
              <a:defRPr/>
            </a:pPr>
            <a:r>
              <a:rPr lang="tr-TR" altLang="tr-TR" b="1" smtClean="0">
                <a:solidFill>
                  <a:srgbClr val="000000"/>
                </a:solidFill>
                <a:cs typeface="Arial" panose="020B0604020202020204" pitchFamily="34" charset="0"/>
              </a:rPr>
              <a:t>Halka Arzlı İhraç** </a:t>
            </a:r>
          </a:p>
          <a:p>
            <a:pPr lvl="2" algn="ctr">
              <a:spcBef>
                <a:spcPct val="0"/>
              </a:spcBef>
              <a:buFontTx/>
              <a:buNone/>
              <a:defRPr/>
            </a:pPr>
            <a:r>
              <a:rPr lang="tr-TR" altLang="tr-TR" sz="2300" smtClean="0">
                <a:solidFill>
                  <a:srgbClr val="000000"/>
                </a:solidFill>
                <a:cs typeface="Arial" panose="020B0604020202020204" pitchFamily="34" charset="0"/>
              </a:rPr>
              <a:t>Sermaye piyasası araçlarının satın alınması için her türlü yoldan yapılan genel bir çağrıyı ve bu çağrı devamında gerçekleştirilen satışı ifade eder.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tr-TR" altLang="tr-TR" sz="1900" smtClean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0" name="Yuvarlatılmış Dikdörtgen 9"/>
          <p:cNvSpPr>
            <a:spLocks noChangeArrowheads="1"/>
          </p:cNvSpPr>
          <p:nvPr/>
        </p:nvSpPr>
        <p:spPr bwMode="auto">
          <a:xfrm>
            <a:off x="4716463" y="3287713"/>
            <a:ext cx="4248150" cy="28781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16205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16205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16205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1620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1620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20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20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20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20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1" algn="ctr">
              <a:spcBef>
                <a:spcPct val="0"/>
              </a:spcBef>
              <a:buFontTx/>
              <a:buNone/>
              <a:defRPr/>
            </a:pPr>
            <a:endParaRPr lang="tr-TR" altLang="tr-TR" b="1" smtClean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2">
              <a:spcBef>
                <a:spcPct val="0"/>
              </a:spcBef>
              <a:buFont typeface="Wingdings" panose="05000000000000000000" pitchFamily="2" charset="2"/>
              <a:buChar char="q"/>
              <a:defRPr/>
            </a:pPr>
            <a:r>
              <a:rPr lang="tr-TR" altLang="tr-TR" sz="2600" smtClean="0">
                <a:solidFill>
                  <a:srgbClr val="000000"/>
                </a:solidFill>
                <a:cs typeface="Arial" panose="020B0604020202020204" pitchFamily="34" charset="0"/>
              </a:rPr>
              <a:t>Tahsisli satış </a:t>
            </a:r>
          </a:p>
          <a:p>
            <a:pPr lvl="2">
              <a:spcBef>
                <a:spcPct val="0"/>
              </a:spcBef>
              <a:buFont typeface="Wingdings" panose="05000000000000000000" pitchFamily="2" charset="2"/>
              <a:buChar char="q"/>
              <a:defRPr/>
            </a:pPr>
            <a:r>
              <a:rPr lang="tr-TR" altLang="tr-TR" sz="2600" smtClean="0">
                <a:solidFill>
                  <a:srgbClr val="000000"/>
                </a:solidFill>
                <a:cs typeface="Arial" panose="020B0604020202020204" pitchFamily="34" charset="0"/>
              </a:rPr>
              <a:t>Nitelikli yatırımcılara satış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tr-TR" altLang="tr-TR" sz="1700" smtClean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64518" name="Dikdörtgen 10"/>
          <p:cNvSpPr>
            <a:spLocks noChangeArrowheads="1"/>
          </p:cNvSpPr>
          <p:nvPr/>
        </p:nvSpPr>
        <p:spPr bwMode="auto">
          <a:xfrm>
            <a:off x="539750" y="1484313"/>
            <a:ext cx="817245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b="1"/>
              <a:t>İHRAÇ:</a:t>
            </a:r>
            <a:r>
              <a:rPr lang="tr-TR" altLang="tr-TR"/>
              <a:t> «Sermaye piyasası araçlarının ihraççılar tarafından çıkarılıp, halka arz edilerek veya halka arz edilmeksizin satışı» [SerPK m.3/1(ğ)]</a:t>
            </a:r>
          </a:p>
        </p:txBody>
      </p:sp>
      <p:sp>
        <p:nvSpPr>
          <p:cNvPr id="64519" name="Metin kutusu 11"/>
          <p:cNvSpPr txBox="1">
            <a:spLocks noChangeArrowheads="1"/>
          </p:cNvSpPr>
          <p:nvPr/>
        </p:nvSpPr>
        <p:spPr bwMode="auto">
          <a:xfrm>
            <a:off x="5651500" y="3633788"/>
            <a:ext cx="27844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2800" b="1"/>
              <a:t>Halka Arzsız İhraç</a:t>
            </a:r>
          </a:p>
        </p:txBody>
      </p:sp>
      <p:sp>
        <p:nvSpPr>
          <p:cNvPr id="64520" name="Altbilgi Yer Tutucusu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200">
                <a:solidFill>
                  <a:srgbClr val="898989"/>
                </a:solidFill>
                <a:latin typeface="Verdana" pitchFamily="34" charset="0"/>
                <a:cs typeface="Arial" charset="0"/>
              </a:rPr>
              <a:t>Arş. Gör. Gökhan AYDOĞAN</a:t>
            </a:r>
          </a:p>
        </p:txBody>
      </p:sp>
    </p:spTree>
    <p:extLst>
      <p:ext uri="{BB962C8B-B14F-4D97-AF65-F5344CB8AC3E}">
        <p14:creationId xmlns:p14="http://schemas.microsoft.com/office/powerpoint/2010/main" val="417468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316</Words>
  <Application>Microsoft Office PowerPoint</Application>
  <PresentationFormat>Ekran Gösterisi (4:3)</PresentationFormat>
  <Paragraphs>72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PowerPoint Sunusu</vt:lpstr>
      <vt:lpstr>Sermaye Piyasası Hukukunda Geçerli İlkeler</vt:lpstr>
      <vt:lpstr>Güven İlkesinin Önemi</vt:lpstr>
      <vt:lpstr>Sermaye Piyasalarında Güven</vt:lpstr>
      <vt:lpstr>Güven İlkesine Hizmet Eden Başlıca Düzenlemeler</vt:lpstr>
      <vt:lpstr>İzahnamenin Onaylanması Zorunluluğu Ne zaman Karşımıza Çıkar?</vt:lpstr>
      <vt:lpstr>Sermaye Piyasası Araçlarının “İhracı”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KORKUT OZKORKUT</dc:creator>
  <cp:lastModifiedBy>KORKUT OZKORKUT</cp:lastModifiedBy>
  <cp:revision>2</cp:revision>
  <dcterms:created xsi:type="dcterms:W3CDTF">2019-12-25T15:27:59Z</dcterms:created>
  <dcterms:modified xsi:type="dcterms:W3CDTF">2019-12-25T16:06:40Z</dcterms:modified>
</cp:coreProperties>
</file>